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3"/>
  </p:notesMasterIdLst>
  <p:sldIdLst>
    <p:sldId id="256" r:id="rId2"/>
    <p:sldId id="271" r:id="rId3"/>
    <p:sldId id="273" r:id="rId4"/>
    <p:sldId id="258" r:id="rId5"/>
    <p:sldId id="261" r:id="rId6"/>
    <p:sldId id="272" r:id="rId7"/>
    <p:sldId id="264" r:id="rId8"/>
    <p:sldId id="262" r:id="rId9"/>
    <p:sldId id="269" r:id="rId10"/>
    <p:sldId id="260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6250A-F69E-E049-8704-36B265A1615F}">
          <p14:sldIdLst>
            <p14:sldId id="256"/>
            <p14:sldId id="271"/>
            <p14:sldId id="273"/>
            <p14:sldId id="258"/>
            <p14:sldId id="261"/>
            <p14:sldId id="272"/>
            <p14:sldId id="264"/>
            <p14:sldId id="262"/>
            <p14:sldId id="26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AFF2F-A0AF-1541-9E92-48C0E89E80AE}" v="7" dt="2023-03-17T22:31:5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5728"/>
  </p:normalViewPr>
  <p:slideViewPr>
    <p:cSldViewPr snapToGrid="0">
      <p:cViewPr>
        <p:scale>
          <a:sx n="110" d="100"/>
          <a:sy n="110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ni,Antonio A." userId="b27b35d6-1459-4bed-af76-eef7aff762d7" providerId="ADAL" clId="{D07AFF2F-A0AF-1541-9E92-48C0E89E80AE}"/>
    <pc:docChg chg="undo custSel modSld sldOrd">
      <pc:chgData name="Pirani,Antonio A." userId="b27b35d6-1459-4bed-af76-eef7aff762d7" providerId="ADAL" clId="{D07AFF2F-A0AF-1541-9E92-48C0E89E80AE}" dt="2023-03-17T22:32:54.339" v="58" actId="20577"/>
      <pc:docMkLst>
        <pc:docMk/>
      </pc:docMkLst>
      <pc:sldChg chg="modSp mod">
        <pc:chgData name="Pirani,Antonio A." userId="b27b35d6-1459-4bed-af76-eef7aff762d7" providerId="ADAL" clId="{D07AFF2F-A0AF-1541-9E92-48C0E89E80AE}" dt="2023-03-17T22:32:54.339" v="58" actId="20577"/>
        <pc:sldMkLst>
          <pc:docMk/>
          <pc:sldMk cId="920567303" sldId="261"/>
        </pc:sldMkLst>
        <pc:spChg chg="mod">
          <ac:chgData name="Pirani,Antonio A." userId="b27b35d6-1459-4bed-af76-eef7aff762d7" providerId="ADAL" clId="{D07AFF2F-A0AF-1541-9E92-48C0E89E80AE}" dt="2023-03-17T22:32:54.339" v="58" actId="20577"/>
          <ac:spMkLst>
            <pc:docMk/>
            <pc:sldMk cId="920567303" sldId="261"/>
            <ac:spMk id="3" creationId="{30F0EAF9-66AE-0DD5-0C9D-341E4053F2EB}"/>
          </ac:spMkLst>
        </pc:spChg>
      </pc:sldChg>
      <pc:sldChg chg="addSp delSp modSp mod ord modAnim">
        <pc:chgData name="Pirani,Antonio A." userId="b27b35d6-1459-4bed-af76-eef7aff762d7" providerId="ADAL" clId="{D07AFF2F-A0AF-1541-9E92-48C0E89E80AE}" dt="2023-03-17T22:32:15.686" v="49" actId="20578"/>
        <pc:sldMkLst>
          <pc:docMk/>
          <pc:sldMk cId="0" sldId="273"/>
        </pc:sldMkLst>
        <pc:spChg chg="mod">
          <ac:chgData name="Pirani,Antonio A." userId="b27b35d6-1459-4bed-af76-eef7aff762d7" providerId="ADAL" clId="{D07AFF2F-A0AF-1541-9E92-48C0E89E80AE}" dt="2023-03-17T22:24:58.829" v="18" actId="20577"/>
          <ac:spMkLst>
            <pc:docMk/>
            <pc:sldMk cId="0" sldId="273"/>
            <ac:spMk id="3" creationId="{9D92ADC5-C034-53CA-00CF-5C4D7216EB23}"/>
          </ac:spMkLst>
        </pc:spChg>
        <pc:spChg chg="add mod">
          <ac:chgData name="Pirani,Antonio A." userId="b27b35d6-1459-4bed-af76-eef7aff762d7" providerId="ADAL" clId="{D07AFF2F-A0AF-1541-9E92-48C0E89E80AE}" dt="2023-03-17T22:31:58.105" v="48" actId="5793"/>
          <ac:spMkLst>
            <pc:docMk/>
            <pc:sldMk cId="0" sldId="273"/>
            <ac:spMk id="8" creationId="{D8D242F7-76B5-B83A-CA33-61797D7D7C1A}"/>
          </ac:spMkLst>
        </pc:spChg>
        <pc:spChg chg="del">
          <ac:chgData name="Pirani,Antonio A." userId="b27b35d6-1459-4bed-af76-eef7aff762d7" providerId="ADAL" clId="{D07AFF2F-A0AF-1541-9E92-48C0E89E80AE}" dt="2023-03-17T22:24:15.478" v="7" actId="21"/>
          <ac:spMkLst>
            <pc:docMk/>
            <pc:sldMk cId="0" sldId="273"/>
            <ac:spMk id="152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17.667" v="8" actId="21"/>
          <ac:spMkLst>
            <pc:docMk/>
            <pc:sldMk cId="0" sldId="273"/>
            <ac:spMk id="152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19.168" v="9" actId="21"/>
          <ac:spMkLst>
            <pc:docMk/>
            <pc:sldMk cId="0" sldId="273"/>
            <ac:spMk id="152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21.432" v="10" actId="21"/>
          <ac:spMkLst>
            <pc:docMk/>
            <pc:sldMk cId="0" sldId="273"/>
            <ac:spMk id="1529" creationId="{00000000-0000-0000-0000-000000000000}"/>
          </ac:spMkLst>
        </pc:spChg>
        <pc:picChg chg="add mod">
          <ac:chgData name="Pirani,Antonio A." userId="b27b35d6-1459-4bed-af76-eef7aff762d7" providerId="ADAL" clId="{D07AFF2F-A0AF-1541-9E92-48C0E89E80AE}" dt="2023-03-17T22:24:29.428" v="12" actId="1076"/>
          <ac:picMkLst>
            <pc:docMk/>
            <pc:sldMk cId="0" sldId="273"/>
            <ac:picMk id="7" creationId="{691068E9-7675-EB6E-7476-90BA6EFEA9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2E73-F490-1C4D-8B91-A2AFB76D4979}" type="datetimeFigureOut">
              <a:rPr lang="en-NL" smtClean="0"/>
              <a:t>17/03/2023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A7F33-C387-1D4E-B7EB-678414E95F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233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cursive.com/066-sqlite-with-richard-hip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8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SQLite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dirty="0">
                <a:cs typeface="Calibri"/>
              </a:rPr>
              <a:t>Presentation and Discussion</a:t>
            </a:r>
            <a:endParaRPr lang="en-GB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B5844A-8F6C-3197-F8FB-2D4C825D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1400832" y="1323370"/>
            <a:ext cx="3815225" cy="3815225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86" name="Oval 9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947034" y="506088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Famous Examples</a:t>
            </a:r>
            <a:endParaRPr b="1"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4577701" y="3212368"/>
            <a:ext cx="6667265" cy="1129600"/>
            <a:chOff x="3433276" y="2409276"/>
            <a:chExt cx="5000449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tx2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Google</a:t>
              </a:r>
              <a:endParaRPr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6925" y="245799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Google uses SQLite in their Android cell-phone operating system, and in the Chrome Web Browser.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577701" y="4727517"/>
            <a:ext cx="6667265" cy="1129600"/>
            <a:chOff x="3433276" y="3545638"/>
            <a:chExt cx="5000449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Apple</a:t>
              </a:r>
              <a:endParaRPr sz="2400"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6925" y="3627180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Apple uses SQLite in many of the native applications running on Mac OS-X desktops and servers and on iOS devices.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4577701" y="1697220"/>
            <a:ext cx="6778556" cy="1129600"/>
            <a:chOff x="3433276" y="1272915"/>
            <a:chExt cx="5083917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Microsoft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49" y="1429065"/>
              <a:ext cx="217014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Microsoft uses SQLite as a core component of Windows 10 and 11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947034" y="2261927"/>
            <a:ext cx="3280767" cy="3030589"/>
            <a:chOff x="710275" y="1696445"/>
            <a:chExt cx="2460575" cy="2272942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79275" y="2250845"/>
              <a:ext cx="1163700" cy="116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267" b="1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SQLite</a:t>
              </a:r>
              <a:endParaRPr sz="2267" b="1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C7D2A9E-04A3-35F0-A8AB-98415043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5085153"/>
            <a:ext cx="410400" cy="41040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E72FEF-5570-3AED-D753-82D95C90F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2088540"/>
            <a:ext cx="346774" cy="346774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A24831-F17B-64FE-5EDC-BD077C4AE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79" y="3575279"/>
            <a:ext cx="403296" cy="403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5AACD-0FBE-4578-E0C5-297664277814}"/>
              </a:ext>
            </a:extLst>
          </p:cNvPr>
          <p:cNvSpPr txBox="1"/>
          <p:nvPr/>
        </p:nvSpPr>
        <p:spPr>
          <a:xfrm>
            <a:off x="3637573" y="6324349"/>
            <a:ext cx="41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And more: Facebook, Mozilla, Php,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28B1-AA46-0319-1D2F-EBDAAA4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9AD18-D7A3-1351-E27F-1F37517CBE2F}"/>
              </a:ext>
            </a:extLst>
          </p:cNvPr>
          <p:cNvSpPr txBox="1"/>
          <p:nvPr/>
        </p:nvSpPr>
        <p:spPr>
          <a:xfrm>
            <a:off x="1023257" y="1894114"/>
            <a:ext cx="878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https://corecursive.com/066-sqlite-with-richard-hipp/</a:t>
            </a:r>
            <a:r>
              <a:rPr lang="en-GB" dirty="0"/>
              <a:t>		Richard Hipp Interview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7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C2C55-BD17-96C4-BF59-DDEDDC87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dirty="0"/>
              <a:t>Content Overview</a:t>
            </a:r>
            <a:endParaRPr lang="en-US" sz="4800" b="1" dirty="0"/>
          </a:p>
        </p:txBody>
      </p:sp>
      <p:cxnSp>
        <p:nvCxnSpPr>
          <p:cNvPr id="5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FCAB8665-8AF1-DC6A-6ED8-B530E4B9BF14}"/>
              </a:ext>
            </a:extLst>
          </p:cNvPr>
          <p:cNvSpPr/>
          <p:nvPr/>
        </p:nvSpPr>
        <p:spPr>
          <a:xfrm>
            <a:off x="655283" y="3106654"/>
            <a:ext cx="11068670" cy="3694017"/>
          </a:xfrm>
          <a:custGeom>
            <a:avLst/>
            <a:gdLst>
              <a:gd name="connsiteX0" fmla="*/ 0 w 11068670"/>
              <a:gd name="connsiteY0" fmla="*/ 0 h 3694017"/>
              <a:gd name="connsiteX1" fmla="*/ 5579724 w 11068670"/>
              <a:gd name="connsiteY1" fmla="*/ 1051291 h 3694017"/>
              <a:gd name="connsiteX2" fmla="*/ 4000171 w 11068670"/>
              <a:gd name="connsiteY2" fmla="*/ 1993485 h 3694017"/>
              <a:gd name="connsiteX3" fmla="*/ 10347309 w 11068670"/>
              <a:gd name="connsiteY3" fmla="*/ 3089790 h 3694017"/>
              <a:gd name="connsiteX4" fmla="*/ 10461160 w 11068670"/>
              <a:gd name="connsiteY4" fmla="*/ 2846776 h 3694017"/>
              <a:gd name="connsiteX5" fmla="*/ 11068670 w 11068670"/>
              <a:gd name="connsiteY5" fmla="*/ 3451222 h 3694017"/>
              <a:gd name="connsiteX6" fmla="*/ 10064229 w 11068670"/>
              <a:gd name="connsiteY6" fmla="*/ 3694017 h 3694017"/>
              <a:gd name="connsiteX7" fmla="*/ 10182751 w 11068670"/>
              <a:gd name="connsiteY7" fmla="*/ 3441035 h 3694017"/>
              <a:gd name="connsiteX8" fmla="*/ 3559126 w 11068670"/>
              <a:gd name="connsiteY8" fmla="*/ 2132335 h 3694017"/>
              <a:gd name="connsiteX9" fmla="*/ 5333561 w 11068670"/>
              <a:gd name="connsiteY9" fmla="*/ 1031453 h 3694017"/>
              <a:gd name="connsiteX10" fmla="*/ 20516 w 11068670"/>
              <a:gd name="connsiteY10" fmla="*/ 39672 h 36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670" h="3694017">
                <a:moveTo>
                  <a:pt x="0" y="0"/>
                </a:moveTo>
                <a:cubicBezTo>
                  <a:pt x="2639428" y="82650"/>
                  <a:pt x="6622502" y="502505"/>
                  <a:pt x="5579724" y="1051291"/>
                </a:cubicBezTo>
                <a:cubicBezTo>
                  <a:pt x="5029274" y="1345521"/>
                  <a:pt x="2837729" y="1848022"/>
                  <a:pt x="4000171" y="1993485"/>
                </a:cubicBezTo>
                <a:lnTo>
                  <a:pt x="10347309" y="3089790"/>
                </a:lnTo>
                <a:lnTo>
                  <a:pt x="10461160" y="2846776"/>
                </a:lnTo>
                <a:lnTo>
                  <a:pt x="11068670" y="3451222"/>
                </a:lnTo>
                <a:lnTo>
                  <a:pt x="10064229" y="3694017"/>
                </a:lnTo>
                <a:lnTo>
                  <a:pt x="10182751" y="3441035"/>
                </a:lnTo>
                <a:lnTo>
                  <a:pt x="3559126" y="2132335"/>
                </a:lnTo>
                <a:cubicBezTo>
                  <a:pt x="2328305" y="1818270"/>
                  <a:pt x="4666866" y="1295929"/>
                  <a:pt x="5333561" y="1031453"/>
                </a:cubicBezTo>
                <a:cubicBezTo>
                  <a:pt x="6393436" y="575232"/>
                  <a:pt x="2212062" y="128931"/>
                  <a:pt x="20516" y="39672"/>
                </a:cubicBez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0B9D-4C0C-53EB-E745-2A7F03B5EED8}"/>
              </a:ext>
            </a:extLst>
          </p:cNvPr>
          <p:cNvSpPr txBox="1"/>
          <p:nvPr/>
        </p:nvSpPr>
        <p:spPr>
          <a:xfrm>
            <a:off x="9426622" y="5384222"/>
            <a:ext cx="247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Pros &amp; Cons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3970-E4E5-292D-8357-77EC05E533A5}"/>
              </a:ext>
            </a:extLst>
          </p:cNvPr>
          <p:cNvSpPr txBox="1"/>
          <p:nvPr/>
        </p:nvSpPr>
        <p:spPr>
          <a:xfrm>
            <a:off x="6082949" y="4483853"/>
            <a:ext cx="1728884" cy="85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History and Examples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2079-8CE4-F5B1-84D5-849DB62AD8EC}"/>
              </a:ext>
            </a:extLst>
          </p:cNvPr>
          <p:cNvSpPr txBox="1"/>
          <p:nvPr/>
        </p:nvSpPr>
        <p:spPr>
          <a:xfrm>
            <a:off x="2840208" y="5494436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Demo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C2765-ACAE-477A-6BF3-EB3F6150A00B}"/>
              </a:ext>
            </a:extLst>
          </p:cNvPr>
          <p:cNvSpPr txBox="1"/>
          <p:nvPr/>
        </p:nvSpPr>
        <p:spPr>
          <a:xfrm>
            <a:off x="3662137" y="3695088"/>
            <a:ext cx="17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Principles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68F38-E0DA-34E3-C5E9-AE82DC1C5D22}"/>
              </a:ext>
            </a:extLst>
          </p:cNvPr>
          <p:cNvSpPr txBox="1"/>
          <p:nvPr/>
        </p:nvSpPr>
        <p:spPr>
          <a:xfrm>
            <a:off x="1346369" y="3414145"/>
            <a:ext cx="144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Why SQLite?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A14B1879-6096-84E7-D51F-0701D19D89D4}"/>
              </a:ext>
            </a:extLst>
          </p:cNvPr>
          <p:cNvSpPr/>
          <p:nvPr/>
        </p:nvSpPr>
        <p:spPr>
          <a:xfrm>
            <a:off x="10025229" y="3414145"/>
            <a:ext cx="1250406" cy="1988784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solidFill>
            <a:schemeClr val="accent5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8968903C-9B7A-5D45-19AF-9384BA54D5A7}"/>
              </a:ext>
            </a:extLst>
          </p:cNvPr>
          <p:cNvSpPr/>
          <p:nvPr/>
        </p:nvSpPr>
        <p:spPr>
          <a:xfrm>
            <a:off x="6471007" y="2820408"/>
            <a:ext cx="1017348" cy="1618104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80F396A-301B-62B7-F64A-0F765655D82C}"/>
              </a:ext>
            </a:extLst>
          </p:cNvPr>
          <p:cNvSpPr/>
          <p:nvPr/>
        </p:nvSpPr>
        <p:spPr>
          <a:xfrm>
            <a:off x="2879738" y="3818939"/>
            <a:ext cx="989815" cy="157431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2BB3668-472C-AB79-4756-1832BA7E6AD7}"/>
              </a:ext>
            </a:extLst>
          </p:cNvPr>
          <p:cNvSpPr/>
          <p:nvPr/>
        </p:nvSpPr>
        <p:spPr>
          <a:xfrm>
            <a:off x="4010066" y="2250979"/>
            <a:ext cx="892462" cy="1419473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3FFD354F-61B3-4E66-88F6-2F6798F0EE71}"/>
              </a:ext>
            </a:extLst>
          </p:cNvPr>
          <p:cNvSpPr/>
          <p:nvPr/>
        </p:nvSpPr>
        <p:spPr>
          <a:xfrm>
            <a:off x="1729183" y="2125114"/>
            <a:ext cx="713937" cy="1135525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 flipH="1">
            <a:off x="3580592" y="719932"/>
            <a:ext cx="4074931" cy="5418157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18"/>
            <p:cNvSpPr/>
            <p:nvPr/>
          </p:nvSpPr>
          <p:spPr>
            <a:xfrm flipH="1" flipV="1"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42" name="Google Shape;1542;p18"/>
          <p:cNvSpPr txBox="1"/>
          <p:nvPr/>
        </p:nvSpPr>
        <p:spPr>
          <a:xfrm>
            <a:off x="240317" y="1554639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 – Open Source</a:t>
            </a:r>
            <a:endParaRPr sz="3067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240327" y="291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 – Lightweight</a:t>
            </a:r>
            <a:endParaRPr sz="3067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240327" y="424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03 - RDBMS </a:t>
            </a:r>
            <a:endParaRPr sz="3067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240317" y="557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04 - Embedded</a:t>
            </a:r>
            <a:endParaRPr sz="3067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297235" y="1996108"/>
            <a:ext cx="396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34651" y="338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334651" y="471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334651" y="604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92ADC5-C034-53CA-00CF-5C4D7216EB23}"/>
              </a:ext>
            </a:extLst>
          </p:cNvPr>
          <p:cNvSpPr txBox="1"/>
          <p:nvPr/>
        </p:nvSpPr>
        <p:spPr>
          <a:xfrm>
            <a:off x="363792" y="554605"/>
            <a:ext cx="321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Fira Sans Medium"/>
                <a:ea typeface="Fira Sans Medium"/>
                <a:cs typeface="Fira Sans Medium"/>
                <a:sym typeface="Fira Sans Medium"/>
              </a:rPr>
              <a:t>Why SQLite?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2B0A8218-3F36-0158-5913-ABE331A8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4" y="4985124"/>
            <a:ext cx="356400" cy="356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91068E9-7675-EB6E-7476-90BA6EFE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35" y="2654050"/>
            <a:ext cx="1544457" cy="1544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242F7-76B5-B83A-CA33-61797D7D7C1A}"/>
              </a:ext>
            </a:extLst>
          </p:cNvPr>
          <p:cNvSpPr txBox="1"/>
          <p:nvPr/>
        </p:nvSpPr>
        <p:spPr>
          <a:xfrm>
            <a:off x="8010987" y="2031594"/>
            <a:ext cx="3187918" cy="28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Helvetica Neue" panose="02000503000000020004" pitchFamily="2" charset="0"/>
              </a:rPr>
              <a:t>Often used in: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Helvetica Neue" panose="02000503000000020004" pitchFamily="2" charset="0"/>
              </a:rPr>
              <a:t>M</a:t>
            </a:r>
            <a:r>
              <a:rPr lang="en-GB" dirty="0">
                <a:effectLst/>
                <a:latin typeface="Helvetica Neue" panose="02000503000000020004" pitchFamily="2" charset="0"/>
              </a:rPr>
              <a:t>obile applications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Helvetica Neue" panose="02000503000000020004" pitchFamily="2" charset="0"/>
              </a:rPr>
              <a:t>Web development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Helvetica Neue" panose="02000503000000020004" pitchFamily="2" charset="0"/>
              </a:rPr>
              <a:t>Embedded systems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Helvetica Neue" panose="02000503000000020004" pitchFamily="2" charset="0"/>
              </a:rPr>
              <a:t>Desktop applications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7B3-94E7-F391-A8A9-5378DFF4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SQLite?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816-802D-6F65-A85F-5C9C008E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9815"/>
          </a:xfrm>
        </p:spPr>
        <p:txBody>
          <a:bodyPr vert="horz" lIns="0" tIns="0" rIns="0" bIns="0" rtlCol="0" anchor="t">
            <a:normAutofit fontScale="25000" lnSpcReduction="20000"/>
          </a:bodyPr>
          <a:lstStyle/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sz="6400" dirty="0">
                <a:effectLst/>
                <a:latin typeface="Helvetica Neue" panose="02000503000000020004" pitchFamily="2" charset="0"/>
              </a:rPr>
              <a:t>lightweight, open-source, relational database management system (RDBMS) -&gt; small to medium databases</a:t>
            </a:r>
          </a:p>
          <a:p>
            <a:endParaRPr lang="en-GB" sz="6400" dirty="0">
              <a:effectLst/>
              <a:latin typeface="Helvetica Neue" panose="02000503000000020004" pitchFamily="2" charset="0"/>
            </a:endParaRPr>
          </a:p>
          <a:p>
            <a:r>
              <a:rPr lang="en-GB" sz="6400" dirty="0">
                <a:effectLst/>
                <a:latin typeface="Helvetica Neue" panose="02000503000000020004" pitchFamily="2" charset="0"/>
              </a:rPr>
              <a:t>embedded in applications -&gt; included as library</a:t>
            </a:r>
          </a:p>
          <a:p>
            <a:endParaRPr lang="en-GB" sz="64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GB" sz="6400" dirty="0">
                <a:effectLst/>
                <a:latin typeface="Helvetica Neue" panose="02000503000000020004" pitchFamily="2" charset="0"/>
              </a:rPr>
              <a:t>	Often used in:</a:t>
            </a:r>
          </a:p>
          <a:p>
            <a:pPr>
              <a:buFontTx/>
              <a:buChar char="-"/>
            </a:pPr>
            <a:r>
              <a:rPr lang="en-GB" sz="6400" dirty="0">
                <a:latin typeface="Helvetica Neue" panose="02000503000000020004" pitchFamily="2" charset="0"/>
              </a:rPr>
              <a:t>M</a:t>
            </a:r>
            <a:r>
              <a:rPr lang="en-GB" sz="6400" dirty="0">
                <a:effectLst/>
                <a:latin typeface="Helvetica Neue" panose="02000503000000020004" pitchFamily="2" charset="0"/>
              </a:rPr>
              <a:t>obile applications </a:t>
            </a:r>
          </a:p>
          <a:p>
            <a:pPr>
              <a:buFontTx/>
              <a:buChar char="-"/>
            </a:pPr>
            <a:r>
              <a:rPr lang="en-GB" sz="6400" dirty="0">
                <a:latin typeface="Helvetica Neue" panose="02000503000000020004" pitchFamily="2" charset="0"/>
              </a:rPr>
              <a:t>Web development</a:t>
            </a:r>
          </a:p>
          <a:p>
            <a:pPr>
              <a:buFontTx/>
              <a:buChar char="-"/>
            </a:pPr>
            <a:r>
              <a:rPr lang="en-GB" sz="6400" dirty="0">
                <a:effectLst/>
                <a:latin typeface="Helvetica Neue" panose="02000503000000020004" pitchFamily="2" charset="0"/>
              </a:rPr>
              <a:t>Embedded systems</a:t>
            </a:r>
          </a:p>
          <a:p>
            <a:pPr>
              <a:buFontTx/>
              <a:buChar char="-"/>
            </a:pPr>
            <a:r>
              <a:rPr lang="en-GB" sz="6400" dirty="0">
                <a:effectLst/>
                <a:latin typeface="Helvetica Neue" panose="02000503000000020004" pitchFamily="2" charset="0"/>
              </a:rPr>
              <a:t>Desktop applications</a:t>
            </a:r>
          </a:p>
          <a:p>
            <a:endParaRPr lang="en-GB" dirty="0">
              <a:solidFill>
                <a:schemeClr val="tx1">
                  <a:alpha val="58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me example of earlier DBs and why they were problematic and how SQLite was the solution to that. </a:t>
            </a:r>
          </a:p>
          <a:p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SQLite explanation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82348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With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 Serverless, Transactional (ACID ) and Faultless, Cross </a:t>
            </a:r>
            <a:r>
              <a:rPr lang="en-GB" dirty="0" err="1">
                <a:solidFill>
                  <a:schemeClr val="tx1">
                    <a:alpha val="58000"/>
                  </a:schemeClr>
                </a:solidFill>
              </a:rPr>
              <a:t>platfrom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, No configuration required </a:t>
            </a: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to history slide later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6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83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0B9-D451-D270-0CD6-D2FC63C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SQLite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9D01-2AD9-215F-8C89-06248745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1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A79-76F3-5D58-BD01-022AD7E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</a:t>
            </a:r>
            <a:r>
              <a:rPr lang="en-GB" dirty="0" err="1"/>
              <a:t>aboud</a:t>
            </a:r>
            <a:r>
              <a:rPr lang="en-GB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F08-306D-8B20-7C3C-E56F7D9A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Short explanation</a:t>
            </a:r>
          </a:p>
        </p:txBody>
      </p:sp>
    </p:spTree>
    <p:extLst>
      <p:ext uri="{BB962C8B-B14F-4D97-AF65-F5344CB8AC3E}">
        <p14:creationId xmlns:p14="http://schemas.microsoft.com/office/powerpoint/2010/main" val="292899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956" y="318033"/>
            <a:ext cx="12192000" cy="77577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SQLite</a:t>
            </a:r>
          </a:p>
        </p:txBody>
      </p:sp>
      <p:sp>
        <p:nvSpPr>
          <p:cNvPr id="2571" name="Freeform: Shape 2570">
            <a:extLst>
              <a:ext uri="{FF2B5EF4-FFF2-40B4-BE49-F238E27FC236}">
                <a16:creationId xmlns:a16="http://schemas.microsoft.com/office/drawing/2014/main" id="{8E9CC0D2-9D97-4EB4-88D3-0943B0C35EBD}"/>
              </a:ext>
            </a:extLst>
          </p:cNvPr>
          <p:cNvSpPr/>
          <p:nvPr/>
        </p:nvSpPr>
        <p:spPr>
          <a:xfrm>
            <a:off x="10350778" y="3407267"/>
            <a:ext cx="1147259" cy="1047174"/>
          </a:xfrm>
          <a:custGeom>
            <a:avLst/>
            <a:gdLst>
              <a:gd name="connsiteX0" fmla="*/ 529143 w 1005581"/>
              <a:gd name="connsiteY0" fmla="*/ 0 h 952876"/>
              <a:gd name="connsiteX1" fmla="*/ 1005581 w 1005581"/>
              <a:gd name="connsiteY1" fmla="*/ 476438 h 952876"/>
              <a:gd name="connsiteX2" fmla="*/ 529143 w 1005581"/>
              <a:gd name="connsiteY2" fmla="*/ 952876 h 952876"/>
              <a:gd name="connsiteX3" fmla="*/ 529143 w 1005581"/>
              <a:gd name="connsiteY3" fmla="*/ 711389 h 952876"/>
              <a:gd name="connsiteX4" fmla="*/ 0 w 1005581"/>
              <a:gd name="connsiteY4" fmla="*/ 711389 h 952876"/>
              <a:gd name="connsiteX5" fmla="*/ 0 w 1005581"/>
              <a:gd name="connsiteY5" fmla="*/ 711140 h 952876"/>
              <a:gd name="connsiteX6" fmla="*/ 289516 w 1005581"/>
              <a:gd name="connsiteY6" fmla="*/ 709416 h 952876"/>
              <a:gd name="connsiteX7" fmla="*/ 117604 w 1005581"/>
              <a:gd name="connsiteY7" fmla="*/ 243081 h 952876"/>
              <a:gd name="connsiteX8" fmla="*/ 0 w 1005581"/>
              <a:gd name="connsiteY8" fmla="*/ 243782 h 952876"/>
              <a:gd name="connsiteX9" fmla="*/ 0 w 1005581"/>
              <a:gd name="connsiteY9" fmla="*/ 241487 h 952876"/>
              <a:gd name="connsiteX10" fmla="*/ 529143 w 1005581"/>
              <a:gd name="connsiteY10" fmla="*/ 241487 h 9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581" h="952876">
                <a:moveTo>
                  <a:pt x="529143" y="0"/>
                </a:moveTo>
                <a:lnTo>
                  <a:pt x="1005581" y="476438"/>
                </a:lnTo>
                <a:lnTo>
                  <a:pt x="529143" y="952876"/>
                </a:lnTo>
                <a:lnTo>
                  <a:pt x="529143" y="711389"/>
                </a:lnTo>
                <a:lnTo>
                  <a:pt x="0" y="711389"/>
                </a:lnTo>
                <a:lnTo>
                  <a:pt x="0" y="711140"/>
                </a:lnTo>
                <a:lnTo>
                  <a:pt x="289516" y="709416"/>
                </a:lnTo>
                <a:lnTo>
                  <a:pt x="117604" y="243081"/>
                </a:lnTo>
                <a:lnTo>
                  <a:pt x="0" y="243782"/>
                </a:lnTo>
                <a:lnTo>
                  <a:pt x="0" y="241487"/>
                </a:lnTo>
                <a:lnTo>
                  <a:pt x="529143" y="2414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2" name="Parallelogram 2571">
            <a:extLst>
              <a:ext uri="{FF2B5EF4-FFF2-40B4-BE49-F238E27FC236}">
                <a16:creationId xmlns:a16="http://schemas.microsoft.com/office/drawing/2014/main" id="{4C5567E8-EE71-4407-AF85-6FA1CF194596}"/>
              </a:ext>
            </a:extLst>
          </p:cNvPr>
          <p:cNvSpPr/>
          <p:nvPr/>
        </p:nvSpPr>
        <p:spPr>
          <a:xfrm rot="4231473">
            <a:off x="2784995" y="3202005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3" name="Parallelogram 2572">
            <a:extLst>
              <a:ext uri="{FF2B5EF4-FFF2-40B4-BE49-F238E27FC236}">
                <a16:creationId xmlns:a16="http://schemas.microsoft.com/office/drawing/2014/main" id="{041F102F-D5AA-41B4-B5A4-3C3E3BD63BDE}"/>
              </a:ext>
            </a:extLst>
          </p:cNvPr>
          <p:cNvSpPr/>
          <p:nvPr/>
        </p:nvSpPr>
        <p:spPr>
          <a:xfrm rot="4231473">
            <a:off x="4392186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4" name="Parallelogram 2573">
            <a:extLst>
              <a:ext uri="{FF2B5EF4-FFF2-40B4-BE49-F238E27FC236}">
                <a16:creationId xmlns:a16="http://schemas.microsoft.com/office/drawing/2014/main" id="{72FD3AE6-84D8-451A-9FF7-C06452DD7182}"/>
              </a:ext>
            </a:extLst>
          </p:cNvPr>
          <p:cNvSpPr/>
          <p:nvPr/>
        </p:nvSpPr>
        <p:spPr>
          <a:xfrm rot="4231473">
            <a:off x="6003069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5" name="Parallelogram 2574">
            <a:extLst>
              <a:ext uri="{FF2B5EF4-FFF2-40B4-BE49-F238E27FC236}">
                <a16:creationId xmlns:a16="http://schemas.microsoft.com/office/drawing/2014/main" id="{D4EE64A6-C8D3-484E-836D-7CA17A17E488}"/>
              </a:ext>
            </a:extLst>
          </p:cNvPr>
          <p:cNvSpPr/>
          <p:nvPr/>
        </p:nvSpPr>
        <p:spPr>
          <a:xfrm rot="4231473">
            <a:off x="7613950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6" name="Parallelogram 2575">
            <a:extLst>
              <a:ext uri="{FF2B5EF4-FFF2-40B4-BE49-F238E27FC236}">
                <a16:creationId xmlns:a16="http://schemas.microsoft.com/office/drawing/2014/main" id="{E873A721-1D8C-41DB-A38A-EB8F7526207B}"/>
              </a:ext>
            </a:extLst>
          </p:cNvPr>
          <p:cNvSpPr/>
          <p:nvPr/>
        </p:nvSpPr>
        <p:spPr>
          <a:xfrm rot="4231473">
            <a:off x="9224832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7" name="Parallelogram 36">
            <a:extLst>
              <a:ext uri="{FF2B5EF4-FFF2-40B4-BE49-F238E27FC236}">
                <a16:creationId xmlns:a16="http://schemas.microsoft.com/office/drawing/2014/main" id="{362F2795-89BD-435E-B67B-7D322E8C366A}"/>
              </a:ext>
            </a:extLst>
          </p:cNvPr>
          <p:cNvSpPr/>
          <p:nvPr/>
        </p:nvSpPr>
        <p:spPr>
          <a:xfrm rot="4231473">
            <a:off x="1173179" y="3208604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8" name="직사각형 113">
            <a:extLst>
              <a:ext uri="{FF2B5EF4-FFF2-40B4-BE49-F238E27FC236}">
                <a16:creationId xmlns:a16="http://schemas.microsoft.com/office/drawing/2014/main" id="{3857490D-F83E-49AD-A9CF-E2765FA2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83" y="3757050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charset="0"/>
              </a:rPr>
              <a:t>2001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9A6BCE5D-CDB3-4BCB-88AB-571EFFD92288}"/>
              </a:ext>
            </a:extLst>
          </p:cNvPr>
          <p:cNvSpPr txBox="1"/>
          <p:nvPr/>
        </p:nvSpPr>
        <p:spPr>
          <a:xfrm>
            <a:off x="4502548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DD484B91-3231-4B2C-BCE6-7E28844D5208}"/>
              </a:ext>
            </a:extLst>
          </p:cNvPr>
          <p:cNvSpPr txBox="1"/>
          <p:nvPr/>
        </p:nvSpPr>
        <p:spPr>
          <a:xfrm>
            <a:off x="611068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43935AF8-79F2-4F5B-B872-78F66A779B9F}"/>
              </a:ext>
            </a:extLst>
          </p:cNvPr>
          <p:cNvSpPr txBox="1"/>
          <p:nvPr/>
        </p:nvSpPr>
        <p:spPr>
          <a:xfrm>
            <a:off x="7718830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2" name="TextBox 2581">
            <a:extLst>
              <a:ext uri="{FF2B5EF4-FFF2-40B4-BE49-F238E27FC236}">
                <a16:creationId xmlns:a16="http://schemas.microsoft.com/office/drawing/2014/main" id="{EBD0F76F-4C02-47C9-975A-8B6DAA87514C}"/>
              </a:ext>
            </a:extLst>
          </p:cNvPr>
          <p:cNvSpPr txBox="1"/>
          <p:nvPr/>
        </p:nvSpPr>
        <p:spPr>
          <a:xfrm>
            <a:off x="932696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3" name="TextBox 2582">
            <a:extLst>
              <a:ext uri="{FF2B5EF4-FFF2-40B4-BE49-F238E27FC236}">
                <a16:creationId xmlns:a16="http://schemas.microsoft.com/office/drawing/2014/main" id="{A5DEC4C3-4990-4522-BD54-03306F101CA2}"/>
              </a:ext>
            </a:extLst>
          </p:cNvPr>
          <p:cNvSpPr txBox="1"/>
          <p:nvPr/>
        </p:nvSpPr>
        <p:spPr>
          <a:xfrm>
            <a:off x="1298842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3F609862-3F23-4FC8-8919-C04366AECC11}"/>
              </a:ext>
            </a:extLst>
          </p:cNvPr>
          <p:cNvGrpSpPr/>
          <p:nvPr/>
        </p:nvGrpSpPr>
        <p:grpSpPr>
          <a:xfrm>
            <a:off x="8720922" y="4203147"/>
            <a:ext cx="2108583" cy="1890714"/>
            <a:chOff x="3517708" y="4050746"/>
            <a:chExt cx="2108583" cy="1890714"/>
          </a:xfrm>
        </p:grpSpPr>
        <p:sp>
          <p:nvSpPr>
            <p:cNvPr id="2585" name="Right Arrow 64">
              <a:extLst>
                <a:ext uri="{FF2B5EF4-FFF2-40B4-BE49-F238E27FC236}">
                  <a16:creationId xmlns:a16="http://schemas.microsoft.com/office/drawing/2014/main" id="{9B1A86A8-B2E3-4A45-A43D-19424AB13E8B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86" name="Rounded Rectangle 65">
              <a:extLst>
                <a:ext uri="{FF2B5EF4-FFF2-40B4-BE49-F238E27FC236}">
                  <a16:creationId xmlns:a16="http://schemas.microsoft.com/office/drawing/2014/main" id="{2827F646-AAC2-4F50-9793-066C3B552EF7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87" name="Group 2586">
            <a:extLst>
              <a:ext uri="{FF2B5EF4-FFF2-40B4-BE49-F238E27FC236}">
                <a16:creationId xmlns:a16="http://schemas.microsoft.com/office/drawing/2014/main" id="{905931F2-8C93-494A-B97F-777A902AF804}"/>
              </a:ext>
            </a:extLst>
          </p:cNvPr>
          <p:cNvGrpSpPr/>
          <p:nvPr/>
        </p:nvGrpSpPr>
        <p:grpSpPr>
          <a:xfrm>
            <a:off x="8755322" y="5074518"/>
            <a:ext cx="2039783" cy="923330"/>
            <a:chOff x="3305542" y="1715063"/>
            <a:chExt cx="1467971" cy="923330"/>
          </a:xfrm>
        </p:grpSpPr>
        <p:sp>
          <p:nvSpPr>
            <p:cNvPr id="2588" name="TextBox 2587">
              <a:extLst>
                <a:ext uri="{FF2B5EF4-FFF2-40B4-BE49-F238E27FC236}">
                  <a16:creationId xmlns:a16="http://schemas.microsoft.com/office/drawing/2014/main" id="{A59F0066-F79F-47C0-9C10-7607F172C683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More companies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9172CC76-7F24-4D76-BAC0-8B20BFE3D0B3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Facebook, Apple, Google and many more of todays big companies are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SQLite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0" name="Group 2589">
            <a:extLst>
              <a:ext uri="{FF2B5EF4-FFF2-40B4-BE49-F238E27FC236}">
                <a16:creationId xmlns:a16="http://schemas.microsoft.com/office/drawing/2014/main" id="{126B24A8-ECEF-4338-B01E-CA5AAFE54366}"/>
              </a:ext>
            </a:extLst>
          </p:cNvPr>
          <p:cNvGrpSpPr/>
          <p:nvPr/>
        </p:nvGrpSpPr>
        <p:grpSpPr>
          <a:xfrm rot="10800000">
            <a:off x="3873446" y="1848585"/>
            <a:ext cx="2108583" cy="1890287"/>
            <a:chOff x="735226" y="4050746"/>
            <a:chExt cx="2108583" cy="1890287"/>
          </a:xfrm>
        </p:grpSpPr>
        <p:sp>
          <p:nvSpPr>
            <p:cNvPr id="2591" name="Right Arrow 70">
              <a:extLst>
                <a:ext uri="{FF2B5EF4-FFF2-40B4-BE49-F238E27FC236}">
                  <a16:creationId xmlns:a16="http://schemas.microsoft.com/office/drawing/2014/main" id="{CA95F54E-0AAE-4B6F-8371-D04273E13FC4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2" name="Rounded Rectangle 71">
              <a:extLst>
                <a:ext uri="{FF2B5EF4-FFF2-40B4-BE49-F238E27FC236}">
                  <a16:creationId xmlns:a16="http://schemas.microsoft.com/office/drawing/2014/main" id="{7905345B-EFD6-46F4-AA32-D2CFC1B307F5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3" name="Group 2592">
            <a:extLst>
              <a:ext uri="{FF2B5EF4-FFF2-40B4-BE49-F238E27FC236}">
                <a16:creationId xmlns:a16="http://schemas.microsoft.com/office/drawing/2014/main" id="{2A176A51-9B5B-4F4F-98DB-A07DEA3F159C}"/>
              </a:ext>
            </a:extLst>
          </p:cNvPr>
          <p:cNvGrpSpPr/>
          <p:nvPr/>
        </p:nvGrpSpPr>
        <p:grpSpPr>
          <a:xfrm>
            <a:off x="3873447" y="1964159"/>
            <a:ext cx="2108582" cy="923330"/>
            <a:chOff x="3305542" y="1715063"/>
            <a:chExt cx="1467971" cy="923330"/>
          </a:xfrm>
        </p:grpSpPr>
        <p:sp>
          <p:nvSpPr>
            <p:cNvPr id="2594" name="TextBox 2593">
              <a:extLst>
                <a:ext uri="{FF2B5EF4-FFF2-40B4-BE49-F238E27FC236}">
                  <a16:creationId xmlns:a16="http://schemas.microsoft.com/office/drawing/2014/main" id="{ED456C14-B25E-4C4F-9D9F-2B47C1B4F581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First Big Tech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95" name="TextBox 2594">
              <a:extLst>
                <a:ext uri="{FF2B5EF4-FFF2-40B4-BE49-F238E27FC236}">
                  <a16:creationId xmlns:a16="http://schemas.microsoft.com/office/drawing/2014/main" id="{3EF43B0C-8AF0-403B-A047-7FB7714F2385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Motorola decides to start implementing SQLite in its new phone models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6" name="Group 2595">
            <a:extLst>
              <a:ext uri="{FF2B5EF4-FFF2-40B4-BE49-F238E27FC236}">
                <a16:creationId xmlns:a16="http://schemas.microsoft.com/office/drawing/2014/main" id="{DC927A7D-B04F-4014-9D8C-B16FEF616421}"/>
              </a:ext>
            </a:extLst>
          </p:cNvPr>
          <p:cNvGrpSpPr/>
          <p:nvPr/>
        </p:nvGrpSpPr>
        <p:grpSpPr>
          <a:xfrm>
            <a:off x="2257621" y="4203147"/>
            <a:ext cx="2108583" cy="1890714"/>
            <a:chOff x="735224" y="4050746"/>
            <a:chExt cx="2108583" cy="1890714"/>
          </a:xfrm>
        </p:grpSpPr>
        <p:sp>
          <p:nvSpPr>
            <p:cNvPr id="2597" name="Right Arrow 79">
              <a:extLst>
                <a:ext uri="{FF2B5EF4-FFF2-40B4-BE49-F238E27FC236}">
                  <a16:creationId xmlns:a16="http://schemas.microsoft.com/office/drawing/2014/main" id="{D110E7E1-3FB4-40CB-BAAF-01B7D81A558A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8" name="Rounded Rectangle 80">
              <a:extLst>
                <a:ext uri="{FF2B5EF4-FFF2-40B4-BE49-F238E27FC236}">
                  <a16:creationId xmlns:a16="http://schemas.microsoft.com/office/drawing/2014/main" id="{E0EB7616-0FD5-46F2-9172-D260EB1C7051}"/>
                </a:ext>
              </a:extLst>
            </p:cNvPr>
            <p:cNvSpPr/>
            <p:nvPr/>
          </p:nvSpPr>
          <p:spPr>
            <a:xfrm>
              <a:off x="735224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C5B56B1-03C9-4ACF-B09E-F5CA36FD86BF}"/>
              </a:ext>
            </a:extLst>
          </p:cNvPr>
          <p:cNvGrpSpPr/>
          <p:nvPr/>
        </p:nvGrpSpPr>
        <p:grpSpPr>
          <a:xfrm>
            <a:off x="2292021" y="5074518"/>
            <a:ext cx="2039783" cy="923330"/>
            <a:chOff x="3305542" y="1715063"/>
            <a:chExt cx="1467971" cy="923330"/>
          </a:xfrm>
        </p:grpSpPr>
        <p:sp>
          <p:nvSpPr>
            <p:cNvPr id="2600" name="TextBox 2599">
              <a:extLst>
                <a:ext uri="{FF2B5EF4-FFF2-40B4-BE49-F238E27FC236}">
                  <a16:creationId xmlns:a16="http://schemas.microsoft.com/office/drawing/2014/main" id="{DFA04C31-21F1-4223-A6F2-8C04A3A2F89F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gets updated to V.2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1" name="TextBox 2600">
              <a:extLst>
                <a:ext uri="{FF2B5EF4-FFF2-40B4-BE49-F238E27FC236}">
                  <a16:creationId xmlns:a16="http://schemas.microsoft.com/office/drawing/2014/main" id="{7EE90F5F-9B8D-4D74-A0A0-6B0FB9313D7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B-Tree implementation replaces the previous GNU storage manager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3" name="Group 2602">
            <a:extLst>
              <a:ext uri="{FF2B5EF4-FFF2-40B4-BE49-F238E27FC236}">
                <a16:creationId xmlns:a16="http://schemas.microsoft.com/office/drawing/2014/main" id="{7CC854F2-E98B-444D-97A4-18677E268580}"/>
              </a:ext>
            </a:extLst>
          </p:cNvPr>
          <p:cNvGrpSpPr/>
          <p:nvPr/>
        </p:nvGrpSpPr>
        <p:grpSpPr>
          <a:xfrm>
            <a:off x="5489271" y="4203147"/>
            <a:ext cx="2108583" cy="1890714"/>
            <a:chOff x="3517708" y="4050746"/>
            <a:chExt cx="2108583" cy="1890714"/>
          </a:xfrm>
        </p:grpSpPr>
        <p:sp>
          <p:nvSpPr>
            <p:cNvPr id="2604" name="Right Arrow 91">
              <a:extLst>
                <a:ext uri="{FF2B5EF4-FFF2-40B4-BE49-F238E27FC236}">
                  <a16:creationId xmlns:a16="http://schemas.microsoft.com/office/drawing/2014/main" id="{B515B9F4-2E95-4123-AAB7-D0DF4B1DF934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5" name="Rounded Rectangle 92">
              <a:extLst>
                <a:ext uri="{FF2B5EF4-FFF2-40B4-BE49-F238E27FC236}">
                  <a16:creationId xmlns:a16="http://schemas.microsoft.com/office/drawing/2014/main" id="{D65A5303-4890-498A-8AD8-4B8055DA3976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06" name="Group 2605">
            <a:extLst>
              <a:ext uri="{FF2B5EF4-FFF2-40B4-BE49-F238E27FC236}">
                <a16:creationId xmlns:a16="http://schemas.microsoft.com/office/drawing/2014/main" id="{A434F9A2-708C-4A28-AD62-98D0906C2BBE}"/>
              </a:ext>
            </a:extLst>
          </p:cNvPr>
          <p:cNvGrpSpPr/>
          <p:nvPr/>
        </p:nvGrpSpPr>
        <p:grpSpPr>
          <a:xfrm>
            <a:off x="5523672" y="5074518"/>
            <a:ext cx="2039783" cy="923330"/>
            <a:chOff x="3305542" y="1715063"/>
            <a:chExt cx="1467971" cy="923330"/>
          </a:xfrm>
        </p:grpSpPr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14DBD814-8C67-4627-874F-060A7E1D0B6C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O'Reilly Award</a:t>
              </a:r>
            </a:p>
            <a:p>
              <a:pPr algn="ctr"/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8" name="TextBox 2607">
              <a:extLst>
                <a:ext uri="{FF2B5EF4-FFF2-40B4-BE49-F238E27FC236}">
                  <a16:creationId xmlns:a16="http://schemas.microsoft.com/office/drawing/2014/main" id="{9BCED9B5-578C-4D0F-94B9-3B976D441A84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Hipp wins Google’s Open Source Award for best integrator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0" name="Group 2609">
            <a:extLst>
              <a:ext uri="{FF2B5EF4-FFF2-40B4-BE49-F238E27FC236}">
                <a16:creationId xmlns:a16="http://schemas.microsoft.com/office/drawing/2014/main" id="{2C9701D3-718E-410B-9F7B-BE309350CCA1}"/>
              </a:ext>
            </a:extLst>
          </p:cNvPr>
          <p:cNvGrpSpPr/>
          <p:nvPr/>
        </p:nvGrpSpPr>
        <p:grpSpPr>
          <a:xfrm rot="10800000">
            <a:off x="7105096" y="1829746"/>
            <a:ext cx="2108583" cy="1890287"/>
            <a:chOff x="735226" y="4050746"/>
            <a:chExt cx="2108583" cy="1890287"/>
          </a:xfrm>
        </p:grpSpPr>
        <p:sp>
          <p:nvSpPr>
            <p:cNvPr id="2611" name="Right Arrow 99">
              <a:extLst>
                <a:ext uri="{FF2B5EF4-FFF2-40B4-BE49-F238E27FC236}">
                  <a16:creationId xmlns:a16="http://schemas.microsoft.com/office/drawing/2014/main" id="{4132D83B-7277-4332-8045-383A14A43190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2" name="Rounded Rectangle 100">
              <a:extLst>
                <a:ext uri="{FF2B5EF4-FFF2-40B4-BE49-F238E27FC236}">
                  <a16:creationId xmlns:a16="http://schemas.microsoft.com/office/drawing/2014/main" id="{FF3EEE3D-191F-42A7-8587-C7FF13D07BC4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14" name="Group 2613">
            <a:extLst>
              <a:ext uri="{FF2B5EF4-FFF2-40B4-BE49-F238E27FC236}">
                <a16:creationId xmlns:a16="http://schemas.microsoft.com/office/drawing/2014/main" id="{B526B00B-6A91-4A32-9C23-94E32D912E10}"/>
              </a:ext>
            </a:extLst>
          </p:cNvPr>
          <p:cNvGrpSpPr/>
          <p:nvPr/>
        </p:nvGrpSpPr>
        <p:grpSpPr>
          <a:xfrm>
            <a:off x="7105096" y="1935795"/>
            <a:ext cx="2108583" cy="815518"/>
            <a:chOff x="3305541" y="1715063"/>
            <a:chExt cx="1467972" cy="815518"/>
          </a:xfrm>
        </p:grpSpPr>
        <p:sp>
          <p:nvSpPr>
            <p:cNvPr id="2615" name="TextBox 2614">
              <a:extLst>
                <a:ext uri="{FF2B5EF4-FFF2-40B4-BE49-F238E27FC236}">
                  <a16:creationId xmlns:a16="http://schemas.microsoft.com/office/drawing/2014/main" id="{AEDEED0B-529D-4D9E-A547-0306CF4696EB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 and Coverage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6" name="TextBox 2615">
              <a:extLst>
                <a:ext uri="{FF2B5EF4-FFF2-40B4-BE49-F238E27FC236}">
                  <a16:creationId xmlns:a16="http://schemas.microsoft.com/office/drawing/2014/main" id="{3C9487F6-7250-4E5F-8634-9AAA034BD433}"/>
                </a:ext>
              </a:extLst>
            </p:cNvPr>
            <p:cNvSpPr txBox="1"/>
            <p:nvPr/>
          </p:nvSpPr>
          <p:spPr>
            <a:xfrm>
              <a:off x="3305541" y="2068916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202122"/>
                  </a:solidFill>
                  <a:effectLst/>
                </a:rPr>
                <a:t>SQLite releases have 100% branch test coverage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414E5CF7-FE0C-4B86-9ACC-4F4B7590CB88}"/>
              </a:ext>
            </a:extLst>
          </p:cNvPr>
          <p:cNvGrpSpPr/>
          <p:nvPr/>
        </p:nvGrpSpPr>
        <p:grpSpPr>
          <a:xfrm rot="10800000">
            <a:off x="675191" y="1834795"/>
            <a:ext cx="2108583" cy="1890287"/>
            <a:chOff x="735226" y="4050746"/>
            <a:chExt cx="2108583" cy="1890287"/>
          </a:xfrm>
        </p:grpSpPr>
        <p:sp>
          <p:nvSpPr>
            <p:cNvPr id="2618" name="Right Arrow 70">
              <a:extLst>
                <a:ext uri="{FF2B5EF4-FFF2-40B4-BE49-F238E27FC236}">
                  <a16:creationId xmlns:a16="http://schemas.microsoft.com/office/drawing/2014/main" id="{2E3758C6-8D75-4733-AB72-F9AE5FF79FA7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9" name="Rounded Rectangle 71">
              <a:extLst>
                <a:ext uri="{FF2B5EF4-FFF2-40B4-BE49-F238E27FC236}">
                  <a16:creationId xmlns:a16="http://schemas.microsoft.com/office/drawing/2014/main" id="{85078332-9798-4DF9-BBA5-C40E52C663B8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4881781A-291B-476B-8919-4BA3CB8988A2}"/>
              </a:ext>
            </a:extLst>
          </p:cNvPr>
          <p:cNvGrpSpPr/>
          <p:nvPr/>
        </p:nvGrpSpPr>
        <p:grpSpPr>
          <a:xfrm>
            <a:off x="675192" y="1950369"/>
            <a:ext cx="2075187" cy="923330"/>
            <a:chOff x="3305542" y="1715063"/>
            <a:chExt cx="1467971" cy="923330"/>
          </a:xfrm>
        </p:grpSpPr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AD974D1E-2958-48C9-8301-34CDABA5F4AD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1.0 is released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8AD26A69-C5E2-4330-A290-9305DDDDF5C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333333"/>
                  </a:solidFill>
                  <a:effectLst/>
                  <a:latin typeface="inter-regular"/>
                </a:rPr>
                <a:t>In August D. Richard Hipp announces a new DB engine to manage military missiles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23" name="Rectangle 7">
            <a:extLst>
              <a:ext uri="{FF2B5EF4-FFF2-40B4-BE49-F238E27FC236}">
                <a16:creationId xmlns:a16="http://schemas.microsoft.com/office/drawing/2014/main" id="{B64C979D-CDC2-4176-B7A6-DB733AC578A1}"/>
              </a:ext>
            </a:extLst>
          </p:cNvPr>
          <p:cNvSpPr/>
          <p:nvPr/>
        </p:nvSpPr>
        <p:spPr>
          <a:xfrm>
            <a:off x="1582506" y="2920314"/>
            <a:ext cx="310253" cy="3102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25" name="Block Arc 10">
            <a:extLst>
              <a:ext uri="{FF2B5EF4-FFF2-40B4-BE49-F238E27FC236}">
                <a16:creationId xmlns:a16="http://schemas.microsoft.com/office/drawing/2014/main" id="{B736EAFD-F4EF-4B6C-9C8C-13E1FA3F1B72}"/>
              </a:ext>
            </a:extLst>
          </p:cNvPr>
          <p:cNvSpPr/>
          <p:nvPr/>
        </p:nvSpPr>
        <p:spPr>
          <a:xfrm>
            <a:off x="9601816" y="4737732"/>
            <a:ext cx="415714" cy="28158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9CB22-AD09-FDE3-EE45-85F3C5F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18" y="2869581"/>
            <a:ext cx="373937" cy="373937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E999C1-45AA-FCCE-CE07-6EA06425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9" y="4675323"/>
            <a:ext cx="406400" cy="406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D033A33-8693-AF3A-56C1-08DA436F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52" y="4675323"/>
            <a:ext cx="395820" cy="39582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7C4CA7C9-3685-55F1-98CF-844DCFB4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2" y="2905667"/>
            <a:ext cx="395820" cy="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319</Words>
  <Application>Microsoft Macintosh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Fira Sans Extra Condensed Medium</vt:lpstr>
      <vt:lpstr>Fira Sans Medium</vt:lpstr>
      <vt:lpstr>Helvetica Neue</vt:lpstr>
      <vt:lpstr>inter-regular</vt:lpstr>
      <vt:lpstr>Roboto</vt:lpstr>
      <vt:lpstr>Office Theme</vt:lpstr>
      <vt:lpstr>SQLite</vt:lpstr>
      <vt:lpstr>Content Overview</vt:lpstr>
      <vt:lpstr>PowerPoint Presentation</vt:lpstr>
      <vt:lpstr>Why SQLite?</vt:lpstr>
      <vt:lpstr>Principles of SQLite</vt:lpstr>
      <vt:lpstr>Principles of SQLite</vt:lpstr>
      <vt:lpstr>SQL vs SQLite the differences</vt:lpstr>
      <vt:lpstr>Talk aboud DB</vt:lpstr>
      <vt:lpstr>History of SQLite</vt:lpstr>
      <vt:lpstr>Famous Examples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Pirani,Antonio A.</cp:lastModifiedBy>
  <cp:revision>162</cp:revision>
  <dcterms:created xsi:type="dcterms:W3CDTF">2023-03-07T14:58:17Z</dcterms:created>
  <dcterms:modified xsi:type="dcterms:W3CDTF">2023-03-17T22:32:57Z</dcterms:modified>
</cp:coreProperties>
</file>