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42" r:id="rId3"/>
    <p:sldId id="352" r:id="rId4"/>
    <p:sldId id="354" r:id="rId5"/>
    <p:sldId id="351" r:id="rId6"/>
    <p:sldId id="355" r:id="rId7"/>
    <p:sldId id="335" r:id="rId8"/>
    <p:sldId id="343" r:id="rId9"/>
    <p:sldId id="381" r:id="rId10"/>
    <p:sldId id="347" r:id="rId11"/>
    <p:sldId id="382" r:id="rId12"/>
    <p:sldId id="383" r:id="rId13"/>
    <p:sldId id="380" r:id="rId14"/>
    <p:sldId id="341" r:id="rId15"/>
    <p:sldId id="366" r:id="rId16"/>
    <p:sldId id="360" r:id="rId17"/>
    <p:sldId id="364" r:id="rId18"/>
    <p:sldId id="361" r:id="rId19"/>
    <p:sldId id="365" r:id="rId20"/>
    <p:sldId id="373" r:id="rId21"/>
    <p:sldId id="374" r:id="rId22"/>
    <p:sldId id="376" r:id="rId23"/>
    <p:sldId id="377" r:id="rId24"/>
    <p:sldId id="379" r:id="rId25"/>
    <p:sldId id="367" r:id="rId26"/>
    <p:sldId id="369" r:id="rId27"/>
    <p:sldId id="362" r:id="rId28"/>
    <p:sldId id="363" r:id="rId29"/>
    <p:sldId id="372" r:id="rId30"/>
    <p:sldId id="356" r:id="rId31"/>
    <p:sldId id="348" r:id="rId32"/>
    <p:sldId id="35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309B-E70E-BD30-F320-CE64618D3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43526-FD96-22E0-41D5-CF00B6FEE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04767-80E4-8E36-5405-D9F1FA47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C5523-3843-2255-9C84-383D2D3A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A67EE-0184-D821-1984-0519A66C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3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2A57-C337-53F5-170C-2394AF3E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48EBB-3088-2D14-A80C-3207896FA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05139-4D1F-CCDE-264C-CF4E9A35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55B1C-0274-2E62-3B30-74720C70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B65A8-FE12-F5D9-DD9C-68A8898F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8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3FE12-92A2-D296-9080-07FFDEE54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D45C4-6178-A89A-7618-202693BA2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CEEBD-7CD2-3D55-A73C-DB54AE01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43379-7E41-9C7C-33EA-113D4143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A07B1-B007-0460-F50A-A9A26D33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5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9CCE-F807-BF9E-3CCB-30ECBBD5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34F2-F9C4-3789-8F37-74DD5D0C0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9FF65-FFC6-7FAB-7A5D-A18B7D39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27DCF-0293-4A04-DE86-B66C77E1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71ACF-E761-B156-1387-BFEB778C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8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1B10-A9EA-6C7B-0CE1-5451A54D4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13C76-6227-554A-BE8D-02F96E9E5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56EB2-A505-1C9E-86B6-8033153C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E5F2A-CD0A-AB68-22FC-41D83ED7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141B2-B753-4987-D99B-431ADE0A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5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8089-7BBC-11D2-5E78-22D3BB35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A57F-6E49-697C-3CB4-57D8EA3D2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2EF6D-290F-717D-E2A1-03CACE1A3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663E-140B-2C2A-8DDB-752D1DBF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65582-8AB5-5E42-7ECA-9B75D84A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39748-5BDA-9F86-0FE0-F2547F4A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3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E266-0ACA-8C43-87F8-4F9E9A26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EF0A5-7116-0303-EF15-30365F561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641E-FAB4-7444-6662-5EA0195E6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0177A-8F8B-4372-4DB0-8E47B632D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86222-A202-8B54-6ECB-BE335D2F7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E2B33-1620-EC0A-FCC1-DA9BB2DF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C2633-D610-61CB-C35B-AB15A605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68E863-CA7B-8AE1-5477-1458364C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0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632EE-E2EC-545A-FC82-2D7AB196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5A98D-B8C6-4CD4-C50C-AFCD60381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4D232-F58A-D2A4-B4CB-468F1978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E405E-2919-6920-78C0-D42AC548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8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42DBB-C806-D47D-C520-58C33767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CAFF8F-F4BC-CB39-F347-D2DEDCEE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7F907-A95F-EA8E-C344-34DD47F9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8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0A85-C6F8-B8B4-DC8E-974BDE6E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D872C-605F-AD67-AB49-1006E1019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67B82-00E3-2596-E7DC-80247BE09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88962-35F2-EE4A-BE39-A30CBBD6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2FE1C-95D5-2937-7C80-901A095D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9936A-2B64-A910-65BA-B5AB3C42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6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0EC7-321E-0A26-3342-82CF913E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C173D-1FD5-10EE-C222-98763624F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F8A95-56AE-D735-0482-64FC31F06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8C7E1-49FF-C653-C009-D7DF4766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6E614-D6C9-C319-0BB1-37D47105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95792-9400-58EC-4CBA-EF0C22DD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264D1-50B2-2C30-32B2-18551FA8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0299F-BA52-06F6-7386-1B194C75F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585CA-4430-61DC-0DB0-1861FDBA8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33C59-707E-4958-AF1C-D76E845B6479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344DA-4C90-5B75-820B-EB2FC49F3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C8FA4-08C5-9353-D012-E2B00E872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3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antonioprgome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tensorflow.org/guide/kera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antonioprgome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v.wikipedia.org/wiki/Maskininl%C3%A4rn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Convolutional Neural Network Tutorial [Update]">
            <a:extLst>
              <a:ext uri="{FF2B5EF4-FFF2-40B4-BE49-F238E27FC236}">
                <a16:creationId xmlns:a16="http://schemas.microsoft.com/office/drawing/2014/main" id="{83413FED-7C7E-8D84-4601-FF5BB1784B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4" r="8305"/>
          <a:stretch/>
        </p:blipFill>
        <p:spPr bwMode="auto">
          <a:xfrm>
            <a:off x="5691672" y="10"/>
            <a:ext cx="650032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FC180D2-1E1E-A572-1064-3B845F97A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4534172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sv-SE" sz="5200"/>
              <a:t>Introduktion till Neurala Nätverk</a:t>
            </a:r>
            <a:endParaRPr lang="sv-SE" sz="5200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D55D251E-6018-76DA-7A20-0D99417B1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8" y="4629234"/>
            <a:ext cx="4248945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2000"/>
              <a:t>Antonio Prgomet</a:t>
            </a:r>
          </a:p>
          <a:p>
            <a:pPr algn="l"/>
            <a:r>
              <a:rPr lang="en-US" sz="2000"/>
              <a:t>Delta AI &amp; Negotiations</a:t>
            </a:r>
            <a:endParaRPr lang="en-US" sz="2000" b="0" i="0">
              <a:effectLst/>
              <a:latin typeface="-apple-system"/>
              <a:hlinkClick r:id="rId3"/>
            </a:endParaRPr>
          </a:p>
          <a:p>
            <a:pPr algn="l"/>
            <a:r>
              <a:rPr lang="en-US" sz="2000" b="0" i="0">
                <a:effectLst/>
                <a:latin typeface="-apple-system"/>
                <a:hlinkClick r:id="rId3"/>
              </a:rPr>
              <a:t>www.linkedin.com/in/antonioprgomet</a:t>
            </a:r>
            <a:r>
              <a:rPr lang="en-US" sz="2000" b="0" i="0">
                <a:effectLst/>
                <a:latin typeface="-apple-system"/>
              </a:rPr>
              <a:t> </a:t>
            </a:r>
          </a:p>
          <a:p>
            <a:pPr algn="l"/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3969478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C30ED0EC-09D0-3E81-4556-48A17DD6BDCC}"/>
              </a:ext>
            </a:extLst>
          </p:cNvPr>
          <p:cNvSpPr txBox="1"/>
          <p:nvPr/>
        </p:nvSpPr>
        <p:spPr>
          <a:xfrm>
            <a:off x="2641600" y="71527"/>
            <a:ext cx="6908800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sv-SE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numpy</a:t>
            </a:r>
            <a:r>
              <a:rPr lang="sv-SE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sv-SE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endParaRPr lang="sv-SE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matplotlib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pyplot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endParaRPr lang="en-U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sv-SE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5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sv-SE" sz="15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Weights</a:t>
            </a:r>
            <a:endParaRPr lang="sv-SE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w1 </a:t>
            </a:r>
            <a:r>
              <a:rPr lang="sv-SE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5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0.8</a:t>
            </a:r>
            <a:endParaRPr lang="sv-SE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w2 </a:t>
            </a:r>
            <a:r>
              <a:rPr lang="sv-SE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5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0.7</a:t>
            </a:r>
            <a:endParaRPr lang="sv-SE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sv-SE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5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sv-SE" sz="15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Defining</a:t>
            </a:r>
            <a:r>
              <a:rPr lang="sv-SE" sz="15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the </a:t>
            </a:r>
            <a:r>
              <a:rPr lang="sv-SE" sz="15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ReLU</a:t>
            </a:r>
            <a:r>
              <a:rPr lang="sv-SE" sz="15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5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endParaRPr lang="sv-SE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5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sv-SE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500" b="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ReLU</a:t>
            </a:r>
            <a:r>
              <a:rPr lang="sv-SE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sv-SE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sv-SE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sv-SE" sz="15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sv-SE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x </a:t>
            </a:r>
            <a:r>
              <a:rPr lang="sv-SE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sv-SE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 </a:t>
            </a:r>
            <a:r>
              <a:rPr lang="sv-SE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sv-SE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5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sv-SE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sv-SE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sv-SE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5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sv-SE" sz="15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Calculating</a:t>
            </a:r>
            <a:r>
              <a:rPr lang="sv-SE" sz="15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5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two</a:t>
            </a:r>
            <a:r>
              <a:rPr lang="sv-SE" sz="15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5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activation</a:t>
            </a:r>
            <a:r>
              <a:rPr lang="sv-SE" sz="15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5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functions</a:t>
            </a:r>
            <a:endParaRPr lang="sv-SE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 </a:t>
            </a:r>
            <a:r>
              <a:rPr lang="sv-SE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sv-SE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sv-SE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linspace</a:t>
            </a:r>
            <a:r>
              <a:rPr lang="sv-SE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(-</a:t>
            </a:r>
            <a:r>
              <a:rPr lang="sv-SE" sz="15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sv-SE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5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sv-SE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5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sv-SE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sv-SE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y1 </a:t>
            </a:r>
            <a:r>
              <a:rPr lang="pl-PL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l-PL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15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pl-PL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/(</a:t>
            </a:r>
            <a:r>
              <a:rPr lang="pl-PL" sz="15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pl-PL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pl-PL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np</a:t>
            </a:r>
            <a:r>
              <a:rPr lang="pl-PL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l-PL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</a:t>
            </a:r>
            <a:r>
              <a:rPr lang="pl-PL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(-(</a:t>
            </a:r>
            <a:r>
              <a:rPr lang="pl-PL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w1 </a:t>
            </a:r>
            <a:r>
              <a:rPr lang="pl-PL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pl-PL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w2</a:t>
            </a:r>
            <a:r>
              <a:rPr lang="pl-PL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pl-PL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pl-PL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)))</a:t>
            </a:r>
            <a:endParaRPr lang="pl-PL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y2 </a:t>
            </a:r>
            <a:r>
              <a:rPr lang="sv-SE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ReLU</a:t>
            </a:r>
            <a:r>
              <a:rPr lang="sv-SE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sv-SE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sv-SE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sv-SE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5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sv-SE" sz="15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Plotting</a:t>
            </a:r>
            <a:endParaRPr lang="sv-SE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fig</a:t>
            </a:r>
            <a:r>
              <a:rPr lang="sv-SE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axs</a:t>
            </a:r>
            <a:r>
              <a:rPr lang="sv-SE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sv-SE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sv-SE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subplots</a:t>
            </a:r>
            <a:r>
              <a:rPr lang="sv-SE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sz="15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sv-SE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5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sv-SE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figsize</a:t>
            </a:r>
            <a:r>
              <a:rPr lang="sv-SE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sz="15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</a:t>
            </a:r>
            <a:r>
              <a:rPr lang="sv-SE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5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sv-SE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sv-SE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fig</a:t>
            </a:r>
            <a:r>
              <a:rPr lang="sv-SE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sv-SE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suptitle</a:t>
            </a:r>
            <a:r>
              <a:rPr lang="sv-SE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sv-SE" sz="15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Activation</a:t>
            </a:r>
            <a:r>
              <a:rPr lang="sv-SE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5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Functions</a:t>
            </a:r>
            <a:r>
              <a:rPr lang="sv-SE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sv-SE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fontsize</a:t>
            </a:r>
            <a:r>
              <a:rPr lang="sv-SE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sz="15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16</a:t>
            </a:r>
            <a:r>
              <a:rPr lang="sv-SE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sv-SE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sv-SE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s-E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axs</a:t>
            </a:r>
            <a:r>
              <a:rPr lang="es-E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s-ES" sz="15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s-E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].</a:t>
            </a:r>
            <a:r>
              <a:rPr lang="es-E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plot</a:t>
            </a:r>
            <a:r>
              <a:rPr lang="es-E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es-E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y1</a:t>
            </a:r>
            <a:r>
              <a:rPr lang="es-E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s-E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axs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5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].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set_title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'Logistic/Sigmoid'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axs</a:t>
            </a:r>
            <a:r>
              <a:rPr lang="sv-SE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sv-SE" sz="15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sv-SE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].</a:t>
            </a:r>
            <a:r>
              <a:rPr lang="sv-SE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set_xlabel</a:t>
            </a:r>
            <a:r>
              <a:rPr lang="sv-SE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'x'</a:t>
            </a:r>
            <a:r>
              <a:rPr lang="sv-SE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sv-SE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a-DK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axs</a:t>
            </a:r>
            <a:r>
              <a:rPr lang="da-DK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da-DK" sz="15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da-DK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].</a:t>
            </a:r>
            <a:r>
              <a:rPr lang="da-DK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set_ylabel</a:t>
            </a:r>
            <a:r>
              <a:rPr lang="da-DK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da-DK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'y'</a:t>
            </a:r>
            <a:r>
              <a:rPr lang="da-DK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da-DK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sv-SE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s-E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axs</a:t>
            </a:r>
            <a:r>
              <a:rPr lang="es-E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s-ES" sz="15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s-E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].</a:t>
            </a:r>
            <a:r>
              <a:rPr lang="es-E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plot</a:t>
            </a:r>
            <a:r>
              <a:rPr lang="es-E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es-E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y2</a:t>
            </a:r>
            <a:r>
              <a:rPr lang="es-E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s-E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axs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5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].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set_title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'Rectified Linear Unit (</a:t>
            </a:r>
            <a:r>
              <a:rPr lang="en-US" sz="15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ReLU</a:t>
            </a:r>
            <a:r>
              <a:rPr lang="en-US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)'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axs</a:t>
            </a:r>
            <a:r>
              <a:rPr lang="sv-SE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sv-SE" sz="15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sv-SE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].</a:t>
            </a:r>
            <a:r>
              <a:rPr lang="sv-SE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set_xlabel</a:t>
            </a:r>
            <a:r>
              <a:rPr lang="sv-SE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'x'</a:t>
            </a:r>
            <a:r>
              <a:rPr lang="sv-SE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sv-SE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a-DK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axs</a:t>
            </a:r>
            <a:r>
              <a:rPr lang="da-DK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da-DK" sz="15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da-DK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].</a:t>
            </a:r>
            <a:r>
              <a:rPr lang="da-DK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set_ylabel</a:t>
            </a:r>
            <a:r>
              <a:rPr lang="da-DK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da-DK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'y'</a:t>
            </a:r>
            <a:r>
              <a:rPr lang="da-DK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sv-SE" sz="1500" dirty="0"/>
          </a:p>
        </p:txBody>
      </p:sp>
    </p:spTree>
    <p:extLst>
      <p:ext uri="{BB962C8B-B14F-4D97-AF65-F5344CB8AC3E}">
        <p14:creationId xmlns:p14="http://schemas.microsoft.com/office/powerpoint/2010/main" val="280558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>
            <a:extLst>
              <a:ext uri="{FF2B5EF4-FFF2-40B4-BE49-F238E27FC236}">
                <a16:creationId xmlns:a16="http://schemas.microsoft.com/office/drawing/2014/main" id="{D776E2BE-A5FC-0910-FE30-952721BBE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417" y="1625555"/>
            <a:ext cx="7043049" cy="344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19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3A99392-6A0D-2065-7AB2-004975D5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”</a:t>
            </a:r>
            <a:r>
              <a:rPr lang="sv-SE" dirty="0" err="1"/>
              <a:t>Sigmoid</a:t>
            </a:r>
            <a:r>
              <a:rPr lang="sv-SE" dirty="0"/>
              <a:t> </a:t>
            </a:r>
            <a:r>
              <a:rPr lang="sv-SE" dirty="0" err="1"/>
              <a:t>Activation</a:t>
            </a:r>
            <a:r>
              <a:rPr lang="sv-SE" dirty="0"/>
              <a:t>” </a:t>
            </a:r>
            <a:r>
              <a:rPr lang="sv-SE" dirty="0" err="1"/>
              <a:t>Function</a:t>
            </a:r>
            <a:endParaRPr lang="sv-SE" dirty="0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61CE4CD6-BE5E-70AB-D0FA-FEC096120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9616" y="1831702"/>
            <a:ext cx="7924800" cy="3667125"/>
          </a:xfrm>
        </p:spPr>
      </p:pic>
    </p:spTree>
    <p:extLst>
      <p:ext uri="{BB962C8B-B14F-4D97-AF65-F5344CB8AC3E}">
        <p14:creationId xmlns:p14="http://schemas.microsoft.com/office/powerpoint/2010/main" val="2631563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Riktlinjer</a:t>
            </a:r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för </a:t>
            </a:r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Arkitekturer</a:t>
            </a:r>
            <a:endParaRPr lang="en-US" sz="6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87643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966FC69-683C-B36B-424D-D0DC91108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sv-SE" dirty="0"/>
              <a:t>Riktlinjer för Arkitekturer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650719F-93AF-5BDE-C760-ED878428B5B3}"/>
              </a:ext>
            </a:extLst>
          </p:cNvPr>
          <p:cNvSpPr txBox="1"/>
          <p:nvPr/>
        </p:nvSpPr>
        <p:spPr>
          <a:xfrm>
            <a:off x="562063" y="5842337"/>
            <a:ext cx="4460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Bild &amp; tabeller tagna från (s.289, s.293, s.295) i andra upplagan av Hands on </a:t>
            </a:r>
            <a:r>
              <a:rPr lang="sv-SE" sz="1400" dirty="0" err="1"/>
              <a:t>machine</a:t>
            </a:r>
            <a:r>
              <a:rPr lang="sv-SE" sz="1400" dirty="0"/>
              <a:t> Learning </a:t>
            </a:r>
            <a:r>
              <a:rPr lang="sv-SE" sz="1400" dirty="0" err="1"/>
              <a:t>with</a:t>
            </a:r>
            <a:r>
              <a:rPr lang="sv-SE" sz="1400" dirty="0"/>
              <a:t> Scikit-</a:t>
            </a:r>
            <a:r>
              <a:rPr lang="sv-SE" sz="1400" dirty="0" err="1"/>
              <a:t>Learn</a:t>
            </a:r>
            <a:r>
              <a:rPr lang="sv-SE" sz="1400" dirty="0"/>
              <a:t> </a:t>
            </a:r>
            <a:r>
              <a:rPr lang="sv-SE" sz="1400" dirty="0" err="1"/>
              <a:t>Keras</a:t>
            </a:r>
            <a:r>
              <a:rPr lang="sv-SE" sz="1400" dirty="0"/>
              <a:t> &amp; </a:t>
            </a:r>
            <a:r>
              <a:rPr lang="sv-SE" sz="1400" dirty="0" err="1"/>
              <a:t>Tensorflow</a:t>
            </a:r>
            <a:r>
              <a:rPr lang="sv-SE" sz="1400" dirty="0"/>
              <a:t>, </a:t>
            </a:r>
            <a:r>
              <a:rPr lang="sv-SE" sz="1400" dirty="0" err="1"/>
              <a:t>Aurélien</a:t>
            </a:r>
            <a:r>
              <a:rPr lang="sv-SE" sz="1400" dirty="0"/>
              <a:t> </a:t>
            </a:r>
            <a:r>
              <a:rPr lang="sv-SE" sz="1400" dirty="0" err="1"/>
              <a:t>Géron</a:t>
            </a:r>
            <a:r>
              <a:rPr lang="sv-SE" sz="1400" dirty="0"/>
              <a:t>.</a:t>
            </a:r>
          </a:p>
          <a:p>
            <a:endParaRPr lang="sv-SE" dirty="0"/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7D873CB0-D82C-F704-7ED3-80525332C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1" y="1142048"/>
            <a:ext cx="5010150" cy="3590925"/>
          </a:xfrm>
          <a:prstGeom prst="rect">
            <a:avLst/>
          </a:prstGeom>
        </p:spPr>
      </p:pic>
      <p:pic>
        <p:nvPicPr>
          <p:cNvPr id="16" name="Bildobjekt 15">
            <a:extLst>
              <a:ext uri="{FF2B5EF4-FFF2-40B4-BE49-F238E27FC236}">
                <a16:creationId xmlns:a16="http://schemas.microsoft.com/office/drawing/2014/main" id="{543A5FB3-A42E-4B41-3276-357D5A7F4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811" y="4225828"/>
            <a:ext cx="6743700" cy="1885950"/>
          </a:xfrm>
          <a:prstGeom prst="rect">
            <a:avLst/>
          </a:prstGeom>
        </p:spPr>
      </p:pic>
      <p:pic>
        <p:nvPicPr>
          <p:cNvPr id="18" name="Bildobjekt 17">
            <a:extLst>
              <a:ext uri="{FF2B5EF4-FFF2-40B4-BE49-F238E27FC236}">
                <a16:creationId xmlns:a16="http://schemas.microsoft.com/office/drawing/2014/main" id="{E1FE1713-FC01-7039-01F3-6F85DFA69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624" y="1227089"/>
            <a:ext cx="66960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46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38060AB-7AC5-3F3C-64EA-20172EB2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Riktlinjer för Arkitekturer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FF0524F8-F69D-BC4E-6F40-D7065AF121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dirty="0"/>
                  <a:t>Ofta används </a:t>
                </a:r>
                <a:r>
                  <a:rPr lang="sv-SE" dirty="0" err="1"/>
                  <a:t>ReLU</a:t>
                </a:r>
                <a:r>
                  <a:rPr lang="sv-SE" dirty="0"/>
                  <a:t> som aktiveringsfunktion för dolda lager. </a:t>
                </a:r>
              </a:p>
              <a:p>
                <a:r>
                  <a:rPr lang="sv-SE" dirty="0"/>
                  <a:t>För output lagret så väljer man den aktiveringsfunktionen som problemet kräver. T.ex. om man vill prediktera ålder så vet vi att det är </a:t>
                </a:r>
                <a14:m>
                  <m:oMath xmlns:m="http://schemas.openxmlformats.org/officeDocument/2006/math">
                    <m:r>
                      <a:rPr lang="sv-SE" dirty="0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sv-SE" dirty="0"/>
                  <a:t> 0, då kan t.ex. </a:t>
                </a:r>
                <a:r>
                  <a:rPr lang="sv-SE" dirty="0" err="1"/>
                  <a:t>ReLU</a:t>
                </a:r>
                <a:r>
                  <a:rPr lang="sv-SE" dirty="0"/>
                  <a:t> användas. </a:t>
                </a:r>
              </a:p>
              <a:p>
                <a:endParaRPr lang="sv-SE" dirty="0"/>
              </a:p>
              <a:p>
                <a:endParaRPr lang="sv-SE" dirty="0"/>
              </a:p>
              <a:p>
                <a:r>
                  <a:rPr lang="sv-SE" b="1" dirty="0"/>
                  <a:t>Vill man automatisera valet av hyperparametrar såsom t.ex. antalet noder i dolda lager (”</a:t>
                </a:r>
                <a:r>
                  <a:rPr lang="sv-SE" b="1" dirty="0" err="1"/>
                  <a:t>hidden</a:t>
                </a:r>
                <a:r>
                  <a:rPr lang="sv-SE" b="1" dirty="0"/>
                  <a:t> </a:t>
                </a:r>
                <a:r>
                  <a:rPr lang="sv-SE" b="1" dirty="0" err="1"/>
                  <a:t>layers</a:t>
                </a:r>
                <a:r>
                  <a:rPr lang="sv-SE" b="1" dirty="0"/>
                  <a:t>”) så kan man t.ex. använda </a:t>
                </a:r>
                <a:r>
                  <a:rPr lang="sv-SE" b="1" dirty="0" err="1"/>
                  <a:t>KerasTuner</a:t>
                </a:r>
                <a:r>
                  <a:rPr lang="sv-SE" b="1" dirty="0"/>
                  <a:t> eller en Scikit-</a:t>
                </a:r>
                <a:r>
                  <a:rPr lang="sv-SE" b="1" dirty="0" err="1"/>
                  <a:t>learn</a:t>
                </a:r>
                <a:r>
                  <a:rPr lang="sv-SE" b="1" dirty="0"/>
                  <a:t> </a:t>
                </a:r>
                <a:r>
                  <a:rPr lang="sv-SE" b="1" dirty="0" err="1"/>
                  <a:t>wrapper</a:t>
                </a:r>
                <a:r>
                  <a:rPr lang="sv-SE" b="1" dirty="0"/>
                  <a:t>.</a:t>
                </a:r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FF0524F8-F69D-BC4E-6F40-D7065AF121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3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628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dirty="0">
                <a:solidFill>
                  <a:schemeClr val="bg1"/>
                </a:solidFill>
              </a:rPr>
              <a:t>Intuition för </a:t>
            </a:r>
            <a:r>
              <a:rPr lang="en-US" sz="6100" dirty="0" err="1">
                <a:solidFill>
                  <a:schemeClr val="bg1"/>
                </a:solidFill>
              </a:rPr>
              <a:t>antal</a:t>
            </a:r>
            <a:r>
              <a:rPr lang="en-US" sz="6100" dirty="0">
                <a:solidFill>
                  <a:schemeClr val="bg1"/>
                </a:solidFill>
              </a:rPr>
              <a:t> “layers” </a:t>
            </a:r>
            <a:r>
              <a:rPr lang="en-US" sz="6100" dirty="0" err="1">
                <a:solidFill>
                  <a:schemeClr val="bg1"/>
                </a:solidFill>
              </a:rPr>
              <a:t>och</a:t>
            </a:r>
            <a:r>
              <a:rPr lang="en-US" sz="6100" dirty="0">
                <a:solidFill>
                  <a:schemeClr val="bg1"/>
                </a:solidFill>
              </a:rPr>
              <a:t> </a:t>
            </a:r>
            <a:r>
              <a:rPr lang="en-US" sz="6100" dirty="0" err="1">
                <a:solidFill>
                  <a:schemeClr val="bg1"/>
                </a:solidFill>
              </a:rPr>
              <a:t>neuroner</a:t>
            </a:r>
            <a:endParaRPr lang="en-US" sz="6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78197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F2FBA86-05CF-6752-4018-35EB54C0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Intuition för antal ”</a:t>
            </a:r>
            <a:r>
              <a:rPr lang="sv-SE" dirty="0" err="1"/>
              <a:t>layers</a:t>
            </a:r>
            <a:r>
              <a:rPr lang="sv-SE" dirty="0"/>
              <a:t>” (lager)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662BD2B-4E45-6FD5-5C95-10B92826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Har man tillräckligt många noder i endast ett lager så hade man kunnat modellera komplexa samband. </a:t>
            </a:r>
          </a:p>
          <a:p>
            <a:r>
              <a:rPr lang="sv-SE" dirty="0"/>
              <a:t>Ökar man antalet </a:t>
            </a:r>
            <a:r>
              <a:rPr lang="sv-SE" dirty="0" err="1"/>
              <a:t>layers</a:t>
            </a:r>
            <a:r>
              <a:rPr lang="sv-SE" dirty="0"/>
              <a:t> så blir det däremot ofta effektivare. 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Intuitionen är att de första lagren lär sig ”enklare strukturer” medan påföljande lager högre upp kan kombinera dessa enklare strukturer för att modellera mer ”avancerade strukturer”. </a:t>
            </a:r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64339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0385FBE-4F1B-C420-EE9E-2748EADC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Intuition för antal neuroner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015D36-D63C-30EA-8457-EAC68BEBE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/>
              <a:t>Antal neuroner i input/output lagren styrs av problemet i sig självt. </a:t>
            </a:r>
            <a:br>
              <a:rPr lang="sv-SE" dirty="0"/>
            </a:br>
            <a:r>
              <a:rPr lang="sv-SE" dirty="0"/>
              <a:t>T.ex. för MNIST så hade vi haft 784 input noder eftersom bilderna har 28 x 28 pixlar. Vi hade haft 10 output noder eftersom det finns 10 olika klasser (siffror). </a:t>
            </a:r>
            <a:br>
              <a:rPr lang="sv-SE" dirty="0"/>
            </a:br>
            <a:endParaRPr lang="sv-SE" dirty="0"/>
          </a:p>
          <a:p>
            <a:r>
              <a:rPr lang="sv-SE" dirty="0"/>
              <a:t>I de dolda lagren så har man ofta tidigare använt pyramidformade nätverk. T.ex. 300 neuroner i det första dolda lagret, sedan 200 neuroner i det andra dolda lagret och så vidare. Tanken var att det finns färre ”avancerade strukturer” än ”enkla strukturer”. </a:t>
            </a:r>
          </a:p>
          <a:p>
            <a:r>
              <a:rPr lang="sv-SE" dirty="0"/>
              <a:t>Visat sig att det ofta är minst lika bra att ha lika många neuroner i varje lager vilket idag är vanligt förekommande. </a:t>
            </a:r>
          </a:p>
          <a:p>
            <a:r>
              <a:rPr lang="sv-SE" dirty="0"/>
              <a:t>Med det sagt, ibland kan det hjälpa att t.ex. första lagret har fler noder så det kan vara värt att testa. </a:t>
            </a:r>
          </a:p>
        </p:txBody>
      </p:sp>
    </p:spTree>
    <p:extLst>
      <p:ext uri="{BB962C8B-B14F-4D97-AF65-F5344CB8AC3E}">
        <p14:creationId xmlns:p14="http://schemas.microsoft.com/office/powerpoint/2010/main" val="2118745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6CC8C2E-BD0B-EE83-EC6F-FF293490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många ”</a:t>
            </a:r>
            <a:r>
              <a:rPr lang="sv-SE" dirty="0" err="1"/>
              <a:t>layers</a:t>
            </a:r>
            <a:r>
              <a:rPr lang="sv-SE" dirty="0"/>
              <a:t>”/lager och neuroner skall vi välja?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A95F3D7-A332-C491-DECB-0A94C318E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 praktiken så kan vi välja ”för många” lager och noder och därefter tillämpa olika regulariseringstekniker (som vi går igenom i kommande </a:t>
            </a:r>
            <a:r>
              <a:rPr lang="sv-SE" dirty="0" err="1"/>
              <a:t>slides</a:t>
            </a:r>
            <a:r>
              <a:rPr lang="sv-SE" dirty="0"/>
              <a:t>). </a:t>
            </a:r>
          </a:p>
          <a:p>
            <a:r>
              <a:rPr lang="sv-SE" dirty="0"/>
              <a:t>Intuition: Har vi för stora byxor så kan vi alltid göra dem mindre, men för små byxor kan vi inte göra större… </a:t>
            </a:r>
            <a:r>
              <a:rPr lang="sv-SE" dirty="0">
                <a:sym typeface="Wingdings" panose="05000000000000000000" pitchFamily="2" charset="2"/>
              </a:rPr>
              <a:t> </a:t>
            </a:r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0804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71DA-5D27-96C2-9FDE-597AE1CD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Innehåll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F5A7-AFFA-E97E-7CB4-95CF10BEB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Neurala</a:t>
            </a:r>
            <a:r>
              <a:rPr lang="en-US" dirty="0"/>
              <a:t> </a:t>
            </a:r>
            <a:r>
              <a:rPr lang="en-US" dirty="0" err="1"/>
              <a:t>Nätverk</a:t>
            </a:r>
            <a:r>
              <a:rPr lang="en-US" dirty="0"/>
              <a:t> &amp; Deep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Neurala</a:t>
            </a:r>
            <a:r>
              <a:rPr lang="en-US" dirty="0"/>
              <a:t> </a:t>
            </a:r>
            <a:r>
              <a:rPr lang="en-US" dirty="0" err="1"/>
              <a:t>Nätverk</a:t>
            </a:r>
            <a:r>
              <a:rPr lang="en-US" dirty="0"/>
              <a:t> – </a:t>
            </a:r>
            <a:r>
              <a:rPr lang="en-US" dirty="0" err="1"/>
              <a:t>Arkitekturer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Regularisering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Tensorflow</a:t>
            </a:r>
            <a:r>
              <a:rPr lang="en-US" dirty="0"/>
              <a:t> &amp; </a:t>
            </a:r>
            <a:r>
              <a:rPr lang="en-US" dirty="0" err="1"/>
              <a:t>Keras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802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dirty="0" err="1">
                <a:solidFill>
                  <a:schemeClr val="bg1"/>
                </a:solidFill>
              </a:rPr>
              <a:t>Regularisering</a:t>
            </a:r>
            <a:endParaRPr lang="en-US" sz="6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73357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DD4E7E5-D2DB-562E-050C-1C2D7DDC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Regularisering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E1D9257-0785-60FD-3600-A0EDCCF09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Neurala Nätverk har många parametrar vilket gör det till en flexibel modell som kan bli ”</a:t>
            </a:r>
            <a:r>
              <a:rPr lang="sv-SE" dirty="0" err="1"/>
              <a:t>overfitted</a:t>
            </a:r>
            <a:r>
              <a:rPr lang="sv-SE" dirty="0"/>
              <a:t>”. </a:t>
            </a:r>
          </a:p>
          <a:p>
            <a:r>
              <a:rPr lang="sv-SE" dirty="0"/>
              <a:t>För att hantera detta så kan vi tillämpa olika regulariseringstekniker. </a:t>
            </a:r>
          </a:p>
        </p:txBody>
      </p:sp>
    </p:spTree>
    <p:extLst>
      <p:ext uri="{BB962C8B-B14F-4D97-AF65-F5344CB8AC3E}">
        <p14:creationId xmlns:p14="http://schemas.microsoft.com/office/powerpoint/2010/main" val="713150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ubrik 1">
                <a:extLst>
                  <a:ext uri="{FF2B5EF4-FFF2-40B4-BE49-F238E27FC236}">
                    <a16:creationId xmlns:a16="http://schemas.microsoft.com/office/drawing/2014/main" id="{398B7E1E-2FDE-6F74-0678-5B148709FE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sv-SE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dirty="0"/>
                  <a:t>och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sv-SE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v-SE" dirty="0"/>
                  <a:t> regularisering</a:t>
                </a:r>
              </a:p>
            </p:txBody>
          </p:sp>
        </mc:Choice>
        <mc:Fallback xmlns="">
          <p:sp>
            <p:nvSpPr>
              <p:cNvPr id="2" name="Rubrik 1">
                <a:extLst>
                  <a:ext uri="{FF2B5EF4-FFF2-40B4-BE49-F238E27FC236}">
                    <a16:creationId xmlns:a16="http://schemas.microsoft.com/office/drawing/2014/main" id="{398B7E1E-2FDE-6F74-0678-5B148709F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C1CB364-2535-9D59-3DF7-23A8F0025D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När vi tillämpade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sv-SE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v-SE" dirty="0"/>
                  <a:t> regularisering i den Linjära Regressionsmodellen så fick vi Ridge Regression som drog vikterna (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v-SE" dirty="0"/>
                  <a:t> parametrarna) mot 0. </a:t>
                </a:r>
              </a:p>
              <a:p>
                <a:r>
                  <a:rPr lang="sv-SE" dirty="0"/>
                  <a:t>När vi tillämpade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sv-SE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v-SE" dirty="0"/>
                  <a:t> regularisering i den Linjära Regressionsmodellen så fick vi Lasso Regression som drog vikterna mot 0 och även satte ”oviktiga” vikter till 0.</a:t>
                </a:r>
              </a:p>
              <a:p>
                <a:endParaRPr lang="sv-S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/>
                        </m:ctrlPr>
                      </m:sSubPr>
                      <m:e>
                        <m:r>
                          <a:rPr lang="sv-SE"/>
                          <m:t>𝑙</m:t>
                        </m:r>
                      </m:e>
                      <m:sub>
                        <m:r>
                          <a:rPr lang="sv-SE"/>
                          <m:t>2</m:t>
                        </m:r>
                      </m:sub>
                    </m:sSub>
                  </m:oMath>
                </a14:m>
                <a:r>
                  <a:rPr lang="sv-SE" dirty="0"/>
                  <a:t> och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sv-S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v-SE" dirty="0"/>
                  <a:t> regularisering kan användas även för neurala nätverk. </a:t>
                </a:r>
              </a:p>
              <a:p>
                <a:endParaRPr lang="sv-SE" dirty="0"/>
              </a:p>
              <a:p>
                <a:endParaRPr lang="sv-SE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C1CB364-2535-9D59-3DF7-23A8F0025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39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ruta 3">
            <a:extLst>
              <a:ext uri="{FF2B5EF4-FFF2-40B4-BE49-F238E27FC236}">
                <a16:creationId xmlns:a16="http://schemas.microsoft.com/office/drawing/2014/main" id="{D138BCB8-BDEA-570F-427F-8C8E562514F7}"/>
              </a:ext>
            </a:extLst>
          </p:cNvPr>
          <p:cNvSpPr txBox="1"/>
          <p:nvPr/>
        </p:nvSpPr>
        <p:spPr>
          <a:xfrm>
            <a:off x="578142" y="5486400"/>
            <a:ext cx="10900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layer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en-US" sz="2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800" b="0" dirty="0">
                <a:solidFill>
                  <a:srgbClr val="FF0000"/>
                </a:solidFill>
                <a:highlight>
                  <a:srgbClr val="FFFFFF"/>
                </a:highlight>
              </a:rPr>
              <a:t>64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kernel_regularizer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regularizers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L1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l1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800" b="0" dirty="0">
                <a:solidFill>
                  <a:srgbClr val="FF0000"/>
                </a:solidFill>
                <a:highlight>
                  <a:srgbClr val="FFFFFF"/>
                </a:highlight>
              </a:rPr>
              <a:t>0.01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1563548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2A2E9D3-541E-2428-FE4C-651E2832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6597"/>
            <a:ext cx="10515600" cy="1325563"/>
          </a:xfrm>
        </p:spPr>
        <p:txBody>
          <a:bodyPr/>
          <a:lstStyle/>
          <a:p>
            <a:r>
              <a:rPr lang="sv-SE" dirty="0" err="1"/>
              <a:t>Dropout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2F1E9D91-2E53-E2A9-F308-04FB9E158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35970"/>
                <a:ext cx="10515600" cy="4351338"/>
              </a:xfrm>
            </p:spPr>
            <p:txBody>
              <a:bodyPr/>
              <a:lstStyle/>
              <a:p>
                <a:r>
                  <a:rPr lang="sv-SE" dirty="0"/>
                  <a:t>”</a:t>
                </a:r>
                <a:r>
                  <a:rPr lang="sv-SE" dirty="0" err="1"/>
                  <a:t>Dropout</a:t>
                </a:r>
                <a:r>
                  <a:rPr lang="sv-SE" dirty="0"/>
                  <a:t>” metodiken är en populär metod för att regularisera neurala nätverk. </a:t>
                </a:r>
              </a:p>
              <a:p>
                <a:r>
                  <a:rPr lang="sv-SE" dirty="0"/>
                  <a:t>Metodik: Vid varje träningsiteration så har varje neuron en sannolikhet </a:t>
                </a:r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v-SE" dirty="0"/>
                  <a:t> (vi väljer själva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v-SE" dirty="0"/>
                  <a:t> men omkring 10% – 50%) att bli ”droppad”. </a:t>
                </a:r>
              </a:p>
              <a:p>
                <a:r>
                  <a:rPr lang="sv-SE" dirty="0"/>
                  <a:t>Intuitivt så leder detta till att neuronerna tvingas till att ”lära sig själva” och inte ”samarbeta” (co-adaptations). </a:t>
                </a:r>
              </a:p>
              <a:p>
                <a:r>
                  <a:rPr lang="sv-SE" dirty="0"/>
                  <a:t>”</a:t>
                </a:r>
                <a:r>
                  <a:rPr lang="sv-SE" dirty="0" err="1"/>
                  <a:t>Overfitted</a:t>
                </a:r>
                <a:r>
                  <a:rPr lang="sv-SE" dirty="0"/>
                  <a:t>” modell </a:t>
                </a:r>
                <a:r>
                  <a:rPr lang="sv-SE" dirty="0">
                    <a:sym typeface="Wingdings" panose="05000000000000000000" pitchFamily="2" charset="2"/>
                  </a:rPr>
                  <a:t> Höj ”</a:t>
                </a:r>
                <a:r>
                  <a:rPr lang="sv-SE" dirty="0" err="1">
                    <a:sym typeface="Wingdings" panose="05000000000000000000" pitchFamily="2" charset="2"/>
                  </a:rPr>
                  <a:t>dropout</a:t>
                </a:r>
                <a:r>
                  <a:rPr lang="sv-SE" dirty="0">
                    <a:sym typeface="Wingdings" panose="05000000000000000000" pitchFamily="2" charset="2"/>
                  </a:rPr>
                  <a:t> rate” </a:t>
                </a:r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v-SE" dirty="0"/>
                  <a:t>.</a:t>
                </a: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2F1E9D91-2E53-E2A9-F308-04FB9E158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35970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Bildobjekt 4">
            <a:extLst>
              <a:ext uri="{FF2B5EF4-FFF2-40B4-BE49-F238E27FC236}">
                <a16:creationId xmlns:a16="http://schemas.microsoft.com/office/drawing/2014/main" id="{B91D4774-3260-6D84-DF69-20CFB5753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654" y="3875930"/>
            <a:ext cx="3258870" cy="2386582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B83E82A7-DF57-2C7A-9D51-042D732827F1}"/>
              </a:ext>
            </a:extLst>
          </p:cNvPr>
          <p:cNvSpPr txBox="1"/>
          <p:nvPr/>
        </p:nvSpPr>
        <p:spPr>
          <a:xfrm>
            <a:off x="7000519" y="6262512"/>
            <a:ext cx="613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/>
              <a:t>Bild tagen från (s.366) i andra upplagan av </a:t>
            </a:r>
            <a:br>
              <a:rPr lang="sv-SE" sz="1200" dirty="0"/>
            </a:br>
            <a:r>
              <a:rPr lang="sv-SE" sz="1200" dirty="0"/>
              <a:t>Hands on </a:t>
            </a:r>
            <a:r>
              <a:rPr lang="sv-SE" sz="1200" dirty="0" err="1"/>
              <a:t>machine</a:t>
            </a:r>
            <a:r>
              <a:rPr lang="sv-SE" sz="1200" dirty="0"/>
              <a:t> Learning </a:t>
            </a:r>
            <a:r>
              <a:rPr lang="sv-SE" sz="1200" dirty="0" err="1"/>
              <a:t>with</a:t>
            </a:r>
            <a:r>
              <a:rPr lang="sv-SE" sz="1200" dirty="0"/>
              <a:t> Scikit-</a:t>
            </a:r>
            <a:r>
              <a:rPr lang="sv-SE" sz="1200" dirty="0" err="1"/>
              <a:t>Learn</a:t>
            </a:r>
            <a:r>
              <a:rPr lang="sv-SE" sz="1200" dirty="0"/>
              <a:t> </a:t>
            </a:r>
            <a:r>
              <a:rPr lang="sv-SE" sz="1200" dirty="0" err="1"/>
              <a:t>Keras</a:t>
            </a:r>
            <a:r>
              <a:rPr lang="sv-SE" sz="1200" dirty="0"/>
              <a:t> &amp; </a:t>
            </a:r>
            <a:r>
              <a:rPr lang="sv-SE" sz="1200" dirty="0" err="1"/>
              <a:t>Tensorflow</a:t>
            </a:r>
            <a:r>
              <a:rPr lang="sv-SE" sz="1200" dirty="0"/>
              <a:t>, </a:t>
            </a:r>
            <a:r>
              <a:rPr lang="sv-SE" sz="1200" dirty="0" err="1"/>
              <a:t>Aurélien</a:t>
            </a:r>
            <a:r>
              <a:rPr lang="sv-SE" sz="1200" dirty="0"/>
              <a:t> </a:t>
            </a:r>
            <a:r>
              <a:rPr lang="sv-SE" sz="1200" dirty="0" err="1"/>
              <a:t>Géron</a:t>
            </a:r>
            <a:r>
              <a:rPr lang="sv-SE" sz="1200" dirty="0"/>
              <a:t>.</a:t>
            </a:r>
          </a:p>
          <a:p>
            <a:endParaRPr lang="sv-SE" sz="1200" dirty="0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2BEA098-DCDB-1B25-CA51-DC481DA7EEB5}"/>
              </a:ext>
            </a:extLst>
          </p:cNvPr>
          <p:cNvSpPr txBox="1"/>
          <p:nvPr/>
        </p:nvSpPr>
        <p:spPr>
          <a:xfrm>
            <a:off x="1514970" y="4554352"/>
            <a:ext cx="69293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sv-SE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models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Flatten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28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28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]),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Dropout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rate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0.2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300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activation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sv-SE" sz="18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relu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Dropout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rate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0.2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activation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sv-SE" sz="18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softmax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1610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A94AF94-F6CC-E8AD-8940-44659CF4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Early</a:t>
            </a:r>
            <a:r>
              <a:rPr lang="sv-SE" dirty="0"/>
              <a:t> </a:t>
            </a:r>
            <a:r>
              <a:rPr lang="sv-SE" dirty="0" err="1"/>
              <a:t>Stopping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893828D-6C1B-D119-39C8-1F3DD074E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Vi kan kolla på en modells valideringsfel för att tillämpa regularisering – när valideringsfelet slutar minska i ett visst antal epoker </a:t>
            </a:r>
            <a:r>
              <a:rPr lang="sv-SE" i="1" dirty="0"/>
              <a:t>(som vi specificerar med ”</a:t>
            </a:r>
            <a:r>
              <a:rPr lang="sv-SE" i="1" dirty="0" err="1"/>
              <a:t>patience</a:t>
            </a:r>
            <a:r>
              <a:rPr lang="sv-SE" i="1" dirty="0"/>
              <a:t>”)</a:t>
            </a:r>
            <a:r>
              <a:rPr lang="sv-SE" dirty="0"/>
              <a:t> så kan vi stoppa träningen. </a:t>
            </a:r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E8C58FE6-71B2-F38B-F5B4-84B29430014D}"/>
              </a:ext>
            </a:extLst>
          </p:cNvPr>
          <p:cNvSpPr txBox="1"/>
          <p:nvPr/>
        </p:nvSpPr>
        <p:spPr>
          <a:xfrm>
            <a:off x="454403" y="3429000"/>
            <a:ext cx="114006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sv-SE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100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activation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18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relu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n_cols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)))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Dropout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0.50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activation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sv-SE" sz="18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relu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</a:p>
          <a:p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18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adam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loss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18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early_stopping_monitor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EarlyStopping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patience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model_trained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validation_split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0.2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50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callbacks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early_stopping_monitor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86196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dirty="0" err="1">
                <a:solidFill>
                  <a:schemeClr val="bg1"/>
                </a:solidFill>
              </a:rPr>
              <a:t>Standardisering</a:t>
            </a:r>
            <a:r>
              <a:rPr lang="en-US" sz="6100" dirty="0">
                <a:solidFill>
                  <a:schemeClr val="bg1"/>
                </a:solidFill>
              </a:rPr>
              <a:t> -Batch Normalization</a:t>
            </a:r>
            <a:endParaRPr lang="en-US" sz="6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24355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029568A-6306-2175-089F-5247C64E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13"/>
            <a:ext cx="10515600" cy="1325563"/>
          </a:xfrm>
        </p:spPr>
        <p:txBody>
          <a:bodyPr/>
          <a:lstStyle/>
          <a:p>
            <a:r>
              <a:rPr lang="sv-SE" dirty="0" err="1"/>
              <a:t>Batch</a:t>
            </a:r>
            <a:r>
              <a:rPr lang="sv-SE" dirty="0"/>
              <a:t> </a:t>
            </a:r>
            <a:r>
              <a:rPr lang="sv-SE" dirty="0" err="1"/>
              <a:t>Normalization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1135F46-A1DA-95CE-FE09-1CC18134F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476"/>
            <a:ext cx="10515600" cy="4351338"/>
          </a:xfrm>
        </p:spPr>
        <p:txBody>
          <a:bodyPr/>
          <a:lstStyle/>
          <a:p>
            <a:r>
              <a:rPr lang="sv-SE" dirty="0"/>
              <a:t>Genom att använda ”</a:t>
            </a:r>
            <a:r>
              <a:rPr lang="sv-SE" dirty="0" err="1"/>
              <a:t>Batch</a:t>
            </a:r>
            <a:r>
              <a:rPr lang="sv-SE" dirty="0"/>
              <a:t> </a:t>
            </a:r>
            <a:r>
              <a:rPr lang="sv-SE" dirty="0" err="1"/>
              <a:t>Normalization</a:t>
            </a:r>
            <a:r>
              <a:rPr lang="sv-SE" dirty="0"/>
              <a:t> </a:t>
            </a:r>
            <a:r>
              <a:rPr lang="sv-SE" dirty="0" err="1"/>
              <a:t>layers</a:t>
            </a:r>
            <a:r>
              <a:rPr lang="sv-SE" dirty="0"/>
              <a:t>” så kan vi få bättre prediktionsförmåga med våra modeller. Träningen kan också gå snabbare (färre epoker kan behövas för att träna modellen) och bli mer stabil. </a:t>
            </a:r>
          </a:p>
          <a:p>
            <a:r>
              <a:rPr lang="sv-SE" dirty="0"/>
              <a:t>Utan att gå in i detaljer så uppnås detta genom att man standardiserar </a:t>
            </a:r>
            <a:r>
              <a:rPr lang="sv-SE" dirty="0" err="1"/>
              <a:t>datan</a:t>
            </a:r>
            <a:r>
              <a:rPr lang="sv-SE" dirty="0"/>
              <a:t>. </a:t>
            </a:r>
          </a:p>
          <a:p>
            <a:r>
              <a:rPr lang="sv-SE" dirty="0"/>
              <a:t>Har visat sig ge goda resultat empiriskt. </a:t>
            </a:r>
          </a:p>
          <a:p>
            <a:endParaRPr lang="sv-SE" dirty="0"/>
          </a:p>
          <a:p>
            <a:r>
              <a:rPr lang="sv-SE" dirty="0"/>
              <a:t> Används väldigt ofta. 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52CCA4ED-177D-36EC-C5C1-CBC29A5D6C70}"/>
              </a:ext>
            </a:extLst>
          </p:cNvPr>
          <p:cNvSpPr txBox="1"/>
          <p:nvPr/>
        </p:nvSpPr>
        <p:spPr>
          <a:xfrm>
            <a:off x="7038364" y="4102707"/>
            <a:ext cx="45803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sv-SE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models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Flatten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28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28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]),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BatchNormalization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300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activation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sv-SE" sz="18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relu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BatchNormalization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100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activation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sv-SE" sz="18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relu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BatchNormalization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activation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sv-SE" sz="18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softmax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26315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100" dirty="0" err="1">
                <a:solidFill>
                  <a:schemeClr val="bg1"/>
                </a:solidFill>
              </a:rPr>
              <a:t>Hur</a:t>
            </a:r>
            <a:r>
              <a:rPr lang="en-US" sz="6100" dirty="0">
                <a:solidFill>
                  <a:schemeClr val="bg1"/>
                </a:solidFill>
              </a:rPr>
              <a:t> </a:t>
            </a:r>
            <a:r>
              <a:rPr lang="en-US" sz="6100" dirty="0" err="1">
                <a:solidFill>
                  <a:schemeClr val="bg1"/>
                </a:solidFill>
              </a:rPr>
              <a:t>tränas</a:t>
            </a:r>
            <a:r>
              <a:rPr lang="en-US" sz="6100" dirty="0">
                <a:solidFill>
                  <a:schemeClr val="bg1"/>
                </a:solidFill>
              </a:rPr>
              <a:t> </a:t>
            </a:r>
            <a:r>
              <a:rPr lang="en-US" sz="6100" dirty="0" err="1">
                <a:solidFill>
                  <a:schemeClr val="bg1"/>
                </a:solidFill>
              </a:rPr>
              <a:t>Neurala</a:t>
            </a:r>
            <a:r>
              <a:rPr lang="en-US" sz="6100" dirty="0">
                <a:solidFill>
                  <a:schemeClr val="bg1"/>
                </a:solidFill>
              </a:rPr>
              <a:t> </a:t>
            </a:r>
            <a:r>
              <a:rPr lang="en-US" sz="6100" dirty="0" err="1">
                <a:solidFill>
                  <a:schemeClr val="bg1"/>
                </a:solidFill>
              </a:rPr>
              <a:t>Nätverk</a:t>
            </a:r>
            <a:r>
              <a:rPr lang="en-US" sz="6100" dirty="0">
                <a:solidFill>
                  <a:schemeClr val="bg1"/>
                </a:solidFill>
              </a:rPr>
              <a:t>? Backpropagation</a:t>
            </a:r>
            <a:endParaRPr lang="en-US" sz="6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07562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B9DAB3AD-C172-5B37-18F2-8C397EFCA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sv-SE" dirty="0" err="1"/>
              <a:t>Backpropagation</a:t>
            </a:r>
            <a:endParaRPr lang="sv-SE" dirty="0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C3D94D6-B9B6-7EA8-686A-D2EB9F7D6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010"/>
            <a:ext cx="10864174" cy="5003191"/>
          </a:xfrm>
        </p:spPr>
        <p:txBody>
          <a:bodyPr>
            <a:normAutofit fontScale="92500" lnSpcReduction="10000"/>
          </a:bodyPr>
          <a:lstStyle/>
          <a:p>
            <a:r>
              <a:rPr lang="sv-SE" dirty="0"/>
              <a:t>För att träna Neurala Nätverk så</a:t>
            </a:r>
            <a:br>
              <a:rPr lang="sv-SE" dirty="0"/>
            </a:br>
            <a:r>
              <a:rPr lang="sv-SE" dirty="0"/>
              <a:t>används </a:t>
            </a:r>
            <a:r>
              <a:rPr lang="sv-SE" dirty="0" err="1"/>
              <a:t>Backpropagation</a:t>
            </a:r>
            <a:r>
              <a:rPr lang="sv-SE" dirty="0"/>
              <a:t>. </a:t>
            </a:r>
          </a:p>
          <a:p>
            <a:endParaRPr lang="sv-SE" dirty="0"/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Algoritmen hanterar en ”Mini </a:t>
            </a:r>
            <a:r>
              <a:rPr lang="sv-SE" dirty="0" err="1"/>
              <a:t>Batch</a:t>
            </a:r>
            <a:r>
              <a:rPr lang="sv-SE" dirty="0"/>
              <a:t>” (t.ex. 32 observationer) i taget och hela tränings </a:t>
            </a:r>
            <a:r>
              <a:rPr lang="sv-SE" dirty="0" err="1"/>
              <a:t>datan</a:t>
            </a:r>
            <a:r>
              <a:rPr lang="sv-SE" dirty="0"/>
              <a:t> (t.ex. 3200 observationer) gås igenom flera gånger ”</a:t>
            </a:r>
            <a:r>
              <a:rPr lang="sv-SE" dirty="0" err="1"/>
              <a:t>epochs</a:t>
            </a:r>
            <a:r>
              <a:rPr lang="sv-SE" dirty="0"/>
              <a:t>”. 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Varje ”Mini </a:t>
            </a:r>
            <a:r>
              <a:rPr lang="sv-SE" dirty="0" err="1"/>
              <a:t>Batch</a:t>
            </a:r>
            <a:r>
              <a:rPr lang="sv-SE" dirty="0"/>
              <a:t>” flödar igenom nätverket och man gör en prediktion på </a:t>
            </a:r>
            <a:r>
              <a:rPr lang="sv-SE" dirty="0" err="1"/>
              <a:t>datan</a:t>
            </a:r>
            <a:r>
              <a:rPr lang="sv-SE" dirty="0"/>
              <a:t> som stoppats in. ”Forward pass”. 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Vi mäter ”felet” genom att jämföra sanna värden med faktiska värden via vår loss </a:t>
            </a:r>
            <a:r>
              <a:rPr lang="sv-SE" dirty="0" err="1"/>
              <a:t>function</a:t>
            </a:r>
            <a:r>
              <a:rPr lang="sv-SE" dirty="0"/>
              <a:t> (t.ex. MSE för regressionsproblem). 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Därefter så mäter algoritmen hur mycket varje vikt i nätverket har bidragit till felet. ”</a:t>
            </a:r>
            <a:r>
              <a:rPr lang="sv-SE" dirty="0" err="1"/>
              <a:t>Backward</a:t>
            </a:r>
            <a:r>
              <a:rPr lang="sv-SE" dirty="0"/>
              <a:t> pass”.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”Gradient </a:t>
            </a:r>
            <a:r>
              <a:rPr lang="sv-SE" dirty="0" err="1"/>
              <a:t>Descent</a:t>
            </a:r>
            <a:r>
              <a:rPr lang="sv-SE" dirty="0"/>
              <a:t>” tillämpas för att justera vikterna så felet minskar. </a:t>
            </a:r>
          </a:p>
          <a:p>
            <a:pPr marL="514350" indent="-514350">
              <a:buFont typeface="+mj-lt"/>
              <a:buAutoNum type="arabicPeriod"/>
            </a:pPr>
            <a:endParaRPr lang="sv-SE" dirty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D0F4AE19-9A7B-8D30-BA33-7BC0EC219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287" y="196334"/>
            <a:ext cx="4697394" cy="229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68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C8C01CD-C305-BCD9-46BE-59F59EC2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Optimeringsalgoritmer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2DCB3DE-EFAF-ED66-FA97-0E9C96CEB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/>
              <a:t>Att träna Neurala Nätverk kan ta lång tid. </a:t>
            </a:r>
          </a:p>
          <a:p>
            <a:r>
              <a:rPr lang="sv-SE" dirty="0"/>
              <a:t>Ett sätt att påskynda träningen (och få bättre resultat) kan vara att t.ex. använda snabbare optimerings algoritmer än ”vanlig” Gradient </a:t>
            </a:r>
            <a:r>
              <a:rPr lang="sv-SE" dirty="0" err="1"/>
              <a:t>Descent</a:t>
            </a:r>
            <a:r>
              <a:rPr lang="sv-SE" dirty="0"/>
              <a:t>. </a:t>
            </a:r>
          </a:p>
          <a:p>
            <a:r>
              <a:rPr lang="sv-SE" dirty="0"/>
              <a:t>Olika algoritmer har olika för- och nackdelar. </a:t>
            </a:r>
          </a:p>
          <a:p>
            <a:endParaRPr lang="sv-SE" dirty="0"/>
          </a:p>
          <a:p>
            <a:r>
              <a:rPr lang="sv-SE" dirty="0"/>
              <a:t>Några vanligt förekommande som ofta används är: </a:t>
            </a:r>
            <a:br>
              <a:rPr lang="sv-SE" dirty="0"/>
            </a:br>
            <a:r>
              <a:rPr lang="sv-SE" dirty="0"/>
              <a:t>”</a:t>
            </a:r>
            <a:r>
              <a:rPr lang="sv-SE" dirty="0" err="1"/>
              <a:t>rmsprop</a:t>
            </a:r>
            <a:r>
              <a:rPr lang="sv-SE" dirty="0"/>
              <a:t>”, ”</a:t>
            </a:r>
            <a:r>
              <a:rPr lang="sv-SE" dirty="0" err="1"/>
              <a:t>adam</a:t>
            </a:r>
            <a:r>
              <a:rPr lang="sv-SE" dirty="0"/>
              <a:t>”, ”</a:t>
            </a:r>
            <a:r>
              <a:rPr lang="sv-SE" dirty="0" err="1"/>
              <a:t>nadam</a:t>
            </a:r>
            <a:r>
              <a:rPr lang="sv-SE" dirty="0"/>
              <a:t>”. </a:t>
            </a:r>
          </a:p>
          <a:p>
            <a:r>
              <a:rPr lang="sv-SE" dirty="0"/>
              <a:t>Default i </a:t>
            </a:r>
            <a:r>
              <a:rPr lang="sv-SE" dirty="0" err="1"/>
              <a:t>Keras</a:t>
            </a:r>
            <a:r>
              <a:rPr lang="sv-SE" dirty="0"/>
              <a:t> är ”</a:t>
            </a:r>
            <a:r>
              <a:rPr lang="sv-SE" dirty="0" err="1"/>
              <a:t>rmsprop</a:t>
            </a:r>
            <a:r>
              <a:rPr lang="sv-SE" dirty="0"/>
              <a:t>”. </a:t>
            </a:r>
          </a:p>
          <a:p>
            <a:endParaRPr lang="sv-SE" dirty="0"/>
          </a:p>
          <a:p>
            <a:pPr marL="0" indent="0">
              <a:buNone/>
            </a:pPr>
            <a:br>
              <a:rPr lang="sv-SE" dirty="0"/>
            </a:br>
            <a:br>
              <a:rPr lang="sv-SE" dirty="0"/>
            </a:br>
            <a:endParaRPr lang="sv-SE" dirty="0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4B40DC38-0AFB-DA21-5B26-419A4C1C48CF}"/>
              </a:ext>
            </a:extLst>
          </p:cNvPr>
          <p:cNvSpPr txBox="1"/>
          <p:nvPr/>
        </p:nvSpPr>
        <p:spPr>
          <a:xfrm>
            <a:off x="251671" y="5251508"/>
            <a:ext cx="123485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30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sv-SE" sz="23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23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sv-SE" sz="23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sv-SE" sz="2300" b="0" dirty="0">
                <a:solidFill>
                  <a:srgbClr val="000000"/>
                </a:solidFill>
                <a:highlight>
                  <a:srgbClr val="FFFFFF"/>
                </a:highlight>
              </a:rPr>
              <a:t>loss</a:t>
            </a:r>
            <a:r>
              <a:rPr lang="sv-SE" sz="23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2300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sv-SE" sz="23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sparse_categorical_crossentropy</a:t>
            </a:r>
            <a:r>
              <a:rPr lang="sv-SE" sz="2300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sv-SE" sz="23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sv-SE" sz="23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23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sv-SE" sz="23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2300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sv-SE" sz="23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adam</a:t>
            </a:r>
            <a:r>
              <a:rPr lang="sv-SE" sz="2300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sv-SE" sz="23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sv-SE" sz="23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23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metrics</a:t>
            </a:r>
            <a:r>
              <a:rPr lang="sv-SE" sz="2300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sv-SE" sz="2300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sv-SE" sz="23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accuracy</a:t>
            </a:r>
            <a:r>
              <a:rPr lang="sv-SE" sz="2300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sv-SE" sz="23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sv-SE" sz="2300" dirty="0"/>
          </a:p>
        </p:txBody>
      </p:sp>
    </p:spTree>
    <p:extLst>
      <p:ext uri="{BB962C8B-B14F-4D97-AF65-F5344CB8AC3E}">
        <p14:creationId xmlns:p14="http://schemas.microsoft.com/office/powerpoint/2010/main" val="240208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Neurala</a:t>
            </a:r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Nätverk</a:t>
            </a:r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&amp; Deep Learning</a:t>
            </a:r>
          </a:p>
        </p:txBody>
      </p:sp>
    </p:spTree>
    <p:extLst>
      <p:ext uri="{BB962C8B-B14F-4D97-AF65-F5344CB8AC3E}">
        <p14:creationId xmlns:p14="http://schemas.microsoft.com/office/powerpoint/2010/main" val="417333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dirty="0" err="1">
                <a:solidFill>
                  <a:schemeClr val="bg1"/>
                </a:solidFill>
              </a:rPr>
              <a:t>Tensorflow</a:t>
            </a:r>
            <a:r>
              <a:rPr lang="en-US" sz="6100" dirty="0">
                <a:solidFill>
                  <a:schemeClr val="bg1"/>
                </a:solidFill>
              </a:rPr>
              <a:t> &amp; </a:t>
            </a:r>
            <a:r>
              <a:rPr lang="en-US" sz="6100" dirty="0" err="1">
                <a:solidFill>
                  <a:schemeClr val="bg1"/>
                </a:solidFill>
              </a:rPr>
              <a:t>Keras</a:t>
            </a:r>
            <a:r>
              <a:rPr lang="en-US" sz="6100" dirty="0">
                <a:solidFill>
                  <a:schemeClr val="bg1"/>
                </a:solidFill>
              </a:rPr>
              <a:t> </a:t>
            </a:r>
            <a:endParaRPr lang="en-US" sz="6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37699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A02AE80-34B1-3F56-FE2E-174287BFA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795"/>
            <a:ext cx="10515600" cy="1325563"/>
          </a:xfrm>
        </p:spPr>
        <p:txBody>
          <a:bodyPr/>
          <a:lstStyle/>
          <a:p>
            <a:r>
              <a:rPr lang="en-US" sz="4400" dirty="0" err="1"/>
              <a:t>Tensorflow</a:t>
            </a:r>
            <a:r>
              <a:rPr lang="en-US" sz="4400" dirty="0"/>
              <a:t> &amp; </a:t>
            </a:r>
            <a:r>
              <a:rPr lang="en-US" sz="4400" dirty="0" err="1"/>
              <a:t>Keras</a:t>
            </a:r>
            <a:r>
              <a:rPr lang="en-US" sz="4400" dirty="0"/>
              <a:t> 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596AA6E-9B3D-4ED1-AA07-4C6E407EB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58"/>
            <a:ext cx="10515600" cy="4967564"/>
          </a:xfrm>
        </p:spPr>
        <p:txBody>
          <a:bodyPr>
            <a:normAutofit fontScale="85000" lnSpcReduction="20000"/>
          </a:bodyPr>
          <a:lstStyle/>
          <a:p>
            <a:r>
              <a:rPr lang="sv-SE" dirty="0"/>
              <a:t>Vi kan tänka på </a:t>
            </a:r>
            <a:r>
              <a:rPr lang="sv-SE" dirty="0" err="1"/>
              <a:t>Tensorflow</a:t>
            </a:r>
            <a:r>
              <a:rPr lang="sv-SE" dirty="0"/>
              <a:t> som motorn</a:t>
            </a:r>
            <a:br>
              <a:rPr lang="sv-SE" dirty="0"/>
            </a:br>
            <a:r>
              <a:rPr lang="sv-SE" dirty="0"/>
              <a:t>och </a:t>
            </a:r>
            <a:r>
              <a:rPr lang="sv-SE" dirty="0" err="1"/>
              <a:t>Keras</a:t>
            </a:r>
            <a:r>
              <a:rPr lang="sv-SE" dirty="0"/>
              <a:t> som ratten på en bil. </a:t>
            </a:r>
          </a:p>
          <a:p>
            <a:pPr marL="0" indent="0">
              <a:buNone/>
            </a:pPr>
            <a:b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</a:br>
            <a:r>
              <a:rPr lang="en-US" b="1" i="0" dirty="0" err="1">
                <a:solidFill>
                  <a:srgbClr val="202124"/>
                </a:solidFill>
                <a:effectLst/>
                <a:latin typeface="Google Sans"/>
              </a:rPr>
              <a:t>Keras</a:t>
            </a:r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: The high-level API for TensorFlow</a:t>
            </a:r>
            <a:endParaRPr lang="sv-SE" b="1" dirty="0"/>
          </a:p>
          <a:p>
            <a:pPr marL="0" indent="0">
              <a:buNone/>
            </a:pPr>
            <a:r>
              <a:rPr lang="en-US" i="1" dirty="0"/>
              <a:t>“</a:t>
            </a:r>
            <a:r>
              <a:rPr lang="en-US" i="1" dirty="0" err="1"/>
              <a:t>Keras</a:t>
            </a:r>
            <a:r>
              <a:rPr lang="en-US" i="1" dirty="0"/>
              <a:t> is the high-level API of the TensorFlow platform. It provides an approachable, highly-productive interface for solving machine learning (ML) problems, with a focus on modern deep learning. </a:t>
            </a:r>
            <a:r>
              <a:rPr lang="en-US" i="1" dirty="0" err="1"/>
              <a:t>Keras</a:t>
            </a:r>
            <a:r>
              <a:rPr lang="en-US" i="1" dirty="0"/>
              <a:t> covers every step of the machine learning workflow, from data processing to hyperparameter tuning to deployment. It was developed with a focus on enabling fast experimentation.”</a:t>
            </a:r>
            <a:br>
              <a:rPr lang="en-US" i="1" dirty="0"/>
            </a:br>
            <a:endParaRPr lang="sv-SE" i="1" dirty="0"/>
          </a:p>
          <a:p>
            <a:pPr marL="0" indent="0">
              <a:buNone/>
            </a:pPr>
            <a:r>
              <a:rPr lang="sv-SE" b="1" dirty="0" err="1"/>
              <a:t>Who</a:t>
            </a:r>
            <a:r>
              <a:rPr lang="sv-SE" b="1" dirty="0"/>
              <a:t> </a:t>
            </a:r>
            <a:r>
              <a:rPr lang="sv-SE" b="1" dirty="0" err="1"/>
              <a:t>should</a:t>
            </a:r>
            <a:r>
              <a:rPr lang="sv-SE" b="1" dirty="0"/>
              <a:t> </a:t>
            </a:r>
            <a:r>
              <a:rPr lang="sv-SE" b="1" dirty="0" err="1"/>
              <a:t>use</a:t>
            </a:r>
            <a:r>
              <a:rPr lang="sv-SE" b="1" dirty="0"/>
              <a:t> </a:t>
            </a:r>
            <a:r>
              <a:rPr lang="sv-SE" b="1" dirty="0" err="1"/>
              <a:t>keras</a:t>
            </a:r>
            <a:r>
              <a:rPr lang="sv-SE" b="1" dirty="0"/>
              <a:t> </a:t>
            </a:r>
          </a:p>
          <a:p>
            <a:pPr marL="0" indent="0">
              <a:buNone/>
            </a:pPr>
            <a:r>
              <a:rPr lang="en-US" i="1" dirty="0"/>
              <a:t>“The short answer is that every TensorFlow user should use the </a:t>
            </a:r>
            <a:r>
              <a:rPr lang="en-US" i="1" dirty="0" err="1"/>
              <a:t>Keras</a:t>
            </a:r>
            <a:r>
              <a:rPr lang="en-US" i="1" dirty="0"/>
              <a:t> APIs by default. Whether you're an engineer, a researcher, or an ML practitioner, you should start with </a:t>
            </a:r>
            <a:r>
              <a:rPr lang="en-US" i="1" dirty="0" err="1"/>
              <a:t>Keras</a:t>
            </a:r>
            <a:r>
              <a:rPr lang="en-US" i="1" dirty="0"/>
              <a:t>.”</a:t>
            </a:r>
            <a:br>
              <a:rPr lang="en-US" i="1" dirty="0"/>
            </a:br>
            <a:endParaRPr lang="en-US" i="1" dirty="0"/>
          </a:p>
          <a:p>
            <a:pPr marL="0" indent="0">
              <a:buNone/>
            </a:pPr>
            <a:r>
              <a:rPr lang="en-US" i="1" dirty="0">
                <a:hlinkClick r:id="rId2"/>
              </a:rPr>
              <a:t>https://www.tensorflow.org/guide/keras</a:t>
            </a:r>
            <a:r>
              <a:rPr lang="en-US" i="1" dirty="0"/>
              <a:t>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sv-SE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FA283F-F05D-2CB7-3C44-07960217B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5572" y="270611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nsorFlow logo">
            <a:extLst>
              <a:ext uri="{FF2B5EF4-FFF2-40B4-BE49-F238E27FC236}">
                <a16:creationId xmlns:a16="http://schemas.microsoft.com/office/drawing/2014/main" id="{9E10D355-DE64-4F44-2CB3-BDB55ADD5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746" y="270611"/>
            <a:ext cx="3085899" cy="197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71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Convolutional Neural Network Tutorial [Update]">
            <a:extLst>
              <a:ext uri="{FF2B5EF4-FFF2-40B4-BE49-F238E27FC236}">
                <a16:creationId xmlns:a16="http://schemas.microsoft.com/office/drawing/2014/main" id="{83413FED-7C7E-8D84-4601-FF5BB1784B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4" r="8305"/>
          <a:stretch/>
        </p:blipFill>
        <p:spPr bwMode="auto">
          <a:xfrm>
            <a:off x="5691672" y="10"/>
            <a:ext cx="650032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FC180D2-1E1E-A572-1064-3B845F97A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4534172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sv-SE" sz="5200"/>
              <a:t>Introduktion till Neurala Nätverk</a:t>
            </a:r>
            <a:endParaRPr lang="sv-SE" sz="5200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D55D251E-6018-76DA-7A20-0D99417B1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8" y="4629234"/>
            <a:ext cx="4248945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2000"/>
              <a:t>Antonio Prgomet</a:t>
            </a:r>
          </a:p>
          <a:p>
            <a:pPr algn="l"/>
            <a:r>
              <a:rPr lang="en-US" sz="2000"/>
              <a:t>Delta AI &amp; Negotiations</a:t>
            </a:r>
            <a:endParaRPr lang="en-US" sz="2000" b="0" i="0">
              <a:effectLst/>
              <a:latin typeface="-apple-system"/>
              <a:hlinkClick r:id="rId3"/>
            </a:endParaRPr>
          </a:p>
          <a:p>
            <a:pPr algn="l"/>
            <a:r>
              <a:rPr lang="en-US" sz="2000" b="0" i="0">
                <a:effectLst/>
                <a:latin typeface="-apple-system"/>
                <a:hlinkClick r:id="rId3"/>
              </a:rPr>
              <a:t>www.linkedin.com/in/antonioprgomet</a:t>
            </a:r>
            <a:r>
              <a:rPr lang="en-US" sz="2000" b="0" i="0">
                <a:effectLst/>
                <a:latin typeface="-apple-system"/>
              </a:rPr>
              <a:t> </a:t>
            </a:r>
          </a:p>
          <a:p>
            <a:pPr algn="l"/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135227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8F98C13-3E33-D336-3376-4CA8587B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err="1">
                <a:latin typeface="+mj-lt"/>
                <a:ea typeface="+mj-ea"/>
                <a:cs typeface="+mj-cs"/>
              </a:rPr>
              <a:t>Neurala</a:t>
            </a:r>
            <a:r>
              <a:rPr lang="en-US" sz="44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latin typeface="+mj-lt"/>
                <a:ea typeface="+mj-ea"/>
                <a:cs typeface="+mj-cs"/>
              </a:rPr>
              <a:t>Nätverk</a:t>
            </a:r>
            <a:r>
              <a:rPr lang="en-US" sz="4400" kern="1200" dirty="0">
                <a:latin typeface="+mj-lt"/>
                <a:ea typeface="+mj-ea"/>
                <a:cs typeface="+mj-cs"/>
              </a:rPr>
              <a:t> &amp; Deep Learning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295EC5B-E1C1-4328-2C14-8C0A67FC0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1690688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sv-SE" dirty="0"/>
              <a:t>Artificiella Neurala Nätverk (ANN) eller bara Neurala Nätverk är modeller som fått inspiration från hur biologiska neuronnät fungerar såsom exempelvis hjärnan.</a:t>
            </a:r>
          </a:p>
          <a:p>
            <a:r>
              <a:rPr lang="sv-SE" dirty="0"/>
              <a:t>När ANN innehåller ”många” (”</a:t>
            </a:r>
            <a:r>
              <a:rPr lang="sv-SE" dirty="0" err="1"/>
              <a:t>hidden</a:t>
            </a:r>
            <a:r>
              <a:rPr lang="sv-SE" dirty="0"/>
              <a:t> </a:t>
            </a:r>
            <a:r>
              <a:rPr lang="sv-SE" dirty="0" err="1"/>
              <a:t>layers</a:t>
            </a:r>
            <a:r>
              <a:rPr lang="sv-SE" dirty="0"/>
              <a:t>”) så kallas det för ”Deep Neural </a:t>
            </a:r>
            <a:r>
              <a:rPr lang="sv-SE" dirty="0" err="1"/>
              <a:t>Networks</a:t>
            </a:r>
            <a:r>
              <a:rPr lang="sv-SE" dirty="0"/>
              <a:t>” och det är vad som studeras inom ”Deep Learning”.</a:t>
            </a:r>
          </a:p>
          <a:p>
            <a:r>
              <a:rPr lang="sv-SE" dirty="0"/>
              <a:t>Sammanfattningsvis: Vi hade kunnat kalla denna lektionen för ”Neurala Nätverk” eller ”Deep Learning”.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DB94447D-E2D7-1AC8-59C1-3B402DE34E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34013" y="2030110"/>
            <a:ext cx="6378088" cy="327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4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D9ED3F3B-F635-B49B-9524-7152BF5AC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339" y="1"/>
            <a:ext cx="75654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23C491-D08B-D1FB-AC97-7782F031FED5}"/>
              </a:ext>
            </a:extLst>
          </p:cNvPr>
          <p:cNvSpPr txBox="1"/>
          <p:nvPr/>
        </p:nvSpPr>
        <p:spPr>
          <a:xfrm>
            <a:off x="7714534" y="6421394"/>
            <a:ext cx="5240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/>
              <a:t>Bild tagen från: </a:t>
            </a:r>
            <a:r>
              <a:rPr lang="sv-SE" sz="1200" dirty="0">
                <a:hlinkClick r:id="rId3"/>
              </a:rPr>
              <a:t>https://sv.wikipedia.org/wiki/Maskininl%C3%A4rning</a:t>
            </a:r>
            <a:r>
              <a:rPr lang="sv-SE" sz="1200" dirty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82139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Neurala</a:t>
            </a:r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Nätverk</a:t>
            </a:r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-  </a:t>
            </a:r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Arkitekturer</a:t>
            </a:r>
            <a:endParaRPr lang="en-US" sz="6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33029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15E4574-842A-2E6E-6964-202B1429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Arkitektur -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ruta 5">
                <a:extLst>
                  <a:ext uri="{FF2B5EF4-FFF2-40B4-BE49-F238E27FC236}">
                    <a16:creationId xmlns:a16="http://schemas.microsoft.com/office/drawing/2014/main" id="{9B91B8F8-436F-42B7-7723-BC405E289D91}"/>
                  </a:ext>
                </a:extLst>
              </p:cNvPr>
              <p:cNvSpPr txBox="1"/>
              <p:nvPr/>
            </p:nvSpPr>
            <p:spPr>
              <a:xfrm>
                <a:off x="7146524" y="1973476"/>
                <a:ext cx="471791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dirty="0"/>
                  <a:t>Vår output blir: </a:t>
                </a:r>
              </a:p>
              <a:p>
                <a:pPr/>
                <a:br>
                  <a:rPr lang="sv-SE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sv-SE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  <a:p>
                <a:endParaRPr lang="sv-SE" dirty="0"/>
              </a:p>
              <a:p>
                <a:r>
                  <a:rPr lang="sv-SE" dirty="0"/>
                  <a:t>Vilket ni kanske minns som enkel linjär regression. </a:t>
                </a:r>
                <a:endParaRPr lang="sv-SE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ruta 5">
                <a:extLst>
                  <a:ext uri="{FF2B5EF4-FFF2-40B4-BE49-F238E27FC236}">
                    <a16:creationId xmlns:a16="http://schemas.microsoft.com/office/drawing/2014/main" id="{9B91B8F8-436F-42B7-7723-BC405E289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6524" y="1973476"/>
                <a:ext cx="4717915" cy="1754326"/>
              </a:xfrm>
              <a:prstGeom prst="rect">
                <a:avLst/>
              </a:prstGeom>
              <a:blipFill>
                <a:blip r:embed="rId3"/>
                <a:stretch>
                  <a:fillRect l="-1034" t="-2083" b="-451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ruta 6">
            <a:extLst>
              <a:ext uri="{FF2B5EF4-FFF2-40B4-BE49-F238E27FC236}">
                <a16:creationId xmlns:a16="http://schemas.microsoft.com/office/drawing/2014/main" id="{DCD229E8-3492-2689-E2AF-31A6BA847870}"/>
              </a:ext>
            </a:extLst>
          </p:cNvPr>
          <p:cNvSpPr txBox="1"/>
          <p:nvPr/>
        </p:nvSpPr>
        <p:spPr>
          <a:xfrm>
            <a:off x="7146524" y="4634143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Fler noder och ”</a:t>
            </a:r>
            <a:r>
              <a:rPr lang="sv-SE" dirty="0" err="1"/>
              <a:t>hidden</a:t>
            </a:r>
            <a:r>
              <a:rPr lang="sv-SE" dirty="0"/>
              <a:t> </a:t>
            </a:r>
            <a:r>
              <a:rPr lang="sv-SE" dirty="0" err="1"/>
              <a:t>layers</a:t>
            </a:r>
            <a:r>
              <a:rPr lang="sv-SE" dirty="0"/>
              <a:t>” </a:t>
            </a:r>
            <a:r>
              <a:rPr lang="sv-SE" dirty="0">
                <a:sym typeface="Wingdings" panose="05000000000000000000" pitchFamily="2" charset="2"/>
              </a:rPr>
              <a:t> Kan fånga mer komplex struktur?</a:t>
            </a:r>
          </a:p>
          <a:p>
            <a:endParaRPr lang="sv-SE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F510A742-1C6D-1846-428B-5DE38B4D1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61" y="1463233"/>
            <a:ext cx="6061551" cy="506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8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>
            <a:extLst>
              <a:ext uri="{FF2B5EF4-FFF2-40B4-BE49-F238E27FC236}">
                <a16:creationId xmlns:a16="http://schemas.microsoft.com/office/drawing/2014/main" id="{56EED50A-1939-CEAD-8CB3-BA37611CA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54" y="116133"/>
            <a:ext cx="9065340" cy="40629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ruta 3">
                <a:extLst>
                  <a:ext uri="{FF2B5EF4-FFF2-40B4-BE49-F238E27FC236}">
                    <a16:creationId xmlns:a16="http://schemas.microsoft.com/office/drawing/2014/main" id="{563EF4DA-014F-9E18-A15D-11FC213F3ED5}"/>
                  </a:ext>
                </a:extLst>
              </p:cNvPr>
              <p:cNvSpPr txBox="1"/>
              <p:nvPr/>
            </p:nvSpPr>
            <p:spPr>
              <a:xfrm>
                <a:off x="1114147" y="4383818"/>
                <a:ext cx="1040019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dirty="0"/>
                  <a:t>Vår output blir: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v-SE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sv-SE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                                      (</m:t>
                        </m:r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sv-SE" i="1" dirty="0">
                    <a:latin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sv-SE" i="1" dirty="0">
                        <a:latin typeface="Cambria Math" panose="02040503050406030204" pitchFamily="18" charset="0"/>
                      </a:rPr>
                      <m:t>)+ </m:t>
                    </m:r>
                  </m:oMath>
                </a14:m>
                <a:r>
                  <a:rPr lang="sv-SE" i="1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sv-SE" i="1" dirty="0">
                    <a:latin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sv-SE" i="1" dirty="0">
                    <a:latin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v-SE" i="1" dirty="0">
                    <a:latin typeface="Cambria Math" panose="02040503050406030204" pitchFamily="18" charset="0"/>
                  </a:rPr>
                  <a:t> =</a:t>
                </a:r>
              </a:p>
              <a:p>
                <a:r>
                  <a:rPr lang="sv-SE" i="1" dirty="0">
                    <a:latin typeface="Cambria Math" panose="02040503050406030204" pitchFamily="18" charset="0"/>
                  </a:rPr>
                  <a:t>		  konstant  + konstant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v-SE" i="1" dirty="0">
                    <a:latin typeface="Cambria Math" panose="02040503050406030204" pitchFamily="18" charset="0"/>
                  </a:rPr>
                  <a:t> =</a:t>
                </a:r>
              </a:p>
              <a:p>
                <a:r>
                  <a:rPr lang="sv-SE" i="1" dirty="0">
                    <a:latin typeface="Cambria Math" panose="02040503050406030204" pitchFamily="18" charset="0"/>
                  </a:rPr>
                  <a:t>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80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80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v-SE" i="1" dirty="0">
                    <a:latin typeface="Cambria Math" panose="02040503050406030204" pitchFamily="18" charset="0"/>
                  </a:rPr>
                  <a:t>	</a:t>
                </a:r>
              </a:p>
              <a:p>
                <a:endParaRPr lang="sv-SE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/>
                  <a:t>Fortfarande enkel linjär regression…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/>
                  <a:t>För att fånga mer komplexa samband används ”</a:t>
                </a:r>
                <a:r>
                  <a:rPr lang="sv-SE" dirty="0" err="1"/>
                  <a:t>activation</a:t>
                </a:r>
                <a:r>
                  <a:rPr lang="sv-SE" dirty="0"/>
                  <a:t> </a:t>
                </a:r>
                <a:r>
                  <a:rPr lang="sv-SE" dirty="0" err="1"/>
                  <a:t>function</a:t>
                </a:r>
                <a:r>
                  <a:rPr lang="sv-SE" dirty="0"/>
                  <a:t>” som introducerar icke-</a:t>
                </a:r>
                <a:r>
                  <a:rPr lang="sv-SE" dirty="0" err="1"/>
                  <a:t>linjäritet</a:t>
                </a:r>
                <a:r>
                  <a:rPr lang="sv-SE" dirty="0"/>
                  <a:t> i modellen.</a:t>
                </a:r>
              </a:p>
              <a:p>
                <a:r>
                  <a:rPr lang="sv-SE" i="1" dirty="0">
                    <a:latin typeface="Cambria Math" panose="02040503050406030204" pitchFamily="18" charset="0"/>
                  </a:rPr>
                  <a:t>		</a:t>
                </a:r>
              </a:p>
              <a:p>
                <a:r>
                  <a:rPr lang="sv-SE" dirty="0"/>
                  <a:t>		</a:t>
                </a:r>
              </a:p>
            </p:txBody>
          </p:sp>
        </mc:Choice>
        <mc:Fallback xmlns="">
          <p:sp>
            <p:nvSpPr>
              <p:cNvPr id="4" name="textruta 3">
                <a:extLst>
                  <a:ext uri="{FF2B5EF4-FFF2-40B4-BE49-F238E27FC236}">
                    <a16:creationId xmlns:a16="http://schemas.microsoft.com/office/drawing/2014/main" id="{563EF4DA-014F-9E18-A15D-11FC213F3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147" y="4383818"/>
                <a:ext cx="10400191" cy="2862322"/>
              </a:xfrm>
              <a:prstGeom prst="rect">
                <a:avLst/>
              </a:prstGeom>
              <a:blipFill>
                <a:blip r:embed="rId3"/>
                <a:stretch>
                  <a:fillRect l="-528" t="-148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89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1A604DE-693D-9C6A-C413-72C2842D2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22"/>
            <a:ext cx="10515600" cy="1325563"/>
          </a:xfrm>
        </p:spPr>
        <p:txBody>
          <a:bodyPr/>
          <a:lstStyle/>
          <a:p>
            <a:r>
              <a:rPr lang="sv-SE" dirty="0" err="1"/>
              <a:t>Activation</a:t>
            </a:r>
            <a:r>
              <a:rPr lang="sv-SE" dirty="0"/>
              <a:t> </a:t>
            </a:r>
            <a:r>
              <a:rPr lang="sv-SE" dirty="0" err="1"/>
              <a:t>Function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A95BF58-204A-A341-FBC7-D9D116F201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4231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sv-SE" dirty="0"/>
                  <a:t>För att fånga mer komplexa samband eller styra hur vi vill ha outputen så kan aktiveringsfunktioner användas. Två exempel är: </a:t>
                </a:r>
              </a:p>
              <a:p>
                <a:pPr marL="0" indent="0">
                  <a:buNone/>
                </a:pPr>
                <a:endParaRPr lang="sv-SE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eriod"/>
                </a:pPr>
                <a:r>
                  <a:rPr lang="sv-SE" dirty="0" err="1"/>
                  <a:t>Logistic</a:t>
                </a:r>
                <a:r>
                  <a:rPr lang="sv-SE" dirty="0"/>
                  <a:t> / </a:t>
                </a:r>
                <a:r>
                  <a:rPr lang="sv-SE" dirty="0" err="1"/>
                  <a:t>Sigmoid</a:t>
                </a:r>
                <a:r>
                  <a:rPr lang="sv-SE" dirty="0"/>
                  <a:t>:</a:t>
                </a:r>
                <a:r>
                  <a:rPr lang="sv-SE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sv-SE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endParaRPr lang="sv-SE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eriod"/>
                </a:pPr>
                <a:r>
                  <a:rPr lang="sv-SE" dirty="0" err="1"/>
                  <a:t>Rectified</a:t>
                </a:r>
                <a:r>
                  <a:rPr lang="sv-SE" dirty="0"/>
                  <a:t> </a:t>
                </a:r>
                <a:r>
                  <a:rPr lang="sv-SE" dirty="0" err="1"/>
                  <a:t>Linear</a:t>
                </a:r>
                <a:r>
                  <a:rPr lang="sv-SE" dirty="0"/>
                  <a:t> </a:t>
                </a:r>
                <a:r>
                  <a:rPr lang="sv-SE" dirty="0" err="1"/>
                  <a:t>Unit</a:t>
                </a:r>
                <a:r>
                  <a:rPr lang="sv-SE" dirty="0"/>
                  <a:t> (</a:t>
                </a:r>
                <a:r>
                  <a:rPr lang="sv-SE" dirty="0" err="1"/>
                  <a:t>ReLU</a:t>
                </a:r>
                <a:r>
                  <a:rPr lang="sv-SE" dirty="0"/>
                  <a:t>):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 panose="02040503050406030204" pitchFamily="18" charset="0"/>
                      </a:rPr>
                      <m:t>𝑅𝑒𝐿𝑈</m:t>
                    </m:r>
                    <m:d>
                      <m:d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sv-SE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i="1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endParaRPr lang="sv-S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sv-SE" i="1" dirty="0">
                  <a:latin typeface="Cambria Math" panose="02040503050406030204" pitchFamily="18" charset="0"/>
                </a:endParaRPr>
              </a:p>
              <a:p>
                <a:r>
                  <a:rPr lang="sv-SE" dirty="0"/>
                  <a:t>Andra </a:t>
                </a:r>
                <a:r>
                  <a:rPr lang="sv-SE" dirty="0" err="1"/>
                  <a:t>aktivierings</a:t>
                </a:r>
                <a:r>
                  <a:rPr lang="sv-SE" dirty="0"/>
                  <a:t> funktioner är t.ex.</a:t>
                </a:r>
                <a:br>
                  <a:rPr lang="sv-SE" dirty="0"/>
                </a:br>
                <a:r>
                  <a:rPr lang="sv-SE" dirty="0" err="1"/>
                  <a:t>tanh</a:t>
                </a:r>
                <a:r>
                  <a:rPr lang="sv-SE" dirty="0"/>
                  <a:t>, ELU, SELU. </a:t>
                </a:r>
              </a:p>
              <a:p>
                <a:pPr marL="0" indent="0">
                  <a:buNone/>
                </a:pPr>
                <a:endParaRPr lang="sv-SE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A95BF58-204A-A341-FBC7-D9D116F201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4231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dobjekt 5">
            <a:extLst>
              <a:ext uri="{FF2B5EF4-FFF2-40B4-BE49-F238E27FC236}">
                <a16:creationId xmlns:a16="http://schemas.microsoft.com/office/drawing/2014/main" id="{543C6307-FCD7-C978-8AF7-9B7C54566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523" y="4070196"/>
            <a:ext cx="5661477" cy="270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32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1647</TotalTime>
  <Words>1942</Words>
  <Application>Microsoft Office PowerPoint</Application>
  <PresentationFormat>Bredbild</PresentationFormat>
  <Paragraphs>174</Paragraphs>
  <Slides>32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32</vt:i4>
      </vt:variant>
    </vt:vector>
  </HeadingPairs>
  <TitlesOfParts>
    <vt:vector size="40" baseType="lpstr">
      <vt:lpstr>-apple-system</vt:lpstr>
      <vt:lpstr>Arial</vt:lpstr>
      <vt:lpstr>Calibri</vt:lpstr>
      <vt:lpstr>Calibri Light</vt:lpstr>
      <vt:lpstr>Cambria Math</vt:lpstr>
      <vt:lpstr>Courier New</vt:lpstr>
      <vt:lpstr>Google Sans</vt:lpstr>
      <vt:lpstr>Office Theme</vt:lpstr>
      <vt:lpstr>Introduktion till Neurala Nätverk</vt:lpstr>
      <vt:lpstr>Innehåll</vt:lpstr>
      <vt:lpstr>Neurala Nätverk &amp; Deep Learning</vt:lpstr>
      <vt:lpstr>Neurala Nätverk &amp; Deep Learning</vt:lpstr>
      <vt:lpstr>PowerPoint-presentation</vt:lpstr>
      <vt:lpstr>Neurala Nätverk -  Arkitekturer</vt:lpstr>
      <vt:lpstr>Arkitektur - Intuition</vt:lpstr>
      <vt:lpstr>PowerPoint-presentation</vt:lpstr>
      <vt:lpstr>Activation Function</vt:lpstr>
      <vt:lpstr>PowerPoint-presentation</vt:lpstr>
      <vt:lpstr>PowerPoint-presentation</vt:lpstr>
      <vt:lpstr>”Sigmoid Activation” Function</vt:lpstr>
      <vt:lpstr>Riktlinjer för Arkitekturer</vt:lpstr>
      <vt:lpstr>Riktlinjer för Arkitekturer</vt:lpstr>
      <vt:lpstr>Riktlinjer för Arkitekturer</vt:lpstr>
      <vt:lpstr>Intuition för antal “layers” och neuroner</vt:lpstr>
      <vt:lpstr>Intuition för antal ”layers” (lager)</vt:lpstr>
      <vt:lpstr>Intuition för antal neuroner</vt:lpstr>
      <vt:lpstr>Hur många ”layers”/lager och neuroner skall vi välja?</vt:lpstr>
      <vt:lpstr>Regularisering</vt:lpstr>
      <vt:lpstr>Regularisering</vt:lpstr>
      <vt:lpstr>l_1  och l_2 regularisering</vt:lpstr>
      <vt:lpstr>Dropout</vt:lpstr>
      <vt:lpstr>Early Stopping</vt:lpstr>
      <vt:lpstr>Standardisering -Batch Normalization</vt:lpstr>
      <vt:lpstr>Batch Normalization</vt:lpstr>
      <vt:lpstr>Hur tränas Neurala Nätverk? Backpropagation</vt:lpstr>
      <vt:lpstr>Backpropagation</vt:lpstr>
      <vt:lpstr>Optimeringsalgoritmer</vt:lpstr>
      <vt:lpstr>Tensorflow &amp; Keras </vt:lpstr>
      <vt:lpstr>Tensorflow &amp; Keras </vt:lpstr>
      <vt:lpstr>Introduktion till Neurala Nätverk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till Maskininlärning</dc:title>
  <dc:creator>Antonio Prgomet</dc:creator>
  <cp:lastModifiedBy>Antonio Prgomet</cp:lastModifiedBy>
  <cp:revision>79</cp:revision>
  <dcterms:created xsi:type="dcterms:W3CDTF">2023-05-22T17:34:32Z</dcterms:created>
  <dcterms:modified xsi:type="dcterms:W3CDTF">2023-07-01T14:02:20Z</dcterms:modified>
</cp:coreProperties>
</file>