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2" r:id="rId3"/>
    <p:sldId id="352" r:id="rId4"/>
    <p:sldId id="362" r:id="rId5"/>
    <p:sldId id="387" r:id="rId6"/>
    <p:sldId id="366" r:id="rId7"/>
    <p:sldId id="367" r:id="rId8"/>
    <p:sldId id="370" r:id="rId9"/>
    <p:sldId id="371" r:id="rId10"/>
    <p:sldId id="372" r:id="rId11"/>
    <p:sldId id="389" r:id="rId12"/>
    <p:sldId id="373" r:id="rId13"/>
    <p:sldId id="384" r:id="rId14"/>
    <p:sldId id="385" r:id="rId15"/>
    <p:sldId id="386" r:id="rId16"/>
    <p:sldId id="383" r:id="rId17"/>
    <p:sldId id="388" r:id="rId18"/>
    <p:sldId id="374" r:id="rId19"/>
    <p:sldId id="378" r:id="rId20"/>
    <p:sldId id="379" r:id="rId21"/>
    <p:sldId id="381" r:id="rId22"/>
    <p:sldId id="382" r:id="rId23"/>
    <p:sldId id="3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09B-E70E-BD30-F320-CE64618D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3526-FD96-22E0-41D5-CF00B6FE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4767-80E4-8E36-5405-D9F1FA47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5523-3843-2255-9C84-383D2D3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67EE-0184-D821-1984-0519A66C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2A57-C337-53F5-170C-2394AF3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8EBB-3088-2D14-A80C-3207896F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5139-4D1F-CCDE-264C-CF4E9A3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5B1C-0274-2E62-3B30-74720C70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65A8-FE12-F5D9-DD9C-68A8898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3FE12-92A2-D296-9080-07FFDEE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45C4-6178-A89A-7618-202693BA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EEBD-7CD2-3D55-A73C-DB54AE01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3379-7E41-9C7C-33EA-113D414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07B1-B007-0460-F50A-A9A26D3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CCE-F807-BF9E-3CCB-30ECBBD5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34F2-F9C4-3789-8F37-74DD5D0C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F65-FFC6-7FAB-7A5D-A18B7D39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7DCF-0293-4A04-DE86-B66C77E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1ACF-E761-B156-1387-BFEB778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1B10-A9EA-6C7B-0CE1-5451A54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3C76-6227-554A-BE8D-02F96E9E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EB2-A505-1C9E-86B6-8033153C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5F2A-CD0A-AB68-22FC-41D83ED7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41B2-B753-4987-D99B-431ADE0A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089-7BBC-11D2-5E78-22D3BB3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A57F-6E49-697C-3CB4-57D8EA3D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EF6D-290F-717D-E2A1-03CACE1A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663E-140B-2C2A-8DDB-752D1DBF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5582-8AB5-5E42-7ECA-9B75D84A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9748-5BDA-9F86-0FE0-F2547F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266-0ACA-8C43-87F8-4F9E9A2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F0A5-7116-0303-EF15-30365F56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641E-FAB4-7444-6662-5EA0195E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0177A-8F8B-4372-4DB0-8E47B632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86222-A202-8B54-6ECB-BE335D2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E2B33-1620-EC0A-FCC1-DA9BB2D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2633-D610-61CB-C35B-AB15A605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E863-CA7B-8AE1-5477-1458364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2EE-E2EC-545A-FC82-2D7AB19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5A98D-B8C6-4CD4-C50C-AFCD6038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4D232-F58A-D2A4-B4CB-468F197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405E-2919-6920-78C0-D42AC548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2DBB-C806-D47D-C520-58C3376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AFF8F-F4BC-CB39-F347-D2DEDCEE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F907-A95F-EA8E-C344-34DD47F9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0A85-C6F8-B8B4-DC8E-974BDE6E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872C-605F-AD67-AB49-1006E101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7B82-00E3-2596-E7DC-80247BE0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8962-35F2-EE4A-BE39-A30CBBD6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FE1C-95D5-2937-7C80-901A095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936A-2B64-A910-65BA-B5AB3C4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0EC7-321E-0A26-3342-82CF913E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173D-1FD5-10EE-C222-98763624F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8A95-56AE-D735-0482-64FC31F0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C7E1-49FF-C653-C009-D7DF4766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E614-D6C9-C319-0BB1-37D4710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5792-9400-58EC-4CBA-EF0C22D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264D1-50B2-2C30-32B2-18551FA8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299F-BA52-06F6-7386-1B194C75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85CA-4430-61DC-0DB0-1861FDBA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3C59-707E-4958-AF1C-D76E845B64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44DA-4C90-5B75-820B-EB2FC49F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8FA4-08C5-9353-D012-E2B00E87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Convolutional Neural Network Tutorial [Update]">
            <a:extLst>
              <a:ext uri="{FF2B5EF4-FFF2-40B4-BE49-F238E27FC236}">
                <a16:creationId xmlns:a16="http://schemas.microsoft.com/office/drawing/2014/main" id="{83413FED-7C7E-8D84-4601-FF5BB1784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4" r="8305"/>
          <a:stretch/>
        </p:blipFill>
        <p:spPr bwMode="auto">
          <a:xfrm>
            <a:off x="6302931" y="10"/>
            <a:ext cx="588906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FC180D2-1E1E-A572-1064-3B845F97A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732" y="382752"/>
            <a:ext cx="577574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sv-SE" sz="5200" dirty="0" err="1"/>
              <a:t>Convolutional</a:t>
            </a:r>
            <a:r>
              <a:rPr lang="sv-SE" sz="5200" dirty="0"/>
              <a:t> Neural </a:t>
            </a:r>
            <a:r>
              <a:rPr lang="sv-SE" sz="5200" dirty="0" err="1"/>
              <a:t>Networks</a:t>
            </a:r>
            <a:r>
              <a:rPr lang="sv-SE" sz="5200" dirty="0"/>
              <a:t> (CNN)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55D251E-6018-76DA-7A20-0D99417B1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8" y="4595678"/>
            <a:ext cx="4248945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dirty="0"/>
              <a:t>Antonio Prgomet</a:t>
            </a:r>
          </a:p>
          <a:p>
            <a:pPr algn="l"/>
            <a:r>
              <a:rPr lang="en-US" sz="2000" dirty="0"/>
              <a:t>Delta AI &amp; Negotiations</a:t>
            </a:r>
            <a:endParaRPr lang="en-US" sz="20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20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2000" b="0" i="0" dirty="0">
                <a:effectLst/>
                <a:latin typeface="-apple-system"/>
              </a:rPr>
              <a:t> </a:t>
            </a:r>
          </a:p>
          <a:p>
            <a:pPr algn="l"/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96947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D08FA4-5871-D38C-6D65-3DB737F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Pooling</a:t>
            </a:r>
            <a:r>
              <a:rPr lang="sv-SE" dirty="0"/>
              <a:t> </a:t>
            </a:r>
            <a:r>
              <a:rPr lang="sv-SE" dirty="0" err="1"/>
              <a:t>Layers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B96BBFF-9E87-7557-A259-76DCED13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Pooling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 fokuserar på de viktigaste delarna i en bild. Resultatet blir att bildens storlek minskar. </a:t>
            </a:r>
          </a:p>
          <a:p>
            <a:endParaRPr lang="sv-SE" dirty="0"/>
          </a:p>
          <a:p>
            <a:r>
              <a:rPr lang="sv-SE" dirty="0"/>
              <a:t>Exempelvis så kan vi använda ett ”max </a:t>
            </a:r>
            <a:r>
              <a:rPr lang="sv-SE" dirty="0" err="1"/>
              <a:t>pooling</a:t>
            </a:r>
            <a:r>
              <a:rPr lang="sv-SE" dirty="0"/>
              <a:t> </a:t>
            </a:r>
            <a:r>
              <a:rPr lang="sv-SE" dirty="0" err="1"/>
              <a:t>layer</a:t>
            </a:r>
            <a:r>
              <a:rPr lang="sv-SE" dirty="0"/>
              <a:t>” för varje (2 x 2) delmatris.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1F9F42F7-EDAF-C324-A7B5-1FE05E40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7581"/>
            <a:ext cx="3572671" cy="12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7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z="5500" dirty="0">
                <a:solidFill>
                  <a:schemeClr val="bg1"/>
                </a:solidFill>
              </a:rPr>
              <a:t>Exempel på ett CNN</a:t>
            </a:r>
            <a:endParaRPr lang="en-US" sz="5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2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C0540C-6772-C6BD-609C-D9C67E04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76"/>
            <a:ext cx="10515600" cy="1325563"/>
          </a:xfrm>
        </p:spPr>
        <p:txBody>
          <a:bodyPr/>
          <a:lstStyle/>
          <a:p>
            <a:r>
              <a:rPr lang="sv-SE" dirty="0"/>
              <a:t>Exempel på ett CNN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069965-F32D-70F9-DF4E-4621D2C3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6747"/>
            <a:ext cx="11039669" cy="5273384"/>
          </a:xfrm>
        </p:spPr>
        <p:txBody>
          <a:bodyPr>
            <a:normAutofit fontScale="77500" lnSpcReduction="20000"/>
          </a:bodyPr>
          <a:lstStyle/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Varje bild har tre dimensioner; (32 x 32 x 3) där den tredje dimensionen visar ”</a:t>
            </a:r>
            <a:r>
              <a:rPr lang="sv-SE" dirty="0" err="1"/>
              <a:t>channel</a:t>
            </a:r>
            <a:r>
              <a:rPr lang="sv-SE" dirty="0"/>
              <a:t>”/kanal och representerar de tre färgerna. </a:t>
            </a:r>
          </a:p>
          <a:p>
            <a:r>
              <a:rPr lang="sv-SE" dirty="0"/>
              <a:t>Vi tillämpar två filter i varje ”</a:t>
            </a:r>
            <a:r>
              <a:rPr lang="sv-SE" dirty="0" err="1"/>
              <a:t>convolution</a:t>
            </a:r>
            <a:r>
              <a:rPr lang="sv-SE" dirty="0"/>
              <a:t> </a:t>
            </a:r>
            <a:r>
              <a:rPr lang="sv-SE" dirty="0" err="1"/>
              <a:t>layer</a:t>
            </a:r>
            <a:r>
              <a:rPr lang="sv-SE" dirty="0"/>
              <a:t>”, varje filter har 3 kanaler för de tre färgerna precis som vår ursprungs bild. Därför får vi 6 kanaler efter det första lagret. </a:t>
            </a:r>
          </a:p>
          <a:p>
            <a:r>
              <a:rPr lang="sv-SE" dirty="0"/>
              <a:t>Efter varje ”max-pool </a:t>
            </a:r>
            <a:r>
              <a:rPr lang="sv-SE" dirty="0" err="1"/>
              <a:t>layer</a:t>
            </a:r>
            <a:r>
              <a:rPr lang="sv-SE" dirty="0"/>
              <a:t>” så krymper höjd och bredd dimensionen med en faktor 2. </a:t>
            </a:r>
          </a:p>
          <a:p>
            <a:r>
              <a:rPr lang="sv-SE" dirty="0"/>
              <a:t>I slutet har varje ”</a:t>
            </a:r>
            <a:r>
              <a:rPr lang="sv-SE" dirty="0" err="1"/>
              <a:t>channel</a:t>
            </a:r>
            <a:r>
              <a:rPr lang="sv-SE" dirty="0"/>
              <a:t> feature </a:t>
            </a:r>
            <a:r>
              <a:rPr lang="sv-SE" dirty="0" err="1"/>
              <a:t>map</a:t>
            </a:r>
            <a:r>
              <a:rPr lang="sv-SE" dirty="0"/>
              <a:t>” dimensionen (4 x 4) och ett ”</a:t>
            </a:r>
            <a:r>
              <a:rPr lang="sv-SE" dirty="0" err="1"/>
              <a:t>flatten</a:t>
            </a:r>
            <a:r>
              <a:rPr lang="sv-SE" dirty="0"/>
              <a:t> </a:t>
            </a:r>
            <a:r>
              <a:rPr lang="sv-SE" dirty="0" err="1"/>
              <a:t>layer</a:t>
            </a:r>
            <a:r>
              <a:rPr lang="sv-SE" dirty="0"/>
              <a:t>” tillämpas där varje pixel ses som en separat enhet. </a:t>
            </a:r>
          </a:p>
          <a:p>
            <a:r>
              <a:rPr lang="sv-SE" dirty="0"/>
              <a:t>Om </a:t>
            </a:r>
            <a:r>
              <a:rPr lang="sv-SE" dirty="0" err="1"/>
              <a:t>datan</a:t>
            </a:r>
            <a:r>
              <a:rPr lang="sv-SE" dirty="0"/>
              <a:t> har t.ex. 100 klasser så kan vi använda ”</a:t>
            </a:r>
            <a:r>
              <a:rPr lang="sv-SE" dirty="0" err="1"/>
              <a:t>softmax</a:t>
            </a:r>
            <a:r>
              <a:rPr lang="sv-SE" dirty="0"/>
              <a:t> </a:t>
            </a:r>
            <a:r>
              <a:rPr lang="sv-SE" dirty="0" err="1"/>
              <a:t>activation</a:t>
            </a:r>
            <a:r>
              <a:rPr lang="sv-SE" dirty="0"/>
              <a:t>” i det sista lagret.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C089A02-4219-08C3-8745-E1E79123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45" y="1469519"/>
            <a:ext cx="8504021" cy="1959481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6C17CB7B-C87A-D654-E348-D9C85EE0911D}"/>
              </a:ext>
            </a:extLst>
          </p:cNvPr>
          <p:cNvSpPr txBox="1"/>
          <p:nvPr/>
        </p:nvSpPr>
        <p:spPr>
          <a:xfrm>
            <a:off x="7697755" y="736108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Bild </a:t>
            </a:r>
            <a:r>
              <a:rPr lang="en-US" sz="1200" b="0" i="0" dirty="0" err="1">
                <a:effectLst/>
              </a:rPr>
              <a:t>tagen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från</a:t>
            </a:r>
            <a:r>
              <a:rPr lang="en-US" sz="1200" b="0" i="0" dirty="0">
                <a:effectLst/>
              </a:rPr>
              <a:t>: James, G., Witten, D., Hastie, T., &amp; </a:t>
            </a:r>
            <a:r>
              <a:rPr lang="en-US" sz="1200" b="0" i="0" dirty="0" err="1">
                <a:effectLst/>
              </a:rPr>
              <a:t>Tibshirani</a:t>
            </a:r>
            <a:r>
              <a:rPr lang="en-US" sz="1200" b="0" i="0" dirty="0">
                <a:effectLst/>
              </a:rPr>
              <a:t>, R. (2021). An Introduction to Statistical Learning with Applications in R (ISLR) (2nd ed.) [s.416]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54778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z="5500" dirty="0" err="1">
                <a:solidFill>
                  <a:schemeClr val="bg1"/>
                </a:solidFill>
              </a:rPr>
              <a:t>Padding</a:t>
            </a:r>
            <a:endParaRPr lang="en-US" sz="5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E9966D-B00F-E805-90F8-FB7A13FE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Padding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DCEB13A-4820-FDAD-C00B-4FCE439C9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När vi använder ”</a:t>
            </a:r>
            <a:r>
              <a:rPr lang="sv-SE" dirty="0" err="1"/>
              <a:t>convolution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” </a:t>
            </a:r>
            <a:br>
              <a:rPr lang="sv-SE" dirty="0"/>
            </a:br>
            <a:r>
              <a:rPr lang="sv-SE" dirty="0"/>
              <a:t>eller ”max </a:t>
            </a:r>
            <a:r>
              <a:rPr lang="sv-SE" dirty="0" err="1"/>
              <a:t>pooling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” så kollar/scannar </a:t>
            </a:r>
            <a:br>
              <a:rPr lang="sv-SE" dirty="0"/>
            </a:br>
            <a:r>
              <a:rPr lang="sv-SE" dirty="0"/>
              <a:t>man igenom en bild genom att</a:t>
            </a:r>
            <a:br>
              <a:rPr lang="sv-SE" dirty="0"/>
            </a:br>
            <a:r>
              <a:rPr lang="sv-SE" dirty="0"/>
              <a:t>kolla på delbilder. </a:t>
            </a:r>
          </a:p>
          <a:p>
            <a:r>
              <a:rPr lang="sv-SE" dirty="0"/>
              <a:t>I exemplet tidigare så funkade</a:t>
            </a:r>
            <a:br>
              <a:rPr lang="sv-SE" dirty="0"/>
            </a:br>
            <a:r>
              <a:rPr lang="sv-SE" dirty="0"/>
              <a:t>det bra och vi ”kollade igenom hela bilden”. </a:t>
            </a:r>
          </a:p>
          <a:p>
            <a:endParaRPr lang="sv-SE" dirty="0"/>
          </a:p>
          <a:p>
            <a:r>
              <a:rPr lang="sv-SE" dirty="0"/>
              <a:t>Men det är inte säkert att det går ”jämnt ut”. </a:t>
            </a:r>
          </a:p>
          <a:p>
            <a:r>
              <a:rPr lang="sv-SE" dirty="0"/>
              <a:t>Då kan vi använda </a:t>
            </a:r>
            <a:r>
              <a:rPr lang="sv-SE" dirty="0" err="1"/>
              <a:t>Padding</a:t>
            </a:r>
            <a:r>
              <a:rPr lang="sv-SE" dirty="0"/>
              <a:t>.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6" name="Platshållare för innehåll 4">
            <a:extLst>
              <a:ext uri="{FF2B5EF4-FFF2-40B4-BE49-F238E27FC236}">
                <a16:creationId xmlns:a16="http://schemas.microsoft.com/office/drawing/2014/main" id="{F21BD856-E215-B2F2-B0F9-593F4469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291365"/>
            <a:ext cx="3848100" cy="26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8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A10F70-D231-0B56-9D2A-9E2D612E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52"/>
            <a:ext cx="10515600" cy="1325563"/>
          </a:xfrm>
        </p:spPr>
        <p:txBody>
          <a:bodyPr/>
          <a:lstStyle/>
          <a:p>
            <a:r>
              <a:rPr lang="sv-SE" dirty="0" err="1"/>
              <a:t>Padding</a:t>
            </a:r>
            <a:endParaRPr lang="sv-SE" dirty="0"/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77207306-BB44-3AE3-7810-727B27BAC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942" y="795041"/>
            <a:ext cx="7669720" cy="4042524"/>
          </a:xfr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A03784F7-E563-C6AC-D31D-49F7A377A38A}"/>
              </a:ext>
            </a:extLst>
          </p:cNvPr>
          <p:cNvSpPr txBox="1"/>
          <p:nvPr/>
        </p:nvSpPr>
        <p:spPr>
          <a:xfrm>
            <a:off x="7575258" y="4904779"/>
            <a:ext cx="4717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Bild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tagen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från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Géron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, A. (2019). Hands-On Machine Learning with Scikit-Learn,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Keras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, and TensorFlow (2nd ed.) [s.455].</a:t>
            </a:r>
            <a:endParaRPr lang="sv-SE" sz="1400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8D7EF6E-BB56-503C-6E95-C9C7BE58441F}"/>
              </a:ext>
            </a:extLst>
          </p:cNvPr>
          <p:cNvSpPr txBox="1"/>
          <p:nvPr/>
        </p:nvSpPr>
        <p:spPr>
          <a:xfrm>
            <a:off x="523875" y="1348715"/>
            <a:ext cx="3160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Vårt filter har bredden 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”Stride” visar hur stort steg vi tar när vi kollar på nya delar av bilden. I detta fallet är stride = 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Padding</a:t>
            </a:r>
            <a:r>
              <a:rPr lang="sv-SE" dirty="0"/>
              <a:t> kan vara antingen ”valid” eller ”same” i </a:t>
            </a:r>
            <a:r>
              <a:rPr lang="sv-SE" dirty="0" err="1"/>
              <a:t>Keras</a:t>
            </a:r>
            <a:r>
              <a:rPr lang="sv-SE" dirty="0"/>
              <a:t>, se dokumentation.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Se kodexempel senare och som alltid kolla gärna igenom dokumentationen.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C9F9AA5-6AEE-849F-23E7-7B36E5D5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5447091"/>
            <a:ext cx="6648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z="5500" dirty="0">
                <a:solidFill>
                  <a:schemeClr val="bg1"/>
                </a:solidFill>
              </a:rPr>
              <a:t>Kodexempel</a:t>
            </a:r>
            <a:endParaRPr lang="en-US" sz="5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2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54EDBB-F673-C371-E854-5ED233F6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Kodexempel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BE47365-8034-B422-657C-BAC61A8F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 kommande </a:t>
            </a:r>
            <a:r>
              <a:rPr lang="sv-SE" dirty="0" err="1"/>
              <a:t>slides</a:t>
            </a:r>
            <a:r>
              <a:rPr lang="sv-SE" dirty="0"/>
              <a:t> kollar vi på kod där en CNN modell tillämpas, kolla gärna igenom och kör koden.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755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6D49B6-9509-7778-2CFB-057CAF41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Kodexempel - Import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F5958256-BB08-32D8-A27C-68EE8BA6F162}"/>
              </a:ext>
            </a:extLst>
          </p:cNvPr>
          <p:cNvSpPr txBox="1"/>
          <p:nvPr/>
        </p:nvSpPr>
        <p:spPr>
          <a:xfrm>
            <a:off x="473978" y="1674674"/>
            <a:ext cx="11244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numpy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matplotlib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pyplot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tensorflow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datasets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cifar100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tensorflow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keras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to_categorical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tensorflow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keras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Sequential</a:t>
            </a:r>
          </a:p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tensorflow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layers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Conv2D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MaxPooling2D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Flatten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Dropout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Dense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8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6D49B6-9509-7778-2CFB-057CAF41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4558"/>
            <a:ext cx="10515600" cy="1325563"/>
          </a:xfrm>
        </p:spPr>
        <p:txBody>
          <a:bodyPr/>
          <a:lstStyle/>
          <a:p>
            <a:r>
              <a:rPr lang="sv-SE" dirty="0"/>
              <a:t>Kodexempel - Data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F5958256-BB08-32D8-A27C-68EE8BA6F162}"/>
              </a:ext>
            </a:extLst>
          </p:cNvPr>
          <p:cNvSpPr txBox="1"/>
          <p:nvPr/>
        </p:nvSpPr>
        <p:spPr>
          <a:xfrm>
            <a:off x="947956" y="948690"/>
            <a:ext cx="112440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Loading</a:t>
            </a:r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CIFAR-100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dataset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x_train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y_train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x_test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y_test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cifar100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load_data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Limit the dataset so training goes faster for demonstration purposes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limit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x_train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x_train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limit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fr-FR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y_train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y_train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limit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fr-FR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x_test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x_test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limit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y_test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y_test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limit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Normalize</a:t>
            </a:r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the input images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x_train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x_train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255.0</a:t>
            </a:r>
            <a:endParaRPr lang="fr-FR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x_test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x_test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255.0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Checking</a:t>
            </a:r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dimensions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8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fr-F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shape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x_train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8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fr-F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shape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y_train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Convert</a:t>
            </a:r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labels</a:t>
            </a:r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categorical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y_train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to_categorical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y_train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8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fr-F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shape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y_train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35787C6-F60A-66E3-EF33-EAC4295763FB}"/>
              </a:ext>
            </a:extLst>
          </p:cNvPr>
          <p:cNvSpPr txBox="1"/>
          <p:nvPr/>
        </p:nvSpPr>
        <p:spPr>
          <a:xfrm>
            <a:off x="6096000" y="478223"/>
            <a:ext cx="453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Du kan läsa mer om CIFAR-100 här: </a:t>
            </a:r>
            <a:r>
              <a:rPr lang="sv-SE" dirty="0">
                <a:hlinkClick r:id="rId2"/>
              </a:rPr>
              <a:t>https://www.cs.toronto.edu/~kriz/cifar.html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78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1DA-5D27-96C2-9FDE-597AE1CD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Innehåll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5A7-AFFA-E97E-7CB4-95CF10BE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Convolutional Neural Network (CNN) – </a:t>
            </a:r>
            <a:r>
              <a:rPr lang="en-US" dirty="0" err="1"/>
              <a:t>Introduktion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fungerar</a:t>
            </a:r>
            <a:r>
              <a:rPr lang="en-US" dirty="0"/>
              <a:t> CNN?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Kodexempel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0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6D49B6-9509-7778-2CFB-057CAF41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Kodexempel - Visualisering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F5958256-BB08-32D8-A27C-68EE8BA6F162}"/>
              </a:ext>
            </a:extLst>
          </p:cNvPr>
          <p:cNvSpPr txBox="1"/>
          <p:nvPr/>
        </p:nvSpPr>
        <p:spPr>
          <a:xfrm>
            <a:off x="1024484" y="1990980"/>
            <a:ext cx="4993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Doing some plots of the data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figure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figsize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plt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nn-NO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subplot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nn-NO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nn-NO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nn-NO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nn-NO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imshow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x_train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axis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'off'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6931175-F585-7A59-6E9B-217AD4EC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341" y="1990980"/>
            <a:ext cx="4590234" cy="45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6D49B6-9509-7778-2CFB-057CAF41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4558"/>
            <a:ext cx="10515600" cy="1325563"/>
          </a:xfrm>
        </p:spPr>
        <p:txBody>
          <a:bodyPr/>
          <a:lstStyle/>
          <a:p>
            <a:r>
              <a:rPr lang="sv-SE" dirty="0"/>
              <a:t>Kodexempel - Modellering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F5958256-BB08-32D8-A27C-68EE8BA6F162}"/>
              </a:ext>
            </a:extLst>
          </p:cNvPr>
          <p:cNvSpPr txBox="1"/>
          <p:nvPr/>
        </p:nvSpPr>
        <p:spPr>
          <a:xfrm>
            <a:off x="234892" y="906745"/>
            <a:ext cx="119571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the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Sequential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Conv2D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kernel_size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padding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'same'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activation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relu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input_shape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MaxPooling2D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pool_size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Conv2D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64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kernel_size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padding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'same'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activation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relu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MaxPooling2D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pool_size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Conv2D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kernel_size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padding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'same'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activation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relu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MaxPooling2D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pool_size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Conv2D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256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kernel_size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padding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'same'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activation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relu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MaxPooling2D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pool_size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Flatten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Dropout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Dense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512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activation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relu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Dense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activation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softmax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Compile</a:t>
            </a:r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the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it-IT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compile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loss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'categorical_crossentropy'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metrics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=[</a:t>
            </a:r>
            <a:r>
              <a:rPr lang="it-IT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'accuracy'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it-IT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</a:t>
            </a:r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the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history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x_train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y_train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epochs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batch_size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validation_split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0.2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508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6D49B6-9509-7778-2CFB-057CAF41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Kodexempel - Utvärdering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F5958256-BB08-32D8-A27C-68EE8BA6F162}"/>
              </a:ext>
            </a:extLst>
          </p:cNvPr>
          <p:cNvSpPr txBox="1"/>
          <p:nvPr/>
        </p:nvSpPr>
        <p:spPr>
          <a:xfrm>
            <a:off x="1024484" y="1990980"/>
            <a:ext cx="7976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Make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predictions</a:t>
            </a:r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and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evaluate</a:t>
            </a:r>
            <a:r>
              <a:rPr lang="sv-SE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the </a:t>
            </a:r>
            <a:r>
              <a:rPr lang="sv-SE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y_pred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x_test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y_pred_labels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s-E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argmax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y_pred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axis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accuracy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mean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y_pred_labels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y_test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flatten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f"Accuracy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accuracy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89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Convolutional Neural Network Tutorial [Update]">
            <a:extLst>
              <a:ext uri="{FF2B5EF4-FFF2-40B4-BE49-F238E27FC236}">
                <a16:creationId xmlns:a16="http://schemas.microsoft.com/office/drawing/2014/main" id="{83413FED-7C7E-8D84-4601-FF5BB1784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4" r="8305"/>
          <a:stretch/>
        </p:blipFill>
        <p:spPr bwMode="auto">
          <a:xfrm>
            <a:off x="6302931" y="10"/>
            <a:ext cx="588906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FC180D2-1E1E-A572-1064-3B845F97A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732" y="382752"/>
            <a:ext cx="577574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sv-SE" sz="5200" dirty="0" err="1"/>
              <a:t>Convolutional</a:t>
            </a:r>
            <a:r>
              <a:rPr lang="sv-SE" sz="5200" dirty="0"/>
              <a:t> Neural </a:t>
            </a:r>
            <a:r>
              <a:rPr lang="sv-SE" sz="5200" dirty="0" err="1"/>
              <a:t>Networks</a:t>
            </a:r>
            <a:r>
              <a:rPr lang="sv-SE" sz="5200" dirty="0"/>
              <a:t> (CNN)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55D251E-6018-76DA-7A20-0D99417B1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8" y="4595678"/>
            <a:ext cx="4248945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dirty="0"/>
              <a:t>Antonio Prgomet</a:t>
            </a:r>
          </a:p>
          <a:p>
            <a:pPr algn="l"/>
            <a:r>
              <a:rPr lang="en-US" sz="2000" dirty="0"/>
              <a:t>Delta AI &amp; Negotiations</a:t>
            </a:r>
            <a:endParaRPr lang="en-US" sz="20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20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2000" b="0" i="0" dirty="0">
                <a:effectLst/>
                <a:latin typeface="-apple-system"/>
              </a:rPr>
              <a:t> </a:t>
            </a:r>
          </a:p>
          <a:p>
            <a:pPr algn="l"/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11330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981951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sv-SE" sz="5500" dirty="0" err="1">
                <a:solidFill>
                  <a:schemeClr val="bg1"/>
                </a:solidFill>
              </a:rPr>
              <a:t>Convolutional</a:t>
            </a:r>
            <a:r>
              <a:rPr lang="sv-SE" sz="5500" dirty="0">
                <a:solidFill>
                  <a:schemeClr val="bg1"/>
                </a:solidFill>
              </a:rPr>
              <a:t> Neural </a:t>
            </a:r>
            <a:r>
              <a:rPr lang="sv-SE" sz="5500" dirty="0" err="1">
                <a:solidFill>
                  <a:schemeClr val="bg1"/>
                </a:solidFill>
              </a:rPr>
              <a:t>Networks</a:t>
            </a:r>
            <a:r>
              <a:rPr lang="sv-SE" sz="5500" dirty="0">
                <a:solidFill>
                  <a:schemeClr val="bg1"/>
                </a:solidFill>
              </a:rPr>
              <a:t> (CNN) - Introduktion</a:t>
            </a:r>
            <a:endParaRPr lang="en-US" sz="5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1DBFC5-6A71-D19F-0B44-BDEB5DF3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288"/>
            <a:ext cx="10515600" cy="1325563"/>
          </a:xfrm>
        </p:spPr>
        <p:txBody>
          <a:bodyPr/>
          <a:lstStyle/>
          <a:p>
            <a:r>
              <a:rPr lang="sv-SE" dirty="0" err="1"/>
              <a:t>Convolutional</a:t>
            </a:r>
            <a:r>
              <a:rPr lang="sv-SE" dirty="0"/>
              <a:t> Neural </a:t>
            </a:r>
            <a:r>
              <a:rPr lang="sv-SE" dirty="0" err="1"/>
              <a:t>Networks</a:t>
            </a:r>
            <a:r>
              <a:rPr lang="sv-SE" dirty="0"/>
              <a:t> (CNN)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FA52432-751D-3435-299E-F9163F8A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sv-SE" dirty="0"/>
              <a:t>CNN är en klass av Artificiella Neurala Nätverk (ANN) som oftast används för bildanalys (Computer Vision). CNN är inspirerat av hur hjärnan bearbetar visuell information.</a:t>
            </a:r>
          </a:p>
          <a:p>
            <a:r>
              <a:rPr lang="sv-SE" dirty="0"/>
              <a:t>Exempel på tillämpnings område är klassificering; är det en tiger på bilden?</a:t>
            </a:r>
          </a:p>
          <a:p>
            <a:endParaRPr lang="sv-SE" dirty="0"/>
          </a:p>
          <a:p>
            <a:r>
              <a:rPr lang="sv-SE" dirty="0"/>
              <a:t>För att ett neuralt nätverk skall klassas som CNN så krävs det att minst ett av de dolda lagren är ett ”</a:t>
            </a:r>
            <a:r>
              <a:rPr lang="sv-SE" dirty="0" err="1"/>
              <a:t>Convolutional</a:t>
            </a:r>
            <a:r>
              <a:rPr lang="sv-SE" dirty="0"/>
              <a:t> </a:t>
            </a:r>
            <a:r>
              <a:rPr lang="sv-SE" dirty="0" err="1"/>
              <a:t>Layer</a:t>
            </a:r>
            <a:r>
              <a:rPr lang="sv-SE" dirty="0"/>
              <a:t>”. </a:t>
            </a:r>
          </a:p>
          <a:p>
            <a:r>
              <a:rPr lang="sv-SE" dirty="0"/>
              <a:t>Således, vi har fortfarande nytta av allting vi lärt oss tidigare om neurala nätverk.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2FB257FE-50E2-78FC-A10E-9306A041DF20}"/>
              </a:ext>
            </a:extLst>
          </p:cNvPr>
          <p:cNvSpPr txBox="1"/>
          <p:nvPr/>
        </p:nvSpPr>
        <p:spPr>
          <a:xfrm>
            <a:off x="1310780" y="5604669"/>
            <a:ext cx="1088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Conv2D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kernel_size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padding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'same'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activation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relu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01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z="5500" dirty="0">
                <a:solidFill>
                  <a:schemeClr val="bg1"/>
                </a:solidFill>
              </a:rPr>
              <a:t>Hur fungerar CNN?</a:t>
            </a:r>
            <a:endParaRPr lang="en-US" sz="5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253C04-5534-DD98-8573-6C329ABE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fungerar CNN?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BE12EF4-E611-8362-6F19-1A57EB68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786535" cy="4667250"/>
          </a:xfrm>
        </p:spPr>
        <p:txBody>
          <a:bodyPr>
            <a:normAutofit fontScale="77500" lnSpcReduction="20000"/>
          </a:bodyPr>
          <a:lstStyle/>
          <a:p>
            <a:r>
              <a:rPr lang="sv-SE" dirty="0"/>
              <a:t>Bilden visar hur ett CNN fungerar.</a:t>
            </a:r>
          </a:p>
          <a:p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Först identifieras ”</a:t>
            </a:r>
            <a:r>
              <a:rPr lang="sv-SE" dirty="0" err="1"/>
              <a:t>low-level</a:t>
            </a:r>
            <a:r>
              <a:rPr lang="sv-SE" dirty="0"/>
              <a:t> features” såsom enklare former och färger.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Dessa enkla egenskaper kombineras därefter för att skapa ”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features” såsom delar av ögon, mun och dylikt. 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Egenskaperna modellen hittar påverkar slutligen vår prediktion om det t.ex. är en tiger eller inte. </a:t>
            </a:r>
          </a:p>
          <a:p>
            <a:r>
              <a:rPr lang="sv-SE" dirty="0"/>
              <a:t>Men hur görs detta? Modellen använder ”</a:t>
            </a:r>
            <a:r>
              <a:rPr lang="sv-SE" dirty="0" err="1"/>
              <a:t>convolutional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” ofta i kombination med ”</a:t>
            </a:r>
            <a:r>
              <a:rPr lang="sv-SE" dirty="0" err="1"/>
              <a:t>pooling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”. </a:t>
            </a:r>
          </a:p>
        </p:txBody>
      </p:sp>
      <p:pic>
        <p:nvPicPr>
          <p:cNvPr id="5" name="Platshållare för innehåll 10" descr="En bild som visar rita, clipart, skiss, diagram&#10;&#10;Automatiskt genererad beskrivning">
            <a:extLst>
              <a:ext uri="{FF2B5EF4-FFF2-40B4-BE49-F238E27FC236}">
                <a16:creationId xmlns:a16="http://schemas.microsoft.com/office/drawing/2014/main" id="{21DDF2F6-68DA-002A-728A-3C5EC3DC51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1088266"/>
            <a:ext cx="5573666" cy="3855970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CCF57A38-BC0C-29ED-41A8-4B2838F4E67D}"/>
              </a:ext>
            </a:extLst>
          </p:cNvPr>
          <p:cNvSpPr txBox="1"/>
          <p:nvPr/>
        </p:nvSpPr>
        <p:spPr>
          <a:xfrm>
            <a:off x="7698478" y="5123403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Bild </a:t>
            </a:r>
            <a:r>
              <a:rPr lang="en-US" sz="1200" b="0" i="0" dirty="0" err="1">
                <a:effectLst/>
              </a:rPr>
              <a:t>tagen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från</a:t>
            </a:r>
            <a:r>
              <a:rPr lang="en-US" sz="1200" b="0" i="0" dirty="0">
                <a:effectLst/>
              </a:rPr>
              <a:t>: James, G., Witten, D., Hastie, T., &amp; </a:t>
            </a:r>
            <a:r>
              <a:rPr lang="en-US" sz="1200" b="0" i="0" dirty="0" err="1">
                <a:effectLst/>
              </a:rPr>
              <a:t>Tibshirani</a:t>
            </a:r>
            <a:r>
              <a:rPr lang="en-US" sz="1200" b="0" i="0" dirty="0">
                <a:effectLst/>
              </a:rPr>
              <a:t>, R. (2021). An Introduction to Statistical Learning with Applications in R (ISLR) (2nd ed.) [s.412]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3643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253C04-5534-DD98-8573-6C329ABE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Convolutional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 - Intuition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BE12EF4-E611-8362-6F19-1A57EB68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786535" cy="4667250"/>
          </a:xfrm>
        </p:spPr>
        <p:txBody>
          <a:bodyPr>
            <a:normAutofit lnSpcReduction="10000"/>
          </a:bodyPr>
          <a:lstStyle/>
          <a:p>
            <a:r>
              <a:rPr lang="sv-SE" dirty="0"/>
              <a:t>Ett ”</a:t>
            </a:r>
            <a:r>
              <a:rPr lang="sv-SE" dirty="0" err="1"/>
              <a:t>convolutional</a:t>
            </a:r>
            <a:r>
              <a:rPr lang="sv-SE" dirty="0"/>
              <a:t> </a:t>
            </a:r>
            <a:r>
              <a:rPr lang="sv-SE" dirty="0" err="1"/>
              <a:t>layer</a:t>
            </a:r>
            <a:r>
              <a:rPr lang="sv-SE" dirty="0"/>
              <a:t>” består av flera filter där varje filter ”söker”/ betonar vissa lokala attribut/egenskaper. </a:t>
            </a:r>
          </a:p>
          <a:p>
            <a:r>
              <a:rPr lang="sv-SE" dirty="0"/>
              <a:t>I bilden till höger ser vi två filter, det första betonar vertikala attribut och det andra horisontella attribut. </a:t>
            </a:r>
          </a:p>
          <a:p>
            <a:r>
              <a:rPr lang="sv-SE" dirty="0"/>
              <a:t>I praktiken används flera filter för att hitta flera olika attribut och modellen lär sig själv vilka filter (vikterna för filtren) som skall används. 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CF57A38-BC0C-29ED-41A8-4B2838F4E67D}"/>
              </a:ext>
            </a:extLst>
          </p:cNvPr>
          <p:cNvSpPr txBox="1"/>
          <p:nvPr/>
        </p:nvSpPr>
        <p:spPr>
          <a:xfrm>
            <a:off x="7497874" y="4695774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tagen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från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James, G., Witten, D., Hastie, T., &amp;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Tibshirani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R. (2021). An Introduction to Statistical Learning with Applications in R (ISLR) (2nd ed.) [s.414]</a:t>
            </a:r>
            <a:endParaRPr kumimoji="0" 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DEB5674B-F880-8B17-349E-FEF2E8CD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40" y="1237561"/>
            <a:ext cx="4773849" cy="331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7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2438F2-7329-6989-702D-892EF082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sv-SE" dirty="0" err="1"/>
              <a:t>Convolutional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 - 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5FEDFB-C8B4-F1CF-4242-9EC953BB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sv-SE" dirty="0"/>
              <a:t>Här är ett exempel på hur filtreringen sker i </a:t>
            </a:r>
            <a:r>
              <a:rPr lang="sv-SE" dirty="0" err="1"/>
              <a:t>Convolutional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.</a:t>
            </a:r>
          </a:p>
          <a:p>
            <a:r>
              <a:rPr lang="sv-SE" dirty="0"/>
              <a:t>Filtret tillämpas på varje (2 x 2) delmatris i bilden. </a:t>
            </a:r>
          </a:p>
          <a:p>
            <a:r>
              <a:rPr lang="sv-SE" dirty="0"/>
              <a:t>Om en delmatris liknar filtret så kommer vi få ett högt värde, annars litet. Således, ”</a:t>
            </a:r>
            <a:r>
              <a:rPr lang="sv-SE" dirty="0" err="1"/>
              <a:t>convolved</a:t>
            </a:r>
            <a:r>
              <a:rPr lang="sv-SE" dirty="0"/>
              <a:t> image” lägger ”fokus” på de delarna i en bild som liknar filtret som tillämpas. </a:t>
            </a:r>
          </a:p>
          <a:p>
            <a:r>
              <a:rPr lang="sv-SE" dirty="0"/>
              <a:t>Operationen heter ”</a:t>
            </a:r>
            <a:r>
              <a:rPr lang="sv-SE" dirty="0" err="1"/>
              <a:t>convolution</a:t>
            </a:r>
            <a:r>
              <a:rPr lang="sv-SE" dirty="0"/>
              <a:t>”.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253BD6C-9CFB-4025-0592-6E9463A6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0" y="5663963"/>
            <a:ext cx="2996629" cy="710541"/>
          </a:xfrm>
          <a:prstGeom prst="rect">
            <a:avLst/>
          </a:prstGeom>
        </p:spPr>
      </p:pic>
      <p:sp>
        <p:nvSpPr>
          <p:cNvPr id="6" name="Höger klammerparentes 5">
            <a:extLst>
              <a:ext uri="{FF2B5EF4-FFF2-40B4-BE49-F238E27FC236}">
                <a16:creationId xmlns:a16="http://schemas.microsoft.com/office/drawing/2014/main" id="{BAC757D5-DC9A-E426-1BB0-40888E91BBD2}"/>
              </a:ext>
            </a:extLst>
          </p:cNvPr>
          <p:cNvSpPr/>
          <p:nvPr/>
        </p:nvSpPr>
        <p:spPr>
          <a:xfrm>
            <a:off x="4330147" y="4130551"/>
            <a:ext cx="270587" cy="23886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3600" b="1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5FA85A6F-9A12-2F6E-07AC-16AFB14E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94" y="4858144"/>
            <a:ext cx="5895975" cy="93345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FA30C559-F871-07C9-FDF0-9ECB68449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604" y="4127410"/>
            <a:ext cx="2779148" cy="12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E35BBB-8FD3-1489-20E3-1FB2C675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Filter – Tiger Exemplet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77ADF179-2B1D-74F7-8185-B094ED195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661" y="2173555"/>
            <a:ext cx="4900285" cy="25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1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2295</TotalTime>
  <Words>1537</Words>
  <Application>Microsoft Office PowerPoint</Application>
  <PresentationFormat>Bredbild</PresentationFormat>
  <Paragraphs>150</Paragraphs>
  <Slides>23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Courier New</vt:lpstr>
      <vt:lpstr>Söhne</vt:lpstr>
      <vt:lpstr>Office Theme</vt:lpstr>
      <vt:lpstr>Convolutional Neural Networks (CNN)</vt:lpstr>
      <vt:lpstr>Innehåll</vt:lpstr>
      <vt:lpstr>Convolutional Neural Networks (CNN) - Introduktion</vt:lpstr>
      <vt:lpstr>Convolutional Neural Networks (CNN)</vt:lpstr>
      <vt:lpstr>Hur fungerar CNN?</vt:lpstr>
      <vt:lpstr>Hur fungerar CNN?</vt:lpstr>
      <vt:lpstr>Convolutional Layers - Intuition</vt:lpstr>
      <vt:lpstr>Convolutional Layers - Exempel</vt:lpstr>
      <vt:lpstr>Filter – Tiger Exemplet</vt:lpstr>
      <vt:lpstr>Pooling Layers</vt:lpstr>
      <vt:lpstr>Exempel på ett CNN</vt:lpstr>
      <vt:lpstr>Exempel på ett CNN</vt:lpstr>
      <vt:lpstr>Padding</vt:lpstr>
      <vt:lpstr>Padding</vt:lpstr>
      <vt:lpstr>Padding</vt:lpstr>
      <vt:lpstr>Kodexempel</vt:lpstr>
      <vt:lpstr>Kodexempel</vt:lpstr>
      <vt:lpstr>Kodexempel - Import</vt:lpstr>
      <vt:lpstr>Kodexempel - Data</vt:lpstr>
      <vt:lpstr>Kodexempel - Visualisering</vt:lpstr>
      <vt:lpstr>Kodexempel - Modellering</vt:lpstr>
      <vt:lpstr>Kodexempel - Utvärdering</vt:lpstr>
      <vt:lpstr>Convolutional Neural Networks (CNN)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Maskininlärning</dc:title>
  <dc:creator>Antonio Prgomet</dc:creator>
  <cp:lastModifiedBy>Antonio Prgomet</cp:lastModifiedBy>
  <cp:revision>89</cp:revision>
  <dcterms:created xsi:type="dcterms:W3CDTF">2023-05-22T17:34:32Z</dcterms:created>
  <dcterms:modified xsi:type="dcterms:W3CDTF">2023-07-02T13:16:53Z</dcterms:modified>
</cp:coreProperties>
</file>