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97" r:id="rId4"/>
    <p:sldId id="269" r:id="rId5"/>
    <p:sldId id="258" r:id="rId6"/>
    <p:sldId id="262" r:id="rId7"/>
    <p:sldId id="264" r:id="rId8"/>
    <p:sldId id="265" r:id="rId9"/>
    <p:sldId id="266" r:id="rId10"/>
    <p:sldId id="267" r:id="rId11"/>
    <p:sldId id="272" r:id="rId12"/>
    <p:sldId id="279" r:id="rId13"/>
    <p:sldId id="277" r:id="rId14"/>
    <p:sldId id="276" r:id="rId15"/>
    <p:sldId id="307" r:id="rId16"/>
    <p:sldId id="308" r:id="rId17"/>
    <p:sldId id="274" r:id="rId18"/>
    <p:sldId id="284" r:id="rId19"/>
    <p:sldId id="292" r:id="rId20"/>
    <p:sldId id="293" r:id="rId21"/>
    <p:sldId id="296" r:id="rId22"/>
    <p:sldId id="309" r:id="rId23"/>
    <p:sldId id="270" r:id="rId24"/>
    <p:sldId id="300" r:id="rId25"/>
    <p:sldId id="301" r:id="rId26"/>
    <p:sldId id="302" r:id="rId27"/>
    <p:sldId id="310" r:id="rId28"/>
    <p:sldId id="303" r:id="rId29"/>
    <p:sldId id="285" r:id="rId30"/>
    <p:sldId id="305" r:id="rId31"/>
    <p:sldId id="306" r:id="rId32"/>
    <p:sldId id="31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06" d="100"/>
          <a:sy n="106"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644C4-BB4F-485B-9CB5-E51724696A52}"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527AE-F0F9-4851-BCF2-2953AFA796B7}" type="slidenum">
              <a:rPr lang="en-US" smtClean="0"/>
              <a:t>‹#›</a:t>
            </a:fld>
            <a:endParaRPr lang="en-US"/>
          </a:p>
        </p:txBody>
      </p:sp>
    </p:spTree>
    <p:extLst>
      <p:ext uri="{BB962C8B-B14F-4D97-AF65-F5344CB8AC3E}">
        <p14:creationId xmlns:p14="http://schemas.microsoft.com/office/powerpoint/2010/main" val="165897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p.25.</a:t>
            </a:r>
            <a:endParaRPr lang="en-US" dirty="0"/>
          </a:p>
        </p:txBody>
      </p:sp>
      <p:sp>
        <p:nvSpPr>
          <p:cNvPr id="4" name="Slide Number Placeholder 3"/>
          <p:cNvSpPr>
            <a:spLocks noGrp="1"/>
          </p:cNvSpPr>
          <p:nvPr>
            <p:ph type="sldNum" sz="quarter" idx="5"/>
          </p:nvPr>
        </p:nvSpPr>
        <p:spPr/>
        <p:txBody>
          <a:bodyPr/>
          <a:lstStyle/>
          <a:p>
            <a:fld id="{E3A527AE-F0F9-4851-BCF2-2953AFA796B7}" type="slidenum">
              <a:rPr lang="en-US" smtClean="0"/>
              <a:t>12</a:t>
            </a:fld>
            <a:endParaRPr lang="en-US"/>
          </a:p>
        </p:txBody>
      </p:sp>
    </p:spTree>
    <p:extLst>
      <p:ext uri="{BB962C8B-B14F-4D97-AF65-F5344CB8AC3E}">
        <p14:creationId xmlns:p14="http://schemas.microsoft.com/office/powerpoint/2010/main" val="297701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527AE-F0F9-4851-BCF2-2953AFA796B7}" type="slidenum">
              <a:rPr lang="en-US" smtClean="0"/>
              <a:t>13</a:t>
            </a:fld>
            <a:endParaRPr lang="en-US"/>
          </a:p>
        </p:txBody>
      </p:sp>
    </p:spTree>
    <p:extLst>
      <p:ext uri="{BB962C8B-B14F-4D97-AF65-F5344CB8AC3E}">
        <p14:creationId xmlns:p14="http://schemas.microsoft.com/office/powerpoint/2010/main" val="296329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https://medium.com/@shivansh2301/creating-various-types-of-uml-diagrams-with-plantuml-1d8f5fa46f11</a:t>
            </a:r>
          </a:p>
        </p:txBody>
      </p:sp>
      <p:sp>
        <p:nvSpPr>
          <p:cNvPr id="4" name="Slide Number Placeholder 3"/>
          <p:cNvSpPr>
            <a:spLocks noGrp="1"/>
          </p:cNvSpPr>
          <p:nvPr>
            <p:ph type="sldNum" sz="quarter" idx="5"/>
          </p:nvPr>
        </p:nvSpPr>
        <p:spPr/>
        <p:txBody>
          <a:bodyPr/>
          <a:lstStyle/>
          <a:p>
            <a:fld id="{E3A527AE-F0F9-4851-BCF2-2953AFA796B7}" type="slidenum">
              <a:rPr lang="en-US" smtClean="0"/>
              <a:t>15</a:t>
            </a:fld>
            <a:endParaRPr lang="en-US"/>
          </a:p>
        </p:txBody>
      </p:sp>
    </p:spTree>
    <p:extLst>
      <p:ext uri="{BB962C8B-B14F-4D97-AF65-F5344CB8AC3E}">
        <p14:creationId xmlns:p14="http://schemas.microsoft.com/office/powerpoint/2010/main" val="360599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https://medium.com/@shivansh2301/creating-various-types-of-uml-diagrams-with-plantuml-1d8f5fa46f11</a:t>
            </a:r>
          </a:p>
        </p:txBody>
      </p:sp>
      <p:sp>
        <p:nvSpPr>
          <p:cNvPr id="4" name="Slide Number Placeholder 3"/>
          <p:cNvSpPr>
            <a:spLocks noGrp="1"/>
          </p:cNvSpPr>
          <p:nvPr>
            <p:ph type="sldNum" sz="quarter" idx="5"/>
          </p:nvPr>
        </p:nvSpPr>
        <p:spPr/>
        <p:txBody>
          <a:bodyPr/>
          <a:lstStyle/>
          <a:p>
            <a:fld id="{E3A527AE-F0F9-4851-BCF2-2953AFA796B7}" type="slidenum">
              <a:rPr lang="en-US" smtClean="0"/>
              <a:t>16</a:t>
            </a:fld>
            <a:endParaRPr lang="en-US"/>
          </a:p>
        </p:txBody>
      </p:sp>
    </p:spTree>
    <p:extLst>
      <p:ext uri="{BB962C8B-B14F-4D97-AF65-F5344CB8AC3E}">
        <p14:creationId xmlns:p14="http://schemas.microsoft.com/office/powerpoint/2010/main" val="372982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0322-C0F4-37BC-0AD9-5B5CB5058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19129-4975-E534-2262-87006F5E44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A9A9EA-E4CA-9DDE-EA59-8EC707C422E6}"/>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5" name="Footer Placeholder 4">
            <a:extLst>
              <a:ext uri="{FF2B5EF4-FFF2-40B4-BE49-F238E27FC236}">
                <a16:creationId xmlns:a16="http://schemas.microsoft.com/office/drawing/2014/main" id="{7789A2BB-5976-D1FE-019F-D9F084DC1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1EDED-479B-7FD1-8A76-C5FD43BE281E}"/>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70999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A0D6-BBE8-7CE9-116A-B539841D2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345AD7-A3C2-43A9-A0E3-37F768297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F1D7F-7AD3-CAEF-0D00-B9973028AD9F}"/>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5" name="Footer Placeholder 4">
            <a:extLst>
              <a:ext uri="{FF2B5EF4-FFF2-40B4-BE49-F238E27FC236}">
                <a16:creationId xmlns:a16="http://schemas.microsoft.com/office/drawing/2014/main" id="{E13BE9E1-CF2D-5FC9-1D10-89944E0F9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E20C9-6F21-B992-B71B-1F4DA247A081}"/>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393149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4223C-DA38-55AA-D9E0-9E58053F9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A4FA8C-4A7C-9FBE-F687-66D45432BF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C1ACD-D7E4-C82A-8E75-58907800A158}"/>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5" name="Footer Placeholder 4">
            <a:extLst>
              <a:ext uri="{FF2B5EF4-FFF2-40B4-BE49-F238E27FC236}">
                <a16:creationId xmlns:a16="http://schemas.microsoft.com/office/drawing/2014/main" id="{927887E7-9731-5D10-4C1C-27F5CA56E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28397-81DB-B6F3-A512-083C94984AD7}"/>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75480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FEBC-0A3A-C360-CF29-DA136B7CF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C3169E-38E3-E831-F8D1-E4366DB56D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6172F-3280-2143-26CF-CE011BA03BC1}"/>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5" name="Footer Placeholder 4">
            <a:extLst>
              <a:ext uri="{FF2B5EF4-FFF2-40B4-BE49-F238E27FC236}">
                <a16:creationId xmlns:a16="http://schemas.microsoft.com/office/drawing/2014/main" id="{964D188E-12D9-1051-DBF4-5B621DA36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2AD7E-195D-8BDB-CA18-F3308FFF1753}"/>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416993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CEF0-362D-D734-9C70-9ADF3B083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32AE9-F5E2-528A-8A8E-09F9F80891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0B2C6-7BFD-4276-34BF-90FC167AF867}"/>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5" name="Footer Placeholder 4">
            <a:extLst>
              <a:ext uri="{FF2B5EF4-FFF2-40B4-BE49-F238E27FC236}">
                <a16:creationId xmlns:a16="http://schemas.microsoft.com/office/drawing/2014/main" id="{099C4B31-5663-F540-E03D-8C8F02DD2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875B8-C14F-F7C0-B9A3-54F5356553B2}"/>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20497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F289-7202-135C-15B8-590959453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FD11B2-F41E-17FC-8D5C-FA214A9E4C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9A571-878D-EE09-AB42-5E0C28F9A5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EB5E45-B194-D197-9FD7-622433AEF3B0}"/>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6" name="Footer Placeholder 5">
            <a:extLst>
              <a:ext uri="{FF2B5EF4-FFF2-40B4-BE49-F238E27FC236}">
                <a16:creationId xmlns:a16="http://schemas.microsoft.com/office/drawing/2014/main" id="{30F27C75-27F8-E0D9-73AF-93198804F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42AD1-4099-AD7F-CC34-01366A6E13D7}"/>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32053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E8E8-F56F-0E4E-4A39-1BA258AC42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0F7FE5-007B-8DF4-D473-3D50AC9DF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11918-D659-7023-7DC9-CDEBE9482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44061-0030-DFF5-E9C9-26B285B5B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73727-0E1D-2902-4ACD-5E7CF3443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D8712F-BDD7-770B-0C1D-9DFC19884C6B}"/>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8" name="Footer Placeholder 7">
            <a:extLst>
              <a:ext uri="{FF2B5EF4-FFF2-40B4-BE49-F238E27FC236}">
                <a16:creationId xmlns:a16="http://schemas.microsoft.com/office/drawing/2014/main" id="{0CFED968-AD8C-462E-9BAA-2FFD2D735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FA5BE3-1E28-2C0C-D592-9F3FDE65BC50}"/>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162266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7E8F-243A-7490-7BDE-F2CEDD460A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654075-2D07-33A4-6315-6F48308E1EEC}"/>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4" name="Footer Placeholder 3">
            <a:extLst>
              <a:ext uri="{FF2B5EF4-FFF2-40B4-BE49-F238E27FC236}">
                <a16:creationId xmlns:a16="http://schemas.microsoft.com/office/drawing/2014/main" id="{DEF49363-8F2E-D181-A7DB-1DE5042A2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5BF135-6CD1-8EC7-BB47-28AC64EBC97B}"/>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188835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39606-E1AA-090A-A903-2BD7772F4B3F}"/>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3" name="Footer Placeholder 2">
            <a:extLst>
              <a:ext uri="{FF2B5EF4-FFF2-40B4-BE49-F238E27FC236}">
                <a16:creationId xmlns:a16="http://schemas.microsoft.com/office/drawing/2014/main" id="{019384EB-03D7-1D8B-4FFD-C933F1BF5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6776B1-6AD6-6CE0-EDB7-A4AAA64A9D6D}"/>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42983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2108-2070-2D65-56D3-42146853C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007CE8-9E79-F87E-2A06-5AFA18D45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F47EE-BC6A-42CA-211B-78B43D898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6D217-41CE-A7B3-927F-95EBBF2242ED}"/>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6" name="Footer Placeholder 5">
            <a:extLst>
              <a:ext uri="{FF2B5EF4-FFF2-40B4-BE49-F238E27FC236}">
                <a16:creationId xmlns:a16="http://schemas.microsoft.com/office/drawing/2014/main" id="{E20A63C6-D5B4-042D-47BA-5D3A7030A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0C58A-2123-4475-7E76-3294C89A2A4F}"/>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9301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864A-1169-661C-8304-C5C2F1A6E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B19629-C786-30B6-083C-0FC332105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B95CE5-0C58-97CD-10C3-512D7CD13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F164E-260E-5EFD-D24C-31520D675A57}"/>
              </a:ext>
            </a:extLst>
          </p:cNvPr>
          <p:cNvSpPr>
            <a:spLocks noGrp="1"/>
          </p:cNvSpPr>
          <p:nvPr>
            <p:ph type="dt" sz="half" idx="10"/>
          </p:nvPr>
        </p:nvSpPr>
        <p:spPr/>
        <p:txBody>
          <a:bodyPr/>
          <a:lstStyle/>
          <a:p>
            <a:fld id="{BB668226-4E76-410B-9815-77DA65A67569}" type="datetimeFigureOut">
              <a:rPr lang="en-US" smtClean="0"/>
              <a:t>10/6/2024</a:t>
            </a:fld>
            <a:endParaRPr lang="en-US"/>
          </a:p>
        </p:txBody>
      </p:sp>
      <p:sp>
        <p:nvSpPr>
          <p:cNvPr id="6" name="Footer Placeholder 5">
            <a:extLst>
              <a:ext uri="{FF2B5EF4-FFF2-40B4-BE49-F238E27FC236}">
                <a16:creationId xmlns:a16="http://schemas.microsoft.com/office/drawing/2014/main" id="{C1A858D5-7EA9-A627-BD0B-209CF52D3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F88C2-80D7-9627-13FB-F555896D9D77}"/>
              </a:ext>
            </a:extLst>
          </p:cNvPr>
          <p:cNvSpPr>
            <a:spLocks noGrp="1"/>
          </p:cNvSpPr>
          <p:nvPr>
            <p:ph type="sldNum" sz="quarter" idx="12"/>
          </p:nvPr>
        </p:nvSpPr>
        <p:spPr/>
        <p:txBody>
          <a:bodyPr/>
          <a:lstStyle/>
          <a:p>
            <a:fld id="{86E72813-0D8B-4D39-9364-B080BBC24462}" type="slidenum">
              <a:rPr lang="en-US" smtClean="0"/>
              <a:t>‹#›</a:t>
            </a:fld>
            <a:endParaRPr lang="en-US"/>
          </a:p>
        </p:txBody>
      </p:sp>
    </p:spTree>
    <p:extLst>
      <p:ext uri="{BB962C8B-B14F-4D97-AF65-F5344CB8AC3E}">
        <p14:creationId xmlns:p14="http://schemas.microsoft.com/office/powerpoint/2010/main" val="68751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5A695-BC80-8A0D-7320-292220A97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9B9A7-B14C-D011-EA1F-F3EC8AB6F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68E84-4BB7-EAEB-1E23-CA180021D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68226-4E76-410B-9815-77DA65A67569}" type="datetimeFigureOut">
              <a:rPr lang="en-US" smtClean="0"/>
              <a:t>10/6/2024</a:t>
            </a:fld>
            <a:endParaRPr lang="en-US"/>
          </a:p>
        </p:txBody>
      </p:sp>
      <p:sp>
        <p:nvSpPr>
          <p:cNvPr id="5" name="Footer Placeholder 4">
            <a:extLst>
              <a:ext uri="{FF2B5EF4-FFF2-40B4-BE49-F238E27FC236}">
                <a16:creationId xmlns:a16="http://schemas.microsoft.com/office/drawing/2014/main" id="{1F4032BA-0E00-52DE-0D26-AAE7C8CF3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BEE355-FBD6-B46F-9C8F-2852DF03B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E72813-0D8B-4D39-9364-B080BBC24462}" type="slidenum">
              <a:rPr lang="en-US" smtClean="0"/>
              <a:t>‹#›</a:t>
            </a:fld>
            <a:endParaRPr lang="en-US"/>
          </a:p>
        </p:txBody>
      </p:sp>
    </p:spTree>
    <p:extLst>
      <p:ext uri="{BB962C8B-B14F-4D97-AF65-F5344CB8AC3E}">
        <p14:creationId xmlns:p14="http://schemas.microsoft.com/office/powerpoint/2010/main" val="1111095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antonioprgom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Unified_Modeling_Language#:~:text=The%20unified%20modeling%20language%20(UML,the%20design%20of%20a%20syste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lantuml.com/" TargetMode="External"/><Relationship Id="rId2" Type="http://schemas.openxmlformats.org/officeDocument/2006/relationships/hyperlink" Target="https://miro.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rumguide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kanbanguides.org/english/" TargetMode="External"/><Relationship Id="rId1" Type="http://schemas.openxmlformats.org/officeDocument/2006/relationships/slideLayout" Target="../slideLayouts/slideLayout4.xml"/><Relationship Id="rId4" Type="http://schemas.openxmlformats.org/officeDocument/2006/relationships/hyperlink" Target="https://en.wikipedia.org/wiki/Kanban_(developme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omg.org/spec/UML/2.5.1/About-UML" TargetMode="External"/><Relationship Id="rId2" Type="http://schemas.openxmlformats.org/officeDocument/2006/relationships/hyperlink" Target="https://www.infoq.com/minibooks/domain-driven-design-quickl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linkedin.com/in/antonioprgom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E4A0-23A4-FA3C-6E7F-347C22ACF84F}"/>
              </a:ext>
            </a:extLst>
          </p:cNvPr>
          <p:cNvSpPr>
            <a:spLocks noGrp="1"/>
          </p:cNvSpPr>
          <p:nvPr>
            <p:ph type="ctrTitle"/>
          </p:nvPr>
        </p:nvSpPr>
        <p:spPr/>
        <p:txBody>
          <a:bodyPr>
            <a:normAutofit/>
          </a:bodyPr>
          <a:lstStyle/>
          <a:p>
            <a:r>
              <a:rPr lang="sv-SE" dirty="0" err="1"/>
              <a:t>Domain</a:t>
            </a:r>
            <a:r>
              <a:rPr lang="sv-SE" dirty="0"/>
              <a:t>-Driven Design</a:t>
            </a:r>
            <a:endParaRPr lang="en-US" dirty="0"/>
          </a:p>
        </p:txBody>
      </p:sp>
      <p:sp>
        <p:nvSpPr>
          <p:cNvPr id="3" name="Subtitle 2">
            <a:extLst>
              <a:ext uri="{FF2B5EF4-FFF2-40B4-BE49-F238E27FC236}">
                <a16:creationId xmlns:a16="http://schemas.microsoft.com/office/drawing/2014/main" id="{0DCBC3EB-6CFB-976A-7EA9-EE14411AE389}"/>
              </a:ext>
            </a:extLst>
          </p:cNvPr>
          <p:cNvSpPr>
            <a:spLocks noGrp="1"/>
          </p:cNvSpPr>
          <p:nvPr>
            <p:ph type="subTitle" idx="1"/>
          </p:nvPr>
        </p:nvSpPr>
        <p:spPr/>
        <p:txBody>
          <a:bodyPr/>
          <a:lstStyle/>
          <a:p>
            <a:r>
              <a:rPr lang="sv-SE" dirty="0"/>
              <a:t>Antonio Prgomet</a:t>
            </a:r>
          </a:p>
          <a:p>
            <a:r>
              <a:rPr lang="en-US" dirty="0">
                <a:hlinkClick r:id="rId2"/>
              </a:rPr>
              <a:t>https://www.linkedin.com/in/antonioprgomet/</a:t>
            </a:r>
            <a:r>
              <a:rPr lang="sv-SE" dirty="0"/>
              <a:t> </a:t>
            </a:r>
            <a:endParaRPr lang="en-US" dirty="0"/>
          </a:p>
        </p:txBody>
      </p:sp>
    </p:spTree>
    <p:extLst>
      <p:ext uri="{BB962C8B-B14F-4D97-AF65-F5344CB8AC3E}">
        <p14:creationId xmlns:p14="http://schemas.microsoft.com/office/powerpoint/2010/main" val="315024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5727-7583-6E22-2DE1-805026A159E8}"/>
              </a:ext>
            </a:extLst>
          </p:cNvPr>
          <p:cNvSpPr>
            <a:spLocks noGrp="1"/>
          </p:cNvSpPr>
          <p:nvPr>
            <p:ph type="title"/>
          </p:nvPr>
        </p:nvSpPr>
        <p:spPr/>
        <p:txBody>
          <a:bodyPr/>
          <a:lstStyle/>
          <a:p>
            <a:r>
              <a:rPr lang="sv-SE" dirty="0" err="1"/>
              <a:t>Domain</a:t>
            </a:r>
            <a:r>
              <a:rPr lang="sv-SE" dirty="0"/>
              <a:t>-Driven Design (DDD)</a:t>
            </a:r>
            <a:endParaRPr lang="en-US" dirty="0"/>
          </a:p>
        </p:txBody>
      </p:sp>
      <p:sp>
        <p:nvSpPr>
          <p:cNvPr id="3" name="Content Placeholder 2">
            <a:extLst>
              <a:ext uri="{FF2B5EF4-FFF2-40B4-BE49-F238E27FC236}">
                <a16:creationId xmlns:a16="http://schemas.microsoft.com/office/drawing/2014/main" id="{C2840308-60C2-1AFA-36A4-8D7E7DADD039}"/>
              </a:ext>
            </a:extLst>
          </p:cNvPr>
          <p:cNvSpPr>
            <a:spLocks noGrp="1"/>
          </p:cNvSpPr>
          <p:nvPr>
            <p:ph idx="1"/>
          </p:nvPr>
        </p:nvSpPr>
        <p:spPr/>
        <p:txBody>
          <a:bodyPr>
            <a:normAutofit/>
          </a:bodyPr>
          <a:lstStyle/>
          <a:p>
            <a:r>
              <a:rPr lang="sv-SE" dirty="0"/>
              <a:t>In the </a:t>
            </a:r>
            <a:r>
              <a:rPr lang="sv-SE" dirty="0" err="1"/>
              <a:t>dialogue</a:t>
            </a:r>
            <a:r>
              <a:rPr lang="sv-SE" dirty="0"/>
              <a:t> </a:t>
            </a:r>
            <a:r>
              <a:rPr lang="sv-SE" dirty="0" err="1"/>
              <a:t>between</a:t>
            </a:r>
            <a:r>
              <a:rPr lang="sv-SE" dirty="0"/>
              <a:t> Lisa (Software </a:t>
            </a:r>
            <a:r>
              <a:rPr lang="sv-SE" dirty="0" err="1"/>
              <a:t>developer</a:t>
            </a:r>
            <a:r>
              <a:rPr lang="sv-SE" dirty="0"/>
              <a:t>) and John (Banker), Lisa has </a:t>
            </a:r>
            <a:r>
              <a:rPr lang="sv-SE" dirty="0" err="1"/>
              <a:t>obtained</a:t>
            </a:r>
            <a:r>
              <a:rPr lang="sv-SE" dirty="0"/>
              <a:t> </a:t>
            </a:r>
            <a:r>
              <a:rPr lang="sv-SE" dirty="0" err="1"/>
              <a:t>domain</a:t>
            </a:r>
            <a:r>
              <a:rPr lang="sv-SE" dirty="0"/>
              <a:t> </a:t>
            </a:r>
            <a:r>
              <a:rPr lang="sv-SE" dirty="0" err="1"/>
              <a:t>knowledge</a:t>
            </a:r>
            <a:r>
              <a:rPr lang="sv-SE" dirty="0"/>
              <a:t> and </a:t>
            </a:r>
            <a:r>
              <a:rPr lang="sv-SE" dirty="0" err="1"/>
              <a:t>they</a:t>
            </a:r>
            <a:r>
              <a:rPr lang="sv-SE" dirty="0"/>
              <a:t> </a:t>
            </a:r>
            <a:r>
              <a:rPr lang="sv-SE" dirty="0" err="1"/>
              <a:t>toghether</a:t>
            </a:r>
            <a:r>
              <a:rPr lang="sv-SE" dirty="0"/>
              <a:t> </a:t>
            </a:r>
            <a:r>
              <a:rPr lang="sv-SE" dirty="0" err="1"/>
              <a:t>built</a:t>
            </a:r>
            <a:r>
              <a:rPr lang="sv-SE" dirty="0"/>
              <a:t> a </a:t>
            </a:r>
            <a:r>
              <a:rPr lang="sv-SE" dirty="0" err="1"/>
              <a:t>model</a:t>
            </a:r>
            <a:r>
              <a:rPr lang="sv-SE" dirty="0"/>
              <a:t> </a:t>
            </a:r>
            <a:r>
              <a:rPr lang="sv-SE" dirty="0" err="1"/>
              <a:t>which</a:t>
            </a:r>
            <a:r>
              <a:rPr lang="sv-SE" dirty="0"/>
              <a:t> shows the </a:t>
            </a:r>
            <a:r>
              <a:rPr lang="sv-SE" dirty="0" err="1"/>
              <a:t>core</a:t>
            </a:r>
            <a:r>
              <a:rPr lang="sv-SE" dirty="0"/>
              <a:t> elements and the relationships </a:t>
            </a:r>
            <a:r>
              <a:rPr lang="sv-SE" dirty="0" err="1"/>
              <a:t>between</a:t>
            </a:r>
            <a:r>
              <a:rPr lang="sv-SE" dirty="0"/>
              <a:t> </a:t>
            </a:r>
            <a:r>
              <a:rPr lang="sv-SE" dirty="0" err="1"/>
              <a:t>them</a:t>
            </a:r>
            <a:r>
              <a:rPr lang="sv-SE" dirty="0"/>
              <a:t>. </a:t>
            </a:r>
          </a:p>
          <a:p>
            <a:r>
              <a:rPr lang="en-US" dirty="0">
                <a:sym typeface="Wingdings" panose="05000000000000000000" pitchFamily="2" charset="2"/>
              </a:rPr>
              <a:t>The “Ubiquitous language” is based on the model and should be used consistently in all communication. </a:t>
            </a:r>
            <a:endParaRPr lang="en-US" dirty="0"/>
          </a:p>
          <a:p>
            <a:r>
              <a:rPr lang="en-US" dirty="0">
                <a:sym typeface="Wingdings" panose="05000000000000000000" pitchFamily="2" charset="2"/>
              </a:rPr>
              <a:t>Example: “Interest rate” should not be used. Use “real interest rate” or “nominal interest rate” since that is what is used in the domain-model.</a:t>
            </a:r>
            <a:endParaRPr lang="sv-SE" dirty="0"/>
          </a:p>
        </p:txBody>
      </p:sp>
    </p:spTree>
    <p:extLst>
      <p:ext uri="{BB962C8B-B14F-4D97-AF65-F5344CB8AC3E}">
        <p14:creationId xmlns:p14="http://schemas.microsoft.com/office/powerpoint/2010/main" val="22718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E2340-179C-5504-EF84-C75DB05DB512}"/>
              </a:ext>
            </a:extLst>
          </p:cNvPr>
          <p:cNvSpPr>
            <a:spLocks noGrp="1"/>
          </p:cNvSpPr>
          <p:nvPr>
            <p:ph type="title"/>
          </p:nvPr>
        </p:nvSpPr>
        <p:spPr/>
        <p:txBody>
          <a:bodyPr/>
          <a:lstStyle/>
          <a:p>
            <a:r>
              <a:rPr lang="sv-SE" dirty="0" err="1"/>
              <a:t>Unified</a:t>
            </a:r>
            <a:r>
              <a:rPr lang="sv-SE" dirty="0"/>
              <a:t> </a:t>
            </a:r>
            <a:r>
              <a:rPr lang="sv-SE" dirty="0" err="1"/>
              <a:t>Modelling</a:t>
            </a:r>
            <a:r>
              <a:rPr lang="sv-SE" dirty="0"/>
              <a:t> </a:t>
            </a:r>
            <a:r>
              <a:rPr lang="sv-SE" dirty="0" err="1"/>
              <a:t>Language</a:t>
            </a:r>
            <a:r>
              <a:rPr lang="sv-SE" dirty="0"/>
              <a:t> (UML)</a:t>
            </a:r>
            <a:endParaRPr lang="en-US" dirty="0"/>
          </a:p>
        </p:txBody>
      </p:sp>
      <p:sp>
        <p:nvSpPr>
          <p:cNvPr id="5" name="Text Placeholder 4">
            <a:extLst>
              <a:ext uri="{FF2B5EF4-FFF2-40B4-BE49-F238E27FC236}">
                <a16:creationId xmlns:a16="http://schemas.microsoft.com/office/drawing/2014/main" id="{B19C409B-29E5-B207-3026-C6EFA4A165B7}"/>
              </a:ext>
            </a:extLst>
          </p:cNvPr>
          <p:cNvSpPr>
            <a:spLocks noGrp="1"/>
          </p:cNvSpPr>
          <p:nvPr>
            <p:ph type="body" idx="1"/>
          </p:nvPr>
        </p:nvSpPr>
        <p:spPr/>
        <p:txBody>
          <a:bodyPr>
            <a:normAutofit/>
          </a:bodyPr>
          <a:lstStyle/>
          <a:p>
            <a:r>
              <a:rPr lang="sv-SE" dirty="0"/>
              <a:t>A diagram </a:t>
            </a:r>
            <a:r>
              <a:rPr lang="sv-SE" dirty="0" err="1"/>
              <a:t>can</a:t>
            </a:r>
            <a:r>
              <a:rPr lang="sv-SE" dirty="0"/>
              <a:t> </a:t>
            </a:r>
            <a:r>
              <a:rPr lang="sv-SE" dirty="0" err="1"/>
              <a:t>help</a:t>
            </a:r>
            <a:r>
              <a:rPr lang="sv-SE" dirty="0"/>
              <a:t> </a:t>
            </a:r>
            <a:r>
              <a:rPr lang="sv-SE" dirty="0" err="1"/>
              <a:t>communicate</a:t>
            </a:r>
            <a:r>
              <a:rPr lang="sv-SE" dirty="0"/>
              <a:t> a </a:t>
            </a:r>
            <a:r>
              <a:rPr lang="sv-SE" dirty="0" err="1"/>
              <a:t>domain</a:t>
            </a:r>
            <a:r>
              <a:rPr lang="sv-SE" dirty="0"/>
              <a:t> </a:t>
            </a:r>
            <a:r>
              <a:rPr lang="sv-SE" dirty="0" err="1"/>
              <a:t>model</a:t>
            </a:r>
            <a:r>
              <a:rPr lang="sv-SE" dirty="0"/>
              <a:t>. UML </a:t>
            </a:r>
            <a:r>
              <a:rPr lang="sv-SE" dirty="0" err="1"/>
              <a:t>provides</a:t>
            </a:r>
            <a:r>
              <a:rPr lang="sv-SE" dirty="0"/>
              <a:t> a </a:t>
            </a:r>
            <a:r>
              <a:rPr lang="sv-SE" dirty="0" err="1"/>
              <a:t>formalized</a:t>
            </a:r>
            <a:r>
              <a:rPr lang="sv-SE" dirty="0"/>
              <a:t> </a:t>
            </a:r>
            <a:r>
              <a:rPr lang="sv-SE" dirty="0" err="1"/>
              <a:t>way</a:t>
            </a:r>
            <a:r>
              <a:rPr lang="sv-SE" dirty="0"/>
              <a:t> </a:t>
            </a:r>
            <a:r>
              <a:rPr lang="sv-SE" dirty="0" err="1"/>
              <a:t>of</a:t>
            </a:r>
            <a:r>
              <a:rPr lang="sv-SE" dirty="0"/>
              <a:t> </a:t>
            </a:r>
            <a:r>
              <a:rPr lang="sv-SE" dirty="0" err="1"/>
              <a:t>doing</a:t>
            </a:r>
            <a:r>
              <a:rPr lang="sv-SE" dirty="0"/>
              <a:t> diagrams. In </a:t>
            </a:r>
            <a:r>
              <a:rPr lang="sv-SE" dirty="0" err="1"/>
              <a:t>reality</a:t>
            </a:r>
            <a:r>
              <a:rPr lang="sv-SE" dirty="0"/>
              <a:t> it is </a:t>
            </a:r>
            <a:r>
              <a:rPr lang="sv-SE" dirty="0" err="1"/>
              <a:t>most</a:t>
            </a:r>
            <a:r>
              <a:rPr lang="sv-SE" dirty="0"/>
              <a:t> </a:t>
            </a:r>
            <a:r>
              <a:rPr lang="sv-SE" dirty="0" err="1"/>
              <a:t>often</a:t>
            </a:r>
            <a:r>
              <a:rPr lang="sv-SE" dirty="0"/>
              <a:t> </a:t>
            </a:r>
            <a:r>
              <a:rPr lang="sv-SE" dirty="0" err="1"/>
              <a:t>used</a:t>
            </a:r>
            <a:r>
              <a:rPr lang="sv-SE" dirty="0"/>
              <a:t> as a ”sketch” for </a:t>
            </a:r>
            <a:r>
              <a:rPr lang="sv-SE" dirty="0" err="1"/>
              <a:t>discussions</a:t>
            </a:r>
            <a:r>
              <a:rPr lang="sv-SE" dirty="0"/>
              <a:t> and </a:t>
            </a:r>
            <a:r>
              <a:rPr lang="sv-SE" dirty="0" err="1"/>
              <a:t>creation</a:t>
            </a:r>
            <a:r>
              <a:rPr lang="sv-SE" dirty="0"/>
              <a:t> </a:t>
            </a:r>
            <a:r>
              <a:rPr lang="sv-SE" dirty="0" err="1"/>
              <a:t>of</a:t>
            </a:r>
            <a:r>
              <a:rPr lang="sv-SE" dirty="0"/>
              <a:t> </a:t>
            </a:r>
            <a:r>
              <a:rPr lang="sv-SE" dirty="0" err="1"/>
              <a:t>mutual</a:t>
            </a:r>
            <a:r>
              <a:rPr lang="sv-SE" dirty="0"/>
              <a:t> </a:t>
            </a:r>
            <a:r>
              <a:rPr lang="sv-SE" dirty="0" err="1"/>
              <a:t>understanding</a:t>
            </a:r>
            <a:r>
              <a:rPr lang="sv-SE" dirty="0"/>
              <a:t> </a:t>
            </a:r>
            <a:r>
              <a:rPr lang="sv-SE" dirty="0" err="1"/>
              <a:t>meaning</a:t>
            </a:r>
            <a:r>
              <a:rPr lang="sv-SE" dirty="0"/>
              <a:t> </a:t>
            </a:r>
            <a:r>
              <a:rPr lang="sv-SE" dirty="0" err="1"/>
              <a:t>that</a:t>
            </a:r>
            <a:r>
              <a:rPr lang="sv-SE" dirty="0"/>
              <a:t> the UML standard in </a:t>
            </a:r>
            <a:r>
              <a:rPr lang="sv-SE" dirty="0" err="1"/>
              <a:t>many</a:t>
            </a:r>
            <a:r>
              <a:rPr lang="sv-SE" dirty="0"/>
              <a:t> situations is not, and do not </a:t>
            </a:r>
            <a:r>
              <a:rPr lang="sv-SE" dirty="0" err="1"/>
              <a:t>have</a:t>
            </a:r>
            <a:r>
              <a:rPr lang="sv-SE" dirty="0"/>
              <a:t> to be, </a:t>
            </a:r>
            <a:r>
              <a:rPr lang="sv-SE" dirty="0" err="1"/>
              <a:t>rigourously</a:t>
            </a:r>
            <a:r>
              <a:rPr lang="sv-SE" dirty="0"/>
              <a:t> </a:t>
            </a:r>
            <a:r>
              <a:rPr lang="sv-SE" dirty="0" err="1"/>
              <a:t>followed</a:t>
            </a:r>
            <a:r>
              <a:rPr lang="sv-SE" dirty="0"/>
              <a:t>. </a:t>
            </a:r>
            <a:endParaRPr lang="en-US" dirty="0"/>
          </a:p>
        </p:txBody>
      </p:sp>
    </p:spTree>
    <p:extLst>
      <p:ext uri="{BB962C8B-B14F-4D97-AF65-F5344CB8AC3E}">
        <p14:creationId xmlns:p14="http://schemas.microsoft.com/office/powerpoint/2010/main" val="35365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DF1B-FD36-DDC4-83E7-DBF6F85A9186}"/>
              </a:ext>
            </a:extLst>
          </p:cNvPr>
          <p:cNvSpPr>
            <a:spLocks noGrp="1"/>
          </p:cNvSpPr>
          <p:nvPr>
            <p:ph type="title"/>
          </p:nvPr>
        </p:nvSpPr>
        <p:spPr>
          <a:xfrm>
            <a:off x="838200" y="18255"/>
            <a:ext cx="10515600" cy="1325563"/>
          </a:xfrm>
        </p:spPr>
        <p:txBody>
          <a:bodyPr/>
          <a:lstStyle/>
          <a:p>
            <a:r>
              <a:rPr lang="sv-SE" dirty="0"/>
              <a:t>UML</a:t>
            </a:r>
            <a:endParaRPr lang="en-US" dirty="0"/>
          </a:p>
        </p:txBody>
      </p:sp>
      <p:sp>
        <p:nvSpPr>
          <p:cNvPr id="3" name="Content Placeholder 2">
            <a:extLst>
              <a:ext uri="{FF2B5EF4-FFF2-40B4-BE49-F238E27FC236}">
                <a16:creationId xmlns:a16="http://schemas.microsoft.com/office/drawing/2014/main" id="{BBA6810B-69CC-3945-07F5-4B77CEC56978}"/>
              </a:ext>
            </a:extLst>
          </p:cNvPr>
          <p:cNvSpPr>
            <a:spLocks noGrp="1"/>
          </p:cNvSpPr>
          <p:nvPr>
            <p:ph idx="1"/>
          </p:nvPr>
        </p:nvSpPr>
        <p:spPr>
          <a:xfrm>
            <a:off x="838200" y="1040434"/>
            <a:ext cx="10515600" cy="4351338"/>
          </a:xfrm>
        </p:spPr>
        <p:txBody>
          <a:bodyPr>
            <a:normAutofit/>
          </a:bodyPr>
          <a:lstStyle/>
          <a:p>
            <a:pPr marL="0" indent="0">
              <a:buNone/>
            </a:pPr>
            <a:r>
              <a:rPr lang="en-US" sz="2200" dirty="0"/>
              <a:t>The unified modeling language (UML) is a general-purpose visual modeling language that is intended to provide a </a:t>
            </a:r>
            <a:r>
              <a:rPr lang="en-US" sz="2200" i="1" dirty="0"/>
              <a:t>standard</a:t>
            </a:r>
            <a:r>
              <a:rPr lang="en-US" sz="2200" dirty="0"/>
              <a:t> way to visualize the design of a system.</a:t>
            </a:r>
          </a:p>
          <a:p>
            <a:r>
              <a:rPr lang="en-US" sz="2200" dirty="0"/>
              <a:t>UML has many types of diagrams which can be divided into two categories. “Behavioral UML diagrams” and “Structural UML Diagrams”. </a:t>
            </a:r>
          </a:p>
        </p:txBody>
      </p:sp>
      <p:pic>
        <p:nvPicPr>
          <p:cNvPr id="4" name="Picture 2" descr="Hierarchy of UML 2.2 Diagrams, shown as a class diagram">
            <a:extLst>
              <a:ext uri="{FF2B5EF4-FFF2-40B4-BE49-F238E27FC236}">
                <a16:creationId xmlns:a16="http://schemas.microsoft.com/office/drawing/2014/main" id="{61F234AD-92F2-066D-CB1A-0460EC348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75" y="2421578"/>
            <a:ext cx="7960681" cy="44364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42841E-FF28-29A4-F4E7-1AEBC277B8B0}"/>
              </a:ext>
            </a:extLst>
          </p:cNvPr>
          <p:cNvSpPr txBox="1"/>
          <p:nvPr/>
        </p:nvSpPr>
        <p:spPr>
          <a:xfrm>
            <a:off x="9456906" y="5884219"/>
            <a:ext cx="2735094" cy="938719"/>
          </a:xfrm>
          <a:prstGeom prst="rect">
            <a:avLst/>
          </a:prstGeom>
          <a:noFill/>
        </p:spPr>
        <p:txBody>
          <a:bodyPr wrap="square" rtlCol="0">
            <a:spAutoFit/>
          </a:bodyPr>
          <a:lstStyle/>
          <a:p>
            <a:r>
              <a:rPr lang="sv-SE" sz="1100" b="1" dirty="0" err="1"/>
              <a:t>Figure</a:t>
            </a:r>
            <a:r>
              <a:rPr lang="sv-SE" sz="1100" b="1" dirty="0"/>
              <a:t> taken from </a:t>
            </a:r>
            <a:r>
              <a:rPr lang="sv-SE" sz="1100" b="1" dirty="0" err="1"/>
              <a:t>Wikipedia</a:t>
            </a:r>
            <a:r>
              <a:rPr lang="sv-SE" sz="1100" b="1" dirty="0"/>
              <a:t>: </a:t>
            </a:r>
            <a:r>
              <a:rPr lang="sv-SE" sz="1100" dirty="0">
                <a:hlinkClick r:id="rId4"/>
              </a:rPr>
              <a:t>https://en.wikipedia.org/wiki/Unified_Modeling_Language#:~:text=The%20unified%20modeling%20language%20(UML,the%20design%20of%20a%20system</a:t>
            </a:r>
            <a:r>
              <a:rPr lang="sv-SE" sz="1100" dirty="0"/>
              <a:t>. </a:t>
            </a:r>
            <a:endParaRPr lang="en-US" sz="1100" dirty="0"/>
          </a:p>
        </p:txBody>
      </p:sp>
      <p:sp>
        <p:nvSpPr>
          <p:cNvPr id="8" name="TextBox 7">
            <a:extLst>
              <a:ext uri="{FF2B5EF4-FFF2-40B4-BE49-F238E27FC236}">
                <a16:creationId xmlns:a16="http://schemas.microsoft.com/office/drawing/2014/main" id="{7B8A245F-CD33-C205-9A63-4D9FB5AB8927}"/>
              </a:ext>
            </a:extLst>
          </p:cNvPr>
          <p:cNvSpPr txBox="1"/>
          <p:nvPr/>
        </p:nvSpPr>
        <p:spPr>
          <a:xfrm>
            <a:off x="8350874" y="3207050"/>
            <a:ext cx="3286408" cy="923330"/>
          </a:xfrm>
          <a:prstGeom prst="rect">
            <a:avLst/>
          </a:prstGeom>
          <a:noFill/>
        </p:spPr>
        <p:txBody>
          <a:bodyPr wrap="square" rtlCol="0">
            <a:spAutoFit/>
          </a:bodyPr>
          <a:lstStyle/>
          <a:p>
            <a:r>
              <a:rPr lang="sv-SE" b="1" dirty="0"/>
              <a:t>Most </a:t>
            </a:r>
            <a:r>
              <a:rPr lang="sv-SE" b="1" dirty="0" err="1"/>
              <a:t>frequently</a:t>
            </a:r>
            <a:r>
              <a:rPr lang="sv-SE" b="1" dirty="0"/>
              <a:t> </a:t>
            </a:r>
            <a:r>
              <a:rPr lang="sv-SE" b="1" dirty="0" err="1"/>
              <a:t>used</a:t>
            </a:r>
            <a:r>
              <a:rPr lang="sv-SE" b="1" dirty="0"/>
              <a:t> diagrams </a:t>
            </a:r>
            <a:r>
              <a:rPr lang="sv-SE" b="1" dirty="0" err="1"/>
              <a:t>are</a:t>
            </a:r>
            <a:r>
              <a:rPr lang="sv-SE" b="1" dirty="0"/>
              <a:t> ”</a:t>
            </a:r>
            <a:r>
              <a:rPr lang="sv-SE" b="1" dirty="0" err="1"/>
              <a:t>class</a:t>
            </a:r>
            <a:r>
              <a:rPr lang="sv-SE" b="1" dirty="0"/>
              <a:t> diagram” and ”</a:t>
            </a:r>
            <a:r>
              <a:rPr lang="sv-SE" b="1" dirty="0" err="1"/>
              <a:t>sequence</a:t>
            </a:r>
            <a:r>
              <a:rPr lang="sv-SE" b="1" dirty="0"/>
              <a:t> diagram”. </a:t>
            </a:r>
            <a:endParaRPr lang="en-US" b="1" dirty="0"/>
          </a:p>
        </p:txBody>
      </p:sp>
    </p:spTree>
    <p:extLst>
      <p:ext uri="{BB962C8B-B14F-4D97-AF65-F5344CB8AC3E}">
        <p14:creationId xmlns:p14="http://schemas.microsoft.com/office/powerpoint/2010/main" val="374456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DF1B-FD36-DDC4-83E7-DBF6F85A9186}"/>
              </a:ext>
            </a:extLst>
          </p:cNvPr>
          <p:cNvSpPr>
            <a:spLocks noGrp="1"/>
          </p:cNvSpPr>
          <p:nvPr>
            <p:ph type="title"/>
          </p:nvPr>
        </p:nvSpPr>
        <p:spPr>
          <a:xfrm>
            <a:off x="838200" y="151117"/>
            <a:ext cx="10515600" cy="1325563"/>
          </a:xfrm>
        </p:spPr>
        <p:txBody>
          <a:bodyPr/>
          <a:lstStyle/>
          <a:p>
            <a:r>
              <a:rPr lang="sv-SE" dirty="0"/>
              <a:t>UML</a:t>
            </a:r>
            <a:endParaRPr lang="en-US" dirty="0"/>
          </a:p>
        </p:txBody>
      </p:sp>
      <p:sp>
        <p:nvSpPr>
          <p:cNvPr id="3" name="Content Placeholder 2">
            <a:extLst>
              <a:ext uri="{FF2B5EF4-FFF2-40B4-BE49-F238E27FC236}">
                <a16:creationId xmlns:a16="http://schemas.microsoft.com/office/drawing/2014/main" id="{BBA6810B-69CC-3945-07F5-4B77CEC56978}"/>
              </a:ext>
            </a:extLst>
          </p:cNvPr>
          <p:cNvSpPr>
            <a:spLocks noGrp="1"/>
          </p:cNvSpPr>
          <p:nvPr>
            <p:ph idx="1"/>
          </p:nvPr>
        </p:nvSpPr>
        <p:spPr>
          <a:xfrm>
            <a:off x="838199" y="1253331"/>
            <a:ext cx="11078183" cy="5166924"/>
          </a:xfrm>
        </p:spPr>
        <p:txBody>
          <a:bodyPr>
            <a:normAutofit fontScale="92500" lnSpcReduction="10000"/>
          </a:bodyPr>
          <a:lstStyle/>
          <a:p>
            <a:r>
              <a:rPr lang="en-US" sz="2200" dirty="0"/>
              <a:t>UML can be used to model a software system (e.g. classes used in a program) or to understand a domain such as how banking works. </a:t>
            </a:r>
          </a:p>
          <a:p>
            <a:r>
              <a:rPr lang="en-US" sz="2200" dirty="0"/>
              <a:t>UML can be used as a </a:t>
            </a:r>
            <a:r>
              <a:rPr lang="en-US" sz="2200" i="1" dirty="0"/>
              <a:t>sketch </a:t>
            </a:r>
            <a:r>
              <a:rPr lang="en-US" sz="2200" dirty="0"/>
              <a:t>or as a </a:t>
            </a:r>
            <a:r>
              <a:rPr lang="en-US" sz="2200" i="1" dirty="0"/>
              <a:t>blueprint</a:t>
            </a:r>
            <a:r>
              <a:rPr lang="en-US" sz="2200" dirty="0"/>
              <a:t>. </a:t>
            </a:r>
          </a:p>
          <a:p>
            <a:endParaRPr lang="en-US" sz="2200" dirty="0"/>
          </a:p>
          <a:p>
            <a:r>
              <a:rPr lang="en-US" sz="2200" dirty="0"/>
              <a:t>When used as a sketch, it helps to communicate some aspect of a system. </a:t>
            </a:r>
          </a:p>
          <a:p>
            <a:r>
              <a:rPr lang="en-US" sz="2200" dirty="0"/>
              <a:t>UML sketches can be used in a “forward engineering” direction before the writing of code. This facilitates discussion and understanding about what we are going to do. </a:t>
            </a:r>
          </a:p>
          <a:p>
            <a:r>
              <a:rPr lang="en-US" sz="2200" dirty="0"/>
              <a:t>UML sketches can be used in a “reverse engineering “ direction after the writing of code. This is used to understand or explain an existing system.  </a:t>
            </a:r>
          </a:p>
          <a:p>
            <a:endParaRPr lang="en-US" sz="2200" dirty="0"/>
          </a:p>
          <a:p>
            <a:r>
              <a:rPr lang="en-US" sz="2200" dirty="0"/>
              <a:t>When used as a blueprint the goal is to have a complete model. </a:t>
            </a:r>
          </a:p>
          <a:p>
            <a:r>
              <a:rPr lang="en-US" sz="2200" dirty="0"/>
              <a:t>When blueprints are used in a “forward engineering” direction the idea is that the code developed later on could be based on the blueprint. </a:t>
            </a:r>
          </a:p>
          <a:p>
            <a:r>
              <a:rPr lang="en-US" sz="2200" dirty="0"/>
              <a:t>When blueprints are used in a “reverse engineering” direction the aim is to convey detailed information about the code. </a:t>
            </a:r>
          </a:p>
          <a:p>
            <a:endParaRPr lang="en-US" sz="2200" dirty="0"/>
          </a:p>
          <a:p>
            <a:pPr marL="0" indent="0">
              <a:buNone/>
            </a:pPr>
            <a:endParaRPr lang="en-US" sz="2200" dirty="0"/>
          </a:p>
        </p:txBody>
      </p:sp>
    </p:spTree>
    <p:extLst>
      <p:ext uri="{BB962C8B-B14F-4D97-AF65-F5344CB8AC3E}">
        <p14:creationId xmlns:p14="http://schemas.microsoft.com/office/powerpoint/2010/main" val="377971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12DF76-5285-7C81-AF30-5BD32503C660}"/>
              </a:ext>
            </a:extLst>
          </p:cNvPr>
          <p:cNvSpPr>
            <a:spLocks noGrp="1"/>
          </p:cNvSpPr>
          <p:nvPr>
            <p:ph type="title"/>
          </p:nvPr>
        </p:nvSpPr>
        <p:spPr/>
        <p:txBody>
          <a:bodyPr/>
          <a:lstStyle/>
          <a:p>
            <a:r>
              <a:rPr lang="sv-SE" dirty="0"/>
              <a:t>UML</a:t>
            </a:r>
            <a:endParaRPr lang="en-US" dirty="0"/>
          </a:p>
        </p:txBody>
      </p:sp>
      <p:sp>
        <p:nvSpPr>
          <p:cNvPr id="5" name="Content Placeholder 4">
            <a:extLst>
              <a:ext uri="{FF2B5EF4-FFF2-40B4-BE49-F238E27FC236}">
                <a16:creationId xmlns:a16="http://schemas.microsoft.com/office/drawing/2014/main" id="{F59E1802-6D95-BE8A-3CB1-CCC46A0F881E}"/>
              </a:ext>
            </a:extLst>
          </p:cNvPr>
          <p:cNvSpPr>
            <a:spLocks noGrp="1"/>
          </p:cNvSpPr>
          <p:nvPr>
            <p:ph idx="1"/>
          </p:nvPr>
        </p:nvSpPr>
        <p:spPr>
          <a:xfrm>
            <a:off x="838200" y="1463486"/>
            <a:ext cx="10515600" cy="4892046"/>
          </a:xfrm>
        </p:spPr>
        <p:txBody>
          <a:bodyPr>
            <a:normAutofit fontScale="77500" lnSpcReduction="20000"/>
          </a:bodyPr>
          <a:lstStyle/>
          <a:p>
            <a:r>
              <a:rPr lang="sv-SE" dirty="0" err="1"/>
              <a:t>Sketches</a:t>
            </a:r>
            <a:r>
              <a:rPr lang="sv-SE" dirty="0"/>
              <a:t> </a:t>
            </a:r>
            <a:r>
              <a:rPr lang="sv-SE" dirty="0" err="1"/>
              <a:t>are</a:t>
            </a:r>
            <a:r>
              <a:rPr lang="sv-SE" dirty="0"/>
              <a:t> </a:t>
            </a:r>
            <a:r>
              <a:rPr lang="sv-SE" dirty="0" err="1"/>
              <a:t>informal</a:t>
            </a:r>
            <a:r>
              <a:rPr lang="sv-SE" dirty="0"/>
              <a:t> and </a:t>
            </a:r>
            <a:r>
              <a:rPr lang="sv-SE" dirty="0" err="1"/>
              <a:t>dynamic</a:t>
            </a:r>
            <a:r>
              <a:rPr lang="sv-SE" dirty="0"/>
              <a:t>, </a:t>
            </a:r>
            <a:r>
              <a:rPr lang="sv-SE" dirty="0" err="1"/>
              <a:t>done</a:t>
            </a:r>
            <a:r>
              <a:rPr lang="sv-SE" dirty="0"/>
              <a:t> </a:t>
            </a:r>
            <a:r>
              <a:rPr lang="sv-SE" dirty="0" err="1"/>
              <a:t>quickly</a:t>
            </a:r>
            <a:r>
              <a:rPr lang="sv-SE" dirty="0"/>
              <a:t> and </a:t>
            </a:r>
            <a:r>
              <a:rPr lang="sv-SE" dirty="0" err="1"/>
              <a:t>collaboratively</a:t>
            </a:r>
            <a:r>
              <a:rPr lang="sv-SE" dirty="0"/>
              <a:t>. Common mediums </a:t>
            </a:r>
            <a:r>
              <a:rPr lang="sv-SE" dirty="0" err="1"/>
              <a:t>are</a:t>
            </a:r>
            <a:r>
              <a:rPr lang="sv-SE" dirty="0"/>
              <a:t> </a:t>
            </a:r>
            <a:r>
              <a:rPr lang="sv-SE" dirty="0" err="1"/>
              <a:t>whiteboard</a:t>
            </a:r>
            <a:r>
              <a:rPr lang="sv-SE" dirty="0"/>
              <a:t> or paper. If </a:t>
            </a:r>
            <a:r>
              <a:rPr lang="sv-SE" dirty="0" err="1"/>
              <a:t>drawing</a:t>
            </a:r>
            <a:r>
              <a:rPr lang="sv-SE" dirty="0"/>
              <a:t> on a computer, ”Miro” boards </a:t>
            </a:r>
            <a:r>
              <a:rPr lang="sv-SE" dirty="0" err="1"/>
              <a:t>can</a:t>
            </a:r>
            <a:r>
              <a:rPr lang="sv-SE" dirty="0"/>
              <a:t> be a </a:t>
            </a:r>
            <a:r>
              <a:rPr lang="sv-SE" dirty="0" err="1"/>
              <a:t>useful</a:t>
            </a:r>
            <a:r>
              <a:rPr lang="sv-SE" dirty="0"/>
              <a:t> </a:t>
            </a:r>
            <a:r>
              <a:rPr lang="sv-SE" dirty="0" err="1"/>
              <a:t>tool</a:t>
            </a:r>
            <a:r>
              <a:rPr lang="sv-SE" dirty="0"/>
              <a:t>. </a:t>
            </a:r>
            <a:r>
              <a:rPr lang="en-US" dirty="0">
                <a:hlinkClick r:id="rId2"/>
              </a:rPr>
              <a:t>https://miro.com/</a:t>
            </a:r>
            <a:r>
              <a:rPr lang="en-US" dirty="0"/>
              <a:t> </a:t>
            </a:r>
            <a:endParaRPr lang="sv-SE" dirty="0"/>
          </a:p>
          <a:p>
            <a:r>
              <a:rPr lang="en-US" dirty="0"/>
              <a:t>Blueprints are formal and tools such as “Microsoft Visio” (Proprietary)  or “</a:t>
            </a:r>
            <a:r>
              <a:rPr lang="en-US" dirty="0" err="1"/>
              <a:t>PlantUML</a:t>
            </a:r>
            <a:r>
              <a:rPr lang="en-US" dirty="0"/>
              <a:t>” (open source) can be useful. </a:t>
            </a:r>
            <a:r>
              <a:rPr lang="en-US" dirty="0">
                <a:hlinkClick r:id="rId3"/>
              </a:rPr>
              <a:t>https://plantuml.com/</a:t>
            </a:r>
            <a:r>
              <a:rPr lang="en-US" dirty="0"/>
              <a:t> </a:t>
            </a:r>
          </a:p>
          <a:p>
            <a:r>
              <a:rPr lang="en-US" dirty="0"/>
              <a:t>Sketches are much more common than blueprints. </a:t>
            </a:r>
          </a:p>
          <a:p>
            <a:endParaRPr lang="en-US" dirty="0"/>
          </a:p>
          <a:p>
            <a:r>
              <a:rPr lang="en-US" dirty="0"/>
              <a:t>In reality, most </a:t>
            </a:r>
            <a:r>
              <a:rPr lang="en-US" dirty="0" err="1"/>
              <a:t>practioners</a:t>
            </a:r>
            <a:r>
              <a:rPr lang="en-US" dirty="0"/>
              <a:t> do not use, do not need to use and do not know how to use UML as a detailed framework since sketches are the main purpose. Instead informal hand drawn diagrams are used which often include elements from the UML. The official documentation has around 800 pages and is “hard to learn”. </a:t>
            </a:r>
          </a:p>
          <a:p>
            <a:r>
              <a:rPr lang="en-US" dirty="0"/>
              <a:t>Even though inconsistent, this is </a:t>
            </a:r>
            <a:r>
              <a:rPr lang="en-US" i="1" dirty="0"/>
              <a:t>per se </a:t>
            </a:r>
            <a:r>
              <a:rPr lang="en-US" dirty="0"/>
              <a:t>not a bad thing, since sketches aim at facilitating discussions and understanding of something. In this case this is more important than “correct” UML diagrams. </a:t>
            </a:r>
          </a:p>
          <a:p>
            <a:r>
              <a:rPr lang="en-US" sz="2800" dirty="0"/>
              <a:t>Example: If a company wants to buy a custom made software product, it could give a detailed blueprint following UML standards to an external company. If an internal team wants do discuss and understand something, iterative sketches can be used. </a:t>
            </a:r>
          </a:p>
        </p:txBody>
      </p:sp>
    </p:spTree>
    <p:extLst>
      <p:ext uri="{BB962C8B-B14F-4D97-AF65-F5344CB8AC3E}">
        <p14:creationId xmlns:p14="http://schemas.microsoft.com/office/powerpoint/2010/main" val="426267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064EA-2769-9B9F-F28B-9C3690B0FA3C}"/>
              </a:ext>
            </a:extLst>
          </p:cNvPr>
          <p:cNvSpPr>
            <a:spLocks noGrp="1"/>
          </p:cNvSpPr>
          <p:nvPr>
            <p:ph type="title"/>
          </p:nvPr>
        </p:nvSpPr>
        <p:spPr>
          <a:xfrm>
            <a:off x="838200" y="0"/>
            <a:ext cx="10515600" cy="1325563"/>
          </a:xfrm>
        </p:spPr>
        <p:txBody>
          <a:bodyPr/>
          <a:lstStyle/>
          <a:p>
            <a:r>
              <a:rPr lang="sv-SE" dirty="0" err="1"/>
              <a:t>Example</a:t>
            </a:r>
            <a:r>
              <a:rPr lang="sv-SE" dirty="0"/>
              <a:t> </a:t>
            </a:r>
            <a:r>
              <a:rPr lang="sv-SE" dirty="0" err="1"/>
              <a:t>of</a:t>
            </a:r>
            <a:r>
              <a:rPr lang="sv-SE" dirty="0"/>
              <a:t> Class Diagram in </a:t>
            </a:r>
            <a:r>
              <a:rPr lang="sv-SE" dirty="0" err="1"/>
              <a:t>PlantUML</a:t>
            </a:r>
            <a:endParaRPr lang="en-US" dirty="0"/>
          </a:p>
        </p:txBody>
      </p:sp>
      <p:pic>
        <p:nvPicPr>
          <p:cNvPr id="1026" name="Picture 2" descr="PlantUML diagram">
            <a:extLst>
              <a:ext uri="{FF2B5EF4-FFF2-40B4-BE49-F238E27FC236}">
                <a16:creationId xmlns:a16="http://schemas.microsoft.com/office/drawing/2014/main" id="{B78CBFCD-088C-C92A-7768-B085AFD29A5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66730" y="1325563"/>
            <a:ext cx="4829270" cy="48292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90FAAC2-BB4C-9044-80F0-931D118108BB}"/>
              </a:ext>
            </a:extLst>
          </p:cNvPr>
          <p:cNvSpPr txBox="1"/>
          <p:nvPr/>
        </p:nvSpPr>
        <p:spPr>
          <a:xfrm>
            <a:off x="7174692" y="1204112"/>
            <a:ext cx="3750578" cy="5509200"/>
          </a:xfrm>
          <a:prstGeom prst="rect">
            <a:avLst/>
          </a:prstGeom>
          <a:noFill/>
        </p:spPr>
        <p:txBody>
          <a:bodyPr wrap="square" rtlCol="0">
            <a:spAutoFit/>
          </a:bodyPr>
          <a:lstStyle/>
          <a:p>
            <a:r>
              <a:rPr lang="en-US" sz="1100" b="1" dirty="0">
                <a:solidFill>
                  <a:srgbClr val="000000"/>
                </a:solidFill>
                <a:highlight>
                  <a:srgbClr val="FFFFFF"/>
                </a:highlight>
                <a:latin typeface="Courier New" panose="02070309020205020404" pitchFamily="49" charset="0"/>
              </a:rPr>
              <a:t>@startuml</a:t>
            </a:r>
          </a:p>
          <a:p>
            <a:r>
              <a:rPr lang="en-US" sz="1100" b="1" dirty="0">
                <a:solidFill>
                  <a:srgbClr val="000000"/>
                </a:solidFill>
                <a:highlight>
                  <a:srgbClr val="FFFFFF"/>
                </a:highlight>
                <a:latin typeface="Courier New" panose="02070309020205020404" pitchFamily="49" charset="0"/>
              </a:rPr>
              <a:t>'Classes:</a:t>
            </a:r>
          </a:p>
          <a:p>
            <a:r>
              <a:rPr lang="en-US" sz="1100" b="1" dirty="0">
                <a:solidFill>
                  <a:srgbClr val="000000"/>
                </a:solidFill>
                <a:highlight>
                  <a:srgbClr val="FFFFFF"/>
                </a:highlight>
                <a:latin typeface="Courier New" panose="02070309020205020404" pitchFamily="49" charset="0"/>
              </a:rPr>
              <a:t>'-------------</a:t>
            </a: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class User {</a:t>
            </a:r>
          </a:p>
          <a:p>
            <a:r>
              <a:rPr lang="en-US" sz="1100" b="1" dirty="0">
                <a:solidFill>
                  <a:srgbClr val="000000"/>
                </a:solidFill>
                <a:highlight>
                  <a:srgbClr val="FFFFFF"/>
                </a:highlight>
                <a:latin typeface="Courier New" panose="02070309020205020404" pitchFamily="49" charset="0"/>
              </a:rPr>
              <a:t>  - id: int  </a:t>
            </a:r>
          </a:p>
          <a:p>
            <a:r>
              <a:rPr lang="en-US" sz="1100" b="1" dirty="0">
                <a:solidFill>
                  <a:srgbClr val="000000"/>
                </a:solidFill>
                <a:highlight>
                  <a:srgbClr val="FFFFFF"/>
                </a:highlight>
                <a:latin typeface="Courier New" panose="02070309020205020404" pitchFamily="49" charset="0"/>
              </a:rPr>
              <a:t>  - name: String  </a:t>
            </a:r>
          </a:p>
          <a:p>
            <a:r>
              <a:rPr lang="en-US" sz="1100" b="1" dirty="0">
                <a:solidFill>
                  <a:srgbClr val="000000"/>
                </a:solidFill>
                <a:highlight>
                  <a:srgbClr val="FFFFFF"/>
                </a:highlight>
                <a:latin typeface="Courier New" panose="02070309020205020404" pitchFamily="49" charset="0"/>
              </a:rPr>
              <a:t>  + </a:t>
            </a:r>
            <a:r>
              <a:rPr lang="en-US" sz="1100" b="1" dirty="0" err="1">
                <a:solidFill>
                  <a:srgbClr val="000000"/>
                </a:solidFill>
                <a:highlight>
                  <a:srgbClr val="FFFFFF"/>
                </a:highlight>
                <a:latin typeface="Courier New" panose="02070309020205020404" pitchFamily="49" charset="0"/>
              </a:rPr>
              <a:t>sendMessage</a:t>
            </a:r>
            <a:r>
              <a:rPr lang="en-US" sz="1100" b="1" dirty="0">
                <a:solidFill>
                  <a:srgbClr val="000000"/>
                </a:solidFill>
                <a:highlight>
                  <a:srgbClr val="FFFFFF"/>
                </a:highlight>
                <a:latin typeface="Courier New" panose="02070309020205020404" pitchFamily="49" charset="0"/>
              </a:rPr>
              <a:t>()  </a:t>
            </a:r>
          </a:p>
          <a:p>
            <a:r>
              <a:rPr lang="en-US" sz="1100" b="1" dirty="0">
                <a:solidFill>
                  <a:srgbClr val="000000"/>
                </a:solidFill>
                <a:highlight>
                  <a:srgbClr val="FFFFFF"/>
                </a:highlight>
                <a:latin typeface="Courier New" panose="02070309020205020404" pitchFamily="49" charset="0"/>
              </a:rPr>
              <a:t>  + </a:t>
            </a:r>
            <a:r>
              <a:rPr lang="en-US" sz="1100" b="1" dirty="0" err="1">
                <a:solidFill>
                  <a:srgbClr val="000000"/>
                </a:solidFill>
                <a:highlight>
                  <a:srgbClr val="FFFFFF"/>
                </a:highlight>
                <a:latin typeface="Courier New" panose="02070309020205020404" pitchFamily="49" charset="0"/>
              </a:rPr>
              <a:t>addContact</a:t>
            </a:r>
            <a:r>
              <a:rPr lang="en-US" sz="1100" b="1" dirty="0">
                <a:solidFill>
                  <a:srgbClr val="000000"/>
                </a:solidFill>
                <a:highlight>
                  <a:srgbClr val="FFFFFF"/>
                </a:highlight>
                <a:latin typeface="Courier New" panose="02070309020205020404" pitchFamily="49" charset="0"/>
              </a:rPr>
              <a:t>()</a:t>
            </a:r>
          </a:p>
          <a:p>
            <a:r>
              <a:rPr lang="en-US" sz="1100" b="1" dirty="0">
                <a:solidFill>
                  <a:srgbClr val="000000"/>
                </a:solidFill>
                <a:highlight>
                  <a:srgbClr val="FFFFFF"/>
                </a:highlight>
                <a:latin typeface="Courier New" panose="02070309020205020404" pitchFamily="49" charset="0"/>
              </a:rPr>
              <a:t>}</a:t>
            </a: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class Message {</a:t>
            </a:r>
          </a:p>
          <a:p>
            <a:r>
              <a:rPr lang="en-US" sz="1100" b="1" dirty="0">
                <a:solidFill>
                  <a:srgbClr val="000000"/>
                </a:solidFill>
                <a:highlight>
                  <a:srgbClr val="FFFFFF"/>
                </a:highlight>
                <a:latin typeface="Courier New" panose="02070309020205020404" pitchFamily="49" charset="0"/>
              </a:rPr>
              <a:t>  - id: int  </a:t>
            </a:r>
          </a:p>
          <a:p>
            <a:r>
              <a:rPr lang="en-US" sz="1100" b="1" dirty="0">
                <a:solidFill>
                  <a:srgbClr val="000000"/>
                </a:solidFill>
                <a:highlight>
                  <a:srgbClr val="FFFFFF"/>
                </a:highlight>
                <a:latin typeface="Courier New" panose="02070309020205020404" pitchFamily="49" charset="0"/>
              </a:rPr>
              <a:t>  - content: String</a:t>
            </a:r>
          </a:p>
          <a:p>
            <a:r>
              <a:rPr lang="en-US" sz="1100" b="1" dirty="0">
                <a:solidFill>
                  <a:srgbClr val="000000"/>
                </a:solidFill>
                <a:highlight>
                  <a:srgbClr val="FFFFFF"/>
                </a:highlight>
                <a:latin typeface="Courier New" panose="02070309020205020404" pitchFamily="49" charset="0"/>
              </a:rPr>
              <a:t>  + metadata: int</a:t>
            </a:r>
          </a:p>
          <a:p>
            <a:r>
              <a:rPr lang="en-US" sz="1100" b="1" dirty="0">
                <a:solidFill>
                  <a:srgbClr val="000000"/>
                </a:solidFill>
                <a:highlight>
                  <a:srgbClr val="FFFFFF"/>
                </a:highlight>
                <a:latin typeface="Courier New" panose="02070309020205020404" pitchFamily="49" charset="0"/>
              </a:rPr>
              <a:t>  + send()  </a:t>
            </a: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a:t>
            </a: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class Group {</a:t>
            </a:r>
          </a:p>
          <a:p>
            <a:r>
              <a:rPr lang="en-US" sz="1100" b="1" dirty="0">
                <a:solidFill>
                  <a:srgbClr val="000000"/>
                </a:solidFill>
                <a:highlight>
                  <a:srgbClr val="FFFFFF"/>
                </a:highlight>
                <a:latin typeface="Courier New" panose="02070309020205020404" pitchFamily="49" charset="0"/>
              </a:rPr>
              <a:t>  - id: int  </a:t>
            </a:r>
          </a:p>
          <a:p>
            <a:r>
              <a:rPr lang="en-US" sz="1100" b="1" dirty="0">
                <a:solidFill>
                  <a:srgbClr val="000000"/>
                </a:solidFill>
                <a:highlight>
                  <a:srgbClr val="FFFFFF"/>
                </a:highlight>
                <a:latin typeface="Courier New" panose="02070309020205020404" pitchFamily="49" charset="0"/>
              </a:rPr>
              <a:t>  - name: String</a:t>
            </a:r>
          </a:p>
          <a:p>
            <a:r>
              <a:rPr lang="en-US" sz="1100" b="1" dirty="0">
                <a:solidFill>
                  <a:srgbClr val="000000"/>
                </a:solidFill>
                <a:highlight>
                  <a:srgbClr val="FFFFFF"/>
                </a:highlight>
                <a:latin typeface="Courier New" panose="02070309020205020404" pitchFamily="49" charset="0"/>
              </a:rPr>
              <a:t>  + </a:t>
            </a:r>
            <a:r>
              <a:rPr lang="en-US" sz="1100" b="1" dirty="0" err="1">
                <a:solidFill>
                  <a:srgbClr val="000000"/>
                </a:solidFill>
                <a:highlight>
                  <a:srgbClr val="FFFFFF"/>
                </a:highlight>
                <a:latin typeface="Courier New" panose="02070309020205020404" pitchFamily="49" charset="0"/>
              </a:rPr>
              <a:t>addMember</a:t>
            </a:r>
            <a:r>
              <a:rPr lang="en-US" sz="1100" b="1" dirty="0">
                <a:solidFill>
                  <a:srgbClr val="000000"/>
                </a:solidFill>
                <a:highlight>
                  <a:srgbClr val="FFFFFF"/>
                </a:highlight>
                <a:latin typeface="Courier New" panose="02070309020205020404" pitchFamily="49" charset="0"/>
              </a:rPr>
              <a:t>() </a:t>
            </a:r>
          </a:p>
          <a:p>
            <a:r>
              <a:rPr lang="en-US" sz="1100" b="1" dirty="0">
                <a:solidFill>
                  <a:srgbClr val="000000"/>
                </a:solidFill>
                <a:highlight>
                  <a:srgbClr val="FFFFFF"/>
                </a:highlight>
                <a:latin typeface="Courier New" panose="02070309020205020404" pitchFamily="49" charset="0"/>
              </a:rPr>
              <a:t>}</a:t>
            </a:r>
          </a:p>
          <a:p>
            <a:endParaRPr lang="en-US" sz="1100" b="1" dirty="0">
              <a:solidFill>
                <a:srgbClr val="000000"/>
              </a:solidFill>
              <a:highlight>
                <a:srgbClr val="FFFFFF"/>
              </a:highlight>
              <a:latin typeface="Courier New" panose="02070309020205020404" pitchFamily="49" charset="0"/>
            </a:endParaRP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'Associations:</a:t>
            </a:r>
          </a:p>
          <a:p>
            <a:r>
              <a:rPr lang="en-US" sz="1100" b="1" dirty="0">
                <a:solidFill>
                  <a:srgbClr val="000000"/>
                </a:solidFill>
                <a:highlight>
                  <a:srgbClr val="FFFFFF"/>
                </a:highlight>
                <a:latin typeface="Courier New" panose="02070309020205020404" pitchFamily="49" charset="0"/>
              </a:rPr>
              <a:t>'-------------</a:t>
            </a:r>
          </a:p>
          <a:p>
            <a:endParaRPr lang="en-US" sz="1100" b="1" dirty="0">
              <a:solidFill>
                <a:srgbClr val="000000"/>
              </a:solidFill>
              <a:highlight>
                <a:srgbClr val="FFFFFF"/>
              </a:highlight>
              <a:latin typeface="Courier New" panose="02070309020205020404" pitchFamily="49" charset="0"/>
            </a:endParaRPr>
          </a:p>
          <a:p>
            <a:r>
              <a:rPr lang="en-US" sz="1100" b="1" dirty="0">
                <a:solidFill>
                  <a:srgbClr val="000000"/>
                </a:solidFill>
                <a:highlight>
                  <a:srgbClr val="FFFFFF"/>
                </a:highlight>
                <a:latin typeface="Courier New" panose="02070309020205020404" pitchFamily="49" charset="0"/>
              </a:rPr>
              <a:t>"User" -- "Message"  </a:t>
            </a:r>
          </a:p>
          <a:p>
            <a:r>
              <a:rPr lang="en-US" sz="1100" b="1" dirty="0">
                <a:solidFill>
                  <a:srgbClr val="000000"/>
                </a:solidFill>
                <a:highlight>
                  <a:srgbClr val="FFFFFF"/>
                </a:highlight>
                <a:latin typeface="Courier New" panose="02070309020205020404" pitchFamily="49" charset="0"/>
              </a:rPr>
              <a:t>"User" -- "Group"</a:t>
            </a:r>
          </a:p>
          <a:p>
            <a:r>
              <a:rPr lang="en-US" sz="1100" b="1" dirty="0">
                <a:solidFill>
                  <a:srgbClr val="000000"/>
                </a:solidFill>
                <a:highlight>
                  <a:srgbClr val="FFFFFF"/>
                </a:highlight>
                <a:latin typeface="Courier New" panose="02070309020205020404" pitchFamily="49" charset="0"/>
              </a:rPr>
              <a:t>@enduml</a:t>
            </a:r>
            <a:endParaRPr lang="en-US" sz="1100" b="1" dirty="0"/>
          </a:p>
        </p:txBody>
      </p:sp>
    </p:spTree>
    <p:extLst>
      <p:ext uri="{BB962C8B-B14F-4D97-AF65-F5344CB8AC3E}">
        <p14:creationId xmlns:p14="http://schemas.microsoft.com/office/powerpoint/2010/main" val="202507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064EA-2769-9B9F-F28B-9C3690B0FA3C}"/>
              </a:ext>
            </a:extLst>
          </p:cNvPr>
          <p:cNvSpPr>
            <a:spLocks noGrp="1"/>
          </p:cNvSpPr>
          <p:nvPr>
            <p:ph type="title"/>
          </p:nvPr>
        </p:nvSpPr>
        <p:spPr>
          <a:xfrm>
            <a:off x="838200" y="0"/>
            <a:ext cx="10515600" cy="1325563"/>
          </a:xfrm>
        </p:spPr>
        <p:txBody>
          <a:bodyPr/>
          <a:lstStyle/>
          <a:p>
            <a:r>
              <a:rPr lang="sv-SE" dirty="0" err="1"/>
              <a:t>Example</a:t>
            </a:r>
            <a:r>
              <a:rPr lang="sv-SE" dirty="0"/>
              <a:t> </a:t>
            </a:r>
            <a:r>
              <a:rPr lang="sv-SE" dirty="0" err="1"/>
              <a:t>of</a:t>
            </a:r>
            <a:r>
              <a:rPr lang="sv-SE" dirty="0"/>
              <a:t> </a:t>
            </a:r>
            <a:r>
              <a:rPr lang="sv-SE" dirty="0" err="1"/>
              <a:t>Sequence</a:t>
            </a:r>
            <a:r>
              <a:rPr lang="sv-SE" dirty="0"/>
              <a:t> Diagram in </a:t>
            </a:r>
            <a:r>
              <a:rPr lang="sv-SE" dirty="0" err="1"/>
              <a:t>PlantUML</a:t>
            </a:r>
            <a:endParaRPr lang="en-US" dirty="0"/>
          </a:p>
        </p:txBody>
      </p:sp>
      <p:sp>
        <p:nvSpPr>
          <p:cNvPr id="10" name="TextBox 9">
            <a:extLst>
              <a:ext uri="{FF2B5EF4-FFF2-40B4-BE49-F238E27FC236}">
                <a16:creationId xmlns:a16="http://schemas.microsoft.com/office/drawing/2014/main" id="{990FAAC2-BB4C-9044-80F0-931D118108BB}"/>
              </a:ext>
            </a:extLst>
          </p:cNvPr>
          <p:cNvSpPr txBox="1"/>
          <p:nvPr/>
        </p:nvSpPr>
        <p:spPr>
          <a:xfrm>
            <a:off x="6700895" y="2041162"/>
            <a:ext cx="5264769" cy="4278094"/>
          </a:xfrm>
          <a:prstGeom prst="rect">
            <a:avLst/>
          </a:prstGeom>
          <a:noFill/>
        </p:spPr>
        <p:txBody>
          <a:bodyPr wrap="square" rtlCol="0">
            <a:spAutoFit/>
          </a:bodyPr>
          <a:lstStyle/>
          <a:p>
            <a:r>
              <a:rPr lang="en-US" sz="1600" b="1" dirty="0">
                <a:solidFill>
                  <a:srgbClr val="000000"/>
                </a:solidFill>
                <a:highlight>
                  <a:srgbClr val="FFFFFF"/>
                </a:highlight>
                <a:latin typeface="Courier New" panose="02070309020205020404" pitchFamily="49" charset="0"/>
              </a:rPr>
              <a:t>@startuml</a:t>
            </a:r>
          </a:p>
          <a:p>
            <a:r>
              <a:rPr lang="en-US" sz="1600" b="1" dirty="0">
                <a:solidFill>
                  <a:srgbClr val="000000"/>
                </a:solidFill>
                <a:highlight>
                  <a:srgbClr val="FFFFFF"/>
                </a:highlight>
                <a:latin typeface="Courier New" panose="02070309020205020404" pitchFamily="49" charset="0"/>
              </a:rPr>
              <a:t>'Actors definition</a:t>
            </a:r>
          </a:p>
          <a:p>
            <a:r>
              <a:rPr lang="en-US" sz="1600" b="1" dirty="0">
                <a:solidFill>
                  <a:srgbClr val="000000"/>
                </a:solidFill>
                <a:highlight>
                  <a:srgbClr val="FFFFFF"/>
                </a:highlight>
                <a:latin typeface="Courier New" panose="02070309020205020404" pitchFamily="49" charset="0"/>
              </a:rPr>
              <a:t>actor User</a:t>
            </a:r>
          </a:p>
          <a:p>
            <a:endParaRPr lang="en-US" sz="1600" b="1" dirty="0">
              <a:solidFill>
                <a:srgbClr val="000000"/>
              </a:solidFill>
              <a:highlight>
                <a:srgbClr val="FFFFFF"/>
              </a:highlight>
              <a:latin typeface="Courier New" panose="02070309020205020404" pitchFamily="49" charset="0"/>
            </a:endParaRPr>
          </a:p>
          <a:p>
            <a:r>
              <a:rPr lang="en-US" sz="1600" b="1" dirty="0">
                <a:solidFill>
                  <a:srgbClr val="000000"/>
                </a:solidFill>
                <a:highlight>
                  <a:srgbClr val="FFFFFF"/>
                </a:highlight>
                <a:latin typeface="Courier New" panose="02070309020205020404" pitchFamily="49" charset="0"/>
              </a:rPr>
              <a:t>'Participants declaration</a:t>
            </a:r>
          </a:p>
          <a:p>
            <a:r>
              <a:rPr lang="pt-BR" sz="1600" b="1" dirty="0">
                <a:solidFill>
                  <a:srgbClr val="000000"/>
                </a:solidFill>
                <a:highlight>
                  <a:srgbClr val="FFFFFF"/>
                </a:highlight>
                <a:latin typeface="Courier New" panose="02070309020205020404" pitchFamily="49" charset="0"/>
              </a:rPr>
              <a:t>participant "Messege Server" as Server</a:t>
            </a:r>
          </a:p>
          <a:p>
            <a:r>
              <a:rPr lang="en-US" sz="1600" b="1" dirty="0">
                <a:solidFill>
                  <a:srgbClr val="000000"/>
                </a:solidFill>
                <a:highlight>
                  <a:srgbClr val="FFFFFF"/>
                </a:highlight>
                <a:latin typeface="Courier New" panose="02070309020205020404" pitchFamily="49" charset="0"/>
              </a:rPr>
              <a:t>participant Contact</a:t>
            </a:r>
          </a:p>
          <a:p>
            <a:r>
              <a:rPr lang="en-US" sz="1600" b="1" dirty="0">
                <a:solidFill>
                  <a:srgbClr val="000000"/>
                </a:solidFill>
                <a:highlight>
                  <a:srgbClr val="FFFFFF"/>
                </a:highlight>
                <a:latin typeface="Courier New" panose="02070309020205020404" pitchFamily="49" charset="0"/>
              </a:rPr>
              <a:t>participant "Target User"</a:t>
            </a:r>
          </a:p>
          <a:p>
            <a:endParaRPr lang="en-US" sz="1600" b="1" dirty="0">
              <a:solidFill>
                <a:srgbClr val="000000"/>
              </a:solidFill>
              <a:highlight>
                <a:srgbClr val="FFFFFF"/>
              </a:highlight>
              <a:latin typeface="Courier New" panose="02070309020205020404" pitchFamily="49" charset="0"/>
            </a:endParaRPr>
          </a:p>
          <a:p>
            <a:r>
              <a:rPr lang="en-US" sz="1600" b="1" dirty="0">
                <a:solidFill>
                  <a:srgbClr val="000000"/>
                </a:solidFill>
                <a:highlight>
                  <a:srgbClr val="FFFFFF"/>
                </a:highlight>
                <a:latin typeface="Courier New" panose="02070309020205020404" pitchFamily="49" charset="0"/>
              </a:rPr>
              <a:t>'User Activity</a:t>
            </a:r>
          </a:p>
          <a:p>
            <a:r>
              <a:rPr lang="en-US" sz="1600" b="1" dirty="0">
                <a:solidFill>
                  <a:srgbClr val="000000"/>
                </a:solidFill>
                <a:highlight>
                  <a:srgbClr val="FFFFFF"/>
                </a:highlight>
                <a:latin typeface="Courier New" panose="02070309020205020404" pitchFamily="49" charset="0"/>
              </a:rPr>
              <a:t>User -&gt; Server: Login</a:t>
            </a:r>
          </a:p>
          <a:p>
            <a:r>
              <a:rPr lang="en-US" sz="1600" b="1" dirty="0">
                <a:solidFill>
                  <a:srgbClr val="000000"/>
                </a:solidFill>
                <a:highlight>
                  <a:srgbClr val="FFFFFF"/>
                </a:highlight>
                <a:latin typeface="Courier New" panose="02070309020205020404" pitchFamily="49" charset="0"/>
              </a:rPr>
              <a:t>User -&gt; Server: </a:t>
            </a:r>
            <a:r>
              <a:rPr lang="en-US" sz="1600" b="1" dirty="0" err="1">
                <a:solidFill>
                  <a:srgbClr val="000000"/>
                </a:solidFill>
                <a:highlight>
                  <a:srgbClr val="FFFFFF"/>
                </a:highlight>
                <a:latin typeface="Courier New" panose="02070309020205020404" pitchFamily="49" charset="0"/>
              </a:rPr>
              <a:t>SendMessage</a:t>
            </a:r>
            <a:r>
              <a:rPr lang="en-US" sz="1600" b="1" dirty="0">
                <a:solidFill>
                  <a:srgbClr val="000000"/>
                </a:solidFill>
                <a:highlight>
                  <a:srgbClr val="FFFFFF"/>
                </a:highlight>
                <a:latin typeface="Courier New" panose="02070309020205020404" pitchFamily="49" charset="0"/>
              </a:rPr>
              <a:t>()   </a:t>
            </a:r>
          </a:p>
          <a:p>
            <a:r>
              <a:rPr lang="en-US" sz="1600" b="1" dirty="0">
                <a:solidFill>
                  <a:srgbClr val="000000"/>
                </a:solidFill>
                <a:highlight>
                  <a:srgbClr val="FFFFFF"/>
                </a:highlight>
                <a:latin typeface="Courier New" panose="02070309020205020404" pitchFamily="49" charset="0"/>
              </a:rPr>
              <a:t>Server -&gt; Contact: </a:t>
            </a:r>
            <a:r>
              <a:rPr lang="en-US" sz="1600" b="1" dirty="0" err="1">
                <a:solidFill>
                  <a:srgbClr val="000000"/>
                </a:solidFill>
                <a:highlight>
                  <a:srgbClr val="FFFFFF"/>
                </a:highlight>
                <a:latin typeface="Courier New" panose="02070309020205020404" pitchFamily="49" charset="0"/>
              </a:rPr>
              <a:t>FindContact</a:t>
            </a:r>
            <a:r>
              <a:rPr lang="en-US" sz="1600" b="1" dirty="0">
                <a:solidFill>
                  <a:srgbClr val="000000"/>
                </a:solidFill>
                <a:highlight>
                  <a:srgbClr val="FFFFFF"/>
                </a:highlight>
                <a:latin typeface="Courier New" panose="02070309020205020404" pitchFamily="49" charset="0"/>
              </a:rPr>
              <a:t>()</a:t>
            </a:r>
          </a:p>
          <a:p>
            <a:r>
              <a:rPr lang="en-US" sz="1600" b="1" dirty="0">
                <a:solidFill>
                  <a:srgbClr val="000000"/>
                </a:solidFill>
                <a:highlight>
                  <a:srgbClr val="FFFFFF"/>
                </a:highlight>
                <a:latin typeface="Courier New" panose="02070309020205020404" pitchFamily="49" charset="0"/>
              </a:rPr>
              <a:t>Server -&gt; "Target User": </a:t>
            </a:r>
            <a:r>
              <a:rPr lang="en-US" sz="1600" b="1" dirty="0" err="1">
                <a:solidFill>
                  <a:srgbClr val="000000"/>
                </a:solidFill>
                <a:highlight>
                  <a:srgbClr val="FFFFFF"/>
                </a:highlight>
                <a:latin typeface="Courier New" panose="02070309020205020404" pitchFamily="49" charset="0"/>
              </a:rPr>
              <a:t>DeliverMessage</a:t>
            </a:r>
            <a:r>
              <a:rPr lang="en-US" sz="1600" b="1" dirty="0">
                <a:solidFill>
                  <a:srgbClr val="000000"/>
                </a:solidFill>
                <a:highlight>
                  <a:srgbClr val="FFFFFF"/>
                </a:highlight>
                <a:latin typeface="Courier New" panose="02070309020205020404" pitchFamily="49" charset="0"/>
              </a:rPr>
              <a:t>()</a:t>
            </a:r>
          </a:p>
          <a:p>
            <a:r>
              <a:rPr lang="en-US" sz="1600" b="1" dirty="0">
                <a:solidFill>
                  <a:srgbClr val="000000"/>
                </a:solidFill>
                <a:highlight>
                  <a:srgbClr val="FFFFFF"/>
                </a:highlight>
                <a:latin typeface="Courier New" panose="02070309020205020404" pitchFamily="49" charset="0"/>
              </a:rPr>
              <a:t>"Target User" -&gt; Server: </a:t>
            </a:r>
            <a:r>
              <a:rPr lang="en-US" sz="1600" b="1" dirty="0" err="1">
                <a:solidFill>
                  <a:srgbClr val="000000"/>
                </a:solidFill>
                <a:highlight>
                  <a:srgbClr val="FFFFFF"/>
                </a:highlight>
                <a:latin typeface="Courier New" panose="02070309020205020404" pitchFamily="49" charset="0"/>
              </a:rPr>
              <a:t>ReceiveMessage</a:t>
            </a:r>
            <a:r>
              <a:rPr lang="en-US" sz="1600" b="1" dirty="0">
                <a:solidFill>
                  <a:srgbClr val="000000"/>
                </a:solidFill>
                <a:highlight>
                  <a:srgbClr val="FFFFFF"/>
                </a:highlight>
                <a:latin typeface="Courier New" panose="02070309020205020404" pitchFamily="49" charset="0"/>
              </a:rPr>
              <a:t>()</a:t>
            </a:r>
          </a:p>
          <a:p>
            <a:r>
              <a:rPr lang="en-US" sz="1600" b="1" dirty="0">
                <a:solidFill>
                  <a:srgbClr val="000000"/>
                </a:solidFill>
                <a:highlight>
                  <a:srgbClr val="FFFFFF"/>
                </a:highlight>
                <a:latin typeface="Courier New" panose="02070309020205020404" pitchFamily="49" charset="0"/>
              </a:rPr>
              <a:t>Server -&gt; User: Message Delivered</a:t>
            </a:r>
          </a:p>
          <a:p>
            <a:r>
              <a:rPr lang="en-US" sz="1600" b="1" dirty="0">
                <a:solidFill>
                  <a:srgbClr val="000000"/>
                </a:solidFill>
                <a:highlight>
                  <a:srgbClr val="FFFFFF"/>
                </a:highlight>
                <a:latin typeface="Courier New" panose="02070309020205020404" pitchFamily="49" charset="0"/>
              </a:rPr>
              <a:t>@enduml</a:t>
            </a:r>
            <a:endParaRPr lang="en-US" sz="1050" b="1" dirty="0"/>
          </a:p>
        </p:txBody>
      </p:sp>
      <p:pic>
        <p:nvPicPr>
          <p:cNvPr id="2052" name="Picture 4" descr="PlantUML diagram">
            <a:extLst>
              <a:ext uri="{FF2B5EF4-FFF2-40B4-BE49-F238E27FC236}">
                <a16:creationId xmlns:a16="http://schemas.microsoft.com/office/drawing/2014/main" id="{B82CA2AB-4431-3C1E-EF77-47E791120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38" y="1325563"/>
            <a:ext cx="5603406" cy="463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22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E2340-179C-5504-EF84-C75DB05DB512}"/>
              </a:ext>
            </a:extLst>
          </p:cNvPr>
          <p:cNvSpPr>
            <a:spLocks noGrp="1"/>
          </p:cNvSpPr>
          <p:nvPr>
            <p:ph type="title"/>
          </p:nvPr>
        </p:nvSpPr>
        <p:spPr/>
        <p:txBody>
          <a:bodyPr/>
          <a:lstStyle/>
          <a:p>
            <a:r>
              <a:rPr lang="sv-SE" dirty="0" err="1"/>
              <a:t>Agile</a:t>
            </a:r>
            <a:r>
              <a:rPr lang="sv-SE" dirty="0"/>
              <a:t> Software </a:t>
            </a:r>
            <a:r>
              <a:rPr lang="sv-SE" dirty="0" err="1"/>
              <a:t>Development</a:t>
            </a:r>
            <a:endParaRPr lang="en-US" dirty="0"/>
          </a:p>
        </p:txBody>
      </p:sp>
      <p:sp>
        <p:nvSpPr>
          <p:cNvPr id="5" name="Text Placeholder 4">
            <a:extLst>
              <a:ext uri="{FF2B5EF4-FFF2-40B4-BE49-F238E27FC236}">
                <a16:creationId xmlns:a16="http://schemas.microsoft.com/office/drawing/2014/main" id="{B19C409B-29E5-B207-3026-C6EFA4A165B7}"/>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7569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13C6AB-4F16-B5B6-B8BB-5ED5A3B040CC}"/>
              </a:ext>
            </a:extLst>
          </p:cNvPr>
          <p:cNvSpPr>
            <a:spLocks noGrp="1"/>
          </p:cNvSpPr>
          <p:nvPr>
            <p:ph type="title"/>
          </p:nvPr>
        </p:nvSpPr>
        <p:spPr/>
        <p:txBody>
          <a:bodyPr/>
          <a:lstStyle/>
          <a:p>
            <a:r>
              <a:rPr lang="sv-SE" dirty="0" err="1"/>
              <a:t>Agile</a:t>
            </a:r>
            <a:r>
              <a:rPr lang="sv-SE" dirty="0"/>
              <a:t> Software </a:t>
            </a:r>
            <a:r>
              <a:rPr lang="sv-SE" dirty="0" err="1"/>
              <a:t>Development</a:t>
            </a:r>
            <a:endParaRPr lang="en-US" dirty="0"/>
          </a:p>
        </p:txBody>
      </p:sp>
      <p:sp>
        <p:nvSpPr>
          <p:cNvPr id="5" name="Content Placeholder 4">
            <a:extLst>
              <a:ext uri="{FF2B5EF4-FFF2-40B4-BE49-F238E27FC236}">
                <a16:creationId xmlns:a16="http://schemas.microsoft.com/office/drawing/2014/main" id="{8C44E407-4B73-FFD5-AA60-E8457807E391}"/>
              </a:ext>
            </a:extLst>
          </p:cNvPr>
          <p:cNvSpPr>
            <a:spLocks noGrp="1"/>
          </p:cNvSpPr>
          <p:nvPr>
            <p:ph idx="1"/>
          </p:nvPr>
        </p:nvSpPr>
        <p:spPr/>
        <p:txBody>
          <a:bodyPr>
            <a:normAutofit fontScale="85000" lnSpcReduction="20000"/>
          </a:bodyPr>
          <a:lstStyle/>
          <a:p>
            <a:r>
              <a:rPr lang="sv-SE" dirty="0"/>
              <a:t>”</a:t>
            </a:r>
            <a:r>
              <a:rPr lang="sv-SE" dirty="0" err="1"/>
              <a:t>Agile</a:t>
            </a:r>
            <a:r>
              <a:rPr lang="sv-SE" dirty="0"/>
              <a:t>” is an </a:t>
            </a:r>
            <a:r>
              <a:rPr lang="sv-SE" dirty="0" err="1"/>
              <a:t>umbrella</a:t>
            </a:r>
            <a:r>
              <a:rPr lang="sv-SE" dirty="0"/>
              <a:t> term </a:t>
            </a:r>
            <a:r>
              <a:rPr lang="sv-SE" dirty="0" err="1"/>
              <a:t>covering</a:t>
            </a:r>
            <a:r>
              <a:rPr lang="sv-SE" dirty="0"/>
              <a:t> </a:t>
            </a:r>
            <a:r>
              <a:rPr lang="sv-SE" dirty="0" err="1"/>
              <a:t>many</a:t>
            </a:r>
            <a:r>
              <a:rPr lang="sv-SE" dirty="0"/>
              <a:t> </a:t>
            </a:r>
            <a:r>
              <a:rPr lang="sv-SE" dirty="0" err="1"/>
              <a:t>processes</a:t>
            </a:r>
            <a:r>
              <a:rPr lang="sv-SE" dirty="0"/>
              <a:t> </a:t>
            </a:r>
            <a:r>
              <a:rPr lang="sv-SE" dirty="0" err="1"/>
              <a:t>that</a:t>
            </a:r>
            <a:r>
              <a:rPr lang="sv-SE" dirty="0"/>
              <a:t> </a:t>
            </a:r>
            <a:r>
              <a:rPr lang="sv-SE" dirty="0" err="1"/>
              <a:t>share</a:t>
            </a:r>
            <a:r>
              <a:rPr lang="sv-SE" dirty="0"/>
              <a:t> a common set </a:t>
            </a:r>
            <a:r>
              <a:rPr lang="sv-SE" dirty="0" err="1"/>
              <a:t>of</a:t>
            </a:r>
            <a:r>
              <a:rPr lang="sv-SE" dirty="0"/>
              <a:t> </a:t>
            </a:r>
            <a:r>
              <a:rPr lang="sv-SE" dirty="0" err="1"/>
              <a:t>values</a:t>
            </a:r>
            <a:r>
              <a:rPr lang="sv-SE" dirty="0"/>
              <a:t> and </a:t>
            </a:r>
            <a:r>
              <a:rPr lang="sv-SE" dirty="0" err="1"/>
              <a:t>principles</a:t>
            </a:r>
            <a:r>
              <a:rPr lang="sv-SE" dirty="0"/>
              <a:t> </a:t>
            </a:r>
            <a:r>
              <a:rPr lang="sv-SE" dirty="0" err="1"/>
              <a:t>which</a:t>
            </a:r>
            <a:r>
              <a:rPr lang="sv-SE" dirty="0"/>
              <a:t> </a:t>
            </a:r>
            <a:r>
              <a:rPr lang="sv-SE" dirty="0" err="1"/>
              <a:t>are</a:t>
            </a:r>
            <a:r>
              <a:rPr lang="sv-SE" dirty="0"/>
              <a:t> </a:t>
            </a:r>
            <a:r>
              <a:rPr lang="sv-SE" dirty="0" err="1"/>
              <a:t>stated</a:t>
            </a:r>
            <a:r>
              <a:rPr lang="sv-SE" dirty="0"/>
              <a:t> in the ”</a:t>
            </a:r>
            <a:r>
              <a:rPr lang="en-US" dirty="0"/>
              <a:t>Manifesto for Agile Software Development”. </a:t>
            </a:r>
          </a:p>
          <a:p>
            <a:r>
              <a:rPr lang="en-US" sz="2900" dirty="0"/>
              <a:t>The Agile Manifesto is comprised of four foundational values and 12 supporting principles. </a:t>
            </a:r>
            <a:r>
              <a:rPr lang="en-US" dirty="0">
                <a:hlinkClick r:id="rId2"/>
              </a:rPr>
              <a:t>https://agilemanifesto.org/</a:t>
            </a:r>
            <a:r>
              <a:rPr lang="en-US" dirty="0"/>
              <a:t> </a:t>
            </a:r>
          </a:p>
          <a:p>
            <a:endParaRPr lang="en-US" dirty="0"/>
          </a:p>
          <a:p>
            <a:r>
              <a:rPr lang="sv-SE" sz="2700" i="1" dirty="0"/>
              <a:t>”</a:t>
            </a:r>
            <a:r>
              <a:rPr lang="en-US" sz="2700" i="1" dirty="0"/>
              <a:t>Business people and developers must work together daily throughout the project.</a:t>
            </a:r>
            <a:r>
              <a:rPr lang="sv-SE" sz="2700" i="1" dirty="0"/>
              <a:t>”</a:t>
            </a:r>
          </a:p>
          <a:p>
            <a:pPr>
              <a:buFont typeface="Wingdings" panose="05000000000000000000" pitchFamily="2" charset="2"/>
              <a:buChar char="Ø"/>
            </a:pPr>
            <a:r>
              <a:rPr lang="sv-SE" sz="2700" dirty="0" err="1"/>
              <a:t>This</a:t>
            </a:r>
            <a:r>
              <a:rPr lang="sv-SE" sz="2700" dirty="0"/>
              <a:t> is an </a:t>
            </a:r>
            <a:r>
              <a:rPr lang="sv-SE" sz="2700" dirty="0" err="1"/>
              <a:t>essential</a:t>
            </a:r>
            <a:r>
              <a:rPr lang="sv-SE" sz="2700" dirty="0"/>
              <a:t> </a:t>
            </a:r>
            <a:r>
              <a:rPr lang="sv-SE" sz="2700" dirty="0" err="1"/>
              <a:t>ingridient</a:t>
            </a:r>
            <a:r>
              <a:rPr lang="sv-SE" sz="2700" dirty="0"/>
              <a:t> in the DDD approach. DDD and </a:t>
            </a:r>
            <a:r>
              <a:rPr lang="sv-SE" sz="2700" dirty="0" err="1"/>
              <a:t>Agile</a:t>
            </a:r>
            <a:r>
              <a:rPr lang="sv-SE" sz="2700" dirty="0"/>
              <a:t> fits </a:t>
            </a:r>
            <a:r>
              <a:rPr lang="sv-SE" sz="2700" dirty="0" err="1"/>
              <a:t>together</a:t>
            </a:r>
            <a:r>
              <a:rPr lang="sv-SE" sz="2700" dirty="0"/>
              <a:t> </a:t>
            </a:r>
            <a:r>
              <a:rPr lang="sv-SE" sz="2700" dirty="0" err="1"/>
              <a:t>nicely</a:t>
            </a:r>
            <a:r>
              <a:rPr lang="sv-SE" sz="2700" dirty="0"/>
              <a:t>. </a:t>
            </a:r>
          </a:p>
          <a:p>
            <a:endParaRPr lang="en-US" dirty="0"/>
          </a:p>
          <a:p>
            <a:r>
              <a:rPr lang="sv-SE" dirty="0" err="1"/>
              <a:t>Many</a:t>
            </a:r>
            <a:r>
              <a:rPr lang="sv-SE" dirty="0"/>
              <a:t> different </a:t>
            </a:r>
            <a:r>
              <a:rPr lang="sv-SE" dirty="0" err="1"/>
              <a:t>agile</a:t>
            </a:r>
            <a:r>
              <a:rPr lang="sv-SE" dirty="0"/>
              <a:t> </a:t>
            </a:r>
            <a:r>
              <a:rPr lang="sv-SE" dirty="0" err="1"/>
              <a:t>frameworks</a:t>
            </a:r>
            <a:r>
              <a:rPr lang="sv-SE" dirty="0"/>
              <a:t> </a:t>
            </a:r>
            <a:r>
              <a:rPr lang="sv-SE" dirty="0" err="1"/>
              <a:t>exist</a:t>
            </a:r>
            <a:r>
              <a:rPr lang="sv-SE" dirty="0"/>
              <a:t>. </a:t>
            </a:r>
          </a:p>
          <a:p>
            <a:r>
              <a:rPr lang="sv-SE" dirty="0" err="1"/>
              <a:t>Scrum</a:t>
            </a:r>
            <a:r>
              <a:rPr lang="sv-SE" dirty="0"/>
              <a:t>, Extreme </a:t>
            </a:r>
            <a:r>
              <a:rPr lang="sv-SE" dirty="0" err="1"/>
              <a:t>Programming</a:t>
            </a:r>
            <a:r>
              <a:rPr lang="sv-SE" dirty="0"/>
              <a:t> (XP) and </a:t>
            </a:r>
            <a:r>
              <a:rPr lang="sv-SE" dirty="0" err="1"/>
              <a:t>Kanban</a:t>
            </a:r>
            <a:r>
              <a:rPr lang="sv-SE" dirty="0"/>
              <a:t> </a:t>
            </a:r>
            <a:r>
              <a:rPr lang="sv-SE" dirty="0" err="1"/>
              <a:t>are</a:t>
            </a:r>
            <a:r>
              <a:rPr lang="sv-SE" dirty="0"/>
              <a:t> </a:t>
            </a:r>
            <a:r>
              <a:rPr lang="sv-SE" dirty="0" err="1"/>
              <a:t>three</a:t>
            </a:r>
            <a:r>
              <a:rPr lang="sv-SE" dirty="0"/>
              <a:t> </a:t>
            </a:r>
            <a:r>
              <a:rPr lang="sv-SE" dirty="0" err="1"/>
              <a:t>examples</a:t>
            </a:r>
            <a:r>
              <a:rPr lang="sv-SE" dirty="0"/>
              <a:t>.</a:t>
            </a:r>
          </a:p>
        </p:txBody>
      </p:sp>
    </p:spTree>
    <p:extLst>
      <p:ext uri="{BB962C8B-B14F-4D97-AF65-F5344CB8AC3E}">
        <p14:creationId xmlns:p14="http://schemas.microsoft.com/office/powerpoint/2010/main" val="212006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EFB8-935E-0165-E92D-3259A59630AF}"/>
              </a:ext>
            </a:extLst>
          </p:cNvPr>
          <p:cNvSpPr>
            <a:spLocks noGrp="1"/>
          </p:cNvSpPr>
          <p:nvPr>
            <p:ph type="title"/>
          </p:nvPr>
        </p:nvSpPr>
        <p:spPr/>
        <p:txBody>
          <a:bodyPr/>
          <a:lstStyle/>
          <a:p>
            <a:r>
              <a:rPr lang="sv-SE" dirty="0" err="1"/>
              <a:t>Scrum</a:t>
            </a:r>
            <a:endParaRPr lang="en-US" dirty="0"/>
          </a:p>
        </p:txBody>
      </p:sp>
      <p:sp>
        <p:nvSpPr>
          <p:cNvPr id="3" name="Content Placeholder 2">
            <a:extLst>
              <a:ext uri="{FF2B5EF4-FFF2-40B4-BE49-F238E27FC236}">
                <a16:creationId xmlns:a16="http://schemas.microsoft.com/office/drawing/2014/main" id="{B5E11D5C-8621-25BF-4912-50495E550FA5}"/>
              </a:ext>
            </a:extLst>
          </p:cNvPr>
          <p:cNvSpPr>
            <a:spLocks noGrp="1"/>
          </p:cNvSpPr>
          <p:nvPr>
            <p:ph idx="1"/>
          </p:nvPr>
        </p:nvSpPr>
        <p:spPr>
          <a:xfrm>
            <a:off x="838200" y="1508753"/>
            <a:ext cx="10515600" cy="4667250"/>
          </a:xfrm>
        </p:spPr>
        <p:txBody>
          <a:bodyPr>
            <a:normAutofit fontScale="85000" lnSpcReduction="20000"/>
          </a:bodyPr>
          <a:lstStyle/>
          <a:p>
            <a:r>
              <a:rPr lang="sv-SE" dirty="0" err="1"/>
              <a:t>Essence</a:t>
            </a:r>
            <a:r>
              <a:rPr lang="sv-SE" dirty="0"/>
              <a:t> </a:t>
            </a:r>
            <a:r>
              <a:rPr lang="sv-SE" dirty="0" err="1"/>
              <a:t>of</a:t>
            </a:r>
            <a:r>
              <a:rPr lang="sv-SE" dirty="0"/>
              <a:t> </a:t>
            </a:r>
            <a:r>
              <a:rPr lang="sv-SE" dirty="0" err="1"/>
              <a:t>Scrum</a:t>
            </a:r>
            <a:r>
              <a:rPr lang="sv-SE" dirty="0"/>
              <a:t> is </a:t>
            </a:r>
            <a:r>
              <a:rPr lang="sv-SE" dirty="0" err="1"/>
              <a:t>that</a:t>
            </a:r>
            <a:r>
              <a:rPr lang="sv-SE" dirty="0"/>
              <a:t> </a:t>
            </a:r>
            <a:r>
              <a:rPr lang="sv-SE" dirty="0" err="1"/>
              <a:t>work</a:t>
            </a:r>
            <a:r>
              <a:rPr lang="sv-SE" dirty="0"/>
              <a:t> is breaken </a:t>
            </a:r>
            <a:r>
              <a:rPr lang="sv-SE" dirty="0" err="1"/>
              <a:t>into</a:t>
            </a:r>
            <a:r>
              <a:rPr lang="sv-SE" dirty="0"/>
              <a:t> </a:t>
            </a:r>
            <a:r>
              <a:rPr lang="sv-SE" dirty="0" err="1"/>
              <a:t>goals</a:t>
            </a:r>
            <a:r>
              <a:rPr lang="sv-SE" dirty="0"/>
              <a:t> to be </a:t>
            </a:r>
            <a:r>
              <a:rPr lang="sv-SE" dirty="0" err="1"/>
              <a:t>completed</a:t>
            </a:r>
            <a:r>
              <a:rPr lang="sv-SE" dirty="0"/>
              <a:t> </a:t>
            </a:r>
            <a:r>
              <a:rPr lang="sv-SE" dirty="0" err="1"/>
              <a:t>within</a:t>
            </a:r>
            <a:r>
              <a:rPr lang="sv-SE" dirty="0"/>
              <a:t> </a:t>
            </a:r>
            <a:r>
              <a:rPr lang="sv-SE" dirty="0" err="1"/>
              <a:t>time-boxed</a:t>
            </a:r>
            <a:r>
              <a:rPr lang="sv-SE" dirty="0"/>
              <a:t> iterations </a:t>
            </a:r>
            <a:r>
              <a:rPr lang="sv-SE" dirty="0" err="1"/>
              <a:t>called</a:t>
            </a:r>
            <a:r>
              <a:rPr lang="sv-SE" dirty="0"/>
              <a:t> </a:t>
            </a:r>
            <a:r>
              <a:rPr lang="sv-SE" i="1" dirty="0"/>
              <a:t>sprints</a:t>
            </a:r>
            <a:r>
              <a:rPr lang="sv-SE" dirty="0"/>
              <a:t>. </a:t>
            </a:r>
          </a:p>
          <a:p>
            <a:r>
              <a:rPr lang="sv-SE" dirty="0"/>
              <a:t>Progress is </a:t>
            </a:r>
            <a:r>
              <a:rPr lang="sv-SE" dirty="0" err="1"/>
              <a:t>assessed</a:t>
            </a:r>
            <a:r>
              <a:rPr lang="sv-SE" dirty="0"/>
              <a:t> in a </a:t>
            </a:r>
            <a:r>
              <a:rPr lang="sv-SE" dirty="0" err="1"/>
              <a:t>daily</a:t>
            </a:r>
            <a:r>
              <a:rPr lang="sv-SE" dirty="0"/>
              <a:t> meeting </a:t>
            </a:r>
            <a:r>
              <a:rPr lang="sv-SE" dirty="0" err="1"/>
              <a:t>of</a:t>
            </a:r>
            <a:r>
              <a:rPr lang="sv-SE" dirty="0"/>
              <a:t> </a:t>
            </a:r>
            <a:r>
              <a:rPr lang="sv-SE" dirty="0" err="1"/>
              <a:t>up</a:t>
            </a:r>
            <a:r>
              <a:rPr lang="sv-SE" dirty="0"/>
              <a:t> to 15 </a:t>
            </a:r>
            <a:r>
              <a:rPr lang="sv-SE" dirty="0" err="1"/>
              <a:t>minutes</a:t>
            </a:r>
            <a:r>
              <a:rPr lang="sv-SE" dirty="0"/>
              <a:t> </a:t>
            </a:r>
            <a:r>
              <a:rPr lang="sv-SE" dirty="0" err="1"/>
              <a:t>called</a:t>
            </a:r>
            <a:r>
              <a:rPr lang="sv-SE" dirty="0"/>
              <a:t> </a:t>
            </a:r>
            <a:r>
              <a:rPr lang="sv-SE" i="1" dirty="0" err="1"/>
              <a:t>daily</a:t>
            </a:r>
            <a:r>
              <a:rPr lang="sv-SE" i="1" dirty="0"/>
              <a:t> </a:t>
            </a:r>
            <a:r>
              <a:rPr lang="sv-SE" i="1" dirty="0" err="1"/>
              <a:t>scrums</a:t>
            </a:r>
            <a:r>
              <a:rPr lang="sv-SE" dirty="0"/>
              <a:t>. </a:t>
            </a:r>
          </a:p>
          <a:p>
            <a:r>
              <a:rPr lang="sv-SE" dirty="0" err="1"/>
              <a:t>After</a:t>
            </a:r>
            <a:r>
              <a:rPr lang="sv-SE" dirty="0"/>
              <a:t> a sprint, the team </a:t>
            </a:r>
            <a:r>
              <a:rPr lang="sv-SE" dirty="0" err="1"/>
              <a:t>holds</a:t>
            </a:r>
            <a:r>
              <a:rPr lang="sv-SE" dirty="0"/>
              <a:t> </a:t>
            </a:r>
            <a:r>
              <a:rPr lang="sv-SE" dirty="0" err="1"/>
              <a:t>two</a:t>
            </a:r>
            <a:r>
              <a:rPr lang="sv-SE" dirty="0"/>
              <a:t> meetings. </a:t>
            </a:r>
            <a:r>
              <a:rPr lang="sv-SE" dirty="0" err="1"/>
              <a:t>One</a:t>
            </a:r>
            <a:r>
              <a:rPr lang="sv-SE" dirty="0"/>
              <a:t> to </a:t>
            </a:r>
            <a:r>
              <a:rPr lang="sv-SE" dirty="0" err="1"/>
              <a:t>demonstrate</a:t>
            </a:r>
            <a:r>
              <a:rPr lang="sv-SE" dirty="0"/>
              <a:t> the </a:t>
            </a:r>
            <a:r>
              <a:rPr lang="sv-SE" dirty="0" err="1"/>
              <a:t>work</a:t>
            </a:r>
            <a:r>
              <a:rPr lang="sv-SE" dirty="0"/>
              <a:t> </a:t>
            </a:r>
            <a:r>
              <a:rPr lang="sv-SE" dirty="0" err="1"/>
              <a:t>done</a:t>
            </a:r>
            <a:r>
              <a:rPr lang="sv-SE" dirty="0"/>
              <a:t> for </a:t>
            </a:r>
            <a:r>
              <a:rPr lang="sv-SE" dirty="0" err="1"/>
              <a:t>stakeholders</a:t>
            </a:r>
            <a:r>
              <a:rPr lang="sv-SE" dirty="0"/>
              <a:t> and get feedback and </a:t>
            </a:r>
            <a:r>
              <a:rPr lang="sv-SE" dirty="0" err="1"/>
              <a:t>one</a:t>
            </a:r>
            <a:r>
              <a:rPr lang="sv-SE" dirty="0"/>
              <a:t> </a:t>
            </a:r>
            <a:r>
              <a:rPr lang="sv-SE" dirty="0" err="1"/>
              <a:t>internal</a:t>
            </a:r>
            <a:r>
              <a:rPr lang="sv-SE" dirty="0"/>
              <a:t> </a:t>
            </a:r>
            <a:r>
              <a:rPr lang="sv-SE" i="1" dirty="0"/>
              <a:t>sprint </a:t>
            </a:r>
            <a:r>
              <a:rPr lang="sv-SE" i="1" dirty="0" err="1"/>
              <a:t>retrospective</a:t>
            </a:r>
            <a:r>
              <a:rPr lang="sv-SE" i="1" dirty="0"/>
              <a:t> </a:t>
            </a:r>
            <a:r>
              <a:rPr lang="sv-SE" dirty="0"/>
              <a:t>to </a:t>
            </a:r>
            <a:r>
              <a:rPr lang="sv-SE" dirty="0" err="1"/>
              <a:t>reflect</a:t>
            </a:r>
            <a:r>
              <a:rPr lang="sv-SE" dirty="0"/>
              <a:t> and </a:t>
            </a:r>
            <a:r>
              <a:rPr lang="sv-SE" dirty="0" err="1"/>
              <a:t>learn</a:t>
            </a:r>
            <a:r>
              <a:rPr lang="sv-SE" dirty="0"/>
              <a:t>. </a:t>
            </a:r>
          </a:p>
          <a:p>
            <a:r>
              <a:rPr lang="sv-SE" i="1" dirty="0" err="1"/>
              <a:t>Scrum</a:t>
            </a:r>
            <a:r>
              <a:rPr lang="sv-SE" i="1" dirty="0"/>
              <a:t> master </a:t>
            </a:r>
            <a:r>
              <a:rPr lang="sv-SE" dirty="0"/>
              <a:t>is in charge </a:t>
            </a:r>
            <a:r>
              <a:rPr lang="sv-SE" dirty="0" err="1"/>
              <a:t>of</a:t>
            </a:r>
            <a:r>
              <a:rPr lang="sv-SE" dirty="0"/>
              <a:t> the </a:t>
            </a:r>
            <a:r>
              <a:rPr lang="sv-SE" dirty="0" err="1"/>
              <a:t>scrum</a:t>
            </a:r>
            <a:r>
              <a:rPr lang="sv-SE" dirty="0"/>
              <a:t> team. </a:t>
            </a:r>
          </a:p>
          <a:p>
            <a:r>
              <a:rPr lang="sv-SE" i="1" dirty="0"/>
              <a:t>Product </a:t>
            </a:r>
            <a:r>
              <a:rPr lang="sv-SE" i="1" dirty="0" err="1"/>
              <a:t>owner</a:t>
            </a:r>
            <a:r>
              <a:rPr lang="sv-SE" i="1" dirty="0"/>
              <a:t>  </a:t>
            </a:r>
            <a:r>
              <a:rPr lang="en-US" dirty="0"/>
              <a:t>focuses on the business side of product development and spends the majority of time liaising with stakeholders and the team. Responsible for the product backlog which is a breakdown of work to be done and contains an ordered list of product requirements. </a:t>
            </a:r>
            <a:br>
              <a:rPr lang="en-US" dirty="0"/>
            </a:br>
            <a:endParaRPr lang="en-US" dirty="0"/>
          </a:p>
          <a:p>
            <a:r>
              <a:rPr lang="en-US" dirty="0"/>
              <a:t>Read more about Scrum at the </a:t>
            </a:r>
            <a:r>
              <a:rPr lang="en-US" dirty="0" err="1"/>
              <a:t>scrumguide</a:t>
            </a:r>
            <a:r>
              <a:rPr lang="en-US" dirty="0"/>
              <a:t>: </a:t>
            </a:r>
            <a:r>
              <a:rPr lang="en-US" dirty="0">
                <a:hlinkClick r:id="rId2"/>
              </a:rPr>
              <a:t>https://scrumguides.org/</a:t>
            </a:r>
            <a:r>
              <a:rPr lang="en-US" dirty="0"/>
              <a:t> </a:t>
            </a:r>
          </a:p>
        </p:txBody>
      </p:sp>
    </p:spTree>
    <p:extLst>
      <p:ext uri="{BB962C8B-B14F-4D97-AF65-F5344CB8AC3E}">
        <p14:creationId xmlns:p14="http://schemas.microsoft.com/office/powerpoint/2010/main" val="157152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69E6-A765-1C52-1CAF-CC7457075D49}"/>
              </a:ext>
            </a:extLst>
          </p:cNvPr>
          <p:cNvSpPr>
            <a:spLocks noGrp="1"/>
          </p:cNvSpPr>
          <p:nvPr>
            <p:ph type="title"/>
          </p:nvPr>
        </p:nvSpPr>
        <p:spPr/>
        <p:txBody>
          <a:bodyPr/>
          <a:lstStyle/>
          <a:p>
            <a:r>
              <a:rPr lang="sv-SE" dirty="0"/>
              <a:t>Table </a:t>
            </a:r>
            <a:r>
              <a:rPr lang="sv-SE" dirty="0" err="1"/>
              <a:t>of</a:t>
            </a:r>
            <a:r>
              <a:rPr lang="sv-SE" dirty="0"/>
              <a:t> </a:t>
            </a:r>
            <a:r>
              <a:rPr lang="sv-SE" dirty="0" err="1"/>
              <a:t>contents</a:t>
            </a:r>
            <a:endParaRPr lang="en-US" dirty="0"/>
          </a:p>
        </p:txBody>
      </p:sp>
      <p:sp>
        <p:nvSpPr>
          <p:cNvPr id="3" name="Content Placeholder 2">
            <a:extLst>
              <a:ext uri="{FF2B5EF4-FFF2-40B4-BE49-F238E27FC236}">
                <a16:creationId xmlns:a16="http://schemas.microsoft.com/office/drawing/2014/main" id="{03EB6440-D990-A706-1FDD-032898F1CD3C}"/>
              </a:ext>
            </a:extLst>
          </p:cNvPr>
          <p:cNvSpPr>
            <a:spLocks noGrp="1"/>
          </p:cNvSpPr>
          <p:nvPr>
            <p:ph idx="1"/>
          </p:nvPr>
        </p:nvSpPr>
        <p:spPr>
          <a:xfrm>
            <a:off x="838200" y="1520982"/>
            <a:ext cx="10515600" cy="4655981"/>
          </a:xfrm>
        </p:spPr>
        <p:txBody>
          <a:bodyPr>
            <a:normAutofit/>
          </a:bodyPr>
          <a:lstStyle/>
          <a:p>
            <a:pPr marL="0" indent="0">
              <a:buNone/>
            </a:pPr>
            <a:r>
              <a:rPr lang="sv-SE" b="1" dirty="0"/>
              <a:t>Part 1: General </a:t>
            </a:r>
            <a:r>
              <a:rPr lang="sv-SE" b="1" dirty="0" err="1"/>
              <a:t>overview</a:t>
            </a:r>
            <a:endParaRPr lang="sv-SE" b="1" dirty="0"/>
          </a:p>
          <a:p>
            <a:pPr marL="514350" indent="-514350">
              <a:buFont typeface="+mj-lt"/>
              <a:buAutoNum type="arabicPeriod"/>
            </a:pPr>
            <a:r>
              <a:rPr lang="sv-SE" dirty="0" err="1"/>
              <a:t>Domain</a:t>
            </a:r>
            <a:r>
              <a:rPr lang="sv-SE" dirty="0"/>
              <a:t>-Driven Design (DDD)</a:t>
            </a:r>
          </a:p>
          <a:p>
            <a:pPr marL="514350" indent="-514350">
              <a:buFont typeface="+mj-lt"/>
              <a:buAutoNum type="arabicPeriod"/>
            </a:pPr>
            <a:r>
              <a:rPr lang="sv-SE" dirty="0" err="1"/>
              <a:t>Unified</a:t>
            </a:r>
            <a:r>
              <a:rPr lang="sv-SE" dirty="0"/>
              <a:t> </a:t>
            </a:r>
            <a:r>
              <a:rPr lang="sv-SE" dirty="0" err="1"/>
              <a:t>Modelling</a:t>
            </a:r>
            <a:r>
              <a:rPr lang="sv-SE" dirty="0"/>
              <a:t> </a:t>
            </a:r>
            <a:r>
              <a:rPr lang="sv-SE" dirty="0" err="1"/>
              <a:t>Language</a:t>
            </a:r>
            <a:r>
              <a:rPr lang="sv-SE" dirty="0"/>
              <a:t> (UML)</a:t>
            </a:r>
          </a:p>
          <a:p>
            <a:pPr marL="514350" indent="-514350">
              <a:buFont typeface="+mj-lt"/>
              <a:buAutoNum type="arabicPeriod"/>
            </a:pPr>
            <a:r>
              <a:rPr lang="sv-SE" dirty="0" err="1"/>
              <a:t>Agile</a:t>
            </a:r>
            <a:r>
              <a:rPr lang="sv-SE" dirty="0"/>
              <a:t> Software </a:t>
            </a:r>
            <a:r>
              <a:rPr lang="sv-SE" dirty="0" err="1"/>
              <a:t>Development</a:t>
            </a:r>
            <a:endParaRPr lang="sv-SE" dirty="0"/>
          </a:p>
          <a:p>
            <a:pPr marL="514350" indent="-514350">
              <a:buFont typeface="+mj-lt"/>
              <a:buAutoNum type="arabicPeriod"/>
            </a:pPr>
            <a:endParaRPr lang="sv-SE" dirty="0"/>
          </a:p>
          <a:p>
            <a:pPr marL="0" indent="0">
              <a:buNone/>
            </a:pPr>
            <a:r>
              <a:rPr lang="sv-SE" b="1" dirty="0"/>
              <a:t>Part 2: </a:t>
            </a:r>
            <a:r>
              <a:rPr lang="sv-SE" b="1" dirty="0" err="1"/>
              <a:t>More</a:t>
            </a:r>
            <a:r>
              <a:rPr lang="sv-SE" b="1" dirty="0"/>
              <a:t> </a:t>
            </a:r>
            <a:r>
              <a:rPr lang="sv-SE" b="1" dirty="0" err="1"/>
              <a:t>about</a:t>
            </a:r>
            <a:r>
              <a:rPr lang="sv-SE" b="1" dirty="0"/>
              <a:t> software </a:t>
            </a:r>
            <a:r>
              <a:rPr lang="sv-SE" b="1" dirty="0" err="1"/>
              <a:t>development</a:t>
            </a:r>
            <a:r>
              <a:rPr lang="sv-SE" b="1" dirty="0"/>
              <a:t> </a:t>
            </a:r>
            <a:r>
              <a:rPr lang="sv-SE" b="1" dirty="0" err="1"/>
              <a:t>aspects</a:t>
            </a:r>
            <a:r>
              <a:rPr lang="sv-SE" b="1" dirty="0"/>
              <a:t> in DDD </a:t>
            </a:r>
          </a:p>
          <a:p>
            <a:pPr marL="514350" indent="-514350">
              <a:buAutoNum type="arabicPeriod"/>
            </a:pPr>
            <a:r>
              <a:rPr lang="sv-SE" dirty="0" err="1"/>
              <a:t>Model</a:t>
            </a:r>
            <a:r>
              <a:rPr lang="sv-SE" dirty="0"/>
              <a:t>-Driven Design</a:t>
            </a:r>
          </a:p>
          <a:p>
            <a:pPr marL="514350" indent="-514350">
              <a:buFont typeface="Arial" panose="020B0604020202020204" pitchFamily="34" charset="0"/>
              <a:buAutoNum type="arabicPeriod"/>
            </a:pPr>
            <a:r>
              <a:rPr lang="sv-SE" dirty="0" err="1"/>
              <a:t>Refactoring</a:t>
            </a:r>
            <a:endParaRPr lang="sv-SE" dirty="0"/>
          </a:p>
          <a:p>
            <a:pPr marL="514350" indent="-514350">
              <a:buFont typeface="+mj-lt"/>
              <a:buAutoNum type="arabicPeriod"/>
            </a:pPr>
            <a:r>
              <a:rPr lang="sv-SE" dirty="0" err="1"/>
              <a:t>Preserving</a:t>
            </a:r>
            <a:r>
              <a:rPr lang="sv-SE" dirty="0"/>
              <a:t> </a:t>
            </a:r>
            <a:r>
              <a:rPr lang="sv-SE" dirty="0" err="1"/>
              <a:t>Model</a:t>
            </a:r>
            <a:r>
              <a:rPr lang="sv-SE" dirty="0"/>
              <a:t> </a:t>
            </a:r>
            <a:r>
              <a:rPr lang="sv-SE" dirty="0" err="1"/>
              <a:t>Integrity</a:t>
            </a:r>
            <a:endParaRPr lang="sv-SE" dirty="0"/>
          </a:p>
        </p:txBody>
      </p:sp>
    </p:spTree>
    <p:extLst>
      <p:ext uri="{BB962C8B-B14F-4D97-AF65-F5344CB8AC3E}">
        <p14:creationId xmlns:p14="http://schemas.microsoft.com/office/powerpoint/2010/main" val="414426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7809-0DD2-1394-954F-62A3EE8B5986}"/>
              </a:ext>
            </a:extLst>
          </p:cNvPr>
          <p:cNvSpPr>
            <a:spLocks noGrp="1"/>
          </p:cNvSpPr>
          <p:nvPr>
            <p:ph type="title"/>
          </p:nvPr>
        </p:nvSpPr>
        <p:spPr/>
        <p:txBody>
          <a:bodyPr/>
          <a:lstStyle/>
          <a:p>
            <a:r>
              <a:rPr lang="sv-SE" dirty="0"/>
              <a:t>Extreme </a:t>
            </a:r>
            <a:r>
              <a:rPr lang="sv-SE" dirty="0" err="1"/>
              <a:t>Programming</a:t>
            </a:r>
            <a:r>
              <a:rPr lang="sv-SE" dirty="0"/>
              <a:t> (XP)</a:t>
            </a:r>
            <a:endParaRPr lang="en-US" dirty="0"/>
          </a:p>
        </p:txBody>
      </p:sp>
      <p:sp>
        <p:nvSpPr>
          <p:cNvPr id="3" name="Content Placeholder 2">
            <a:extLst>
              <a:ext uri="{FF2B5EF4-FFF2-40B4-BE49-F238E27FC236}">
                <a16:creationId xmlns:a16="http://schemas.microsoft.com/office/drawing/2014/main" id="{5935730A-BDDA-5F40-431E-94B77FC94E1D}"/>
              </a:ext>
            </a:extLst>
          </p:cNvPr>
          <p:cNvSpPr>
            <a:spLocks noGrp="1"/>
          </p:cNvSpPr>
          <p:nvPr>
            <p:ph idx="1"/>
          </p:nvPr>
        </p:nvSpPr>
        <p:spPr/>
        <p:txBody>
          <a:bodyPr>
            <a:normAutofit fontScale="85000" lnSpcReduction="20000"/>
          </a:bodyPr>
          <a:lstStyle/>
          <a:p>
            <a:r>
              <a:rPr lang="sv-SE" dirty="0"/>
              <a:t>Extreme </a:t>
            </a:r>
            <a:r>
              <a:rPr lang="sv-SE" dirty="0" err="1"/>
              <a:t>programming</a:t>
            </a:r>
            <a:r>
              <a:rPr lang="sv-SE" dirty="0"/>
              <a:t> </a:t>
            </a:r>
            <a:r>
              <a:rPr lang="sv-SE" dirty="0" err="1"/>
              <a:t>takes</a:t>
            </a:r>
            <a:r>
              <a:rPr lang="sv-SE" dirty="0"/>
              <a:t> </a:t>
            </a:r>
            <a:r>
              <a:rPr lang="sv-SE" dirty="0" err="1"/>
              <a:t>its</a:t>
            </a:r>
            <a:r>
              <a:rPr lang="sv-SE" dirty="0"/>
              <a:t> </a:t>
            </a:r>
            <a:r>
              <a:rPr lang="sv-SE" dirty="0" err="1"/>
              <a:t>name</a:t>
            </a:r>
            <a:r>
              <a:rPr lang="sv-SE" dirty="0"/>
              <a:t> from the </a:t>
            </a:r>
            <a:r>
              <a:rPr lang="sv-SE" dirty="0" err="1"/>
              <a:t>idea</a:t>
            </a:r>
            <a:r>
              <a:rPr lang="sv-SE" dirty="0"/>
              <a:t> </a:t>
            </a:r>
            <a:r>
              <a:rPr lang="sv-SE" dirty="0" err="1"/>
              <a:t>that</a:t>
            </a:r>
            <a:r>
              <a:rPr lang="sv-SE" dirty="0"/>
              <a:t> </a:t>
            </a:r>
            <a:r>
              <a:rPr lang="en-US" dirty="0"/>
              <a:t>the beneficial elements of traditional software engineering practices are taken to "extreme" levels.</a:t>
            </a:r>
          </a:p>
          <a:p>
            <a:r>
              <a:rPr lang="en-US" dirty="0"/>
              <a:t>As an example, code reviews are considered a beneficial practice. Taken to the extreme, code can be reviewed continuously which is achieved by the practice of </a:t>
            </a:r>
            <a:r>
              <a:rPr lang="en-US" i="1" dirty="0"/>
              <a:t>pair programming</a:t>
            </a:r>
            <a:r>
              <a:rPr lang="en-US" dirty="0"/>
              <a:t>. </a:t>
            </a:r>
          </a:p>
          <a:p>
            <a:r>
              <a:rPr lang="en-US" dirty="0"/>
              <a:t>Pair programming is when two programmers work together at one workstation. “the driver” writes code while the “the observer” or ”navigator”, reviews each line of code as it is typed. The two programmers switch roles frequently.</a:t>
            </a:r>
          </a:p>
          <a:p>
            <a:r>
              <a:rPr lang="en-US" dirty="0"/>
              <a:t>Some elements of extreme programming include pair programming, unit testing of all code, a flat management structure, code simplicity and clarity, expecting changes in the customer's requirements as time passes and the problem is better understood, and frequent communication with the customer and among programmers.</a:t>
            </a:r>
          </a:p>
        </p:txBody>
      </p:sp>
    </p:spTree>
    <p:extLst>
      <p:ext uri="{BB962C8B-B14F-4D97-AF65-F5344CB8AC3E}">
        <p14:creationId xmlns:p14="http://schemas.microsoft.com/office/powerpoint/2010/main" val="104240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FEA8-4F89-E48D-8AF8-27C4ED204DA5}"/>
              </a:ext>
            </a:extLst>
          </p:cNvPr>
          <p:cNvSpPr>
            <a:spLocks noGrp="1"/>
          </p:cNvSpPr>
          <p:nvPr>
            <p:ph type="title"/>
          </p:nvPr>
        </p:nvSpPr>
        <p:spPr/>
        <p:txBody>
          <a:bodyPr/>
          <a:lstStyle/>
          <a:p>
            <a:r>
              <a:rPr lang="sv-SE" dirty="0" err="1"/>
              <a:t>Kanban</a:t>
            </a:r>
            <a:endParaRPr lang="en-US" dirty="0"/>
          </a:p>
        </p:txBody>
      </p:sp>
      <p:sp>
        <p:nvSpPr>
          <p:cNvPr id="3" name="Content Placeholder 2">
            <a:extLst>
              <a:ext uri="{FF2B5EF4-FFF2-40B4-BE49-F238E27FC236}">
                <a16:creationId xmlns:a16="http://schemas.microsoft.com/office/drawing/2014/main" id="{0D7C700B-1181-EBC9-9B08-23E0DD52A6FC}"/>
              </a:ext>
            </a:extLst>
          </p:cNvPr>
          <p:cNvSpPr>
            <a:spLocks noGrp="1"/>
          </p:cNvSpPr>
          <p:nvPr>
            <p:ph sz="half" idx="1"/>
          </p:nvPr>
        </p:nvSpPr>
        <p:spPr>
          <a:xfrm>
            <a:off x="367419" y="1762250"/>
            <a:ext cx="5652382" cy="4351338"/>
          </a:xfrm>
        </p:spPr>
        <p:txBody>
          <a:bodyPr>
            <a:normAutofit fontScale="92500"/>
          </a:bodyPr>
          <a:lstStyle/>
          <a:p>
            <a:pPr fontAlgn="base"/>
            <a:r>
              <a:rPr lang="en-US" dirty="0"/>
              <a:t>Kanban comprises the following three practices working in tandem:</a:t>
            </a:r>
          </a:p>
          <a:p>
            <a:pPr marL="514350" indent="-514350" fontAlgn="base">
              <a:buFont typeface="+mj-lt"/>
              <a:buAutoNum type="arabicPeriod"/>
            </a:pPr>
            <a:r>
              <a:rPr lang="en-US" dirty="0"/>
              <a:t>Defining and visualizing a workflow</a:t>
            </a:r>
          </a:p>
          <a:p>
            <a:pPr marL="514350" indent="-514350" fontAlgn="base">
              <a:buFont typeface="+mj-lt"/>
              <a:buAutoNum type="arabicPeriod"/>
            </a:pPr>
            <a:r>
              <a:rPr lang="en-US" dirty="0"/>
              <a:t>Actively managing items in a workflow</a:t>
            </a:r>
          </a:p>
          <a:p>
            <a:pPr marL="514350" indent="-514350" fontAlgn="base">
              <a:buFont typeface="+mj-lt"/>
              <a:buAutoNum type="arabicPeriod"/>
            </a:pPr>
            <a:r>
              <a:rPr lang="en-US" dirty="0"/>
              <a:t>Improving a workflow</a:t>
            </a:r>
          </a:p>
          <a:p>
            <a:pPr fontAlgn="base"/>
            <a:r>
              <a:rPr lang="en-US" dirty="0">
                <a:hlinkClick r:id="rId2"/>
              </a:rPr>
              <a:t>https://kanbanguides.org/english/</a:t>
            </a:r>
            <a:r>
              <a:rPr lang="en-US" dirty="0"/>
              <a:t> </a:t>
            </a:r>
          </a:p>
          <a:p>
            <a:pPr fontAlgn="base"/>
            <a:r>
              <a:rPr lang="en-US" dirty="0"/>
              <a:t>Combination of Scrum and Kanban is called “</a:t>
            </a:r>
            <a:r>
              <a:rPr lang="en-US" dirty="0" err="1"/>
              <a:t>Scrumban</a:t>
            </a:r>
            <a:r>
              <a:rPr lang="en-US" dirty="0"/>
              <a:t>”. </a:t>
            </a:r>
          </a:p>
        </p:txBody>
      </p:sp>
      <p:pic>
        <p:nvPicPr>
          <p:cNvPr id="1026" name="Picture 2" descr="undefined">
            <a:extLst>
              <a:ext uri="{FF2B5EF4-FFF2-40B4-BE49-F238E27FC236}">
                <a16:creationId xmlns:a16="http://schemas.microsoft.com/office/drawing/2014/main" id="{88ECA191-4588-10AA-C088-672CBC374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2335" y="2227637"/>
            <a:ext cx="5562905" cy="2914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210425-4109-8CFC-0118-F771FFB2DCAD}"/>
              </a:ext>
            </a:extLst>
          </p:cNvPr>
          <p:cNvSpPr txBox="1"/>
          <p:nvPr/>
        </p:nvSpPr>
        <p:spPr>
          <a:xfrm>
            <a:off x="7367561" y="5486400"/>
            <a:ext cx="4517679" cy="523220"/>
          </a:xfrm>
          <a:prstGeom prst="rect">
            <a:avLst/>
          </a:prstGeom>
          <a:noFill/>
        </p:spPr>
        <p:txBody>
          <a:bodyPr wrap="square" rtlCol="0">
            <a:spAutoFit/>
          </a:bodyPr>
          <a:lstStyle/>
          <a:p>
            <a:r>
              <a:rPr lang="sv-SE" sz="1400" b="1" dirty="0" err="1"/>
              <a:t>Figure</a:t>
            </a:r>
            <a:r>
              <a:rPr lang="sv-SE" sz="1400" b="1" dirty="0"/>
              <a:t> taken from: </a:t>
            </a:r>
            <a:r>
              <a:rPr lang="sv-SE" sz="1400" dirty="0">
                <a:hlinkClick r:id="rId4"/>
              </a:rPr>
              <a:t>https://en.wikipedia.org/wiki/Kanban_(development)</a:t>
            </a:r>
            <a:r>
              <a:rPr lang="sv-SE" sz="1400" dirty="0"/>
              <a:t> </a:t>
            </a:r>
            <a:endParaRPr lang="en-US" sz="1400" dirty="0"/>
          </a:p>
        </p:txBody>
      </p:sp>
    </p:spTree>
    <p:extLst>
      <p:ext uri="{BB962C8B-B14F-4D97-AF65-F5344CB8AC3E}">
        <p14:creationId xmlns:p14="http://schemas.microsoft.com/office/powerpoint/2010/main" val="29461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5BC3-4FE1-A765-AB88-B0819A643AA8}"/>
              </a:ext>
            </a:extLst>
          </p:cNvPr>
          <p:cNvSpPr>
            <a:spLocks noGrp="1"/>
          </p:cNvSpPr>
          <p:nvPr>
            <p:ph type="title"/>
          </p:nvPr>
        </p:nvSpPr>
        <p:spPr>
          <a:xfrm>
            <a:off x="838200" y="147841"/>
            <a:ext cx="10515600" cy="1325563"/>
          </a:xfrm>
        </p:spPr>
        <p:txBody>
          <a:bodyPr/>
          <a:lstStyle/>
          <a:p>
            <a:r>
              <a:rPr lang="sv-SE" dirty="0"/>
              <a:t>Alternatives to </a:t>
            </a:r>
            <a:r>
              <a:rPr lang="sv-SE" dirty="0" err="1"/>
              <a:t>Agile</a:t>
            </a:r>
            <a:r>
              <a:rPr lang="sv-SE" dirty="0"/>
              <a:t> </a:t>
            </a:r>
            <a:endParaRPr lang="en-US" dirty="0"/>
          </a:p>
        </p:txBody>
      </p:sp>
      <p:sp>
        <p:nvSpPr>
          <p:cNvPr id="3" name="Content Placeholder 2">
            <a:extLst>
              <a:ext uri="{FF2B5EF4-FFF2-40B4-BE49-F238E27FC236}">
                <a16:creationId xmlns:a16="http://schemas.microsoft.com/office/drawing/2014/main" id="{9DDB91A0-B209-4F10-E8A8-2A6C38DA37E5}"/>
              </a:ext>
            </a:extLst>
          </p:cNvPr>
          <p:cNvSpPr>
            <a:spLocks noGrp="1"/>
          </p:cNvSpPr>
          <p:nvPr>
            <p:ph idx="1"/>
          </p:nvPr>
        </p:nvSpPr>
        <p:spPr>
          <a:xfrm>
            <a:off x="838200" y="1372949"/>
            <a:ext cx="10515600" cy="5018797"/>
          </a:xfrm>
        </p:spPr>
        <p:txBody>
          <a:bodyPr>
            <a:normAutofit fontScale="77500" lnSpcReduction="20000"/>
          </a:bodyPr>
          <a:lstStyle/>
          <a:p>
            <a:r>
              <a:rPr lang="sv-SE" dirty="0" err="1"/>
              <a:t>Agile</a:t>
            </a:r>
            <a:r>
              <a:rPr lang="sv-SE" dirty="0"/>
              <a:t> is </a:t>
            </a:r>
            <a:r>
              <a:rPr lang="sv-SE" dirty="0" err="1"/>
              <a:t>charactaerized</a:t>
            </a:r>
            <a:r>
              <a:rPr lang="sv-SE" dirty="0"/>
              <a:t> by an </a:t>
            </a:r>
            <a:r>
              <a:rPr lang="sv-SE" dirty="0" err="1"/>
              <a:t>iterative</a:t>
            </a:r>
            <a:r>
              <a:rPr lang="sv-SE" dirty="0"/>
              <a:t> </a:t>
            </a:r>
            <a:r>
              <a:rPr lang="sv-SE" dirty="0" err="1"/>
              <a:t>way</a:t>
            </a:r>
            <a:r>
              <a:rPr lang="sv-SE" dirty="0"/>
              <a:t> </a:t>
            </a:r>
            <a:r>
              <a:rPr lang="sv-SE" dirty="0" err="1"/>
              <a:t>of</a:t>
            </a:r>
            <a:r>
              <a:rPr lang="sv-SE" dirty="0"/>
              <a:t> </a:t>
            </a:r>
            <a:r>
              <a:rPr lang="sv-SE" dirty="0" err="1"/>
              <a:t>working</a:t>
            </a:r>
            <a:r>
              <a:rPr lang="sv-SE" dirty="0"/>
              <a:t>. </a:t>
            </a:r>
            <a:r>
              <a:rPr lang="sv-SE" dirty="0" err="1"/>
              <a:t>This</a:t>
            </a:r>
            <a:r>
              <a:rPr lang="sv-SE" dirty="0"/>
              <a:t> </a:t>
            </a:r>
            <a:r>
              <a:rPr lang="sv-SE" dirty="0" err="1"/>
              <a:t>can</a:t>
            </a:r>
            <a:r>
              <a:rPr lang="sv-SE" dirty="0"/>
              <a:t> be </a:t>
            </a:r>
            <a:r>
              <a:rPr lang="sv-SE" dirty="0" err="1"/>
              <a:t>compared</a:t>
            </a:r>
            <a:r>
              <a:rPr lang="sv-SE" dirty="0"/>
              <a:t> </a:t>
            </a:r>
            <a:r>
              <a:rPr lang="sv-SE" dirty="0" err="1"/>
              <a:t>with</a:t>
            </a:r>
            <a:r>
              <a:rPr lang="sv-SE" dirty="0"/>
              <a:t> the</a:t>
            </a:r>
            <a:r>
              <a:rPr lang="sv-SE" i="1" dirty="0"/>
              <a:t>”</a:t>
            </a:r>
            <a:r>
              <a:rPr lang="en-US" i="1" dirty="0"/>
              <a:t> waterfall model”</a:t>
            </a:r>
            <a:r>
              <a:rPr lang="en-US" dirty="0"/>
              <a:t>. </a:t>
            </a:r>
          </a:p>
          <a:p>
            <a:r>
              <a:rPr lang="en-US" i="1" dirty="0"/>
              <a:t>The waterfall model </a:t>
            </a:r>
            <a:r>
              <a:rPr lang="en-US" dirty="0"/>
              <a:t>is a breakdown of development activities into linear sequential phases. </a:t>
            </a:r>
          </a:p>
          <a:p>
            <a:r>
              <a:rPr lang="en-US" dirty="0"/>
              <a:t>For example, we might work in the order of requirement analysis, design, coding and then testing the code. </a:t>
            </a:r>
          </a:p>
          <a:p>
            <a:r>
              <a:rPr lang="en-US" dirty="0"/>
              <a:t>We might for example spend three months for each phase if the total project length is 12 months. </a:t>
            </a:r>
            <a:br>
              <a:rPr lang="en-US" dirty="0"/>
            </a:br>
            <a:endParaRPr lang="en-US" dirty="0"/>
          </a:p>
          <a:p>
            <a:r>
              <a:rPr lang="en-US" dirty="0"/>
              <a:t>In the iterative approach, the first iteration could use three months on working with a quarter of the requirements and the complete software cycle of analysis, design, code and test. In the next iteration of three months we would continue and would then theoretically have a system that does half of the functionality required in the requirements. </a:t>
            </a:r>
          </a:p>
          <a:p>
            <a:endParaRPr lang="en-US" dirty="0"/>
          </a:p>
          <a:p>
            <a:r>
              <a:rPr lang="en-US" dirty="0"/>
              <a:t>“How to work” is a long and interesting discussion. We conclude shortly by saying that different organizations work in different ways with varying results. </a:t>
            </a:r>
          </a:p>
        </p:txBody>
      </p:sp>
    </p:spTree>
    <p:extLst>
      <p:ext uri="{BB962C8B-B14F-4D97-AF65-F5344CB8AC3E}">
        <p14:creationId xmlns:p14="http://schemas.microsoft.com/office/powerpoint/2010/main" val="398271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E2340-179C-5504-EF84-C75DB05DB512}"/>
              </a:ext>
            </a:extLst>
          </p:cNvPr>
          <p:cNvSpPr>
            <a:spLocks noGrp="1"/>
          </p:cNvSpPr>
          <p:nvPr>
            <p:ph type="title"/>
          </p:nvPr>
        </p:nvSpPr>
        <p:spPr/>
        <p:txBody>
          <a:bodyPr/>
          <a:lstStyle/>
          <a:p>
            <a:r>
              <a:rPr lang="sv-SE" dirty="0" err="1"/>
              <a:t>Model</a:t>
            </a:r>
            <a:r>
              <a:rPr lang="sv-SE" dirty="0"/>
              <a:t>-Driven Design</a:t>
            </a:r>
            <a:endParaRPr lang="en-US" dirty="0"/>
          </a:p>
        </p:txBody>
      </p:sp>
      <p:sp>
        <p:nvSpPr>
          <p:cNvPr id="5" name="Text Placeholder 4">
            <a:extLst>
              <a:ext uri="{FF2B5EF4-FFF2-40B4-BE49-F238E27FC236}">
                <a16:creationId xmlns:a16="http://schemas.microsoft.com/office/drawing/2014/main" id="{B19C409B-29E5-B207-3026-C6EFA4A165B7}"/>
              </a:ext>
            </a:extLst>
          </p:cNvPr>
          <p:cNvSpPr>
            <a:spLocks noGrp="1"/>
          </p:cNvSpPr>
          <p:nvPr>
            <p:ph type="body" idx="1"/>
          </p:nvPr>
        </p:nvSpPr>
        <p:spPr/>
        <p:txBody>
          <a:bodyPr>
            <a:normAutofit fontScale="92500"/>
          </a:bodyPr>
          <a:lstStyle/>
          <a:p>
            <a:r>
              <a:rPr lang="sv-SE" dirty="0"/>
              <a:t>So far, the </a:t>
            </a:r>
            <a:r>
              <a:rPr lang="sv-SE" dirty="0" err="1"/>
              <a:t>main</a:t>
            </a:r>
            <a:r>
              <a:rPr lang="sv-SE" dirty="0"/>
              <a:t> </a:t>
            </a:r>
            <a:r>
              <a:rPr lang="sv-SE" dirty="0" err="1"/>
              <a:t>message</a:t>
            </a:r>
            <a:r>
              <a:rPr lang="sv-SE" dirty="0"/>
              <a:t> in DDD is </a:t>
            </a:r>
            <a:r>
              <a:rPr lang="sv-SE" dirty="0" err="1"/>
              <a:t>that</a:t>
            </a:r>
            <a:r>
              <a:rPr lang="sv-SE" dirty="0"/>
              <a:t> </a:t>
            </a:r>
            <a:r>
              <a:rPr lang="sv-SE" dirty="0" err="1"/>
              <a:t>we</a:t>
            </a:r>
            <a:r>
              <a:rPr lang="sv-SE" dirty="0"/>
              <a:t> </a:t>
            </a:r>
            <a:r>
              <a:rPr lang="sv-SE" dirty="0" err="1"/>
              <a:t>want</a:t>
            </a:r>
            <a:r>
              <a:rPr lang="sv-SE" dirty="0"/>
              <a:t> to </a:t>
            </a:r>
            <a:r>
              <a:rPr lang="sv-SE" dirty="0" err="1"/>
              <a:t>create</a:t>
            </a:r>
            <a:r>
              <a:rPr lang="sv-SE" dirty="0"/>
              <a:t> a </a:t>
            </a:r>
            <a:r>
              <a:rPr lang="sv-SE" dirty="0" err="1"/>
              <a:t>model</a:t>
            </a:r>
            <a:r>
              <a:rPr lang="sv-SE" dirty="0"/>
              <a:t> </a:t>
            </a:r>
            <a:r>
              <a:rPr lang="sv-SE" dirty="0" err="1"/>
              <a:t>that</a:t>
            </a:r>
            <a:r>
              <a:rPr lang="sv-SE" dirty="0"/>
              <a:t> is </a:t>
            </a:r>
            <a:r>
              <a:rPr lang="sv-SE" dirty="0" err="1"/>
              <a:t>deeply</a:t>
            </a:r>
            <a:r>
              <a:rPr lang="sv-SE" dirty="0"/>
              <a:t> </a:t>
            </a:r>
            <a:r>
              <a:rPr lang="sv-SE" dirty="0" err="1"/>
              <a:t>rooted</a:t>
            </a:r>
            <a:r>
              <a:rPr lang="sv-SE" dirty="0"/>
              <a:t> in the </a:t>
            </a:r>
            <a:r>
              <a:rPr lang="sv-SE" dirty="0" err="1"/>
              <a:t>domain</a:t>
            </a:r>
            <a:r>
              <a:rPr lang="sv-SE" dirty="0"/>
              <a:t> and </a:t>
            </a:r>
            <a:r>
              <a:rPr lang="sv-SE" dirty="0" err="1"/>
              <a:t>should</a:t>
            </a:r>
            <a:r>
              <a:rPr lang="sv-SE" dirty="0"/>
              <a:t> </a:t>
            </a:r>
            <a:r>
              <a:rPr lang="sv-SE" dirty="0" err="1"/>
              <a:t>reflect</a:t>
            </a:r>
            <a:r>
              <a:rPr lang="sv-SE" dirty="0"/>
              <a:t> the </a:t>
            </a:r>
            <a:r>
              <a:rPr lang="sv-SE" dirty="0" err="1"/>
              <a:t>essential</a:t>
            </a:r>
            <a:r>
              <a:rPr lang="sv-SE" dirty="0"/>
              <a:t> </a:t>
            </a:r>
            <a:r>
              <a:rPr lang="sv-SE" dirty="0" err="1"/>
              <a:t>concepts</a:t>
            </a:r>
            <a:r>
              <a:rPr lang="sv-SE" dirty="0"/>
              <a:t> </a:t>
            </a:r>
            <a:r>
              <a:rPr lang="sv-SE" dirty="0" err="1"/>
              <a:t>of</a:t>
            </a:r>
            <a:r>
              <a:rPr lang="sv-SE" dirty="0"/>
              <a:t> the </a:t>
            </a:r>
            <a:r>
              <a:rPr lang="sv-SE" dirty="0" err="1"/>
              <a:t>domain</a:t>
            </a:r>
            <a:r>
              <a:rPr lang="sv-SE" dirty="0"/>
              <a:t> </a:t>
            </a:r>
            <a:r>
              <a:rPr lang="sv-SE" dirty="0" err="1"/>
              <a:t>with</a:t>
            </a:r>
            <a:r>
              <a:rPr lang="sv-SE" dirty="0"/>
              <a:t> </a:t>
            </a:r>
            <a:r>
              <a:rPr lang="sv-SE" dirty="0" err="1"/>
              <a:t>great</a:t>
            </a:r>
            <a:r>
              <a:rPr lang="sv-SE" dirty="0"/>
              <a:t> </a:t>
            </a:r>
            <a:r>
              <a:rPr lang="sv-SE" dirty="0" err="1"/>
              <a:t>accuracy</a:t>
            </a:r>
            <a:r>
              <a:rPr lang="sv-SE" dirty="0"/>
              <a:t>. All </a:t>
            </a:r>
            <a:r>
              <a:rPr lang="sv-SE" dirty="0" err="1"/>
              <a:t>communication</a:t>
            </a:r>
            <a:r>
              <a:rPr lang="sv-SE" dirty="0"/>
              <a:t> </a:t>
            </a:r>
            <a:r>
              <a:rPr lang="sv-SE" dirty="0" err="1"/>
              <a:t>should</a:t>
            </a:r>
            <a:r>
              <a:rPr lang="sv-SE" dirty="0"/>
              <a:t> be </a:t>
            </a:r>
            <a:r>
              <a:rPr lang="sv-SE" dirty="0" err="1"/>
              <a:t>based</a:t>
            </a:r>
            <a:r>
              <a:rPr lang="sv-SE" dirty="0"/>
              <a:t> on the ”</a:t>
            </a:r>
            <a:r>
              <a:rPr lang="en-US" dirty="0">
                <a:sym typeface="Wingdings" panose="05000000000000000000" pitchFamily="2" charset="2"/>
              </a:rPr>
              <a:t>ubiquitous language”. </a:t>
            </a:r>
          </a:p>
          <a:p>
            <a:r>
              <a:rPr lang="en-US" dirty="0">
                <a:sym typeface="Wingdings" panose="05000000000000000000" pitchFamily="2" charset="2"/>
              </a:rPr>
              <a:t>Once a good domain model is in place, the next step is to </a:t>
            </a:r>
            <a:r>
              <a:rPr lang="en-US" b="1" dirty="0">
                <a:sym typeface="Wingdings" panose="05000000000000000000" pitchFamily="2" charset="2"/>
              </a:rPr>
              <a:t>implement</a:t>
            </a:r>
            <a:r>
              <a:rPr lang="en-US" dirty="0">
                <a:sym typeface="Wingdings" panose="05000000000000000000" pitchFamily="2" charset="2"/>
              </a:rPr>
              <a:t> it in code. </a:t>
            </a:r>
            <a:endParaRPr lang="en-US" dirty="0"/>
          </a:p>
        </p:txBody>
      </p:sp>
    </p:spTree>
    <p:extLst>
      <p:ext uri="{BB962C8B-B14F-4D97-AF65-F5344CB8AC3E}">
        <p14:creationId xmlns:p14="http://schemas.microsoft.com/office/powerpoint/2010/main" val="312663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CA44-9221-0227-1020-421922838963}"/>
              </a:ext>
            </a:extLst>
          </p:cNvPr>
          <p:cNvSpPr>
            <a:spLocks noGrp="1"/>
          </p:cNvSpPr>
          <p:nvPr>
            <p:ph type="title"/>
          </p:nvPr>
        </p:nvSpPr>
        <p:spPr/>
        <p:txBody>
          <a:bodyPr/>
          <a:lstStyle/>
          <a:p>
            <a:r>
              <a:rPr lang="sv-SE" dirty="0" err="1"/>
              <a:t>Model</a:t>
            </a:r>
            <a:r>
              <a:rPr lang="sv-SE" dirty="0"/>
              <a:t>-Driven Design	</a:t>
            </a:r>
            <a:endParaRPr lang="en-US" dirty="0"/>
          </a:p>
        </p:txBody>
      </p:sp>
      <p:sp>
        <p:nvSpPr>
          <p:cNvPr id="3" name="Content Placeholder 2">
            <a:extLst>
              <a:ext uri="{FF2B5EF4-FFF2-40B4-BE49-F238E27FC236}">
                <a16:creationId xmlns:a16="http://schemas.microsoft.com/office/drawing/2014/main" id="{61934E28-B465-87C2-F120-87438D79EBDC}"/>
              </a:ext>
            </a:extLst>
          </p:cNvPr>
          <p:cNvSpPr>
            <a:spLocks noGrp="1"/>
          </p:cNvSpPr>
          <p:nvPr>
            <p:ph idx="1"/>
          </p:nvPr>
        </p:nvSpPr>
        <p:spPr/>
        <p:txBody>
          <a:bodyPr>
            <a:normAutofit fontScale="70000" lnSpcReduction="20000"/>
          </a:bodyPr>
          <a:lstStyle/>
          <a:p>
            <a:r>
              <a:rPr lang="sv-SE" dirty="0"/>
              <a:t>Creating a </a:t>
            </a:r>
            <a:r>
              <a:rPr lang="sv-SE" dirty="0" err="1"/>
              <a:t>domain</a:t>
            </a:r>
            <a:r>
              <a:rPr lang="sv-SE" dirty="0"/>
              <a:t> </a:t>
            </a:r>
            <a:r>
              <a:rPr lang="sv-SE" dirty="0" err="1"/>
              <a:t>model</a:t>
            </a:r>
            <a:r>
              <a:rPr lang="sv-SE" dirty="0"/>
              <a:t> </a:t>
            </a:r>
            <a:r>
              <a:rPr lang="sv-SE" dirty="0" err="1"/>
              <a:t>can</a:t>
            </a:r>
            <a:r>
              <a:rPr lang="sv-SE" dirty="0"/>
              <a:t> be </a:t>
            </a:r>
            <a:r>
              <a:rPr lang="sv-SE" dirty="0" err="1"/>
              <a:t>done</a:t>
            </a:r>
            <a:r>
              <a:rPr lang="sv-SE" dirty="0"/>
              <a:t> in </a:t>
            </a:r>
            <a:r>
              <a:rPr lang="sv-SE" dirty="0" err="1"/>
              <a:t>two</a:t>
            </a:r>
            <a:r>
              <a:rPr lang="sv-SE" dirty="0"/>
              <a:t> </a:t>
            </a:r>
            <a:r>
              <a:rPr lang="sv-SE" dirty="0" err="1"/>
              <a:t>ways</a:t>
            </a:r>
            <a:r>
              <a:rPr lang="sv-SE" dirty="0"/>
              <a:t>. </a:t>
            </a:r>
            <a:endParaRPr lang="en-US" dirty="0"/>
          </a:p>
          <a:p>
            <a:pPr marL="514350" indent="-514350">
              <a:buFont typeface="+mj-lt"/>
              <a:buAutoNum type="arabicPeriod"/>
            </a:pPr>
            <a:r>
              <a:rPr lang="en-US" dirty="0"/>
              <a:t>The domain model is built </a:t>
            </a:r>
            <a:r>
              <a:rPr lang="en-US" i="1" dirty="0"/>
              <a:t>without</a:t>
            </a:r>
            <a:r>
              <a:rPr lang="en-US" dirty="0"/>
              <a:t> consideration to software design. </a:t>
            </a:r>
          </a:p>
          <a:p>
            <a:pPr marL="514350" indent="-514350">
              <a:buFont typeface="+mj-lt"/>
              <a:buAutoNum type="arabicPeriod"/>
            </a:pPr>
            <a:r>
              <a:rPr lang="en-US" dirty="0"/>
              <a:t>The domain model is built </a:t>
            </a:r>
            <a:r>
              <a:rPr lang="en-US" i="1" dirty="0"/>
              <a:t>with</a:t>
            </a:r>
            <a:r>
              <a:rPr lang="en-US" dirty="0"/>
              <a:t> consideration to software design. </a:t>
            </a:r>
          </a:p>
          <a:p>
            <a:r>
              <a:rPr lang="en-US" dirty="0"/>
              <a:t>The second approach is the recommended.</a:t>
            </a:r>
          </a:p>
          <a:p>
            <a:r>
              <a:rPr lang="en-US" dirty="0"/>
              <a:t>In practice, the model built with the first approach has a high risk of “living its’ own life” since transition from domain model to code is far from trivial.</a:t>
            </a:r>
          </a:p>
          <a:p>
            <a:r>
              <a:rPr lang="en-US" dirty="0"/>
              <a:t>The software developers will be forced to make design decisions in regard to what is possible to code and performance aspects. Often, they also have to make assumptions about intended behavior.</a:t>
            </a:r>
          </a:p>
          <a:p>
            <a:r>
              <a:rPr lang="en-US" dirty="0"/>
              <a:t>When decisions have been made that is not part of the domain model a discrepancy between the model and the code design is created and the domain model becomes less relevant. This is bad since the domain model risks of becoming irrelevant. </a:t>
            </a:r>
          </a:p>
          <a:p>
            <a:r>
              <a:rPr lang="en-US" b="1" dirty="0"/>
              <a:t>So closely relate domain modeling and code-design! Developers should be included in the modelling process </a:t>
            </a:r>
            <a:r>
              <a:rPr lang="en-US" b="1" i="1" dirty="0"/>
              <a:t>rather than </a:t>
            </a:r>
            <a:r>
              <a:rPr lang="en-US" b="1" dirty="0"/>
              <a:t>getting a “text and diagram” of what should be coded after the domain model is created. </a:t>
            </a:r>
            <a:endParaRPr lang="sv-SE" b="1" dirty="0"/>
          </a:p>
        </p:txBody>
      </p:sp>
    </p:spTree>
    <p:extLst>
      <p:ext uri="{BB962C8B-B14F-4D97-AF65-F5344CB8AC3E}">
        <p14:creationId xmlns:p14="http://schemas.microsoft.com/office/powerpoint/2010/main" val="1542897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89B-5A9F-C223-A31C-356B6B89ADEF}"/>
              </a:ext>
            </a:extLst>
          </p:cNvPr>
          <p:cNvSpPr>
            <a:spLocks noGrp="1"/>
          </p:cNvSpPr>
          <p:nvPr>
            <p:ph type="title"/>
          </p:nvPr>
        </p:nvSpPr>
        <p:spPr/>
        <p:txBody>
          <a:bodyPr/>
          <a:lstStyle/>
          <a:p>
            <a:r>
              <a:rPr lang="sv-SE" dirty="0" err="1"/>
              <a:t>Model</a:t>
            </a:r>
            <a:r>
              <a:rPr lang="sv-SE" dirty="0"/>
              <a:t>-Driven Design	</a:t>
            </a:r>
            <a:endParaRPr lang="en-US" dirty="0"/>
          </a:p>
        </p:txBody>
      </p:sp>
      <p:sp>
        <p:nvSpPr>
          <p:cNvPr id="3" name="Content Placeholder 2">
            <a:extLst>
              <a:ext uri="{FF2B5EF4-FFF2-40B4-BE49-F238E27FC236}">
                <a16:creationId xmlns:a16="http://schemas.microsoft.com/office/drawing/2014/main" id="{CD0CFDFE-C96D-6EF0-42C9-845B56752796}"/>
              </a:ext>
            </a:extLst>
          </p:cNvPr>
          <p:cNvSpPr>
            <a:spLocks noGrp="1"/>
          </p:cNvSpPr>
          <p:nvPr>
            <p:ph idx="1"/>
          </p:nvPr>
        </p:nvSpPr>
        <p:spPr/>
        <p:txBody>
          <a:bodyPr>
            <a:normAutofit fontScale="92500" lnSpcReduction="20000"/>
          </a:bodyPr>
          <a:lstStyle/>
          <a:p>
            <a:r>
              <a:rPr lang="sv-SE" dirty="0"/>
              <a:t>To </a:t>
            </a:r>
            <a:r>
              <a:rPr lang="sv-SE" dirty="0" err="1"/>
              <a:t>tightly</a:t>
            </a:r>
            <a:r>
              <a:rPr lang="sv-SE" dirty="0"/>
              <a:t> </a:t>
            </a:r>
            <a:r>
              <a:rPr lang="sv-SE" dirty="0" err="1"/>
              <a:t>tie</a:t>
            </a:r>
            <a:r>
              <a:rPr lang="sv-SE" dirty="0"/>
              <a:t> the </a:t>
            </a:r>
            <a:r>
              <a:rPr lang="sv-SE" dirty="0" err="1"/>
              <a:t>domain</a:t>
            </a:r>
            <a:r>
              <a:rPr lang="sv-SE" dirty="0"/>
              <a:t> </a:t>
            </a:r>
            <a:r>
              <a:rPr lang="sv-SE" dirty="0" err="1"/>
              <a:t>model</a:t>
            </a:r>
            <a:r>
              <a:rPr lang="sv-SE" dirty="0"/>
              <a:t> to </a:t>
            </a:r>
            <a:r>
              <a:rPr lang="sv-SE" dirty="0" err="1"/>
              <a:t>code</a:t>
            </a:r>
            <a:r>
              <a:rPr lang="sv-SE" dirty="0"/>
              <a:t> design </a:t>
            </a:r>
            <a:r>
              <a:rPr lang="sv-SE" dirty="0" err="1"/>
              <a:t>requires</a:t>
            </a:r>
            <a:r>
              <a:rPr lang="sv-SE" dirty="0"/>
              <a:t> software </a:t>
            </a:r>
            <a:r>
              <a:rPr lang="sv-SE" dirty="0" err="1"/>
              <a:t>development</a:t>
            </a:r>
            <a:r>
              <a:rPr lang="sv-SE" dirty="0"/>
              <a:t> </a:t>
            </a:r>
            <a:r>
              <a:rPr lang="sv-SE" dirty="0" err="1"/>
              <a:t>tools</a:t>
            </a:r>
            <a:r>
              <a:rPr lang="sv-SE" dirty="0"/>
              <a:t> and </a:t>
            </a:r>
            <a:r>
              <a:rPr lang="sv-SE" dirty="0" err="1"/>
              <a:t>languages</a:t>
            </a:r>
            <a:r>
              <a:rPr lang="sv-SE" dirty="0"/>
              <a:t> </a:t>
            </a:r>
            <a:r>
              <a:rPr lang="sv-SE" dirty="0" err="1"/>
              <a:t>that</a:t>
            </a:r>
            <a:r>
              <a:rPr lang="sv-SE" dirty="0"/>
              <a:t> support a </a:t>
            </a:r>
            <a:r>
              <a:rPr lang="sv-SE" dirty="0" err="1"/>
              <a:t>modeling</a:t>
            </a:r>
            <a:r>
              <a:rPr lang="sv-SE" dirty="0"/>
              <a:t> paradigm. </a:t>
            </a:r>
            <a:r>
              <a:rPr lang="sv-SE" dirty="0" err="1"/>
              <a:t>Object-oriented</a:t>
            </a:r>
            <a:r>
              <a:rPr lang="sv-SE" dirty="0"/>
              <a:t> </a:t>
            </a:r>
            <a:r>
              <a:rPr lang="sv-SE" dirty="0" err="1"/>
              <a:t>programming</a:t>
            </a:r>
            <a:r>
              <a:rPr lang="sv-SE" dirty="0"/>
              <a:t> (OOP) </a:t>
            </a:r>
            <a:r>
              <a:rPr lang="sv-SE" dirty="0" err="1"/>
              <a:t>does</a:t>
            </a:r>
            <a:r>
              <a:rPr lang="sv-SE" dirty="0"/>
              <a:t> </a:t>
            </a:r>
            <a:r>
              <a:rPr lang="sv-SE" dirty="0" err="1"/>
              <a:t>this</a:t>
            </a:r>
            <a:r>
              <a:rPr lang="sv-SE" dirty="0"/>
              <a:t>. </a:t>
            </a:r>
          </a:p>
          <a:p>
            <a:pPr algn="l"/>
            <a:r>
              <a:rPr lang="en-US" dirty="0"/>
              <a:t>Object-oriented programming provides classes of objects and associations of classes, object instances, and messaging between them.</a:t>
            </a:r>
          </a:p>
          <a:p>
            <a:pPr algn="l"/>
            <a:r>
              <a:rPr lang="en-US" dirty="0"/>
              <a:t>OOP languages make it possible to create direct mappings between domain model objects with their relationships, and their programming counterparts.</a:t>
            </a:r>
          </a:p>
          <a:p>
            <a:pPr algn="l"/>
            <a:endParaRPr lang="en-US" dirty="0"/>
          </a:p>
          <a:p>
            <a:pPr algn="l"/>
            <a:r>
              <a:rPr lang="en-US" dirty="0"/>
              <a:t>Procedural languages, in contrast to OOP languages, offer limited support for model-driven design and is therefore not recommended. </a:t>
            </a:r>
          </a:p>
        </p:txBody>
      </p:sp>
    </p:spTree>
    <p:extLst>
      <p:ext uri="{BB962C8B-B14F-4D97-AF65-F5344CB8AC3E}">
        <p14:creationId xmlns:p14="http://schemas.microsoft.com/office/powerpoint/2010/main" val="1718931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AECC-D7CD-054B-F924-6D66C88BFA88}"/>
              </a:ext>
            </a:extLst>
          </p:cNvPr>
          <p:cNvSpPr>
            <a:spLocks noGrp="1"/>
          </p:cNvSpPr>
          <p:nvPr>
            <p:ph type="title"/>
          </p:nvPr>
        </p:nvSpPr>
        <p:spPr>
          <a:xfrm>
            <a:off x="838200" y="18255"/>
            <a:ext cx="10515600" cy="1325563"/>
          </a:xfrm>
        </p:spPr>
        <p:txBody>
          <a:bodyPr/>
          <a:lstStyle/>
          <a:p>
            <a:r>
              <a:rPr lang="sv-SE" dirty="0" err="1"/>
              <a:t>Building</a:t>
            </a:r>
            <a:r>
              <a:rPr lang="sv-SE" dirty="0"/>
              <a:t> Blocks </a:t>
            </a:r>
            <a:r>
              <a:rPr lang="sv-SE" dirty="0" err="1"/>
              <a:t>of</a:t>
            </a:r>
            <a:r>
              <a:rPr lang="sv-SE" dirty="0"/>
              <a:t> a </a:t>
            </a:r>
            <a:r>
              <a:rPr lang="sv-SE" dirty="0" err="1"/>
              <a:t>Model</a:t>
            </a:r>
            <a:r>
              <a:rPr lang="sv-SE" dirty="0"/>
              <a:t>-Driven Design</a:t>
            </a:r>
            <a:endParaRPr lang="en-US" dirty="0"/>
          </a:p>
        </p:txBody>
      </p:sp>
      <p:sp>
        <p:nvSpPr>
          <p:cNvPr id="3" name="Content Placeholder 2">
            <a:extLst>
              <a:ext uri="{FF2B5EF4-FFF2-40B4-BE49-F238E27FC236}">
                <a16:creationId xmlns:a16="http://schemas.microsoft.com/office/drawing/2014/main" id="{A4233B6F-CA7D-3201-D9B3-B5570DBFF2B9}"/>
              </a:ext>
            </a:extLst>
          </p:cNvPr>
          <p:cNvSpPr>
            <a:spLocks noGrp="1"/>
          </p:cNvSpPr>
          <p:nvPr>
            <p:ph idx="1"/>
          </p:nvPr>
        </p:nvSpPr>
        <p:spPr>
          <a:xfrm>
            <a:off x="838200" y="1253331"/>
            <a:ext cx="10515600" cy="4351338"/>
          </a:xfrm>
        </p:spPr>
        <p:txBody>
          <a:bodyPr>
            <a:normAutofit/>
          </a:bodyPr>
          <a:lstStyle/>
          <a:p>
            <a:r>
              <a:rPr lang="en-US" sz="2000" dirty="0"/>
              <a:t>The figure below shows some important patterns and their relationships, that are used in model driven-design. Read the book “Domain-Driven design Quickly” by Avram &amp; Marinescu for details. </a:t>
            </a:r>
          </a:p>
        </p:txBody>
      </p:sp>
      <p:pic>
        <p:nvPicPr>
          <p:cNvPr id="5" name="Picture 4">
            <a:extLst>
              <a:ext uri="{FF2B5EF4-FFF2-40B4-BE49-F238E27FC236}">
                <a16:creationId xmlns:a16="http://schemas.microsoft.com/office/drawing/2014/main" id="{8E14EE0C-E837-39F1-38F1-3C6721533B39}"/>
              </a:ext>
            </a:extLst>
          </p:cNvPr>
          <p:cNvPicPr>
            <a:picLocks noChangeAspect="1"/>
          </p:cNvPicPr>
          <p:nvPr/>
        </p:nvPicPr>
        <p:blipFill>
          <a:blip r:embed="rId2"/>
          <a:stretch>
            <a:fillRect/>
          </a:stretch>
        </p:blipFill>
        <p:spPr>
          <a:xfrm>
            <a:off x="2425959" y="2034055"/>
            <a:ext cx="6923315" cy="4823945"/>
          </a:xfrm>
          <a:prstGeom prst="rect">
            <a:avLst/>
          </a:prstGeom>
        </p:spPr>
      </p:pic>
      <p:sp>
        <p:nvSpPr>
          <p:cNvPr id="6" name="TextBox 5">
            <a:extLst>
              <a:ext uri="{FF2B5EF4-FFF2-40B4-BE49-F238E27FC236}">
                <a16:creationId xmlns:a16="http://schemas.microsoft.com/office/drawing/2014/main" id="{81B7FD42-ED40-8A01-0FC6-25970913716C}"/>
              </a:ext>
            </a:extLst>
          </p:cNvPr>
          <p:cNvSpPr txBox="1"/>
          <p:nvPr/>
        </p:nvSpPr>
        <p:spPr>
          <a:xfrm>
            <a:off x="9333721" y="6018393"/>
            <a:ext cx="2858279" cy="738664"/>
          </a:xfrm>
          <a:prstGeom prst="rect">
            <a:avLst/>
          </a:prstGeom>
          <a:noFill/>
        </p:spPr>
        <p:txBody>
          <a:bodyPr wrap="square" rtlCol="0">
            <a:spAutoFit/>
          </a:bodyPr>
          <a:lstStyle/>
          <a:p>
            <a:r>
              <a:rPr lang="sv-SE" sz="1400" b="1" dirty="0" err="1"/>
              <a:t>Figure</a:t>
            </a:r>
            <a:r>
              <a:rPr lang="sv-SE" sz="1400" b="1" dirty="0"/>
              <a:t> taken from (p.28) in the </a:t>
            </a:r>
            <a:r>
              <a:rPr lang="sv-SE" sz="1400" b="1" dirty="0" err="1"/>
              <a:t>book</a:t>
            </a:r>
            <a:r>
              <a:rPr lang="sv-SE" sz="1400" b="1" dirty="0"/>
              <a:t> ”</a:t>
            </a:r>
            <a:r>
              <a:rPr lang="sv-SE" sz="1400" b="1" dirty="0" err="1"/>
              <a:t>Domain</a:t>
            </a:r>
            <a:r>
              <a:rPr lang="sv-SE" sz="1400" b="1" dirty="0"/>
              <a:t> Driven-Design </a:t>
            </a:r>
            <a:r>
              <a:rPr lang="sv-SE" sz="1400" b="1" dirty="0" err="1"/>
              <a:t>Quickly</a:t>
            </a:r>
            <a:r>
              <a:rPr lang="sv-SE" sz="1400" b="1" dirty="0"/>
              <a:t>” by </a:t>
            </a:r>
            <a:r>
              <a:rPr lang="sv-SE" sz="1400" b="1" dirty="0" err="1"/>
              <a:t>Avram</a:t>
            </a:r>
            <a:r>
              <a:rPr lang="sv-SE" sz="1400" b="1" dirty="0"/>
              <a:t> &amp; </a:t>
            </a:r>
            <a:r>
              <a:rPr lang="sv-SE" sz="1400" b="1" dirty="0" err="1"/>
              <a:t>Marinescu</a:t>
            </a:r>
            <a:r>
              <a:rPr lang="sv-SE" sz="1400" b="1" dirty="0"/>
              <a:t>.</a:t>
            </a:r>
            <a:endParaRPr lang="en-US" sz="1400" b="1" dirty="0"/>
          </a:p>
        </p:txBody>
      </p:sp>
    </p:spTree>
    <p:extLst>
      <p:ext uri="{BB962C8B-B14F-4D97-AF65-F5344CB8AC3E}">
        <p14:creationId xmlns:p14="http://schemas.microsoft.com/office/powerpoint/2010/main" val="375813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E2340-179C-5504-EF84-C75DB05DB512}"/>
              </a:ext>
            </a:extLst>
          </p:cNvPr>
          <p:cNvSpPr>
            <a:spLocks noGrp="1"/>
          </p:cNvSpPr>
          <p:nvPr>
            <p:ph type="title"/>
          </p:nvPr>
        </p:nvSpPr>
        <p:spPr/>
        <p:txBody>
          <a:bodyPr/>
          <a:lstStyle/>
          <a:p>
            <a:r>
              <a:rPr lang="sv-SE" dirty="0" err="1"/>
              <a:t>Refactoring</a:t>
            </a:r>
            <a:endParaRPr lang="en-US" dirty="0"/>
          </a:p>
        </p:txBody>
      </p:sp>
      <p:sp>
        <p:nvSpPr>
          <p:cNvPr id="5" name="Text Placeholder 4">
            <a:extLst>
              <a:ext uri="{FF2B5EF4-FFF2-40B4-BE49-F238E27FC236}">
                <a16:creationId xmlns:a16="http://schemas.microsoft.com/office/drawing/2014/main" id="{B19C409B-29E5-B207-3026-C6EFA4A165B7}"/>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61022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30FB-6B46-F9C1-E2F3-974F7B92DA54}"/>
              </a:ext>
            </a:extLst>
          </p:cNvPr>
          <p:cNvSpPr>
            <a:spLocks noGrp="1"/>
          </p:cNvSpPr>
          <p:nvPr>
            <p:ph type="title"/>
          </p:nvPr>
        </p:nvSpPr>
        <p:spPr>
          <a:xfrm>
            <a:off x="838200" y="84467"/>
            <a:ext cx="10515600" cy="1325563"/>
          </a:xfrm>
        </p:spPr>
        <p:txBody>
          <a:bodyPr/>
          <a:lstStyle/>
          <a:p>
            <a:r>
              <a:rPr lang="sv-SE" dirty="0" err="1"/>
              <a:t>Refactoring</a:t>
            </a:r>
            <a:endParaRPr lang="en-US" dirty="0"/>
          </a:p>
        </p:txBody>
      </p:sp>
      <p:sp>
        <p:nvSpPr>
          <p:cNvPr id="3" name="Content Placeholder 2">
            <a:extLst>
              <a:ext uri="{FF2B5EF4-FFF2-40B4-BE49-F238E27FC236}">
                <a16:creationId xmlns:a16="http://schemas.microsoft.com/office/drawing/2014/main" id="{40AEB266-A0E6-0E2D-A4FA-2A77872704E7}"/>
              </a:ext>
            </a:extLst>
          </p:cNvPr>
          <p:cNvSpPr>
            <a:spLocks noGrp="1"/>
          </p:cNvSpPr>
          <p:nvPr>
            <p:ph idx="1"/>
          </p:nvPr>
        </p:nvSpPr>
        <p:spPr>
          <a:xfrm>
            <a:off x="838200" y="1209989"/>
            <a:ext cx="10515600" cy="5154597"/>
          </a:xfrm>
        </p:spPr>
        <p:txBody>
          <a:bodyPr>
            <a:normAutofit fontScale="77500" lnSpcReduction="20000"/>
          </a:bodyPr>
          <a:lstStyle/>
          <a:p>
            <a:r>
              <a:rPr lang="sv-SE" dirty="0" err="1"/>
              <a:t>We</a:t>
            </a:r>
            <a:r>
              <a:rPr lang="sv-SE" dirty="0"/>
              <a:t> </a:t>
            </a:r>
            <a:r>
              <a:rPr lang="sv-SE" dirty="0" err="1"/>
              <a:t>have</a:t>
            </a:r>
            <a:r>
              <a:rPr lang="sv-SE" dirty="0"/>
              <a:t> </a:t>
            </a:r>
            <a:r>
              <a:rPr lang="sv-SE" dirty="0" err="1"/>
              <a:t>expressed</a:t>
            </a:r>
            <a:r>
              <a:rPr lang="sv-SE" dirty="0"/>
              <a:t> the </a:t>
            </a:r>
            <a:r>
              <a:rPr lang="sv-SE" dirty="0" err="1"/>
              <a:t>importance</a:t>
            </a:r>
            <a:r>
              <a:rPr lang="sv-SE" dirty="0"/>
              <a:t> </a:t>
            </a:r>
            <a:r>
              <a:rPr lang="sv-SE" dirty="0" err="1"/>
              <a:t>of</a:t>
            </a:r>
            <a:r>
              <a:rPr lang="sv-SE" dirty="0"/>
              <a:t> </a:t>
            </a:r>
            <a:r>
              <a:rPr lang="sv-SE" dirty="0" err="1"/>
              <a:t>creating</a:t>
            </a:r>
            <a:r>
              <a:rPr lang="sv-SE" dirty="0"/>
              <a:t> a </a:t>
            </a:r>
            <a:r>
              <a:rPr lang="sv-SE" dirty="0" err="1"/>
              <a:t>domain-model</a:t>
            </a:r>
            <a:r>
              <a:rPr lang="sv-SE" dirty="0"/>
              <a:t> </a:t>
            </a:r>
            <a:r>
              <a:rPr lang="sv-SE" dirty="0" err="1"/>
              <a:t>which</a:t>
            </a:r>
            <a:r>
              <a:rPr lang="sv-SE" dirty="0"/>
              <a:t> </a:t>
            </a:r>
            <a:r>
              <a:rPr lang="sv-SE" dirty="0" err="1"/>
              <a:t>expresses</a:t>
            </a:r>
            <a:r>
              <a:rPr lang="sv-SE" dirty="0"/>
              <a:t> the </a:t>
            </a:r>
            <a:r>
              <a:rPr lang="sv-SE" dirty="0" err="1"/>
              <a:t>domain</a:t>
            </a:r>
            <a:r>
              <a:rPr lang="sv-SE" dirty="0"/>
              <a:t> and </a:t>
            </a:r>
            <a:r>
              <a:rPr lang="sv-SE" dirty="0" err="1"/>
              <a:t>that</a:t>
            </a:r>
            <a:r>
              <a:rPr lang="sv-SE" dirty="0"/>
              <a:t> </a:t>
            </a:r>
            <a:r>
              <a:rPr lang="sv-SE" dirty="0" err="1"/>
              <a:t>code</a:t>
            </a:r>
            <a:r>
              <a:rPr lang="sv-SE" dirty="0"/>
              <a:t>-design </a:t>
            </a:r>
            <a:r>
              <a:rPr lang="sv-SE" dirty="0" err="1"/>
              <a:t>should</a:t>
            </a:r>
            <a:r>
              <a:rPr lang="sv-SE" dirty="0"/>
              <a:t> be a part </a:t>
            </a:r>
            <a:r>
              <a:rPr lang="sv-SE" dirty="0" err="1"/>
              <a:t>of</a:t>
            </a:r>
            <a:r>
              <a:rPr lang="sv-SE" dirty="0"/>
              <a:t> </a:t>
            </a:r>
            <a:r>
              <a:rPr lang="sv-SE" dirty="0" err="1"/>
              <a:t>this</a:t>
            </a:r>
            <a:r>
              <a:rPr lang="sv-SE" dirty="0"/>
              <a:t> </a:t>
            </a:r>
            <a:r>
              <a:rPr lang="sv-SE" dirty="0" err="1"/>
              <a:t>modelling</a:t>
            </a:r>
            <a:r>
              <a:rPr lang="sv-SE" dirty="0"/>
              <a:t>. A ”</a:t>
            </a:r>
            <a:r>
              <a:rPr lang="sv-SE" dirty="0" err="1"/>
              <a:t>great</a:t>
            </a:r>
            <a:r>
              <a:rPr lang="sv-SE" dirty="0"/>
              <a:t> </a:t>
            </a:r>
            <a:r>
              <a:rPr lang="sv-SE" dirty="0" err="1"/>
              <a:t>domain-model</a:t>
            </a:r>
            <a:r>
              <a:rPr lang="sv-SE" dirty="0"/>
              <a:t>” </a:t>
            </a:r>
            <a:r>
              <a:rPr lang="sv-SE" dirty="0" err="1"/>
              <a:t>that</a:t>
            </a:r>
            <a:r>
              <a:rPr lang="sv-SE" dirty="0"/>
              <a:t> is not </a:t>
            </a:r>
            <a:r>
              <a:rPr lang="sv-SE" dirty="0" err="1"/>
              <a:t>possible</a:t>
            </a:r>
            <a:r>
              <a:rPr lang="sv-SE" dirty="0"/>
              <a:t> to </a:t>
            </a:r>
            <a:r>
              <a:rPr lang="sv-SE" dirty="0" err="1"/>
              <a:t>implement</a:t>
            </a:r>
            <a:r>
              <a:rPr lang="sv-SE" dirty="0"/>
              <a:t> in </a:t>
            </a:r>
            <a:r>
              <a:rPr lang="sv-SE" dirty="0" err="1"/>
              <a:t>code</a:t>
            </a:r>
            <a:r>
              <a:rPr lang="sv-SE" dirty="0"/>
              <a:t> </a:t>
            </a:r>
            <a:r>
              <a:rPr lang="sv-SE" dirty="0" err="1"/>
              <a:t>would</a:t>
            </a:r>
            <a:r>
              <a:rPr lang="sv-SE" dirty="0"/>
              <a:t> be </a:t>
            </a:r>
            <a:r>
              <a:rPr lang="sv-SE" dirty="0" err="1"/>
              <a:t>of</a:t>
            </a:r>
            <a:r>
              <a:rPr lang="sv-SE" dirty="0"/>
              <a:t> </a:t>
            </a:r>
            <a:r>
              <a:rPr lang="sv-SE" dirty="0" err="1"/>
              <a:t>little</a:t>
            </a:r>
            <a:r>
              <a:rPr lang="sv-SE" dirty="0"/>
              <a:t> </a:t>
            </a:r>
            <a:r>
              <a:rPr lang="sv-SE" dirty="0" err="1"/>
              <a:t>use</a:t>
            </a:r>
            <a:r>
              <a:rPr lang="sv-SE" dirty="0"/>
              <a:t>. </a:t>
            </a:r>
          </a:p>
          <a:p>
            <a:endParaRPr lang="sv-SE" dirty="0"/>
          </a:p>
          <a:p>
            <a:pPr algn="l" fontAlgn="ctr"/>
            <a:r>
              <a:rPr lang="sv-SE" dirty="0" err="1"/>
              <a:t>During</a:t>
            </a:r>
            <a:r>
              <a:rPr lang="sv-SE" dirty="0"/>
              <a:t> the design and </a:t>
            </a:r>
            <a:r>
              <a:rPr lang="sv-SE" sz="2900" dirty="0" err="1"/>
              <a:t>development</a:t>
            </a:r>
            <a:r>
              <a:rPr lang="sv-SE" sz="2900" dirty="0"/>
              <a:t> process it is </a:t>
            </a:r>
            <a:r>
              <a:rPr lang="sv-SE" sz="2900" dirty="0" err="1"/>
              <a:t>often</a:t>
            </a:r>
            <a:r>
              <a:rPr lang="sv-SE" sz="2900" dirty="0"/>
              <a:t> </a:t>
            </a:r>
            <a:r>
              <a:rPr lang="en-US" sz="2900" dirty="0"/>
              <a:t>necessarily</a:t>
            </a:r>
            <a:r>
              <a:rPr lang="sv-SE" sz="2900" dirty="0"/>
              <a:t> and a </a:t>
            </a:r>
            <a:r>
              <a:rPr lang="sv-SE" sz="2900" dirty="0" err="1"/>
              <a:t>good</a:t>
            </a:r>
            <a:r>
              <a:rPr lang="sv-SE" sz="2900" dirty="0"/>
              <a:t> </a:t>
            </a:r>
            <a:r>
              <a:rPr lang="sv-SE" sz="2900" dirty="0" err="1"/>
              <a:t>idea</a:t>
            </a:r>
            <a:r>
              <a:rPr lang="sv-SE" sz="2900" dirty="0"/>
              <a:t> to </a:t>
            </a:r>
            <a:r>
              <a:rPr lang="sv-SE" sz="2900" dirty="0" err="1"/>
              <a:t>have</a:t>
            </a:r>
            <a:r>
              <a:rPr lang="sv-SE" sz="2900" dirty="0"/>
              <a:t> a break and look at the </a:t>
            </a:r>
            <a:r>
              <a:rPr lang="sv-SE" sz="2900" dirty="0" err="1"/>
              <a:t>code</a:t>
            </a:r>
            <a:r>
              <a:rPr lang="sv-SE" sz="2900" dirty="0"/>
              <a:t>. It </a:t>
            </a:r>
            <a:r>
              <a:rPr lang="sv-SE" sz="2900" dirty="0" err="1"/>
              <a:t>may</a:t>
            </a:r>
            <a:r>
              <a:rPr lang="sv-SE" sz="2900" dirty="0"/>
              <a:t> be </a:t>
            </a:r>
            <a:r>
              <a:rPr lang="sv-SE" sz="2900" dirty="0" err="1"/>
              <a:t>time</a:t>
            </a:r>
            <a:r>
              <a:rPr lang="sv-SE" sz="2900" dirty="0"/>
              <a:t> for a </a:t>
            </a:r>
            <a:r>
              <a:rPr lang="sv-SE" sz="2900" dirty="0" err="1"/>
              <a:t>code</a:t>
            </a:r>
            <a:r>
              <a:rPr lang="sv-SE" sz="2900" dirty="0"/>
              <a:t> </a:t>
            </a:r>
            <a:r>
              <a:rPr lang="sv-SE" sz="2900" dirty="0" err="1"/>
              <a:t>refactoring</a:t>
            </a:r>
            <a:r>
              <a:rPr lang="sv-SE" sz="2900" dirty="0"/>
              <a:t>. </a:t>
            </a:r>
          </a:p>
          <a:p>
            <a:pPr algn="l" fontAlgn="ctr"/>
            <a:r>
              <a:rPr lang="sv-SE" dirty="0" err="1"/>
              <a:t>Code</a:t>
            </a:r>
            <a:r>
              <a:rPr lang="sv-SE" dirty="0"/>
              <a:t> </a:t>
            </a:r>
            <a:r>
              <a:rPr lang="sv-SE" dirty="0" err="1"/>
              <a:t>refactoring</a:t>
            </a:r>
            <a:r>
              <a:rPr lang="sv-SE" dirty="0"/>
              <a:t> is the process </a:t>
            </a:r>
            <a:r>
              <a:rPr lang="sv-SE" dirty="0" err="1"/>
              <a:t>of</a:t>
            </a:r>
            <a:r>
              <a:rPr lang="sv-SE" dirty="0"/>
              <a:t> </a:t>
            </a:r>
            <a:r>
              <a:rPr lang="sv-SE" dirty="0" err="1"/>
              <a:t>redesigning</a:t>
            </a:r>
            <a:r>
              <a:rPr lang="sv-SE" dirty="0"/>
              <a:t> the </a:t>
            </a:r>
            <a:r>
              <a:rPr lang="sv-SE" dirty="0" err="1"/>
              <a:t>code</a:t>
            </a:r>
            <a:r>
              <a:rPr lang="sv-SE" dirty="0"/>
              <a:t> to make it </a:t>
            </a:r>
            <a:r>
              <a:rPr lang="sv-SE" dirty="0" err="1"/>
              <a:t>better</a:t>
            </a:r>
            <a:r>
              <a:rPr lang="sv-SE" dirty="0"/>
              <a:t> </a:t>
            </a:r>
            <a:r>
              <a:rPr lang="sv-SE" dirty="0" err="1"/>
              <a:t>without</a:t>
            </a:r>
            <a:r>
              <a:rPr lang="sv-SE" dirty="0"/>
              <a:t> </a:t>
            </a:r>
            <a:r>
              <a:rPr lang="sv-SE" dirty="0" err="1"/>
              <a:t>changing</a:t>
            </a:r>
            <a:r>
              <a:rPr lang="sv-SE" dirty="0"/>
              <a:t> </a:t>
            </a:r>
            <a:r>
              <a:rPr lang="sv-SE" dirty="0" err="1"/>
              <a:t>application</a:t>
            </a:r>
            <a:r>
              <a:rPr lang="sv-SE" dirty="0"/>
              <a:t> </a:t>
            </a:r>
            <a:r>
              <a:rPr lang="sv-SE" dirty="0" err="1"/>
              <a:t>behaviour</a:t>
            </a:r>
            <a:r>
              <a:rPr lang="sv-SE" dirty="0"/>
              <a:t>. </a:t>
            </a:r>
          </a:p>
          <a:p>
            <a:pPr algn="l" fontAlgn="ctr"/>
            <a:r>
              <a:rPr lang="sv-SE" dirty="0" err="1"/>
              <a:t>Often</a:t>
            </a:r>
            <a:r>
              <a:rPr lang="sv-SE" dirty="0"/>
              <a:t> </a:t>
            </a:r>
            <a:r>
              <a:rPr lang="sv-SE" dirty="0" err="1"/>
              <a:t>done</a:t>
            </a:r>
            <a:r>
              <a:rPr lang="sv-SE" dirty="0"/>
              <a:t> in small </a:t>
            </a:r>
            <a:r>
              <a:rPr lang="sv-SE" dirty="0" err="1"/>
              <a:t>controllable</a:t>
            </a:r>
            <a:r>
              <a:rPr lang="sv-SE" dirty="0"/>
              <a:t> steps </a:t>
            </a:r>
            <a:r>
              <a:rPr lang="sv-SE" dirty="0" err="1"/>
              <a:t>with</a:t>
            </a:r>
            <a:r>
              <a:rPr lang="sv-SE" dirty="0"/>
              <a:t> </a:t>
            </a:r>
            <a:r>
              <a:rPr lang="sv-SE" dirty="0" err="1"/>
              <a:t>great</a:t>
            </a:r>
            <a:r>
              <a:rPr lang="sv-SE" dirty="0"/>
              <a:t> </a:t>
            </a:r>
            <a:r>
              <a:rPr lang="sv-SE" dirty="0" err="1"/>
              <a:t>care</a:t>
            </a:r>
            <a:r>
              <a:rPr lang="sv-SE" dirty="0"/>
              <a:t> so </a:t>
            </a:r>
            <a:r>
              <a:rPr lang="sv-SE" dirty="0" err="1"/>
              <a:t>we</a:t>
            </a:r>
            <a:r>
              <a:rPr lang="sv-SE" dirty="0"/>
              <a:t> do not break </a:t>
            </a:r>
            <a:r>
              <a:rPr lang="sv-SE" dirty="0" err="1"/>
              <a:t>functionality</a:t>
            </a:r>
            <a:r>
              <a:rPr lang="sv-SE" dirty="0"/>
              <a:t> or </a:t>
            </a:r>
            <a:r>
              <a:rPr lang="sv-SE" dirty="0" err="1"/>
              <a:t>introduce</a:t>
            </a:r>
            <a:r>
              <a:rPr lang="sv-SE" dirty="0"/>
              <a:t> new </a:t>
            </a:r>
            <a:r>
              <a:rPr lang="sv-SE" dirty="0" err="1"/>
              <a:t>bugs</a:t>
            </a:r>
            <a:r>
              <a:rPr lang="sv-SE" dirty="0"/>
              <a:t>. </a:t>
            </a:r>
            <a:r>
              <a:rPr lang="sv-SE" dirty="0" err="1"/>
              <a:t>Automated</a:t>
            </a:r>
            <a:r>
              <a:rPr lang="sv-SE" dirty="0"/>
              <a:t> tests </a:t>
            </a:r>
            <a:r>
              <a:rPr lang="sv-SE" dirty="0" err="1"/>
              <a:t>are</a:t>
            </a:r>
            <a:r>
              <a:rPr lang="sv-SE" dirty="0"/>
              <a:t> </a:t>
            </a:r>
            <a:r>
              <a:rPr lang="sv-SE" dirty="0" err="1"/>
              <a:t>very</a:t>
            </a:r>
            <a:r>
              <a:rPr lang="sv-SE" dirty="0"/>
              <a:t> </a:t>
            </a:r>
            <a:r>
              <a:rPr lang="sv-SE" dirty="0" err="1"/>
              <a:t>helpful</a:t>
            </a:r>
            <a:r>
              <a:rPr lang="sv-SE" dirty="0"/>
              <a:t> in </a:t>
            </a:r>
            <a:r>
              <a:rPr lang="sv-SE" dirty="0" err="1"/>
              <a:t>this</a:t>
            </a:r>
            <a:r>
              <a:rPr lang="sv-SE" dirty="0"/>
              <a:t> </a:t>
            </a:r>
            <a:r>
              <a:rPr lang="sv-SE" dirty="0" err="1"/>
              <a:t>context</a:t>
            </a:r>
            <a:r>
              <a:rPr lang="sv-SE" dirty="0"/>
              <a:t>. </a:t>
            </a:r>
          </a:p>
          <a:p>
            <a:pPr algn="l" fontAlgn="ctr"/>
            <a:endParaRPr lang="sv-SE" dirty="0"/>
          </a:p>
          <a:p>
            <a:pPr algn="l" fontAlgn="ctr"/>
            <a:r>
              <a:rPr lang="sv-SE" dirty="0" err="1"/>
              <a:t>When</a:t>
            </a:r>
            <a:r>
              <a:rPr lang="sv-SE" dirty="0"/>
              <a:t> new </a:t>
            </a:r>
            <a:r>
              <a:rPr lang="sv-SE" dirty="0" err="1"/>
              <a:t>insights</a:t>
            </a:r>
            <a:r>
              <a:rPr lang="sv-SE" dirty="0"/>
              <a:t> </a:t>
            </a:r>
            <a:r>
              <a:rPr lang="sv-SE" dirty="0" err="1"/>
              <a:t>regarding</a:t>
            </a:r>
            <a:r>
              <a:rPr lang="sv-SE" dirty="0"/>
              <a:t> the </a:t>
            </a:r>
            <a:r>
              <a:rPr lang="sv-SE" dirty="0" err="1"/>
              <a:t>domain</a:t>
            </a:r>
            <a:r>
              <a:rPr lang="sv-SE" dirty="0"/>
              <a:t>, </a:t>
            </a:r>
            <a:r>
              <a:rPr lang="sv-SE" dirty="0" err="1"/>
              <a:t>perhaps</a:t>
            </a:r>
            <a:r>
              <a:rPr lang="sv-SE" dirty="0"/>
              <a:t> a new relationship or element is </a:t>
            </a:r>
            <a:r>
              <a:rPr lang="sv-SE" dirty="0" err="1"/>
              <a:t>discovered</a:t>
            </a:r>
            <a:r>
              <a:rPr lang="sv-SE" dirty="0"/>
              <a:t> or </a:t>
            </a:r>
            <a:r>
              <a:rPr lang="sv-SE" dirty="0" err="1"/>
              <a:t>understood</a:t>
            </a:r>
            <a:r>
              <a:rPr lang="sv-SE" dirty="0"/>
              <a:t> </a:t>
            </a:r>
            <a:r>
              <a:rPr lang="sv-SE" dirty="0" err="1"/>
              <a:t>more</a:t>
            </a:r>
            <a:r>
              <a:rPr lang="sv-SE" dirty="0"/>
              <a:t> </a:t>
            </a:r>
            <a:r>
              <a:rPr lang="sv-SE" dirty="0" err="1"/>
              <a:t>clearly</a:t>
            </a:r>
            <a:r>
              <a:rPr lang="sv-SE" dirty="0"/>
              <a:t>, </a:t>
            </a:r>
            <a:r>
              <a:rPr lang="sv-SE" dirty="0" err="1"/>
              <a:t>then</a:t>
            </a:r>
            <a:r>
              <a:rPr lang="sv-SE" dirty="0"/>
              <a:t> </a:t>
            </a:r>
            <a:r>
              <a:rPr lang="sv-SE" dirty="0" err="1"/>
              <a:t>refactoring</a:t>
            </a:r>
            <a:r>
              <a:rPr lang="sv-SE" dirty="0"/>
              <a:t> </a:t>
            </a:r>
            <a:r>
              <a:rPr lang="sv-SE" dirty="0" err="1"/>
              <a:t>with</a:t>
            </a:r>
            <a:r>
              <a:rPr lang="sv-SE" dirty="0"/>
              <a:t> </a:t>
            </a:r>
            <a:r>
              <a:rPr lang="sv-SE" dirty="0" err="1"/>
              <a:t>regards</a:t>
            </a:r>
            <a:r>
              <a:rPr lang="sv-SE" dirty="0"/>
              <a:t> to the </a:t>
            </a:r>
            <a:r>
              <a:rPr lang="sv-SE" dirty="0" err="1"/>
              <a:t>domain</a:t>
            </a:r>
            <a:r>
              <a:rPr lang="sv-SE" dirty="0"/>
              <a:t> </a:t>
            </a:r>
            <a:r>
              <a:rPr lang="sv-SE" dirty="0" err="1"/>
              <a:t>model</a:t>
            </a:r>
            <a:r>
              <a:rPr lang="sv-SE" dirty="0"/>
              <a:t> </a:t>
            </a:r>
            <a:r>
              <a:rPr lang="sv-SE" dirty="0" err="1"/>
              <a:t>can</a:t>
            </a:r>
            <a:r>
              <a:rPr lang="sv-SE" dirty="0"/>
              <a:t> be </a:t>
            </a:r>
            <a:r>
              <a:rPr lang="sv-SE" dirty="0" err="1"/>
              <a:t>done</a:t>
            </a:r>
            <a:r>
              <a:rPr lang="sv-SE" dirty="0"/>
              <a:t>. </a:t>
            </a:r>
            <a:br>
              <a:rPr lang="sv-SE" dirty="0"/>
            </a:br>
            <a:endParaRPr lang="sv-SE" dirty="0"/>
          </a:p>
          <a:p>
            <a:pPr algn="l" fontAlgn="ctr"/>
            <a:r>
              <a:rPr lang="sv-SE" dirty="0" err="1"/>
              <a:t>Sophisticated</a:t>
            </a:r>
            <a:r>
              <a:rPr lang="sv-SE" dirty="0"/>
              <a:t> </a:t>
            </a:r>
            <a:r>
              <a:rPr lang="sv-SE" dirty="0" err="1"/>
              <a:t>domain</a:t>
            </a:r>
            <a:r>
              <a:rPr lang="sv-SE" dirty="0"/>
              <a:t> </a:t>
            </a:r>
            <a:r>
              <a:rPr lang="sv-SE" dirty="0" err="1"/>
              <a:t>models</a:t>
            </a:r>
            <a:r>
              <a:rPr lang="sv-SE" dirty="0"/>
              <a:t> </a:t>
            </a:r>
            <a:r>
              <a:rPr lang="sv-SE" dirty="0" err="1"/>
              <a:t>are</a:t>
            </a:r>
            <a:r>
              <a:rPr lang="sv-SE" dirty="0"/>
              <a:t> </a:t>
            </a:r>
            <a:r>
              <a:rPr lang="sv-SE" dirty="0" err="1"/>
              <a:t>seldom</a:t>
            </a:r>
            <a:r>
              <a:rPr lang="sv-SE" dirty="0"/>
              <a:t> </a:t>
            </a:r>
            <a:r>
              <a:rPr lang="sv-SE" dirty="0" err="1"/>
              <a:t>developed</a:t>
            </a:r>
            <a:r>
              <a:rPr lang="sv-SE" dirty="0"/>
              <a:t> </a:t>
            </a:r>
            <a:r>
              <a:rPr lang="sv-SE" dirty="0" err="1"/>
              <a:t>without</a:t>
            </a:r>
            <a:r>
              <a:rPr lang="sv-SE" dirty="0"/>
              <a:t> an </a:t>
            </a:r>
            <a:r>
              <a:rPr lang="sv-SE" dirty="0" err="1"/>
              <a:t>iterative</a:t>
            </a:r>
            <a:r>
              <a:rPr lang="sv-SE" dirty="0"/>
              <a:t> process </a:t>
            </a:r>
            <a:r>
              <a:rPr lang="sv-SE" dirty="0" err="1"/>
              <a:t>of</a:t>
            </a:r>
            <a:r>
              <a:rPr lang="sv-SE" dirty="0"/>
              <a:t> </a:t>
            </a:r>
            <a:r>
              <a:rPr lang="sv-SE" dirty="0" err="1"/>
              <a:t>refactoring</a:t>
            </a:r>
            <a:r>
              <a:rPr lang="sv-SE" dirty="0"/>
              <a:t> </a:t>
            </a:r>
            <a:r>
              <a:rPr lang="sv-SE" dirty="0" err="1"/>
              <a:t>where</a:t>
            </a:r>
            <a:r>
              <a:rPr lang="sv-SE" dirty="0"/>
              <a:t> </a:t>
            </a:r>
            <a:r>
              <a:rPr lang="sv-SE" dirty="0" err="1"/>
              <a:t>domain</a:t>
            </a:r>
            <a:r>
              <a:rPr lang="sv-SE" dirty="0"/>
              <a:t> experts and </a:t>
            </a:r>
            <a:r>
              <a:rPr lang="sv-SE" dirty="0" err="1"/>
              <a:t>developers</a:t>
            </a:r>
            <a:r>
              <a:rPr lang="sv-SE" dirty="0"/>
              <a:t> </a:t>
            </a:r>
            <a:r>
              <a:rPr lang="sv-SE" dirty="0" err="1"/>
              <a:t>are</a:t>
            </a:r>
            <a:r>
              <a:rPr lang="sv-SE" dirty="0"/>
              <a:t> </a:t>
            </a:r>
            <a:r>
              <a:rPr lang="sv-SE" dirty="0" err="1"/>
              <a:t>both</a:t>
            </a:r>
            <a:r>
              <a:rPr lang="sv-SE" dirty="0"/>
              <a:t> </a:t>
            </a:r>
            <a:r>
              <a:rPr lang="sv-SE" dirty="0" err="1"/>
              <a:t>closely</a:t>
            </a:r>
            <a:r>
              <a:rPr lang="sv-SE" dirty="0"/>
              <a:t> </a:t>
            </a:r>
            <a:r>
              <a:rPr lang="sv-SE" dirty="0" err="1"/>
              <a:t>involved</a:t>
            </a:r>
            <a:r>
              <a:rPr lang="sv-SE" dirty="0"/>
              <a:t>. </a:t>
            </a:r>
          </a:p>
        </p:txBody>
      </p:sp>
    </p:spTree>
    <p:extLst>
      <p:ext uri="{BB962C8B-B14F-4D97-AF65-F5344CB8AC3E}">
        <p14:creationId xmlns:p14="http://schemas.microsoft.com/office/powerpoint/2010/main" val="1509791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E2340-179C-5504-EF84-C75DB05DB512}"/>
              </a:ext>
            </a:extLst>
          </p:cNvPr>
          <p:cNvSpPr>
            <a:spLocks noGrp="1"/>
          </p:cNvSpPr>
          <p:nvPr>
            <p:ph type="title"/>
          </p:nvPr>
        </p:nvSpPr>
        <p:spPr/>
        <p:txBody>
          <a:bodyPr/>
          <a:lstStyle/>
          <a:p>
            <a:r>
              <a:rPr lang="sv-SE" dirty="0" err="1"/>
              <a:t>Preserving</a:t>
            </a:r>
            <a:r>
              <a:rPr lang="sv-SE" dirty="0"/>
              <a:t> </a:t>
            </a:r>
            <a:r>
              <a:rPr lang="sv-SE" dirty="0" err="1"/>
              <a:t>Model</a:t>
            </a:r>
            <a:r>
              <a:rPr lang="sv-SE" dirty="0"/>
              <a:t> </a:t>
            </a:r>
            <a:r>
              <a:rPr lang="sv-SE" dirty="0" err="1"/>
              <a:t>Integrity</a:t>
            </a:r>
            <a:endParaRPr lang="en-US" dirty="0"/>
          </a:p>
        </p:txBody>
      </p:sp>
      <p:sp>
        <p:nvSpPr>
          <p:cNvPr id="5" name="Text Placeholder 4">
            <a:extLst>
              <a:ext uri="{FF2B5EF4-FFF2-40B4-BE49-F238E27FC236}">
                <a16:creationId xmlns:a16="http://schemas.microsoft.com/office/drawing/2014/main" id="{B19C409B-29E5-B207-3026-C6EFA4A165B7}"/>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5802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7FBF-D443-96B7-8DFB-8FE733C1906D}"/>
              </a:ext>
            </a:extLst>
          </p:cNvPr>
          <p:cNvSpPr>
            <a:spLocks noGrp="1"/>
          </p:cNvSpPr>
          <p:nvPr>
            <p:ph type="title"/>
          </p:nvPr>
        </p:nvSpPr>
        <p:spPr>
          <a:xfrm>
            <a:off x="838200" y="93521"/>
            <a:ext cx="10515600" cy="1325563"/>
          </a:xfrm>
        </p:spPr>
        <p:txBody>
          <a:bodyPr/>
          <a:lstStyle/>
          <a:p>
            <a:r>
              <a:rPr lang="sv-SE" dirty="0" err="1"/>
              <a:t>References</a:t>
            </a:r>
            <a:endParaRPr lang="en-US" dirty="0"/>
          </a:p>
        </p:txBody>
      </p:sp>
      <p:sp>
        <p:nvSpPr>
          <p:cNvPr id="3" name="Content Placeholder 2">
            <a:extLst>
              <a:ext uri="{FF2B5EF4-FFF2-40B4-BE49-F238E27FC236}">
                <a16:creationId xmlns:a16="http://schemas.microsoft.com/office/drawing/2014/main" id="{B18070BE-143C-1B73-A5ED-847B183FC069}"/>
              </a:ext>
            </a:extLst>
          </p:cNvPr>
          <p:cNvSpPr>
            <a:spLocks noGrp="1"/>
          </p:cNvSpPr>
          <p:nvPr>
            <p:ph idx="1"/>
          </p:nvPr>
        </p:nvSpPr>
        <p:spPr>
          <a:xfrm>
            <a:off x="838200" y="1249379"/>
            <a:ext cx="10668754" cy="5072440"/>
          </a:xfrm>
        </p:spPr>
        <p:txBody>
          <a:bodyPr>
            <a:normAutofit/>
          </a:bodyPr>
          <a:lstStyle/>
          <a:p>
            <a:r>
              <a:rPr lang="sv-SE" b="1" dirty="0" err="1"/>
              <a:t>Lecture</a:t>
            </a:r>
            <a:r>
              <a:rPr lang="sv-SE" b="1" dirty="0"/>
              <a:t> </a:t>
            </a:r>
            <a:r>
              <a:rPr lang="sv-SE" b="1" dirty="0" err="1"/>
              <a:t>based</a:t>
            </a:r>
            <a:r>
              <a:rPr lang="sv-SE" b="1" dirty="0"/>
              <a:t> on the </a:t>
            </a:r>
            <a:r>
              <a:rPr lang="sv-SE" b="1" dirty="0" err="1"/>
              <a:t>two</a:t>
            </a:r>
            <a:r>
              <a:rPr lang="sv-SE" b="1" dirty="0"/>
              <a:t> </a:t>
            </a:r>
            <a:r>
              <a:rPr lang="sv-SE" b="1" dirty="0" err="1"/>
              <a:t>references</a:t>
            </a:r>
            <a:r>
              <a:rPr lang="sv-SE" b="1" dirty="0"/>
              <a:t>: </a:t>
            </a:r>
          </a:p>
          <a:p>
            <a:pPr marL="514350" indent="-514350">
              <a:buFont typeface="+mj-lt"/>
              <a:buAutoNum type="arabicPeriod"/>
            </a:pPr>
            <a:r>
              <a:rPr lang="sv-SE" dirty="0" err="1"/>
              <a:t>Domain</a:t>
            </a:r>
            <a:r>
              <a:rPr lang="sv-SE" dirty="0"/>
              <a:t>-Driven Design </a:t>
            </a:r>
            <a:r>
              <a:rPr lang="sv-SE" dirty="0" err="1"/>
              <a:t>Quickly</a:t>
            </a:r>
            <a:r>
              <a:rPr lang="sv-SE" dirty="0"/>
              <a:t> by Abel </a:t>
            </a:r>
            <a:r>
              <a:rPr lang="sv-SE" dirty="0" err="1"/>
              <a:t>Avram</a:t>
            </a:r>
            <a:r>
              <a:rPr lang="sv-SE" dirty="0"/>
              <a:t> &amp; Floyd </a:t>
            </a:r>
            <a:r>
              <a:rPr lang="sv-SE" dirty="0" err="1"/>
              <a:t>Marinescu</a:t>
            </a:r>
            <a:r>
              <a:rPr lang="sv-SE" dirty="0"/>
              <a:t>. </a:t>
            </a:r>
            <a:br>
              <a:rPr lang="sv-SE" dirty="0"/>
            </a:br>
            <a:r>
              <a:rPr lang="sv-SE" sz="2200" dirty="0" err="1"/>
              <a:t>Available</a:t>
            </a:r>
            <a:r>
              <a:rPr lang="sv-SE" sz="2200" dirty="0"/>
              <a:t> </a:t>
            </a:r>
            <a:r>
              <a:rPr lang="sv-SE" sz="2200" dirty="0" err="1"/>
              <a:t>here</a:t>
            </a:r>
            <a:r>
              <a:rPr lang="sv-SE" sz="2200" dirty="0"/>
              <a:t>: </a:t>
            </a:r>
            <a:r>
              <a:rPr lang="sv-SE" sz="2200" dirty="0">
                <a:hlinkClick r:id="rId2"/>
              </a:rPr>
              <a:t>https://www.infoq.com/minibooks/domain-driven-design-quickly/</a:t>
            </a:r>
            <a:r>
              <a:rPr lang="sv-SE" sz="2200" dirty="0"/>
              <a:t> </a:t>
            </a:r>
          </a:p>
          <a:p>
            <a:pPr marL="514350" indent="-514350">
              <a:buFont typeface="+mj-lt"/>
              <a:buAutoNum type="arabicPeriod"/>
            </a:pPr>
            <a:r>
              <a:rPr lang="sv-SE" dirty="0"/>
              <a:t>UML </a:t>
            </a:r>
            <a:r>
              <a:rPr lang="sv-SE" dirty="0" err="1"/>
              <a:t>Distilled</a:t>
            </a:r>
            <a:r>
              <a:rPr lang="sv-SE" dirty="0"/>
              <a:t>: </a:t>
            </a:r>
            <a:r>
              <a:rPr lang="en-US" dirty="0"/>
              <a:t>A brief guide to the standard object modeling language by Martin Fowler. Third edition. </a:t>
            </a:r>
            <a:endParaRPr lang="sv-SE" dirty="0"/>
          </a:p>
          <a:p>
            <a:pPr marL="0" indent="0">
              <a:buNone/>
            </a:pPr>
            <a:endParaRPr lang="sv-SE" dirty="0"/>
          </a:p>
          <a:p>
            <a:r>
              <a:rPr lang="sv-SE" b="1" dirty="0" err="1"/>
              <a:t>References</a:t>
            </a:r>
            <a:r>
              <a:rPr lang="sv-SE" b="1" dirty="0"/>
              <a:t> for </a:t>
            </a:r>
            <a:r>
              <a:rPr lang="sv-SE" b="1" dirty="0" err="1"/>
              <a:t>those</a:t>
            </a:r>
            <a:r>
              <a:rPr lang="sv-SE" b="1" dirty="0"/>
              <a:t> </a:t>
            </a:r>
            <a:r>
              <a:rPr lang="sv-SE" b="1" dirty="0" err="1"/>
              <a:t>who</a:t>
            </a:r>
            <a:r>
              <a:rPr lang="sv-SE" b="1" dirty="0"/>
              <a:t> </a:t>
            </a:r>
            <a:r>
              <a:rPr lang="sv-SE" b="1" dirty="0" err="1"/>
              <a:t>want</a:t>
            </a:r>
            <a:r>
              <a:rPr lang="sv-SE" b="1" dirty="0"/>
              <a:t> to dig </a:t>
            </a:r>
            <a:r>
              <a:rPr lang="sv-SE" b="1" dirty="0" err="1"/>
              <a:t>deeper</a:t>
            </a:r>
            <a:r>
              <a:rPr lang="sv-SE" b="1" dirty="0"/>
              <a:t>: </a:t>
            </a:r>
          </a:p>
          <a:p>
            <a:pPr marL="514350" indent="-514350">
              <a:buFont typeface="+mj-lt"/>
              <a:buAutoNum type="arabicPeriod"/>
            </a:pPr>
            <a:r>
              <a:rPr lang="en-US" dirty="0"/>
              <a:t>Domain-Driven Design: Tackling complexity in the heart of software </a:t>
            </a:r>
            <a:r>
              <a:rPr lang="sv-SE" dirty="0"/>
              <a:t>by Eric Evans. </a:t>
            </a:r>
          </a:p>
          <a:p>
            <a:pPr marL="514350" indent="-514350">
              <a:buFont typeface="+mj-lt"/>
              <a:buAutoNum type="arabicPeriod"/>
            </a:pPr>
            <a:r>
              <a:rPr lang="sv-SE" dirty="0" err="1"/>
              <a:t>Unified</a:t>
            </a:r>
            <a:r>
              <a:rPr lang="sv-SE" dirty="0"/>
              <a:t> </a:t>
            </a:r>
            <a:r>
              <a:rPr lang="sv-SE" dirty="0" err="1"/>
              <a:t>Modeling</a:t>
            </a:r>
            <a:r>
              <a:rPr lang="sv-SE" dirty="0"/>
              <a:t> </a:t>
            </a:r>
            <a:r>
              <a:rPr lang="sv-SE" dirty="0" err="1"/>
              <a:t>Language</a:t>
            </a:r>
            <a:r>
              <a:rPr lang="sv-SE" dirty="0"/>
              <a:t> 2.5.1. </a:t>
            </a:r>
            <a:br>
              <a:rPr lang="sv-SE" sz="3200" dirty="0"/>
            </a:br>
            <a:r>
              <a:rPr lang="sv-SE" sz="2200" dirty="0" err="1"/>
              <a:t>Available</a:t>
            </a:r>
            <a:r>
              <a:rPr lang="sv-SE" sz="2200" dirty="0"/>
              <a:t> </a:t>
            </a:r>
            <a:r>
              <a:rPr lang="sv-SE" sz="2200" dirty="0" err="1"/>
              <a:t>here</a:t>
            </a:r>
            <a:r>
              <a:rPr lang="sv-SE" sz="2200" dirty="0"/>
              <a:t>: </a:t>
            </a:r>
            <a:r>
              <a:rPr lang="sv-SE" sz="2200" dirty="0">
                <a:hlinkClick r:id="rId3"/>
              </a:rPr>
              <a:t>https://www.omg.org/spec/UML/2.5.1/About-UML</a:t>
            </a:r>
            <a:r>
              <a:rPr lang="sv-SE" sz="2200" dirty="0"/>
              <a:t> </a:t>
            </a:r>
            <a:endParaRPr lang="sv-SE" sz="2400" dirty="0"/>
          </a:p>
        </p:txBody>
      </p:sp>
    </p:spTree>
    <p:extLst>
      <p:ext uri="{BB962C8B-B14F-4D97-AF65-F5344CB8AC3E}">
        <p14:creationId xmlns:p14="http://schemas.microsoft.com/office/powerpoint/2010/main" val="837368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C413-9E93-6450-7450-E5097792F311}"/>
              </a:ext>
            </a:extLst>
          </p:cNvPr>
          <p:cNvSpPr>
            <a:spLocks noGrp="1"/>
          </p:cNvSpPr>
          <p:nvPr>
            <p:ph type="title"/>
          </p:nvPr>
        </p:nvSpPr>
        <p:spPr/>
        <p:txBody>
          <a:bodyPr/>
          <a:lstStyle/>
          <a:p>
            <a:r>
              <a:rPr lang="sv-SE" dirty="0" err="1"/>
              <a:t>Preserving</a:t>
            </a:r>
            <a:r>
              <a:rPr lang="sv-SE" dirty="0"/>
              <a:t> </a:t>
            </a:r>
            <a:r>
              <a:rPr lang="sv-SE" dirty="0" err="1"/>
              <a:t>Model</a:t>
            </a:r>
            <a:r>
              <a:rPr lang="sv-SE" dirty="0"/>
              <a:t> </a:t>
            </a:r>
            <a:r>
              <a:rPr lang="sv-SE" dirty="0" err="1"/>
              <a:t>Integrity</a:t>
            </a:r>
            <a:endParaRPr lang="en-US" dirty="0"/>
          </a:p>
        </p:txBody>
      </p:sp>
      <p:sp>
        <p:nvSpPr>
          <p:cNvPr id="3" name="Content Placeholder 2">
            <a:extLst>
              <a:ext uri="{FF2B5EF4-FFF2-40B4-BE49-F238E27FC236}">
                <a16:creationId xmlns:a16="http://schemas.microsoft.com/office/drawing/2014/main" id="{482C1B22-120A-1C38-8518-0BB907EC8BDF}"/>
              </a:ext>
            </a:extLst>
          </p:cNvPr>
          <p:cNvSpPr>
            <a:spLocks noGrp="1"/>
          </p:cNvSpPr>
          <p:nvPr>
            <p:ph idx="1"/>
          </p:nvPr>
        </p:nvSpPr>
        <p:spPr/>
        <p:txBody>
          <a:bodyPr>
            <a:normAutofit fontScale="92500" lnSpcReduction="20000"/>
          </a:bodyPr>
          <a:lstStyle/>
          <a:p>
            <a:r>
              <a:rPr lang="sv-SE" dirty="0"/>
              <a:t>DDD is </a:t>
            </a:r>
            <a:r>
              <a:rPr lang="sv-SE" dirty="0" err="1"/>
              <a:t>against</a:t>
            </a:r>
            <a:r>
              <a:rPr lang="sv-SE" dirty="0"/>
              <a:t> the </a:t>
            </a:r>
            <a:r>
              <a:rPr lang="sv-SE" dirty="0" err="1"/>
              <a:t>idea</a:t>
            </a:r>
            <a:r>
              <a:rPr lang="sv-SE" dirty="0"/>
              <a:t> </a:t>
            </a:r>
            <a:r>
              <a:rPr lang="sv-SE" dirty="0" err="1"/>
              <a:t>of</a:t>
            </a:r>
            <a:r>
              <a:rPr lang="sv-SE" dirty="0"/>
              <a:t> </a:t>
            </a:r>
            <a:r>
              <a:rPr lang="sv-SE" dirty="0" err="1"/>
              <a:t>having</a:t>
            </a:r>
            <a:r>
              <a:rPr lang="sv-SE" dirty="0"/>
              <a:t> a </a:t>
            </a:r>
            <a:r>
              <a:rPr lang="sv-SE" i="1" dirty="0" err="1"/>
              <a:t>single</a:t>
            </a:r>
            <a:r>
              <a:rPr lang="sv-SE" dirty="0"/>
              <a:t> </a:t>
            </a:r>
            <a:r>
              <a:rPr lang="sv-SE" dirty="0" err="1"/>
              <a:t>unified</a:t>
            </a:r>
            <a:r>
              <a:rPr lang="sv-SE" dirty="0"/>
              <a:t> </a:t>
            </a:r>
            <a:r>
              <a:rPr lang="sv-SE" dirty="0" err="1"/>
              <a:t>model</a:t>
            </a:r>
            <a:r>
              <a:rPr lang="sv-SE" dirty="0"/>
              <a:t>. </a:t>
            </a:r>
          </a:p>
          <a:p>
            <a:r>
              <a:rPr lang="sv-SE" dirty="0"/>
              <a:t>A </a:t>
            </a:r>
            <a:r>
              <a:rPr lang="sv-SE" dirty="0" err="1"/>
              <a:t>big</a:t>
            </a:r>
            <a:r>
              <a:rPr lang="sv-SE" dirty="0"/>
              <a:t> </a:t>
            </a:r>
            <a:r>
              <a:rPr lang="sv-SE" dirty="0" err="1"/>
              <a:t>model</a:t>
            </a:r>
            <a:r>
              <a:rPr lang="sv-SE" dirty="0"/>
              <a:t> is hard to understand in </a:t>
            </a:r>
            <a:r>
              <a:rPr lang="sv-SE" dirty="0" err="1"/>
              <a:t>its</a:t>
            </a:r>
            <a:r>
              <a:rPr lang="sv-SE" dirty="0"/>
              <a:t> </a:t>
            </a:r>
            <a:r>
              <a:rPr lang="sv-SE" dirty="0" err="1"/>
              <a:t>whole</a:t>
            </a:r>
            <a:r>
              <a:rPr lang="sv-SE" dirty="0"/>
              <a:t>.</a:t>
            </a:r>
          </a:p>
          <a:p>
            <a:r>
              <a:rPr lang="sv-SE" dirty="0"/>
              <a:t>If a </a:t>
            </a:r>
            <a:r>
              <a:rPr lang="sv-SE" dirty="0" err="1"/>
              <a:t>developer</a:t>
            </a:r>
            <a:r>
              <a:rPr lang="sv-SE" dirty="0"/>
              <a:t> for </a:t>
            </a:r>
            <a:r>
              <a:rPr lang="sv-SE" dirty="0" err="1"/>
              <a:t>example</a:t>
            </a:r>
            <a:r>
              <a:rPr lang="sv-SE" dirty="0"/>
              <a:t> makes a </a:t>
            </a:r>
            <a:r>
              <a:rPr lang="sv-SE" dirty="0" err="1"/>
              <a:t>change</a:t>
            </a:r>
            <a:r>
              <a:rPr lang="sv-SE" dirty="0"/>
              <a:t> or </a:t>
            </a:r>
            <a:r>
              <a:rPr lang="sv-SE" dirty="0" err="1"/>
              <a:t>adds</a:t>
            </a:r>
            <a:r>
              <a:rPr lang="sv-SE" dirty="0"/>
              <a:t> som </a:t>
            </a:r>
            <a:r>
              <a:rPr lang="sv-SE" dirty="0" err="1"/>
              <a:t>functionality</a:t>
            </a:r>
            <a:r>
              <a:rPr lang="sv-SE" dirty="0"/>
              <a:t> to the </a:t>
            </a:r>
            <a:r>
              <a:rPr lang="sv-SE" dirty="0" err="1"/>
              <a:t>code</a:t>
            </a:r>
            <a:r>
              <a:rPr lang="sv-SE" dirty="0"/>
              <a:t> it </a:t>
            </a:r>
            <a:r>
              <a:rPr lang="sv-SE" dirty="0" err="1"/>
              <a:t>will</a:t>
            </a:r>
            <a:r>
              <a:rPr lang="sv-SE" dirty="0"/>
              <a:t> be hard to understand the </a:t>
            </a:r>
            <a:r>
              <a:rPr lang="sv-SE" dirty="0" err="1"/>
              <a:t>consequences</a:t>
            </a:r>
            <a:r>
              <a:rPr lang="sv-SE" dirty="0"/>
              <a:t> on the </a:t>
            </a:r>
            <a:r>
              <a:rPr lang="sv-SE" dirty="0" err="1"/>
              <a:t>model</a:t>
            </a:r>
            <a:r>
              <a:rPr lang="sv-SE" dirty="0"/>
              <a:t> as a </a:t>
            </a:r>
            <a:r>
              <a:rPr lang="sv-SE" dirty="0" err="1"/>
              <a:t>whole</a:t>
            </a:r>
            <a:r>
              <a:rPr lang="sv-SE" dirty="0"/>
              <a:t>. </a:t>
            </a:r>
          </a:p>
          <a:p>
            <a:r>
              <a:rPr lang="sv-SE" dirty="0" err="1"/>
              <a:t>Multiple</a:t>
            </a:r>
            <a:r>
              <a:rPr lang="sv-SE" dirty="0"/>
              <a:t> </a:t>
            </a:r>
            <a:r>
              <a:rPr lang="sv-SE" dirty="0" err="1"/>
              <a:t>people</a:t>
            </a:r>
            <a:r>
              <a:rPr lang="sv-SE" dirty="0"/>
              <a:t> </a:t>
            </a:r>
            <a:r>
              <a:rPr lang="sv-SE" dirty="0" err="1"/>
              <a:t>involved</a:t>
            </a:r>
            <a:r>
              <a:rPr lang="sv-SE" dirty="0"/>
              <a:t> </a:t>
            </a:r>
            <a:r>
              <a:rPr lang="sv-SE" dirty="0" err="1"/>
              <a:t>also</a:t>
            </a:r>
            <a:r>
              <a:rPr lang="sv-SE" dirty="0"/>
              <a:t> </a:t>
            </a:r>
            <a:r>
              <a:rPr lang="sv-SE" dirty="0" err="1"/>
              <a:t>creates</a:t>
            </a:r>
            <a:r>
              <a:rPr lang="sv-SE" dirty="0"/>
              <a:t> a </a:t>
            </a:r>
            <a:r>
              <a:rPr lang="sv-SE" dirty="0" err="1"/>
              <a:t>coordination</a:t>
            </a:r>
            <a:r>
              <a:rPr lang="sv-SE" dirty="0"/>
              <a:t> </a:t>
            </a:r>
            <a:r>
              <a:rPr lang="sv-SE" dirty="0" err="1"/>
              <a:t>difficulty</a:t>
            </a:r>
            <a:r>
              <a:rPr lang="sv-SE" dirty="0"/>
              <a:t>. </a:t>
            </a:r>
          </a:p>
          <a:p>
            <a:r>
              <a:rPr lang="sv-SE" dirty="0"/>
              <a:t>Different teams </a:t>
            </a:r>
            <a:r>
              <a:rPr lang="sv-SE" dirty="0" err="1"/>
              <a:t>working</a:t>
            </a:r>
            <a:r>
              <a:rPr lang="sv-SE" dirty="0"/>
              <a:t> </a:t>
            </a:r>
            <a:r>
              <a:rPr lang="sv-SE" dirty="0" err="1"/>
              <a:t>with</a:t>
            </a:r>
            <a:r>
              <a:rPr lang="sv-SE" dirty="0"/>
              <a:t> the same ”</a:t>
            </a:r>
            <a:r>
              <a:rPr lang="sv-SE" dirty="0" err="1"/>
              <a:t>big</a:t>
            </a:r>
            <a:r>
              <a:rPr lang="sv-SE" dirty="0"/>
              <a:t>” </a:t>
            </a:r>
            <a:r>
              <a:rPr lang="sv-SE" dirty="0" err="1"/>
              <a:t>model</a:t>
            </a:r>
            <a:r>
              <a:rPr lang="sv-SE" dirty="0"/>
              <a:t> in parallell </a:t>
            </a:r>
            <a:r>
              <a:rPr lang="sv-SE" dirty="0" err="1"/>
              <a:t>also</a:t>
            </a:r>
            <a:r>
              <a:rPr lang="sv-SE" dirty="0"/>
              <a:t> </a:t>
            </a:r>
            <a:r>
              <a:rPr lang="sv-SE" dirty="0" err="1"/>
              <a:t>adds</a:t>
            </a:r>
            <a:r>
              <a:rPr lang="sv-SE" dirty="0"/>
              <a:t> a </a:t>
            </a:r>
            <a:r>
              <a:rPr lang="sv-SE" dirty="0" err="1"/>
              <a:t>complexity</a:t>
            </a:r>
            <a:r>
              <a:rPr lang="sv-SE" dirty="0"/>
              <a:t>. </a:t>
            </a:r>
          </a:p>
          <a:p>
            <a:endParaRPr lang="sv-SE" dirty="0"/>
          </a:p>
          <a:p>
            <a:r>
              <a:rPr lang="sv-SE" dirty="0"/>
              <a:t>Solution: </a:t>
            </a:r>
            <a:r>
              <a:rPr lang="sv-SE" dirty="0" err="1"/>
              <a:t>divide</a:t>
            </a:r>
            <a:r>
              <a:rPr lang="sv-SE" dirty="0"/>
              <a:t> a </a:t>
            </a:r>
            <a:r>
              <a:rPr lang="sv-SE" dirty="0" err="1"/>
              <a:t>large</a:t>
            </a:r>
            <a:r>
              <a:rPr lang="sv-SE" dirty="0"/>
              <a:t> </a:t>
            </a:r>
            <a:r>
              <a:rPr lang="sv-SE" dirty="0" err="1"/>
              <a:t>model</a:t>
            </a:r>
            <a:r>
              <a:rPr lang="sv-SE" dirty="0"/>
              <a:t> </a:t>
            </a:r>
            <a:r>
              <a:rPr lang="sv-SE" dirty="0" err="1"/>
              <a:t>into</a:t>
            </a:r>
            <a:r>
              <a:rPr lang="sv-SE" dirty="0"/>
              <a:t> </a:t>
            </a:r>
            <a:r>
              <a:rPr lang="sv-SE" i="1" dirty="0" err="1"/>
              <a:t>bounded</a:t>
            </a:r>
            <a:r>
              <a:rPr lang="sv-SE" i="1" dirty="0"/>
              <a:t> </a:t>
            </a:r>
            <a:r>
              <a:rPr lang="sv-SE" i="1" dirty="0" err="1"/>
              <a:t>contexts</a:t>
            </a:r>
            <a:r>
              <a:rPr lang="sv-SE" dirty="0"/>
              <a:t> </a:t>
            </a:r>
            <a:r>
              <a:rPr lang="sv-SE" dirty="0" err="1"/>
              <a:t>each</a:t>
            </a:r>
            <a:r>
              <a:rPr lang="sv-SE" dirty="0"/>
              <a:t> </a:t>
            </a:r>
            <a:r>
              <a:rPr lang="sv-SE" dirty="0" err="1"/>
              <a:t>of</a:t>
            </a:r>
            <a:r>
              <a:rPr lang="sv-SE" dirty="0"/>
              <a:t> </a:t>
            </a:r>
            <a:r>
              <a:rPr lang="sv-SE" dirty="0" err="1"/>
              <a:t>which</a:t>
            </a:r>
            <a:r>
              <a:rPr lang="sv-SE" dirty="0"/>
              <a:t> has </a:t>
            </a:r>
            <a:r>
              <a:rPr lang="sv-SE" dirty="0" err="1"/>
              <a:t>their</a:t>
            </a:r>
            <a:r>
              <a:rPr lang="sv-SE" dirty="0"/>
              <a:t> </a:t>
            </a:r>
            <a:r>
              <a:rPr lang="sv-SE" dirty="0" err="1"/>
              <a:t>own</a:t>
            </a:r>
            <a:r>
              <a:rPr lang="sv-SE" dirty="0"/>
              <a:t> </a:t>
            </a:r>
            <a:r>
              <a:rPr lang="sv-SE" dirty="0" err="1"/>
              <a:t>model</a:t>
            </a:r>
            <a:r>
              <a:rPr lang="sv-SE" dirty="0"/>
              <a:t>. The relationships </a:t>
            </a:r>
            <a:r>
              <a:rPr lang="sv-SE" dirty="0" err="1"/>
              <a:t>between</a:t>
            </a:r>
            <a:r>
              <a:rPr lang="sv-SE" dirty="0"/>
              <a:t> </a:t>
            </a:r>
            <a:r>
              <a:rPr lang="sv-SE" dirty="0" err="1"/>
              <a:t>models</a:t>
            </a:r>
            <a:r>
              <a:rPr lang="sv-SE" dirty="0"/>
              <a:t> </a:t>
            </a:r>
            <a:r>
              <a:rPr lang="sv-SE" dirty="0" err="1"/>
              <a:t>should</a:t>
            </a:r>
            <a:r>
              <a:rPr lang="sv-SE" dirty="0"/>
              <a:t> be </a:t>
            </a:r>
            <a:r>
              <a:rPr lang="sv-SE" dirty="0" err="1"/>
              <a:t>defined</a:t>
            </a:r>
            <a:r>
              <a:rPr lang="sv-SE" dirty="0"/>
              <a:t> </a:t>
            </a:r>
            <a:r>
              <a:rPr lang="sv-SE" dirty="0" err="1"/>
              <a:t>with</a:t>
            </a:r>
            <a:r>
              <a:rPr lang="sv-SE" dirty="0"/>
              <a:t> precision </a:t>
            </a:r>
            <a:r>
              <a:rPr lang="sv-SE" dirty="0" err="1"/>
              <a:t>through</a:t>
            </a:r>
            <a:r>
              <a:rPr lang="sv-SE" dirty="0"/>
              <a:t> </a:t>
            </a:r>
            <a:r>
              <a:rPr lang="sv-SE" i="1" dirty="0" err="1"/>
              <a:t>context</a:t>
            </a:r>
            <a:r>
              <a:rPr lang="sv-SE" i="1" dirty="0"/>
              <a:t> </a:t>
            </a:r>
            <a:r>
              <a:rPr lang="sv-SE" i="1" dirty="0" err="1"/>
              <a:t>maps</a:t>
            </a:r>
            <a:r>
              <a:rPr lang="sv-SE" dirty="0"/>
              <a:t>. </a:t>
            </a:r>
            <a:endParaRPr lang="en-US" dirty="0"/>
          </a:p>
        </p:txBody>
      </p:sp>
    </p:spTree>
    <p:extLst>
      <p:ext uri="{BB962C8B-B14F-4D97-AF65-F5344CB8AC3E}">
        <p14:creationId xmlns:p14="http://schemas.microsoft.com/office/powerpoint/2010/main" val="24902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97D2-8BB6-2604-A959-9D173E432B1B}"/>
              </a:ext>
            </a:extLst>
          </p:cNvPr>
          <p:cNvSpPr>
            <a:spLocks noGrp="1"/>
          </p:cNvSpPr>
          <p:nvPr>
            <p:ph type="title"/>
          </p:nvPr>
        </p:nvSpPr>
        <p:spPr>
          <a:xfrm>
            <a:off x="838200" y="18255"/>
            <a:ext cx="10515600" cy="1325563"/>
          </a:xfrm>
        </p:spPr>
        <p:txBody>
          <a:bodyPr/>
          <a:lstStyle/>
          <a:p>
            <a:r>
              <a:rPr lang="sv-SE" dirty="0" err="1"/>
              <a:t>Preserving</a:t>
            </a:r>
            <a:r>
              <a:rPr lang="sv-SE" dirty="0"/>
              <a:t> </a:t>
            </a:r>
            <a:r>
              <a:rPr lang="sv-SE" dirty="0" err="1"/>
              <a:t>Model</a:t>
            </a:r>
            <a:r>
              <a:rPr lang="sv-SE" dirty="0"/>
              <a:t> </a:t>
            </a:r>
            <a:r>
              <a:rPr lang="sv-SE" dirty="0" err="1"/>
              <a:t>Integrity</a:t>
            </a:r>
            <a:endParaRPr lang="en-US" dirty="0"/>
          </a:p>
        </p:txBody>
      </p:sp>
      <p:sp>
        <p:nvSpPr>
          <p:cNvPr id="3" name="Content Placeholder 2">
            <a:extLst>
              <a:ext uri="{FF2B5EF4-FFF2-40B4-BE49-F238E27FC236}">
                <a16:creationId xmlns:a16="http://schemas.microsoft.com/office/drawing/2014/main" id="{75C6BA8B-13E6-EE02-2D09-9A3EE6C29887}"/>
              </a:ext>
            </a:extLst>
          </p:cNvPr>
          <p:cNvSpPr>
            <a:spLocks noGrp="1"/>
          </p:cNvSpPr>
          <p:nvPr>
            <p:ph idx="1"/>
          </p:nvPr>
        </p:nvSpPr>
        <p:spPr>
          <a:xfrm>
            <a:off x="838200" y="1069846"/>
            <a:ext cx="10515600" cy="4351338"/>
          </a:xfrm>
        </p:spPr>
        <p:txBody>
          <a:bodyPr/>
          <a:lstStyle/>
          <a:p>
            <a:r>
              <a:rPr lang="en-US" sz="2000" dirty="0"/>
              <a:t>The figure below shows a set of techniques and their relationships, used to maintain model integrity. Read the book “Domain-Driven design Quickly” by Avram &amp; Marinescu for details.</a:t>
            </a:r>
          </a:p>
          <a:p>
            <a:pPr marL="0" indent="0">
              <a:buNone/>
            </a:pPr>
            <a:endParaRPr lang="en-US" sz="2800" dirty="0"/>
          </a:p>
        </p:txBody>
      </p:sp>
      <p:pic>
        <p:nvPicPr>
          <p:cNvPr id="5" name="Picture 4">
            <a:extLst>
              <a:ext uri="{FF2B5EF4-FFF2-40B4-BE49-F238E27FC236}">
                <a16:creationId xmlns:a16="http://schemas.microsoft.com/office/drawing/2014/main" id="{FD7C80E5-E0C8-6A36-52B4-8321F6684DCF}"/>
              </a:ext>
            </a:extLst>
          </p:cNvPr>
          <p:cNvPicPr>
            <a:picLocks noChangeAspect="1"/>
          </p:cNvPicPr>
          <p:nvPr/>
        </p:nvPicPr>
        <p:blipFill>
          <a:blip r:embed="rId2"/>
          <a:stretch>
            <a:fillRect/>
          </a:stretch>
        </p:blipFill>
        <p:spPr>
          <a:xfrm>
            <a:off x="484036" y="1892174"/>
            <a:ext cx="9156750" cy="4965826"/>
          </a:xfrm>
          <a:prstGeom prst="rect">
            <a:avLst/>
          </a:prstGeom>
        </p:spPr>
      </p:pic>
      <p:sp>
        <p:nvSpPr>
          <p:cNvPr id="6" name="TextBox 5">
            <a:extLst>
              <a:ext uri="{FF2B5EF4-FFF2-40B4-BE49-F238E27FC236}">
                <a16:creationId xmlns:a16="http://schemas.microsoft.com/office/drawing/2014/main" id="{03675D7C-4F22-66DD-2B0A-19E6BCF14700}"/>
              </a:ext>
            </a:extLst>
          </p:cNvPr>
          <p:cNvSpPr txBox="1"/>
          <p:nvPr/>
        </p:nvSpPr>
        <p:spPr>
          <a:xfrm>
            <a:off x="9333721" y="6018393"/>
            <a:ext cx="2858279" cy="738664"/>
          </a:xfrm>
          <a:prstGeom prst="rect">
            <a:avLst/>
          </a:prstGeom>
          <a:noFill/>
        </p:spPr>
        <p:txBody>
          <a:bodyPr wrap="square" rtlCol="0">
            <a:spAutoFit/>
          </a:bodyPr>
          <a:lstStyle/>
          <a:p>
            <a:r>
              <a:rPr lang="sv-SE" sz="1400" b="1" dirty="0" err="1"/>
              <a:t>Figure</a:t>
            </a:r>
            <a:r>
              <a:rPr lang="sv-SE" sz="1400" b="1" dirty="0"/>
              <a:t> taken from (p.68) in the </a:t>
            </a:r>
            <a:r>
              <a:rPr lang="sv-SE" sz="1400" b="1" dirty="0" err="1"/>
              <a:t>book</a:t>
            </a:r>
            <a:r>
              <a:rPr lang="sv-SE" sz="1400" b="1" dirty="0"/>
              <a:t> ”</a:t>
            </a:r>
            <a:r>
              <a:rPr lang="sv-SE" sz="1400" b="1" dirty="0" err="1"/>
              <a:t>Domain</a:t>
            </a:r>
            <a:r>
              <a:rPr lang="sv-SE" sz="1400" b="1" dirty="0"/>
              <a:t> Driven-Design </a:t>
            </a:r>
            <a:r>
              <a:rPr lang="sv-SE" sz="1400" b="1" dirty="0" err="1"/>
              <a:t>Quickly</a:t>
            </a:r>
            <a:r>
              <a:rPr lang="sv-SE" sz="1400" b="1" dirty="0"/>
              <a:t>” by </a:t>
            </a:r>
            <a:r>
              <a:rPr lang="sv-SE" sz="1400" b="1" dirty="0" err="1"/>
              <a:t>Avram</a:t>
            </a:r>
            <a:r>
              <a:rPr lang="sv-SE" sz="1400" b="1" dirty="0"/>
              <a:t> &amp; </a:t>
            </a:r>
            <a:r>
              <a:rPr lang="sv-SE" sz="1400" b="1" dirty="0" err="1"/>
              <a:t>Marinescu</a:t>
            </a:r>
            <a:r>
              <a:rPr lang="sv-SE" sz="1400" b="1" dirty="0"/>
              <a:t>.</a:t>
            </a:r>
            <a:endParaRPr lang="en-US" sz="1400" b="1" dirty="0"/>
          </a:p>
        </p:txBody>
      </p:sp>
    </p:spTree>
    <p:extLst>
      <p:ext uri="{BB962C8B-B14F-4D97-AF65-F5344CB8AC3E}">
        <p14:creationId xmlns:p14="http://schemas.microsoft.com/office/powerpoint/2010/main" val="365847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E4A0-23A4-FA3C-6E7F-347C22ACF84F}"/>
              </a:ext>
            </a:extLst>
          </p:cNvPr>
          <p:cNvSpPr>
            <a:spLocks noGrp="1"/>
          </p:cNvSpPr>
          <p:nvPr>
            <p:ph type="ctrTitle"/>
          </p:nvPr>
        </p:nvSpPr>
        <p:spPr/>
        <p:txBody>
          <a:bodyPr>
            <a:normAutofit/>
          </a:bodyPr>
          <a:lstStyle/>
          <a:p>
            <a:r>
              <a:rPr lang="sv-SE" dirty="0" err="1"/>
              <a:t>Domain</a:t>
            </a:r>
            <a:r>
              <a:rPr lang="sv-SE" dirty="0"/>
              <a:t>-Driven Design</a:t>
            </a:r>
            <a:endParaRPr lang="en-US" dirty="0"/>
          </a:p>
        </p:txBody>
      </p:sp>
      <p:sp>
        <p:nvSpPr>
          <p:cNvPr id="3" name="Subtitle 2">
            <a:extLst>
              <a:ext uri="{FF2B5EF4-FFF2-40B4-BE49-F238E27FC236}">
                <a16:creationId xmlns:a16="http://schemas.microsoft.com/office/drawing/2014/main" id="{0DCBC3EB-6CFB-976A-7EA9-EE14411AE389}"/>
              </a:ext>
            </a:extLst>
          </p:cNvPr>
          <p:cNvSpPr>
            <a:spLocks noGrp="1"/>
          </p:cNvSpPr>
          <p:nvPr>
            <p:ph type="subTitle" idx="1"/>
          </p:nvPr>
        </p:nvSpPr>
        <p:spPr/>
        <p:txBody>
          <a:bodyPr/>
          <a:lstStyle/>
          <a:p>
            <a:r>
              <a:rPr lang="sv-SE" dirty="0"/>
              <a:t>Antonio Prgomet</a:t>
            </a:r>
          </a:p>
          <a:p>
            <a:r>
              <a:rPr lang="en-US" dirty="0">
                <a:hlinkClick r:id="rId2"/>
              </a:rPr>
              <a:t>https://www.linkedin.com/in/antonioprgomet/</a:t>
            </a:r>
            <a:r>
              <a:rPr lang="sv-SE" dirty="0"/>
              <a:t> </a:t>
            </a:r>
            <a:endParaRPr lang="en-US" dirty="0"/>
          </a:p>
        </p:txBody>
      </p:sp>
    </p:spTree>
    <p:extLst>
      <p:ext uri="{BB962C8B-B14F-4D97-AF65-F5344CB8AC3E}">
        <p14:creationId xmlns:p14="http://schemas.microsoft.com/office/powerpoint/2010/main" val="128690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3906-4F5F-9D43-E2D0-52757BCAF260}"/>
              </a:ext>
            </a:extLst>
          </p:cNvPr>
          <p:cNvSpPr>
            <a:spLocks noGrp="1"/>
          </p:cNvSpPr>
          <p:nvPr>
            <p:ph type="title"/>
          </p:nvPr>
        </p:nvSpPr>
        <p:spPr/>
        <p:txBody>
          <a:bodyPr/>
          <a:lstStyle/>
          <a:p>
            <a:r>
              <a:rPr lang="sv-SE" dirty="0" err="1"/>
              <a:t>Domain</a:t>
            </a:r>
            <a:r>
              <a:rPr lang="sv-SE" dirty="0"/>
              <a:t>-Driven Design (DDD)</a:t>
            </a:r>
            <a:endParaRPr lang="en-US" dirty="0"/>
          </a:p>
        </p:txBody>
      </p:sp>
      <p:sp>
        <p:nvSpPr>
          <p:cNvPr id="3" name="Text Placeholder 2">
            <a:extLst>
              <a:ext uri="{FF2B5EF4-FFF2-40B4-BE49-F238E27FC236}">
                <a16:creationId xmlns:a16="http://schemas.microsoft.com/office/drawing/2014/main" id="{B7BCF84C-80BB-0A9C-9B59-3BBF37613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823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D7BE-AF2D-F477-749E-4E1C73BE5D97}"/>
              </a:ext>
            </a:extLst>
          </p:cNvPr>
          <p:cNvSpPr>
            <a:spLocks noGrp="1"/>
          </p:cNvSpPr>
          <p:nvPr>
            <p:ph type="title"/>
          </p:nvPr>
        </p:nvSpPr>
        <p:spPr/>
        <p:txBody>
          <a:bodyPr/>
          <a:lstStyle/>
          <a:p>
            <a:r>
              <a:rPr lang="sv-SE" dirty="0" err="1"/>
              <a:t>Domain</a:t>
            </a:r>
            <a:r>
              <a:rPr lang="sv-SE" dirty="0"/>
              <a:t>-Driven Design (DDD)</a:t>
            </a:r>
            <a:endParaRPr lang="en-US" dirty="0"/>
          </a:p>
        </p:txBody>
      </p:sp>
      <p:sp>
        <p:nvSpPr>
          <p:cNvPr id="3" name="Content Placeholder 2">
            <a:extLst>
              <a:ext uri="{FF2B5EF4-FFF2-40B4-BE49-F238E27FC236}">
                <a16:creationId xmlns:a16="http://schemas.microsoft.com/office/drawing/2014/main" id="{561DB37F-6C37-568F-4C29-080F0FF8BB87}"/>
              </a:ext>
            </a:extLst>
          </p:cNvPr>
          <p:cNvSpPr>
            <a:spLocks noGrp="1"/>
          </p:cNvSpPr>
          <p:nvPr>
            <p:ph idx="1"/>
          </p:nvPr>
        </p:nvSpPr>
        <p:spPr/>
        <p:txBody>
          <a:bodyPr>
            <a:normAutofit lnSpcReduction="10000"/>
          </a:bodyPr>
          <a:lstStyle/>
          <a:p>
            <a:r>
              <a:rPr lang="sv-SE" dirty="0" err="1"/>
              <a:t>Domain</a:t>
            </a:r>
            <a:r>
              <a:rPr lang="sv-SE" dirty="0"/>
              <a:t>-driven design is a software design approach. </a:t>
            </a:r>
          </a:p>
          <a:p>
            <a:r>
              <a:rPr lang="sv-SE" dirty="0"/>
              <a:t>The </a:t>
            </a:r>
            <a:r>
              <a:rPr lang="sv-SE" dirty="0" err="1"/>
              <a:t>main</a:t>
            </a:r>
            <a:r>
              <a:rPr lang="sv-SE" dirty="0"/>
              <a:t> </a:t>
            </a:r>
            <a:r>
              <a:rPr lang="sv-SE" dirty="0" err="1"/>
              <a:t>principle</a:t>
            </a:r>
            <a:r>
              <a:rPr lang="sv-SE" dirty="0"/>
              <a:t> is </a:t>
            </a:r>
            <a:r>
              <a:rPr lang="sv-SE" dirty="0" err="1"/>
              <a:t>that</a:t>
            </a:r>
            <a:r>
              <a:rPr lang="sv-SE" dirty="0"/>
              <a:t> software </a:t>
            </a:r>
            <a:r>
              <a:rPr lang="sv-SE" dirty="0" err="1"/>
              <a:t>should</a:t>
            </a:r>
            <a:r>
              <a:rPr lang="sv-SE" dirty="0"/>
              <a:t> match a </a:t>
            </a:r>
            <a:r>
              <a:rPr lang="sv-SE" dirty="0" err="1"/>
              <a:t>domain</a:t>
            </a:r>
            <a:r>
              <a:rPr lang="sv-SE" dirty="0"/>
              <a:t> </a:t>
            </a:r>
            <a:r>
              <a:rPr lang="sv-SE" dirty="0" err="1"/>
              <a:t>according</a:t>
            </a:r>
            <a:r>
              <a:rPr lang="sv-SE" dirty="0"/>
              <a:t> to input from the experts in the </a:t>
            </a:r>
            <a:r>
              <a:rPr lang="sv-SE" i="1" dirty="0" err="1"/>
              <a:t>domain</a:t>
            </a:r>
            <a:r>
              <a:rPr lang="sv-SE" dirty="0"/>
              <a:t>. </a:t>
            </a:r>
          </a:p>
          <a:p>
            <a:r>
              <a:rPr lang="en-US" dirty="0"/>
              <a:t>The subject area to which the user applies a program is the </a:t>
            </a:r>
            <a:r>
              <a:rPr lang="en-US" i="1" dirty="0"/>
              <a:t>domain</a:t>
            </a:r>
            <a:r>
              <a:rPr lang="en-US" dirty="0"/>
              <a:t> of the software.</a:t>
            </a:r>
            <a:endParaRPr lang="sv-SE" dirty="0"/>
          </a:p>
          <a:p>
            <a:pPr>
              <a:buFont typeface="Wingdings" panose="05000000000000000000" pitchFamily="2" charset="2"/>
              <a:buChar char="Ø"/>
            </a:pPr>
            <a:r>
              <a:rPr lang="sv-SE" dirty="0" err="1"/>
              <a:t>E.g</a:t>
            </a:r>
            <a:r>
              <a:rPr lang="sv-SE" dirty="0"/>
              <a:t>. If </a:t>
            </a:r>
            <a:r>
              <a:rPr lang="sv-SE" dirty="0" err="1"/>
              <a:t>you</a:t>
            </a:r>
            <a:r>
              <a:rPr lang="sv-SE" dirty="0"/>
              <a:t> </a:t>
            </a:r>
            <a:r>
              <a:rPr lang="sv-SE" dirty="0" err="1"/>
              <a:t>want</a:t>
            </a:r>
            <a:r>
              <a:rPr lang="sv-SE" dirty="0"/>
              <a:t> to </a:t>
            </a:r>
            <a:r>
              <a:rPr lang="sv-SE" dirty="0" err="1"/>
              <a:t>create</a:t>
            </a:r>
            <a:r>
              <a:rPr lang="sv-SE" dirty="0"/>
              <a:t> a software </a:t>
            </a:r>
            <a:r>
              <a:rPr lang="sv-SE" dirty="0" err="1"/>
              <a:t>application</a:t>
            </a:r>
            <a:r>
              <a:rPr lang="sv-SE" dirty="0"/>
              <a:t> for e-</a:t>
            </a:r>
            <a:r>
              <a:rPr lang="sv-SE" dirty="0" err="1"/>
              <a:t>commerce</a:t>
            </a:r>
            <a:r>
              <a:rPr lang="sv-SE" dirty="0"/>
              <a:t>, </a:t>
            </a:r>
            <a:r>
              <a:rPr lang="sv-SE" dirty="0" err="1"/>
              <a:t>you</a:t>
            </a:r>
            <a:r>
              <a:rPr lang="sv-SE" dirty="0"/>
              <a:t> </a:t>
            </a:r>
            <a:r>
              <a:rPr lang="sv-SE" dirty="0" err="1"/>
              <a:t>need</a:t>
            </a:r>
            <a:r>
              <a:rPr lang="sv-SE" dirty="0"/>
              <a:t> to understand e-</a:t>
            </a:r>
            <a:r>
              <a:rPr lang="sv-SE" dirty="0" err="1"/>
              <a:t>commerce</a:t>
            </a:r>
            <a:r>
              <a:rPr lang="sv-SE" dirty="0"/>
              <a:t> </a:t>
            </a:r>
            <a:r>
              <a:rPr lang="sv-SE" dirty="0" err="1"/>
              <a:t>which</a:t>
            </a:r>
            <a:r>
              <a:rPr lang="sv-SE" dirty="0"/>
              <a:t> </a:t>
            </a:r>
            <a:r>
              <a:rPr lang="sv-SE" dirty="0" err="1"/>
              <a:t>would</a:t>
            </a:r>
            <a:r>
              <a:rPr lang="sv-SE" dirty="0"/>
              <a:t> be the </a:t>
            </a:r>
            <a:r>
              <a:rPr lang="sv-SE" dirty="0" err="1"/>
              <a:t>domain</a:t>
            </a:r>
            <a:r>
              <a:rPr lang="sv-SE" dirty="0"/>
              <a:t>. </a:t>
            </a:r>
          </a:p>
          <a:p>
            <a:pPr>
              <a:buFont typeface="Wingdings" panose="05000000000000000000" pitchFamily="2" charset="2"/>
              <a:buChar char="Ø"/>
            </a:pPr>
            <a:r>
              <a:rPr lang="sv-SE" dirty="0"/>
              <a:t> If </a:t>
            </a:r>
            <a:r>
              <a:rPr lang="sv-SE" dirty="0" err="1"/>
              <a:t>you</a:t>
            </a:r>
            <a:r>
              <a:rPr lang="sv-SE" dirty="0"/>
              <a:t> </a:t>
            </a:r>
            <a:r>
              <a:rPr lang="sv-SE" dirty="0" err="1"/>
              <a:t>want</a:t>
            </a:r>
            <a:r>
              <a:rPr lang="sv-SE" dirty="0"/>
              <a:t> to </a:t>
            </a:r>
            <a:r>
              <a:rPr lang="sv-SE" dirty="0" err="1"/>
              <a:t>create</a:t>
            </a:r>
            <a:r>
              <a:rPr lang="sv-SE" dirty="0"/>
              <a:t> a </a:t>
            </a:r>
            <a:r>
              <a:rPr lang="sv-SE" dirty="0" err="1"/>
              <a:t>banking</a:t>
            </a:r>
            <a:r>
              <a:rPr lang="sv-SE" dirty="0"/>
              <a:t> </a:t>
            </a:r>
            <a:r>
              <a:rPr lang="sv-SE" dirty="0" err="1"/>
              <a:t>application</a:t>
            </a:r>
            <a:r>
              <a:rPr lang="sv-SE" dirty="0"/>
              <a:t>, </a:t>
            </a:r>
            <a:r>
              <a:rPr lang="sv-SE" dirty="0" err="1"/>
              <a:t>you</a:t>
            </a:r>
            <a:r>
              <a:rPr lang="sv-SE" dirty="0"/>
              <a:t> </a:t>
            </a:r>
            <a:r>
              <a:rPr lang="sv-SE" dirty="0" err="1"/>
              <a:t>need</a:t>
            </a:r>
            <a:r>
              <a:rPr lang="sv-SE" dirty="0"/>
              <a:t> to understand </a:t>
            </a:r>
            <a:r>
              <a:rPr lang="sv-SE" dirty="0" err="1"/>
              <a:t>banking</a:t>
            </a:r>
            <a:r>
              <a:rPr lang="sv-SE" dirty="0"/>
              <a:t> </a:t>
            </a:r>
            <a:r>
              <a:rPr lang="sv-SE" dirty="0" err="1"/>
              <a:t>which</a:t>
            </a:r>
            <a:r>
              <a:rPr lang="sv-SE" dirty="0"/>
              <a:t> </a:t>
            </a:r>
            <a:r>
              <a:rPr lang="sv-SE" dirty="0" err="1"/>
              <a:t>would</a:t>
            </a:r>
            <a:r>
              <a:rPr lang="sv-SE" dirty="0"/>
              <a:t> be the </a:t>
            </a:r>
            <a:r>
              <a:rPr lang="sv-SE" dirty="0" err="1"/>
              <a:t>domain</a:t>
            </a:r>
            <a:r>
              <a:rPr lang="sv-SE" dirty="0"/>
              <a:t>.</a:t>
            </a:r>
          </a:p>
          <a:p>
            <a:r>
              <a:rPr lang="sv-SE" dirty="0"/>
              <a:t>The term DDD </a:t>
            </a:r>
            <a:r>
              <a:rPr lang="sv-SE" dirty="0" err="1"/>
              <a:t>was</a:t>
            </a:r>
            <a:r>
              <a:rPr lang="sv-SE" dirty="0"/>
              <a:t> </a:t>
            </a:r>
            <a:r>
              <a:rPr lang="sv-SE" dirty="0" err="1"/>
              <a:t>coined</a:t>
            </a:r>
            <a:r>
              <a:rPr lang="sv-SE" dirty="0"/>
              <a:t> by Eric Evans in 2003. </a:t>
            </a:r>
            <a:endParaRPr lang="en-US" dirty="0"/>
          </a:p>
        </p:txBody>
      </p:sp>
    </p:spTree>
    <p:extLst>
      <p:ext uri="{BB962C8B-B14F-4D97-AF65-F5344CB8AC3E}">
        <p14:creationId xmlns:p14="http://schemas.microsoft.com/office/powerpoint/2010/main" val="405377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26A7-72F8-B094-0F79-040E2F793EF6}"/>
              </a:ext>
            </a:extLst>
          </p:cNvPr>
          <p:cNvSpPr>
            <a:spLocks noGrp="1"/>
          </p:cNvSpPr>
          <p:nvPr>
            <p:ph type="title"/>
          </p:nvPr>
        </p:nvSpPr>
        <p:spPr/>
        <p:txBody>
          <a:bodyPr/>
          <a:lstStyle/>
          <a:p>
            <a:r>
              <a:rPr lang="sv-SE" dirty="0" err="1"/>
              <a:t>Domain</a:t>
            </a:r>
            <a:r>
              <a:rPr lang="sv-SE" dirty="0"/>
              <a:t>-Driven Design (DDD)</a:t>
            </a:r>
            <a:endParaRPr lang="en-US" dirty="0"/>
          </a:p>
        </p:txBody>
      </p:sp>
      <p:sp>
        <p:nvSpPr>
          <p:cNvPr id="3" name="Content Placeholder 2">
            <a:extLst>
              <a:ext uri="{FF2B5EF4-FFF2-40B4-BE49-F238E27FC236}">
                <a16:creationId xmlns:a16="http://schemas.microsoft.com/office/drawing/2014/main" id="{1752E702-94AF-A4AA-57B2-C80D6E0B6F7D}"/>
              </a:ext>
            </a:extLst>
          </p:cNvPr>
          <p:cNvSpPr>
            <a:spLocks noGrp="1"/>
          </p:cNvSpPr>
          <p:nvPr>
            <p:ph idx="1"/>
          </p:nvPr>
        </p:nvSpPr>
        <p:spPr/>
        <p:txBody>
          <a:bodyPr>
            <a:normAutofit fontScale="85000" lnSpcReduction="20000"/>
          </a:bodyPr>
          <a:lstStyle/>
          <a:p>
            <a:r>
              <a:rPr lang="sv-SE" dirty="0"/>
              <a:t>The software </a:t>
            </a:r>
            <a:r>
              <a:rPr lang="sv-SE" dirty="0" err="1"/>
              <a:t>needs</a:t>
            </a:r>
            <a:r>
              <a:rPr lang="sv-SE" dirty="0"/>
              <a:t> to </a:t>
            </a:r>
            <a:r>
              <a:rPr lang="sv-SE" dirty="0" err="1"/>
              <a:t>incorporate</a:t>
            </a:r>
            <a:r>
              <a:rPr lang="sv-SE" dirty="0"/>
              <a:t> the </a:t>
            </a:r>
            <a:r>
              <a:rPr lang="sv-SE" dirty="0" err="1"/>
              <a:t>core</a:t>
            </a:r>
            <a:r>
              <a:rPr lang="sv-SE" dirty="0"/>
              <a:t> </a:t>
            </a:r>
            <a:r>
              <a:rPr lang="sv-SE" dirty="0" err="1"/>
              <a:t>concepts</a:t>
            </a:r>
            <a:r>
              <a:rPr lang="sv-SE" dirty="0"/>
              <a:t> and elements </a:t>
            </a:r>
            <a:r>
              <a:rPr lang="sv-SE" dirty="0" err="1"/>
              <a:t>of</a:t>
            </a:r>
            <a:r>
              <a:rPr lang="sv-SE" dirty="0"/>
              <a:t> the </a:t>
            </a:r>
            <a:r>
              <a:rPr lang="sv-SE" dirty="0" err="1"/>
              <a:t>domain</a:t>
            </a:r>
            <a:r>
              <a:rPr lang="sv-SE" dirty="0"/>
              <a:t>, and to </a:t>
            </a:r>
            <a:r>
              <a:rPr lang="sv-SE" dirty="0" err="1"/>
              <a:t>precisely</a:t>
            </a:r>
            <a:r>
              <a:rPr lang="sv-SE" dirty="0"/>
              <a:t> </a:t>
            </a:r>
            <a:r>
              <a:rPr lang="sv-SE" dirty="0" err="1"/>
              <a:t>realize</a:t>
            </a:r>
            <a:r>
              <a:rPr lang="sv-SE" dirty="0"/>
              <a:t> the relationships </a:t>
            </a:r>
            <a:r>
              <a:rPr lang="sv-SE" dirty="0" err="1"/>
              <a:t>between</a:t>
            </a:r>
            <a:r>
              <a:rPr lang="sv-SE" dirty="0"/>
              <a:t> </a:t>
            </a:r>
            <a:r>
              <a:rPr lang="sv-SE" dirty="0" err="1"/>
              <a:t>them</a:t>
            </a:r>
            <a:r>
              <a:rPr lang="sv-SE" dirty="0"/>
              <a:t>. Software has to </a:t>
            </a:r>
            <a:r>
              <a:rPr lang="sv-SE" i="1" dirty="0" err="1"/>
              <a:t>model</a:t>
            </a:r>
            <a:r>
              <a:rPr lang="sv-SE" dirty="0"/>
              <a:t> the </a:t>
            </a:r>
            <a:r>
              <a:rPr lang="sv-SE" dirty="0" err="1"/>
              <a:t>domain</a:t>
            </a:r>
            <a:r>
              <a:rPr lang="sv-SE" dirty="0"/>
              <a:t>. </a:t>
            </a:r>
          </a:p>
          <a:p>
            <a:r>
              <a:rPr lang="sv-SE" dirty="0"/>
              <a:t>It is a </a:t>
            </a:r>
            <a:r>
              <a:rPr lang="sv-SE" dirty="0" err="1"/>
              <a:t>challenge</a:t>
            </a:r>
            <a:r>
              <a:rPr lang="sv-SE" dirty="0"/>
              <a:t> to </a:t>
            </a:r>
            <a:r>
              <a:rPr lang="sv-SE" dirty="0" err="1"/>
              <a:t>know</a:t>
            </a:r>
            <a:r>
              <a:rPr lang="sv-SE" dirty="0"/>
              <a:t> </a:t>
            </a:r>
            <a:r>
              <a:rPr lang="sv-SE" dirty="0" err="1"/>
              <a:t>what</a:t>
            </a:r>
            <a:r>
              <a:rPr lang="sv-SE" dirty="0"/>
              <a:t> the </a:t>
            </a:r>
            <a:r>
              <a:rPr lang="sv-SE" dirty="0" err="1"/>
              <a:t>core</a:t>
            </a:r>
            <a:r>
              <a:rPr lang="sv-SE" dirty="0"/>
              <a:t> is and the </a:t>
            </a:r>
            <a:r>
              <a:rPr lang="sv-SE" dirty="0" err="1"/>
              <a:t>perspective</a:t>
            </a:r>
            <a:r>
              <a:rPr lang="sv-SE" dirty="0"/>
              <a:t> </a:t>
            </a:r>
            <a:r>
              <a:rPr lang="sv-SE" dirty="0" err="1"/>
              <a:t>of</a:t>
            </a:r>
            <a:r>
              <a:rPr lang="sv-SE" dirty="0"/>
              <a:t> the </a:t>
            </a:r>
            <a:r>
              <a:rPr lang="sv-SE" dirty="0" err="1"/>
              <a:t>domain</a:t>
            </a:r>
            <a:r>
              <a:rPr lang="sv-SE" dirty="0"/>
              <a:t> experts is </a:t>
            </a:r>
            <a:r>
              <a:rPr lang="sv-SE" dirty="0" err="1"/>
              <a:t>important</a:t>
            </a:r>
            <a:r>
              <a:rPr lang="sv-SE" dirty="0"/>
              <a:t>. </a:t>
            </a:r>
          </a:p>
          <a:p>
            <a:r>
              <a:rPr lang="sv-SE" dirty="0"/>
              <a:t>A </a:t>
            </a:r>
            <a:r>
              <a:rPr lang="sv-SE" dirty="0" err="1"/>
              <a:t>map</a:t>
            </a:r>
            <a:r>
              <a:rPr lang="sv-SE" dirty="0"/>
              <a:t> is a </a:t>
            </a:r>
            <a:r>
              <a:rPr lang="sv-SE" dirty="0" err="1"/>
              <a:t>great</a:t>
            </a:r>
            <a:r>
              <a:rPr lang="sv-SE" dirty="0"/>
              <a:t> </a:t>
            </a:r>
            <a:r>
              <a:rPr lang="sv-SE" dirty="0" err="1"/>
              <a:t>example</a:t>
            </a:r>
            <a:r>
              <a:rPr lang="sv-SE" dirty="0"/>
              <a:t> </a:t>
            </a:r>
            <a:r>
              <a:rPr lang="sv-SE" dirty="0" err="1"/>
              <a:t>of</a:t>
            </a:r>
            <a:r>
              <a:rPr lang="sv-SE" dirty="0"/>
              <a:t> a </a:t>
            </a:r>
            <a:r>
              <a:rPr lang="sv-SE" dirty="0" err="1"/>
              <a:t>model</a:t>
            </a:r>
            <a:r>
              <a:rPr lang="sv-SE" dirty="0"/>
              <a:t>. It is a </a:t>
            </a:r>
            <a:r>
              <a:rPr lang="sv-SE" dirty="0" err="1"/>
              <a:t>simplification</a:t>
            </a:r>
            <a:r>
              <a:rPr lang="sv-SE" dirty="0"/>
              <a:t> </a:t>
            </a:r>
            <a:r>
              <a:rPr lang="sv-SE" dirty="0" err="1"/>
              <a:t>of</a:t>
            </a:r>
            <a:r>
              <a:rPr lang="sv-SE" dirty="0"/>
              <a:t> </a:t>
            </a:r>
            <a:r>
              <a:rPr lang="sv-SE" dirty="0" err="1"/>
              <a:t>reality</a:t>
            </a:r>
            <a:r>
              <a:rPr lang="sv-SE" dirty="0"/>
              <a:t> </a:t>
            </a:r>
            <a:r>
              <a:rPr lang="sv-SE" dirty="0" err="1"/>
              <a:t>but</a:t>
            </a:r>
            <a:r>
              <a:rPr lang="sv-SE" dirty="0"/>
              <a:t> </a:t>
            </a:r>
            <a:r>
              <a:rPr lang="sv-SE" dirty="0" err="1"/>
              <a:t>users</a:t>
            </a:r>
            <a:r>
              <a:rPr lang="sv-SE" dirty="0"/>
              <a:t> </a:t>
            </a:r>
            <a:r>
              <a:rPr lang="sv-SE" dirty="0" err="1"/>
              <a:t>can</a:t>
            </a:r>
            <a:r>
              <a:rPr lang="sv-SE" dirty="0"/>
              <a:t> plan </a:t>
            </a:r>
            <a:r>
              <a:rPr lang="sv-SE" dirty="0" err="1"/>
              <a:t>their</a:t>
            </a:r>
            <a:r>
              <a:rPr lang="sv-SE" dirty="0"/>
              <a:t> </a:t>
            </a:r>
            <a:r>
              <a:rPr lang="sv-SE" dirty="0" err="1"/>
              <a:t>travelling</a:t>
            </a:r>
            <a:r>
              <a:rPr lang="sv-SE" dirty="0"/>
              <a:t> </a:t>
            </a:r>
            <a:r>
              <a:rPr lang="sv-SE" dirty="0" err="1"/>
              <a:t>very</a:t>
            </a:r>
            <a:r>
              <a:rPr lang="sv-SE" dirty="0"/>
              <a:t> </a:t>
            </a:r>
            <a:r>
              <a:rPr lang="sv-SE" dirty="0" err="1"/>
              <a:t>effectively</a:t>
            </a:r>
            <a:r>
              <a:rPr lang="sv-SE" dirty="0"/>
              <a:t>. </a:t>
            </a:r>
          </a:p>
          <a:p>
            <a:endParaRPr lang="sv-SE" dirty="0"/>
          </a:p>
          <a:p>
            <a:pPr algn="l"/>
            <a:r>
              <a:rPr lang="en-US" i="1" dirty="0"/>
              <a:t>“According to Eric Evans, a domain model is not a particular diagram; it is the idea that the diagram is intended to convey. It is not just the knowledge in a domain expert’s head; it is a rigorously organized and selective abstraction of that knowledge. A diagram can represent and communicate a model, as can carefully written code, as can an English sentence.” </a:t>
            </a:r>
            <a:br>
              <a:rPr lang="en-US" i="1" dirty="0"/>
            </a:br>
            <a:r>
              <a:rPr lang="en-US" dirty="0"/>
              <a:t>(p.5, Domain-Driven Design Quickly, Avram &amp; Marinescu). </a:t>
            </a:r>
            <a:endParaRPr lang="sv-SE" dirty="0"/>
          </a:p>
        </p:txBody>
      </p:sp>
    </p:spTree>
    <p:extLst>
      <p:ext uri="{BB962C8B-B14F-4D97-AF65-F5344CB8AC3E}">
        <p14:creationId xmlns:p14="http://schemas.microsoft.com/office/powerpoint/2010/main" val="22668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CEE1-1333-3903-1BC8-ECDD768537B0}"/>
              </a:ext>
            </a:extLst>
          </p:cNvPr>
          <p:cNvSpPr>
            <a:spLocks noGrp="1"/>
          </p:cNvSpPr>
          <p:nvPr>
            <p:ph type="title"/>
          </p:nvPr>
        </p:nvSpPr>
        <p:spPr/>
        <p:txBody>
          <a:bodyPr/>
          <a:lstStyle/>
          <a:p>
            <a:r>
              <a:rPr lang="sv-SE" dirty="0" err="1"/>
              <a:t>Domain</a:t>
            </a:r>
            <a:r>
              <a:rPr lang="sv-SE" dirty="0"/>
              <a:t>-Driven Design (DDD)</a:t>
            </a:r>
            <a:endParaRPr lang="en-US" dirty="0"/>
          </a:p>
        </p:txBody>
      </p:sp>
      <p:sp>
        <p:nvSpPr>
          <p:cNvPr id="3" name="Content Placeholder 2">
            <a:extLst>
              <a:ext uri="{FF2B5EF4-FFF2-40B4-BE49-F238E27FC236}">
                <a16:creationId xmlns:a16="http://schemas.microsoft.com/office/drawing/2014/main" id="{5F81110D-CBAC-8130-9C37-F23A7AF5670A}"/>
              </a:ext>
            </a:extLst>
          </p:cNvPr>
          <p:cNvSpPr>
            <a:spLocks noGrp="1"/>
          </p:cNvSpPr>
          <p:nvPr>
            <p:ph idx="1"/>
          </p:nvPr>
        </p:nvSpPr>
        <p:spPr/>
        <p:txBody>
          <a:bodyPr>
            <a:normAutofit fontScale="85000" lnSpcReduction="20000"/>
          </a:bodyPr>
          <a:lstStyle/>
          <a:p>
            <a:r>
              <a:rPr lang="sv-SE" dirty="0"/>
              <a:t>To </a:t>
            </a:r>
            <a:r>
              <a:rPr lang="sv-SE" dirty="0" err="1"/>
              <a:t>model</a:t>
            </a:r>
            <a:r>
              <a:rPr lang="sv-SE" dirty="0"/>
              <a:t> the </a:t>
            </a:r>
            <a:r>
              <a:rPr lang="sv-SE" dirty="0" err="1"/>
              <a:t>domain</a:t>
            </a:r>
            <a:r>
              <a:rPr lang="sv-SE" dirty="0"/>
              <a:t>, software </a:t>
            </a:r>
            <a:r>
              <a:rPr lang="sv-SE" dirty="0" err="1"/>
              <a:t>developers</a:t>
            </a:r>
            <a:r>
              <a:rPr lang="sv-SE" dirty="0"/>
              <a:t> and </a:t>
            </a:r>
            <a:r>
              <a:rPr lang="sv-SE" dirty="0" err="1"/>
              <a:t>domain</a:t>
            </a:r>
            <a:r>
              <a:rPr lang="sv-SE" dirty="0"/>
              <a:t> experts </a:t>
            </a:r>
            <a:r>
              <a:rPr lang="sv-SE" dirty="0" err="1"/>
              <a:t>need</a:t>
            </a:r>
            <a:r>
              <a:rPr lang="sv-SE" dirty="0"/>
              <a:t> to </a:t>
            </a:r>
            <a:r>
              <a:rPr lang="sv-SE" dirty="0" err="1"/>
              <a:t>work</a:t>
            </a:r>
            <a:r>
              <a:rPr lang="sv-SE" dirty="0"/>
              <a:t> </a:t>
            </a:r>
            <a:r>
              <a:rPr lang="sv-SE" dirty="0" err="1"/>
              <a:t>together</a:t>
            </a:r>
            <a:r>
              <a:rPr lang="sv-SE" dirty="0"/>
              <a:t> and </a:t>
            </a:r>
            <a:r>
              <a:rPr lang="sv-SE" dirty="0" err="1"/>
              <a:t>communicate</a:t>
            </a:r>
            <a:r>
              <a:rPr lang="sv-SE" dirty="0"/>
              <a:t>. </a:t>
            </a:r>
            <a:r>
              <a:rPr lang="sv-SE" dirty="0" err="1"/>
              <a:t>Generally</a:t>
            </a:r>
            <a:r>
              <a:rPr lang="sv-SE" dirty="0"/>
              <a:t> </a:t>
            </a:r>
            <a:r>
              <a:rPr lang="sv-SE" dirty="0" err="1"/>
              <a:t>there</a:t>
            </a:r>
            <a:r>
              <a:rPr lang="sv-SE" dirty="0"/>
              <a:t> is a fundamental </a:t>
            </a:r>
            <a:r>
              <a:rPr lang="sv-SE" dirty="0" err="1"/>
              <a:t>communication</a:t>
            </a:r>
            <a:r>
              <a:rPr lang="sv-SE" dirty="0"/>
              <a:t> </a:t>
            </a:r>
            <a:r>
              <a:rPr lang="sv-SE" dirty="0" err="1"/>
              <a:t>barrier</a:t>
            </a:r>
            <a:r>
              <a:rPr lang="sv-SE" dirty="0"/>
              <a:t> </a:t>
            </a:r>
            <a:r>
              <a:rPr lang="sv-SE" dirty="0" err="1"/>
              <a:t>since</a:t>
            </a:r>
            <a:r>
              <a:rPr lang="sv-SE" dirty="0"/>
              <a:t> the </a:t>
            </a:r>
            <a:r>
              <a:rPr lang="sv-SE" dirty="0" err="1"/>
              <a:t>language</a:t>
            </a:r>
            <a:r>
              <a:rPr lang="sv-SE" dirty="0"/>
              <a:t> </a:t>
            </a:r>
            <a:r>
              <a:rPr lang="sv-SE" dirty="0" err="1"/>
              <a:t>used</a:t>
            </a:r>
            <a:r>
              <a:rPr lang="sv-SE" dirty="0"/>
              <a:t> by software </a:t>
            </a:r>
            <a:r>
              <a:rPr lang="sv-SE" dirty="0" err="1"/>
              <a:t>developers</a:t>
            </a:r>
            <a:r>
              <a:rPr lang="sv-SE" dirty="0"/>
              <a:t> and </a:t>
            </a:r>
            <a:r>
              <a:rPr lang="sv-SE" dirty="0" err="1"/>
              <a:t>domain</a:t>
            </a:r>
            <a:r>
              <a:rPr lang="sv-SE" dirty="0"/>
              <a:t> experts </a:t>
            </a:r>
            <a:r>
              <a:rPr lang="sv-SE" dirty="0" err="1"/>
              <a:t>can</a:t>
            </a:r>
            <a:r>
              <a:rPr lang="sv-SE" dirty="0"/>
              <a:t> </a:t>
            </a:r>
            <a:r>
              <a:rPr lang="sv-SE" dirty="0" err="1"/>
              <a:t>differ</a:t>
            </a:r>
            <a:r>
              <a:rPr lang="sv-SE" dirty="0"/>
              <a:t>. </a:t>
            </a:r>
          </a:p>
          <a:p>
            <a:r>
              <a:rPr lang="sv-SE" dirty="0"/>
              <a:t>Software </a:t>
            </a:r>
            <a:r>
              <a:rPr lang="sv-SE" dirty="0" err="1"/>
              <a:t>developers</a:t>
            </a:r>
            <a:r>
              <a:rPr lang="sv-SE" dirty="0"/>
              <a:t> </a:t>
            </a:r>
            <a:r>
              <a:rPr lang="sv-SE" dirty="0" err="1"/>
              <a:t>might</a:t>
            </a:r>
            <a:r>
              <a:rPr lang="sv-SE" dirty="0"/>
              <a:t> </a:t>
            </a:r>
            <a:r>
              <a:rPr lang="sv-SE" dirty="0" err="1"/>
              <a:t>use</a:t>
            </a:r>
            <a:r>
              <a:rPr lang="sv-SE" dirty="0"/>
              <a:t> </a:t>
            </a:r>
            <a:r>
              <a:rPr lang="sv-SE" dirty="0" err="1"/>
              <a:t>terminology</a:t>
            </a:r>
            <a:r>
              <a:rPr lang="sv-SE" dirty="0"/>
              <a:t> </a:t>
            </a:r>
            <a:r>
              <a:rPr lang="sv-SE" dirty="0" err="1"/>
              <a:t>such</a:t>
            </a:r>
            <a:r>
              <a:rPr lang="sv-SE" dirty="0"/>
              <a:t> as </a:t>
            </a:r>
            <a:r>
              <a:rPr lang="sv-SE" dirty="0" err="1"/>
              <a:t>relational</a:t>
            </a:r>
            <a:r>
              <a:rPr lang="sv-SE" dirty="0"/>
              <a:t> </a:t>
            </a:r>
            <a:r>
              <a:rPr lang="sv-SE" dirty="0" err="1"/>
              <a:t>databases</a:t>
            </a:r>
            <a:r>
              <a:rPr lang="sv-SE" dirty="0"/>
              <a:t>, </a:t>
            </a:r>
            <a:r>
              <a:rPr lang="sv-SE" dirty="0" err="1"/>
              <a:t>classes</a:t>
            </a:r>
            <a:r>
              <a:rPr lang="sv-SE" dirty="0"/>
              <a:t>, </a:t>
            </a:r>
            <a:r>
              <a:rPr lang="sv-SE" dirty="0" err="1"/>
              <a:t>functions</a:t>
            </a:r>
            <a:r>
              <a:rPr lang="sv-SE" dirty="0"/>
              <a:t> and so on. </a:t>
            </a:r>
          </a:p>
          <a:p>
            <a:r>
              <a:rPr lang="sv-SE" dirty="0" err="1"/>
              <a:t>Domain</a:t>
            </a:r>
            <a:r>
              <a:rPr lang="sv-SE" dirty="0"/>
              <a:t> experts in a bank </a:t>
            </a:r>
            <a:r>
              <a:rPr lang="sv-SE" dirty="0" err="1"/>
              <a:t>might</a:t>
            </a:r>
            <a:r>
              <a:rPr lang="sv-SE" dirty="0"/>
              <a:t> </a:t>
            </a:r>
            <a:r>
              <a:rPr lang="sv-SE" dirty="0" err="1"/>
              <a:t>use</a:t>
            </a:r>
            <a:r>
              <a:rPr lang="sv-SE" dirty="0"/>
              <a:t> </a:t>
            </a:r>
            <a:r>
              <a:rPr lang="sv-SE" dirty="0" err="1"/>
              <a:t>terminology</a:t>
            </a:r>
            <a:r>
              <a:rPr lang="sv-SE" dirty="0"/>
              <a:t> </a:t>
            </a:r>
            <a:r>
              <a:rPr lang="sv-SE" dirty="0" err="1"/>
              <a:t>such</a:t>
            </a:r>
            <a:r>
              <a:rPr lang="sv-SE" dirty="0"/>
              <a:t> as ”nominal </a:t>
            </a:r>
            <a:r>
              <a:rPr lang="sv-SE" dirty="0" err="1"/>
              <a:t>interest</a:t>
            </a:r>
            <a:r>
              <a:rPr lang="sv-SE" dirty="0"/>
              <a:t> rate”, ”real </a:t>
            </a:r>
            <a:r>
              <a:rPr lang="sv-SE" dirty="0" err="1"/>
              <a:t>interest</a:t>
            </a:r>
            <a:r>
              <a:rPr lang="sv-SE" dirty="0"/>
              <a:t> rate”, ”</a:t>
            </a:r>
            <a:r>
              <a:rPr lang="sv-SE" dirty="0" err="1"/>
              <a:t>effective</a:t>
            </a:r>
            <a:r>
              <a:rPr lang="sv-SE" dirty="0"/>
              <a:t> </a:t>
            </a:r>
            <a:r>
              <a:rPr lang="sv-SE" dirty="0" err="1"/>
              <a:t>interest</a:t>
            </a:r>
            <a:r>
              <a:rPr lang="sv-SE" dirty="0"/>
              <a:t> rate”, ”</a:t>
            </a:r>
            <a:r>
              <a:rPr lang="sv-SE" dirty="0" err="1"/>
              <a:t>continious</a:t>
            </a:r>
            <a:r>
              <a:rPr lang="sv-SE" dirty="0"/>
              <a:t> </a:t>
            </a:r>
            <a:r>
              <a:rPr lang="sv-SE" dirty="0" err="1"/>
              <a:t>interest</a:t>
            </a:r>
            <a:r>
              <a:rPr lang="sv-SE" dirty="0"/>
              <a:t> rate” and so on. </a:t>
            </a:r>
          </a:p>
          <a:p>
            <a:r>
              <a:rPr lang="sv-SE" dirty="0"/>
              <a:t>By </a:t>
            </a:r>
            <a:r>
              <a:rPr lang="sv-SE" dirty="0" err="1"/>
              <a:t>working</a:t>
            </a:r>
            <a:r>
              <a:rPr lang="sv-SE" dirty="0"/>
              <a:t> </a:t>
            </a:r>
            <a:r>
              <a:rPr lang="sv-SE" dirty="0" err="1"/>
              <a:t>together</a:t>
            </a:r>
            <a:r>
              <a:rPr lang="sv-SE" dirty="0"/>
              <a:t>, a </a:t>
            </a:r>
            <a:r>
              <a:rPr lang="sv-SE" dirty="0" err="1"/>
              <a:t>model</a:t>
            </a:r>
            <a:r>
              <a:rPr lang="sv-SE" dirty="0"/>
              <a:t> </a:t>
            </a:r>
            <a:r>
              <a:rPr lang="sv-SE" dirty="0" err="1"/>
              <a:t>can</a:t>
            </a:r>
            <a:r>
              <a:rPr lang="sv-SE" dirty="0"/>
              <a:t> be </a:t>
            </a:r>
            <a:r>
              <a:rPr lang="sv-SE" dirty="0" err="1"/>
              <a:t>created</a:t>
            </a:r>
            <a:r>
              <a:rPr lang="sv-SE" dirty="0"/>
              <a:t> from </a:t>
            </a:r>
            <a:r>
              <a:rPr lang="sv-SE" dirty="0" err="1"/>
              <a:t>which</a:t>
            </a:r>
            <a:r>
              <a:rPr lang="sv-SE" dirty="0"/>
              <a:t> a common </a:t>
            </a:r>
            <a:r>
              <a:rPr lang="sv-SE" dirty="0" err="1"/>
              <a:t>understanding</a:t>
            </a:r>
            <a:r>
              <a:rPr lang="sv-SE" dirty="0"/>
              <a:t> and </a:t>
            </a:r>
            <a:r>
              <a:rPr lang="sv-SE" dirty="0" err="1"/>
              <a:t>language</a:t>
            </a:r>
            <a:r>
              <a:rPr lang="sv-SE" dirty="0"/>
              <a:t> </a:t>
            </a:r>
            <a:r>
              <a:rPr lang="sv-SE" dirty="0" err="1"/>
              <a:t>can</a:t>
            </a:r>
            <a:r>
              <a:rPr lang="sv-SE" dirty="0"/>
              <a:t> be </a:t>
            </a:r>
            <a:r>
              <a:rPr lang="sv-SE" dirty="0" err="1"/>
              <a:t>developed</a:t>
            </a:r>
            <a:r>
              <a:rPr lang="sv-SE" dirty="0"/>
              <a:t>. </a:t>
            </a:r>
            <a:r>
              <a:rPr lang="en-US" dirty="0">
                <a:sym typeface="Wingdings" panose="05000000000000000000" pitchFamily="2" charset="2"/>
              </a:rPr>
              <a:t> “Ubiquitous language”. </a:t>
            </a:r>
          </a:p>
          <a:p>
            <a:r>
              <a:rPr lang="en-US" dirty="0">
                <a:sym typeface="Wingdings" panose="05000000000000000000" pitchFamily="2" charset="2"/>
              </a:rPr>
              <a:t>The “Ubiquitous language” should be used consistently in all communication by everyone involved. </a:t>
            </a:r>
            <a:endParaRPr lang="en-US" dirty="0"/>
          </a:p>
          <a:p>
            <a:endParaRPr lang="en-US" dirty="0"/>
          </a:p>
          <a:p>
            <a:endParaRPr lang="sv-SE" dirty="0"/>
          </a:p>
          <a:p>
            <a:endParaRPr lang="sv-SE" dirty="0"/>
          </a:p>
          <a:p>
            <a:endParaRPr lang="en-US" dirty="0"/>
          </a:p>
        </p:txBody>
      </p:sp>
    </p:spTree>
    <p:extLst>
      <p:ext uri="{BB962C8B-B14F-4D97-AF65-F5344CB8AC3E}">
        <p14:creationId xmlns:p14="http://schemas.microsoft.com/office/powerpoint/2010/main" val="5622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4D40-1EA5-605E-D797-FBBDF22C3122}"/>
              </a:ext>
            </a:extLst>
          </p:cNvPr>
          <p:cNvSpPr>
            <a:spLocks noGrp="1"/>
          </p:cNvSpPr>
          <p:nvPr>
            <p:ph type="title"/>
          </p:nvPr>
        </p:nvSpPr>
        <p:spPr>
          <a:xfrm>
            <a:off x="838200" y="184056"/>
            <a:ext cx="10515600" cy="1325563"/>
          </a:xfrm>
        </p:spPr>
        <p:txBody>
          <a:bodyPr/>
          <a:lstStyle/>
          <a:p>
            <a:r>
              <a:rPr lang="sv-SE" dirty="0" err="1"/>
              <a:t>Conversation</a:t>
            </a:r>
            <a:r>
              <a:rPr lang="sv-SE" dirty="0"/>
              <a:t> </a:t>
            </a:r>
            <a:r>
              <a:rPr lang="sv-SE" dirty="0" err="1"/>
              <a:t>Example</a:t>
            </a:r>
            <a:endParaRPr lang="en-US" dirty="0"/>
          </a:p>
        </p:txBody>
      </p:sp>
      <p:sp>
        <p:nvSpPr>
          <p:cNvPr id="3" name="Content Placeholder 2">
            <a:extLst>
              <a:ext uri="{FF2B5EF4-FFF2-40B4-BE49-F238E27FC236}">
                <a16:creationId xmlns:a16="http://schemas.microsoft.com/office/drawing/2014/main" id="{D95DE7A7-E21F-19F9-5A41-1CA90862CE16}"/>
              </a:ext>
            </a:extLst>
          </p:cNvPr>
          <p:cNvSpPr>
            <a:spLocks noGrp="1"/>
          </p:cNvSpPr>
          <p:nvPr>
            <p:ph idx="1"/>
          </p:nvPr>
        </p:nvSpPr>
        <p:spPr>
          <a:xfrm>
            <a:off x="838200" y="1509619"/>
            <a:ext cx="10515600" cy="4667250"/>
          </a:xfrm>
        </p:spPr>
        <p:txBody>
          <a:bodyPr>
            <a:normAutofit fontScale="77500" lnSpcReduction="20000"/>
          </a:bodyPr>
          <a:lstStyle/>
          <a:p>
            <a:r>
              <a:rPr lang="sv-SE" b="1" dirty="0"/>
              <a:t>John (banker) talks to Lisa (software </a:t>
            </a:r>
            <a:r>
              <a:rPr lang="sv-SE" b="1" dirty="0" err="1"/>
              <a:t>developer</a:t>
            </a:r>
            <a:r>
              <a:rPr lang="sv-SE" b="1" dirty="0"/>
              <a:t>) to </a:t>
            </a:r>
            <a:r>
              <a:rPr lang="sv-SE" b="1" dirty="0" err="1"/>
              <a:t>develop</a:t>
            </a:r>
            <a:r>
              <a:rPr lang="sv-SE" b="1" dirty="0"/>
              <a:t> the </a:t>
            </a:r>
            <a:r>
              <a:rPr lang="sv-SE" b="1" dirty="0" err="1"/>
              <a:t>banking</a:t>
            </a:r>
            <a:r>
              <a:rPr lang="sv-SE" b="1" dirty="0"/>
              <a:t> app. </a:t>
            </a:r>
          </a:p>
          <a:p>
            <a:pPr>
              <a:buFont typeface="Wingdings" panose="05000000000000000000" pitchFamily="2" charset="2"/>
              <a:buChar char="Ø"/>
            </a:pPr>
            <a:r>
              <a:rPr lang="sv-SE" dirty="0"/>
              <a:t>J: </a:t>
            </a:r>
            <a:r>
              <a:rPr lang="sv-SE" dirty="0" err="1"/>
              <a:t>We</a:t>
            </a:r>
            <a:r>
              <a:rPr lang="sv-SE" dirty="0"/>
              <a:t> </a:t>
            </a:r>
            <a:r>
              <a:rPr lang="sv-SE" dirty="0" err="1"/>
              <a:t>would</a:t>
            </a:r>
            <a:r>
              <a:rPr lang="sv-SE" dirty="0"/>
              <a:t> like </a:t>
            </a:r>
            <a:r>
              <a:rPr lang="sv-SE" dirty="0" err="1"/>
              <a:t>our</a:t>
            </a:r>
            <a:r>
              <a:rPr lang="sv-SE" dirty="0"/>
              <a:t> </a:t>
            </a:r>
            <a:r>
              <a:rPr lang="sv-SE" dirty="0" err="1"/>
              <a:t>banking</a:t>
            </a:r>
            <a:r>
              <a:rPr lang="sv-SE" dirty="0"/>
              <a:t> </a:t>
            </a:r>
            <a:r>
              <a:rPr lang="sv-SE" dirty="0" err="1"/>
              <a:t>customers</a:t>
            </a:r>
            <a:r>
              <a:rPr lang="sv-SE" dirty="0"/>
              <a:t> to be </a:t>
            </a:r>
            <a:r>
              <a:rPr lang="sv-SE" dirty="0" err="1"/>
              <a:t>able</a:t>
            </a:r>
            <a:r>
              <a:rPr lang="sv-SE" dirty="0"/>
              <a:t> to </a:t>
            </a:r>
            <a:r>
              <a:rPr lang="sv-SE" dirty="0" err="1"/>
              <a:t>see</a:t>
            </a:r>
            <a:r>
              <a:rPr lang="sv-SE" dirty="0"/>
              <a:t> the </a:t>
            </a:r>
            <a:r>
              <a:rPr lang="sv-SE" dirty="0" err="1"/>
              <a:t>interest</a:t>
            </a:r>
            <a:r>
              <a:rPr lang="sv-SE" dirty="0"/>
              <a:t> rate in </a:t>
            </a:r>
            <a:r>
              <a:rPr lang="sv-SE" dirty="0" err="1"/>
              <a:t>their</a:t>
            </a:r>
            <a:r>
              <a:rPr lang="sv-SE" dirty="0"/>
              <a:t> mobile app. </a:t>
            </a:r>
          </a:p>
          <a:p>
            <a:pPr>
              <a:buFont typeface="Wingdings" panose="05000000000000000000" pitchFamily="2" charset="2"/>
              <a:buChar char="Ø"/>
            </a:pPr>
            <a:r>
              <a:rPr lang="sv-SE" dirty="0"/>
              <a:t>L: </a:t>
            </a:r>
            <a:r>
              <a:rPr lang="sv-SE" dirty="0" err="1"/>
              <a:t>They</a:t>
            </a:r>
            <a:r>
              <a:rPr lang="sv-SE" dirty="0"/>
              <a:t> </a:t>
            </a:r>
            <a:r>
              <a:rPr lang="sv-SE" dirty="0" err="1"/>
              <a:t>already</a:t>
            </a:r>
            <a:r>
              <a:rPr lang="sv-SE" dirty="0"/>
              <a:t> </a:t>
            </a:r>
            <a:r>
              <a:rPr lang="sv-SE" dirty="0" err="1"/>
              <a:t>see</a:t>
            </a:r>
            <a:r>
              <a:rPr lang="sv-SE" dirty="0"/>
              <a:t> the </a:t>
            </a:r>
            <a:r>
              <a:rPr lang="sv-SE" dirty="0" err="1"/>
              <a:t>interest</a:t>
            </a:r>
            <a:r>
              <a:rPr lang="sv-SE" dirty="0"/>
              <a:t> rate for </a:t>
            </a:r>
            <a:r>
              <a:rPr lang="sv-SE" dirty="0" err="1"/>
              <a:t>their</a:t>
            </a:r>
            <a:r>
              <a:rPr lang="sv-SE" dirty="0"/>
              <a:t> </a:t>
            </a:r>
            <a:r>
              <a:rPr lang="sv-SE" dirty="0" err="1"/>
              <a:t>account</a:t>
            </a:r>
            <a:r>
              <a:rPr lang="sv-SE" dirty="0"/>
              <a:t> </a:t>
            </a:r>
            <a:r>
              <a:rPr lang="sv-SE" dirty="0" err="1"/>
              <a:t>when</a:t>
            </a:r>
            <a:r>
              <a:rPr lang="sv-SE" dirty="0"/>
              <a:t> </a:t>
            </a:r>
            <a:r>
              <a:rPr lang="sv-SE" dirty="0" err="1"/>
              <a:t>they</a:t>
            </a:r>
            <a:r>
              <a:rPr lang="sv-SE" dirty="0"/>
              <a:t> log </a:t>
            </a:r>
            <a:r>
              <a:rPr lang="sv-SE" dirty="0" err="1"/>
              <a:t>into</a:t>
            </a:r>
            <a:r>
              <a:rPr lang="sv-SE" dirty="0"/>
              <a:t> the </a:t>
            </a:r>
            <a:r>
              <a:rPr lang="sv-SE" dirty="0" err="1"/>
              <a:t>app</a:t>
            </a:r>
            <a:r>
              <a:rPr lang="sv-SE" dirty="0"/>
              <a:t> and look at </a:t>
            </a:r>
            <a:r>
              <a:rPr lang="sv-SE" dirty="0" err="1"/>
              <a:t>their</a:t>
            </a:r>
            <a:r>
              <a:rPr lang="sv-SE" dirty="0"/>
              <a:t> </a:t>
            </a:r>
            <a:r>
              <a:rPr lang="sv-SE" dirty="0" err="1"/>
              <a:t>account</a:t>
            </a:r>
            <a:r>
              <a:rPr lang="sv-SE" dirty="0"/>
              <a:t> </a:t>
            </a:r>
            <a:r>
              <a:rPr lang="sv-SE" dirty="0" err="1"/>
              <a:t>details</a:t>
            </a:r>
            <a:r>
              <a:rPr lang="sv-SE" dirty="0"/>
              <a:t>. </a:t>
            </a:r>
          </a:p>
          <a:p>
            <a:pPr>
              <a:buFont typeface="Wingdings" panose="05000000000000000000" pitchFamily="2" charset="2"/>
              <a:buChar char="Ø"/>
            </a:pPr>
            <a:r>
              <a:rPr lang="sv-SE" dirty="0"/>
              <a:t>J: </a:t>
            </a:r>
            <a:r>
              <a:rPr lang="sv-SE" dirty="0" err="1"/>
              <a:t>This</a:t>
            </a:r>
            <a:r>
              <a:rPr lang="sv-SE" dirty="0"/>
              <a:t> is the nominal </a:t>
            </a:r>
            <a:r>
              <a:rPr lang="sv-SE" dirty="0" err="1"/>
              <a:t>interest</a:t>
            </a:r>
            <a:r>
              <a:rPr lang="sv-SE" dirty="0"/>
              <a:t> rate. </a:t>
            </a:r>
          </a:p>
          <a:p>
            <a:pPr>
              <a:buFont typeface="Wingdings" panose="05000000000000000000" pitchFamily="2" charset="2"/>
              <a:buChar char="Ø"/>
            </a:pPr>
            <a:r>
              <a:rPr lang="sv-SE" dirty="0"/>
              <a:t>L: So </a:t>
            </a:r>
            <a:r>
              <a:rPr lang="sv-SE" dirty="0" err="1"/>
              <a:t>there</a:t>
            </a:r>
            <a:r>
              <a:rPr lang="sv-SE" dirty="0"/>
              <a:t> </a:t>
            </a:r>
            <a:r>
              <a:rPr lang="sv-SE" dirty="0" err="1"/>
              <a:t>are</a:t>
            </a:r>
            <a:r>
              <a:rPr lang="sv-SE" dirty="0"/>
              <a:t> different kind </a:t>
            </a:r>
            <a:r>
              <a:rPr lang="sv-SE" dirty="0" err="1"/>
              <a:t>of</a:t>
            </a:r>
            <a:r>
              <a:rPr lang="sv-SE" dirty="0"/>
              <a:t> ”</a:t>
            </a:r>
            <a:r>
              <a:rPr lang="sv-SE" dirty="0" err="1"/>
              <a:t>interest</a:t>
            </a:r>
            <a:r>
              <a:rPr lang="sv-SE" dirty="0"/>
              <a:t> rates”? </a:t>
            </a:r>
          </a:p>
          <a:p>
            <a:pPr>
              <a:buFont typeface="Wingdings" panose="05000000000000000000" pitchFamily="2" charset="2"/>
              <a:buChar char="Ø"/>
            </a:pPr>
            <a:r>
              <a:rPr lang="sv-SE" dirty="0"/>
              <a:t>J: </a:t>
            </a:r>
            <a:r>
              <a:rPr lang="sv-SE" dirty="0" err="1"/>
              <a:t>Yes</a:t>
            </a:r>
            <a:r>
              <a:rPr lang="sv-SE" dirty="0"/>
              <a:t>, </a:t>
            </a:r>
            <a:r>
              <a:rPr lang="sv-SE" dirty="0" err="1"/>
              <a:t>we</a:t>
            </a:r>
            <a:r>
              <a:rPr lang="sv-SE" dirty="0"/>
              <a:t> </a:t>
            </a:r>
            <a:r>
              <a:rPr lang="sv-SE" dirty="0" err="1"/>
              <a:t>most</a:t>
            </a:r>
            <a:r>
              <a:rPr lang="sv-SE" dirty="0"/>
              <a:t> </a:t>
            </a:r>
            <a:r>
              <a:rPr lang="sv-SE" dirty="0" err="1"/>
              <a:t>often</a:t>
            </a:r>
            <a:r>
              <a:rPr lang="sv-SE" dirty="0"/>
              <a:t> </a:t>
            </a:r>
            <a:r>
              <a:rPr lang="sv-SE" dirty="0" err="1"/>
              <a:t>work</a:t>
            </a:r>
            <a:r>
              <a:rPr lang="sv-SE" dirty="0"/>
              <a:t> </a:t>
            </a:r>
            <a:r>
              <a:rPr lang="sv-SE" dirty="0" err="1"/>
              <a:t>with</a:t>
            </a:r>
            <a:r>
              <a:rPr lang="sv-SE" dirty="0"/>
              <a:t> the </a:t>
            </a:r>
            <a:r>
              <a:rPr lang="sv-SE" dirty="0" err="1"/>
              <a:t>interest</a:t>
            </a:r>
            <a:r>
              <a:rPr lang="sv-SE" dirty="0"/>
              <a:t> rate </a:t>
            </a:r>
            <a:r>
              <a:rPr lang="sv-SE" dirty="0" err="1"/>
              <a:t>types</a:t>
            </a:r>
            <a:r>
              <a:rPr lang="sv-SE" dirty="0"/>
              <a:t> </a:t>
            </a:r>
            <a:r>
              <a:rPr lang="sv-SE" dirty="0" err="1"/>
              <a:t>that</a:t>
            </a:r>
            <a:r>
              <a:rPr lang="sv-SE" dirty="0"/>
              <a:t> </a:t>
            </a:r>
            <a:r>
              <a:rPr lang="sv-SE" dirty="0" err="1"/>
              <a:t>are</a:t>
            </a:r>
            <a:r>
              <a:rPr lang="sv-SE" dirty="0"/>
              <a:t> </a:t>
            </a:r>
            <a:r>
              <a:rPr lang="sv-SE" dirty="0" err="1"/>
              <a:t>called</a:t>
            </a:r>
            <a:r>
              <a:rPr lang="sv-SE" dirty="0"/>
              <a:t> ”nominal </a:t>
            </a:r>
            <a:r>
              <a:rPr lang="sv-SE" dirty="0" err="1"/>
              <a:t>interest</a:t>
            </a:r>
            <a:r>
              <a:rPr lang="sv-SE" dirty="0"/>
              <a:t>” and ”real </a:t>
            </a:r>
            <a:r>
              <a:rPr lang="sv-SE" dirty="0" err="1"/>
              <a:t>interest</a:t>
            </a:r>
            <a:r>
              <a:rPr lang="sv-SE" dirty="0"/>
              <a:t>”. The real </a:t>
            </a:r>
            <a:r>
              <a:rPr lang="sv-SE" dirty="0" err="1"/>
              <a:t>interest</a:t>
            </a:r>
            <a:r>
              <a:rPr lang="sv-SE" dirty="0"/>
              <a:t> is </a:t>
            </a:r>
            <a:r>
              <a:rPr lang="sv-SE" dirty="0" err="1"/>
              <a:t>adjusted</a:t>
            </a:r>
            <a:r>
              <a:rPr lang="sv-SE" dirty="0"/>
              <a:t> for the inflation. In </a:t>
            </a:r>
            <a:r>
              <a:rPr lang="sv-SE" dirty="0" err="1"/>
              <a:t>our</a:t>
            </a:r>
            <a:r>
              <a:rPr lang="sv-SE" dirty="0"/>
              <a:t> team </a:t>
            </a:r>
            <a:r>
              <a:rPr lang="sv-SE" dirty="0" err="1"/>
              <a:t>we</a:t>
            </a:r>
            <a:r>
              <a:rPr lang="sv-SE" dirty="0"/>
              <a:t> </a:t>
            </a:r>
            <a:r>
              <a:rPr lang="sv-SE" dirty="0" err="1"/>
              <a:t>are</a:t>
            </a:r>
            <a:r>
              <a:rPr lang="sv-SE" dirty="0"/>
              <a:t> a bit </a:t>
            </a:r>
            <a:r>
              <a:rPr lang="sv-SE" dirty="0" err="1"/>
              <a:t>sloppy</a:t>
            </a:r>
            <a:r>
              <a:rPr lang="sv-SE" dirty="0"/>
              <a:t> </a:t>
            </a:r>
            <a:r>
              <a:rPr lang="sv-SE" dirty="0" err="1"/>
              <a:t>but</a:t>
            </a:r>
            <a:r>
              <a:rPr lang="sv-SE" dirty="0"/>
              <a:t> </a:t>
            </a:r>
            <a:r>
              <a:rPr lang="sv-SE" dirty="0" err="1"/>
              <a:t>we</a:t>
            </a:r>
            <a:r>
              <a:rPr lang="sv-SE" dirty="0"/>
              <a:t> </a:t>
            </a:r>
            <a:r>
              <a:rPr lang="sv-SE" dirty="0" err="1"/>
              <a:t>know</a:t>
            </a:r>
            <a:r>
              <a:rPr lang="sv-SE" dirty="0"/>
              <a:t> from the </a:t>
            </a:r>
            <a:r>
              <a:rPr lang="sv-SE" dirty="0" err="1"/>
              <a:t>context</a:t>
            </a:r>
            <a:r>
              <a:rPr lang="sv-SE" dirty="0"/>
              <a:t> </a:t>
            </a:r>
            <a:r>
              <a:rPr lang="sv-SE" dirty="0" err="1"/>
              <a:t>which</a:t>
            </a:r>
            <a:r>
              <a:rPr lang="sv-SE" dirty="0"/>
              <a:t> </a:t>
            </a:r>
            <a:r>
              <a:rPr lang="sv-SE" dirty="0" err="1"/>
              <a:t>one</a:t>
            </a:r>
            <a:r>
              <a:rPr lang="sv-SE" dirty="0"/>
              <a:t> </a:t>
            </a:r>
            <a:r>
              <a:rPr lang="sv-SE" dirty="0" err="1"/>
              <a:t>we</a:t>
            </a:r>
            <a:r>
              <a:rPr lang="sv-SE" dirty="0"/>
              <a:t> </a:t>
            </a:r>
            <a:r>
              <a:rPr lang="sv-SE" dirty="0" err="1"/>
              <a:t>are</a:t>
            </a:r>
            <a:r>
              <a:rPr lang="sv-SE" dirty="0"/>
              <a:t> </a:t>
            </a:r>
            <a:r>
              <a:rPr lang="sv-SE" dirty="0" err="1"/>
              <a:t>meaning</a:t>
            </a:r>
            <a:r>
              <a:rPr lang="sv-SE" dirty="0"/>
              <a:t>. </a:t>
            </a:r>
          </a:p>
          <a:p>
            <a:pPr>
              <a:buFont typeface="Wingdings" panose="05000000000000000000" pitchFamily="2" charset="2"/>
              <a:buChar char="Ø"/>
            </a:pPr>
            <a:r>
              <a:rPr lang="sv-SE" dirty="0"/>
              <a:t>L: I understand, in </a:t>
            </a:r>
            <a:r>
              <a:rPr lang="sv-SE" dirty="0" err="1"/>
              <a:t>our</a:t>
            </a:r>
            <a:r>
              <a:rPr lang="sv-SE" dirty="0"/>
              <a:t> </a:t>
            </a:r>
            <a:r>
              <a:rPr lang="sv-SE" dirty="0" err="1"/>
              <a:t>database</a:t>
            </a:r>
            <a:r>
              <a:rPr lang="sv-SE" dirty="0"/>
              <a:t> </a:t>
            </a:r>
            <a:r>
              <a:rPr lang="sv-SE" dirty="0" err="1"/>
              <a:t>we</a:t>
            </a:r>
            <a:r>
              <a:rPr lang="sv-SE" dirty="0"/>
              <a:t> </a:t>
            </a:r>
            <a:r>
              <a:rPr lang="sv-SE" dirty="0" err="1"/>
              <a:t>have</a:t>
            </a:r>
            <a:r>
              <a:rPr lang="sv-SE" dirty="0"/>
              <a:t> </a:t>
            </a:r>
            <a:r>
              <a:rPr lang="sv-SE" dirty="0" err="1"/>
              <a:t>one</a:t>
            </a:r>
            <a:r>
              <a:rPr lang="sv-SE" dirty="0"/>
              <a:t> </a:t>
            </a:r>
            <a:r>
              <a:rPr lang="sv-SE" dirty="0" err="1"/>
              <a:t>column</a:t>
            </a:r>
            <a:r>
              <a:rPr lang="sv-SE" dirty="0"/>
              <a:t> </a:t>
            </a:r>
            <a:r>
              <a:rPr lang="sv-SE" dirty="0" err="1"/>
              <a:t>called</a:t>
            </a:r>
            <a:r>
              <a:rPr lang="sv-SE" dirty="0"/>
              <a:t> </a:t>
            </a:r>
            <a:r>
              <a:rPr lang="sv-SE" dirty="0" err="1"/>
              <a:t>interest</a:t>
            </a:r>
            <a:r>
              <a:rPr lang="sv-SE" dirty="0"/>
              <a:t> rate and </a:t>
            </a:r>
            <a:r>
              <a:rPr lang="sv-SE" dirty="0" err="1"/>
              <a:t>one</a:t>
            </a:r>
            <a:r>
              <a:rPr lang="sv-SE" dirty="0"/>
              <a:t> </a:t>
            </a:r>
            <a:r>
              <a:rPr lang="sv-SE" dirty="0" err="1"/>
              <a:t>column</a:t>
            </a:r>
            <a:r>
              <a:rPr lang="sv-SE" dirty="0"/>
              <a:t> </a:t>
            </a:r>
            <a:r>
              <a:rPr lang="sv-SE" dirty="0" err="1"/>
              <a:t>called</a:t>
            </a:r>
            <a:r>
              <a:rPr lang="sv-SE" dirty="0"/>
              <a:t> inflation. </a:t>
            </a:r>
          </a:p>
          <a:p>
            <a:pPr>
              <a:buFont typeface="Wingdings" panose="05000000000000000000" pitchFamily="2" charset="2"/>
              <a:buChar char="Ø"/>
            </a:pPr>
            <a:r>
              <a:rPr lang="sv-SE" dirty="0"/>
              <a:t>J: </a:t>
            </a:r>
            <a:r>
              <a:rPr lang="sv-SE" dirty="0" err="1"/>
              <a:t>Great</a:t>
            </a:r>
            <a:r>
              <a:rPr lang="sv-SE" dirty="0"/>
              <a:t>, </a:t>
            </a:r>
            <a:r>
              <a:rPr lang="sv-SE" dirty="0" err="1"/>
              <a:t>then</a:t>
            </a:r>
            <a:r>
              <a:rPr lang="sv-SE" dirty="0"/>
              <a:t> </a:t>
            </a:r>
            <a:r>
              <a:rPr lang="sv-SE" dirty="0" err="1"/>
              <a:t>that</a:t>
            </a:r>
            <a:r>
              <a:rPr lang="sv-SE" dirty="0"/>
              <a:t> </a:t>
            </a:r>
            <a:r>
              <a:rPr lang="sv-SE" dirty="0" err="1"/>
              <a:t>can</a:t>
            </a:r>
            <a:r>
              <a:rPr lang="sv-SE" dirty="0"/>
              <a:t> be </a:t>
            </a:r>
            <a:r>
              <a:rPr lang="sv-SE" dirty="0" err="1"/>
              <a:t>used</a:t>
            </a:r>
            <a:r>
              <a:rPr lang="sv-SE" dirty="0"/>
              <a:t> to </a:t>
            </a:r>
            <a:r>
              <a:rPr lang="sv-SE" dirty="0" err="1"/>
              <a:t>calculate</a:t>
            </a:r>
            <a:r>
              <a:rPr lang="sv-SE" dirty="0"/>
              <a:t> the real </a:t>
            </a:r>
            <a:r>
              <a:rPr lang="sv-SE" dirty="0" err="1"/>
              <a:t>interest</a:t>
            </a:r>
            <a:r>
              <a:rPr lang="sv-SE" dirty="0"/>
              <a:t> rate. </a:t>
            </a:r>
          </a:p>
          <a:p>
            <a:r>
              <a:rPr lang="sv-SE" dirty="0"/>
              <a:t>The </a:t>
            </a:r>
            <a:r>
              <a:rPr lang="sv-SE" dirty="0" err="1"/>
              <a:t>conversation</a:t>
            </a:r>
            <a:r>
              <a:rPr lang="sv-SE" dirty="0"/>
              <a:t> </a:t>
            </a:r>
            <a:r>
              <a:rPr lang="sv-SE" dirty="0" err="1"/>
              <a:t>continues</a:t>
            </a:r>
            <a:r>
              <a:rPr lang="sv-SE" dirty="0"/>
              <a:t> and </a:t>
            </a:r>
            <a:r>
              <a:rPr lang="sv-SE" dirty="0" err="1"/>
              <a:t>together</a:t>
            </a:r>
            <a:r>
              <a:rPr lang="sv-SE" dirty="0"/>
              <a:t> </a:t>
            </a:r>
            <a:r>
              <a:rPr lang="sv-SE" dirty="0" err="1"/>
              <a:t>they</a:t>
            </a:r>
            <a:r>
              <a:rPr lang="sv-SE" dirty="0"/>
              <a:t> sketch a </a:t>
            </a:r>
            <a:r>
              <a:rPr lang="sv-SE" dirty="0" err="1"/>
              <a:t>graphical</a:t>
            </a:r>
            <a:r>
              <a:rPr lang="sv-SE" dirty="0"/>
              <a:t> </a:t>
            </a:r>
            <a:r>
              <a:rPr lang="sv-SE" dirty="0" err="1"/>
              <a:t>model</a:t>
            </a:r>
            <a:r>
              <a:rPr lang="sv-SE" dirty="0"/>
              <a:t> </a:t>
            </a:r>
            <a:r>
              <a:rPr lang="sv-SE" dirty="0" err="1"/>
              <a:t>of</a:t>
            </a:r>
            <a:r>
              <a:rPr lang="sv-SE" dirty="0"/>
              <a:t> </a:t>
            </a:r>
            <a:r>
              <a:rPr lang="sv-SE" dirty="0" err="1"/>
              <a:t>what</a:t>
            </a:r>
            <a:r>
              <a:rPr lang="sv-SE" dirty="0"/>
              <a:t> features </a:t>
            </a:r>
            <a:r>
              <a:rPr lang="sv-SE" dirty="0" err="1"/>
              <a:t>they</a:t>
            </a:r>
            <a:r>
              <a:rPr lang="sv-SE" dirty="0"/>
              <a:t> </a:t>
            </a:r>
            <a:r>
              <a:rPr lang="sv-SE" dirty="0" err="1"/>
              <a:t>want</a:t>
            </a:r>
            <a:r>
              <a:rPr lang="sv-SE" dirty="0"/>
              <a:t> in the app. </a:t>
            </a:r>
          </a:p>
        </p:txBody>
      </p:sp>
    </p:spTree>
    <p:extLst>
      <p:ext uri="{BB962C8B-B14F-4D97-AF65-F5344CB8AC3E}">
        <p14:creationId xmlns:p14="http://schemas.microsoft.com/office/powerpoint/2010/main" val="427833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9549EC-316C-771A-3BA6-588EF1C835CE}"/>
              </a:ext>
            </a:extLst>
          </p:cNvPr>
          <p:cNvPicPr>
            <a:picLocks noChangeAspect="1"/>
          </p:cNvPicPr>
          <p:nvPr/>
        </p:nvPicPr>
        <p:blipFill>
          <a:blip r:embed="rId2"/>
          <a:stretch>
            <a:fillRect/>
          </a:stretch>
        </p:blipFill>
        <p:spPr>
          <a:xfrm>
            <a:off x="2527331" y="494670"/>
            <a:ext cx="7137337" cy="5868659"/>
          </a:xfrm>
          <a:prstGeom prst="rect">
            <a:avLst/>
          </a:prstGeom>
        </p:spPr>
      </p:pic>
    </p:spTree>
    <p:extLst>
      <p:ext uri="{BB962C8B-B14F-4D97-AF65-F5344CB8AC3E}">
        <p14:creationId xmlns:p14="http://schemas.microsoft.com/office/powerpoint/2010/main" val="2981190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1052</TotalTime>
  <Words>3048</Words>
  <Application>Microsoft Office PowerPoint</Application>
  <PresentationFormat>Widescreen</PresentationFormat>
  <Paragraphs>225</Paragraphs>
  <Slides>32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Courier New</vt:lpstr>
      <vt:lpstr>Wingdings</vt:lpstr>
      <vt:lpstr>Office Theme</vt:lpstr>
      <vt:lpstr>Domain-Driven Design</vt:lpstr>
      <vt:lpstr>Table of contents</vt:lpstr>
      <vt:lpstr>References</vt:lpstr>
      <vt:lpstr>Domain-Driven Design (DDD)</vt:lpstr>
      <vt:lpstr>Domain-Driven Design (DDD)</vt:lpstr>
      <vt:lpstr>Domain-Driven Design (DDD)</vt:lpstr>
      <vt:lpstr>Domain-Driven Design (DDD)</vt:lpstr>
      <vt:lpstr>Conversation Example</vt:lpstr>
      <vt:lpstr>PowerPoint Presentation</vt:lpstr>
      <vt:lpstr>Domain-Driven Design (DDD)</vt:lpstr>
      <vt:lpstr>Unified Modelling Language (UML)</vt:lpstr>
      <vt:lpstr>UML</vt:lpstr>
      <vt:lpstr>UML</vt:lpstr>
      <vt:lpstr>UML</vt:lpstr>
      <vt:lpstr>Example of Class Diagram in PlantUML</vt:lpstr>
      <vt:lpstr>Example of Sequence Diagram in PlantUML</vt:lpstr>
      <vt:lpstr>Agile Software Development</vt:lpstr>
      <vt:lpstr>Agile Software Development</vt:lpstr>
      <vt:lpstr>Scrum</vt:lpstr>
      <vt:lpstr>Extreme Programming (XP)</vt:lpstr>
      <vt:lpstr>Kanban</vt:lpstr>
      <vt:lpstr>Alternatives to Agile </vt:lpstr>
      <vt:lpstr>Model-Driven Design</vt:lpstr>
      <vt:lpstr>Model-Driven Design </vt:lpstr>
      <vt:lpstr>Model-Driven Design </vt:lpstr>
      <vt:lpstr>Building Blocks of a Model-Driven Design</vt:lpstr>
      <vt:lpstr>Refactoring</vt:lpstr>
      <vt:lpstr>Refactoring</vt:lpstr>
      <vt:lpstr>Preserving Model Integrity</vt:lpstr>
      <vt:lpstr>Preserving Model Integrity</vt:lpstr>
      <vt:lpstr>Preserving Model Integrity</vt:lpstr>
      <vt:lpstr>Domain-Driven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Prgomet</dc:creator>
  <cp:lastModifiedBy>Antonio Prgomet</cp:lastModifiedBy>
  <cp:revision>126</cp:revision>
  <dcterms:created xsi:type="dcterms:W3CDTF">2024-10-04T20:25:28Z</dcterms:created>
  <dcterms:modified xsi:type="dcterms:W3CDTF">2024-10-06T18:25:30Z</dcterms:modified>
</cp:coreProperties>
</file>