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22" r:id="rId4"/>
    <p:sldId id="257" r:id="rId5"/>
    <p:sldId id="259" r:id="rId6"/>
    <p:sldId id="323" r:id="rId7"/>
    <p:sldId id="258" r:id="rId8"/>
    <p:sldId id="281" r:id="rId9"/>
    <p:sldId id="260" r:id="rId10"/>
    <p:sldId id="272" r:id="rId11"/>
    <p:sldId id="267" r:id="rId12"/>
    <p:sldId id="324" r:id="rId13"/>
    <p:sldId id="268" r:id="rId14"/>
    <p:sldId id="326" r:id="rId15"/>
    <p:sldId id="269" r:id="rId16"/>
    <p:sldId id="270" r:id="rId17"/>
    <p:sldId id="271" r:id="rId18"/>
    <p:sldId id="327" r:id="rId19"/>
    <p:sldId id="273" r:id="rId20"/>
    <p:sldId id="274" r:id="rId21"/>
    <p:sldId id="325" r:id="rId22"/>
    <p:sldId id="277" r:id="rId23"/>
    <p:sldId id="278" r:id="rId24"/>
    <p:sldId id="279" r:id="rId25"/>
    <p:sldId id="280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.wikipedia.org/wiki/Maskininl%C3%A4r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Introduktion till Maskininlärning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10-CE44-3225-E0FA-B3D62C1F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Terminologi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4AC94-441C-1804-9C2B-72C2C2F86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sz="32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32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32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sz="32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r>
                  <a:rPr lang="en-US" dirty="0"/>
                  <a:t>Y = </a:t>
                </a:r>
                <a:r>
                  <a:rPr lang="en-US" dirty="0" err="1"/>
                  <a:t>Beroende</a:t>
                </a:r>
                <a:r>
                  <a:rPr lang="en-US" dirty="0"/>
                  <a:t> </a:t>
                </a:r>
                <a:r>
                  <a:rPr lang="en-US" dirty="0" err="1"/>
                  <a:t>variabler</a:t>
                </a:r>
                <a:r>
                  <a:rPr lang="en-US" dirty="0"/>
                  <a:t> / Label.</a:t>
                </a:r>
              </a:p>
              <a:p>
                <a:r>
                  <a:rPr lang="en-US" dirty="0"/>
                  <a:t>X = </a:t>
                </a:r>
                <a:r>
                  <a:rPr lang="en-US" dirty="0" err="1"/>
                  <a:t>Oberoende</a:t>
                </a:r>
                <a:r>
                  <a:rPr lang="en-US" dirty="0"/>
                  <a:t> </a:t>
                </a:r>
                <a:r>
                  <a:rPr lang="en-US" dirty="0" err="1"/>
                  <a:t>variabler</a:t>
                </a:r>
                <a:r>
                  <a:rPr lang="en-US" dirty="0"/>
                  <a:t> / Feature.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 = </a:t>
                </a:r>
                <a:r>
                  <a:rPr lang="en-US" dirty="0"/>
                  <a:t>E</a:t>
                </a:r>
                <a:r>
                  <a:rPr lang="en-US" sz="2800" dirty="0"/>
                  <a:t>n </a:t>
                </a:r>
                <a:r>
                  <a:rPr lang="en-US" sz="2800" dirty="0" err="1"/>
                  <a:t>slumpmässig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felterm</a:t>
                </a:r>
                <a:r>
                  <a:rPr lang="en-US" dirty="0"/>
                  <a:t> </a:t>
                </a:r>
                <a:r>
                  <a:rPr lang="en-US" dirty="0" err="1"/>
                  <a:t>eftersom</a:t>
                </a:r>
                <a:r>
                  <a:rPr lang="en-US" dirty="0"/>
                  <a:t> </a:t>
                </a:r>
                <a:r>
                  <a:rPr lang="en-US" dirty="0" err="1"/>
                  <a:t>sambandet</a:t>
                </a:r>
                <a:r>
                  <a:rPr lang="en-US" dirty="0"/>
                  <a:t> </a:t>
                </a:r>
                <a:r>
                  <a:rPr lang="en-US" dirty="0" err="1"/>
                  <a:t>inte</a:t>
                </a:r>
                <a:r>
                  <a:rPr lang="en-US" dirty="0"/>
                  <a:t> </a:t>
                </a:r>
                <a:r>
                  <a:rPr lang="en-US" dirty="0" err="1"/>
                  <a:t>är</a:t>
                </a:r>
                <a:r>
                  <a:rPr lang="en-US" dirty="0"/>
                  <a:t> </a:t>
                </a:r>
                <a:r>
                  <a:rPr lang="en-US" dirty="0" err="1"/>
                  <a:t>deterministiskt</a:t>
                </a:r>
                <a:r>
                  <a:rPr lang="en-US" dirty="0"/>
                  <a:t>. 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Parametrar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4AC94-441C-1804-9C2B-72C2C2F86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8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2374-85F9-9C72-6A4B-59499F87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sv-SE"/>
              <a:t>Unsupervised Learning - Klustring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7749-DFC9-2C87-3D0C-CD22C774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 lnSpcReduction="10000"/>
          </a:bodyPr>
          <a:lstStyle/>
          <a:p>
            <a:r>
              <a:rPr lang="sv-SE" sz="1700" dirty="0"/>
              <a:t>Här har </a:t>
            </a:r>
            <a:r>
              <a:rPr lang="sv-SE" sz="1700" dirty="0" err="1"/>
              <a:t>datan</a:t>
            </a:r>
            <a:r>
              <a:rPr lang="sv-SE" sz="1700" dirty="0"/>
              <a:t> inga ”</a:t>
            </a:r>
            <a:r>
              <a:rPr lang="sv-SE" sz="1700" dirty="0" err="1"/>
              <a:t>labels</a:t>
            </a:r>
            <a:r>
              <a:rPr lang="sv-SE" sz="1700" dirty="0"/>
              <a:t>”.</a:t>
            </a:r>
          </a:p>
          <a:p>
            <a:r>
              <a:rPr lang="sv-SE" sz="1700" dirty="0"/>
              <a:t>Man försöker dela in </a:t>
            </a:r>
            <a:r>
              <a:rPr lang="sv-SE" sz="1700" dirty="0" err="1"/>
              <a:t>datan</a:t>
            </a:r>
            <a:r>
              <a:rPr lang="sv-SE" sz="1700" dirty="0"/>
              <a:t> i olika grupper. </a:t>
            </a:r>
          </a:p>
          <a:p>
            <a:r>
              <a:rPr lang="sv-SE" sz="1700" dirty="0"/>
              <a:t>I affärssammanhang talar man om segmentering, t.ex. kan man för olika segment kommunicera på olika sätt (CRM) eller erbjuda olika produkter (produktavdelningar). </a:t>
            </a:r>
          </a:p>
          <a:p>
            <a:r>
              <a:rPr lang="sv-SE" sz="1700" dirty="0"/>
              <a:t>Exempel: Vilka segment hade bilföretag som Volvo och Porsche marknadsfört sig mot?</a:t>
            </a:r>
          </a:p>
          <a:p>
            <a:endParaRPr lang="sv-SE" sz="1700" dirty="0"/>
          </a:p>
          <a:p>
            <a:r>
              <a:rPr lang="sv-SE" sz="1700" dirty="0"/>
              <a:t>Några modeller vi kommer lära oss: </a:t>
            </a:r>
          </a:p>
          <a:p>
            <a:pPr marL="0" indent="0">
              <a:buNone/>
            </a:pPr>
            <a:r>
              <a:rPr lang="sv-SE" sz="1700" dirty="0"/>
              <a:t>	- K-</a:t>
            </a:r>
            <a:r>
              <a:rPr lang="sv-SE" sz="1700" dirty="0" err="1"/>
              <a:t>Means</a:t>
            </a:r>
            <a:endParaRPr lang="sv-SE" sz="1700" dirty="0"/>
          </a:p>
          <a:p>
            <a:pPr marL="0" indent="0">
              <a:buNone/>
            </a:pPr>
            <a:r>
              <a:rPr lang="sv-SE" sz="1700" dirty="0"/>
              <a:t>	- Principal Component </a:t>
            </a:r>
            <a:r>
              <a:rPr lang="sv-SE" sz="1700" dirty="0" err="1"/>
              <a:t>Analysis</a:t>
            </a:r>
            <a:r>
              <a:rPr lang="sv-SE" sz="1700" dirty="0"/>
              <a:t> (PCA)</a:t>
            </a:r>
          </a:p>
          <a:p>
            <a:endParaRPr lang="sv-SE" sz="1700" dirty="0"/>
          </a:p>
          <a:p>
            <a:endParaRPr lang="en-US" sz="1700" dirty="0"/>
          </a:p>
        </p:txBody>
      </p:sp>
      <p:pic>
        <p:nvPicPr>
          <p:cNvPr id="11" name="Picture 10" descr="A picture containing screenshot, colorfulness&#10;&#10;Description automatically generated">
            <a:extLst>
              <a:ext uri="{FF2B5EF4-FFF2-40B4-BE49-F238E27FC236}">
                <a16:creationId xmlns:a16="http://schemas.microsoft.com/office/drawing/2014/main" id="{A8852520-32CD-1B7E-4BB8-4E25B712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0" y="1324947"/>
            <a:ext cx="608624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3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Utmaningar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inom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Maskininlärning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0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FF33-1A78-A6B3-AF07-4D9D9907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utmaningar inom Maskininlärning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F24-FAC4-846E-101C-868B0DBC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Data utmaningar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Modell utmaningar</a:t>
            </a:r>
          </a:p>
        </p:txBody>
      </p:sp>
    </p:spTree>
    <p:extLst>
      <p:ext uri="{BB962C8B-B14F-4D97-AF65-F5344CB8AC3E}">
        <p14:creationId xmlns:p14="http://schemas.microsoft.com/office/powerpoint/2010/main" val="70184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Utmaningar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458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C8F4-97B9-697F-5D53-14CA8E7B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Utmaningar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8065-3E89-1693-AB07-4BC1222B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Otillräckligt med data.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Dålig data kvalitet, t.ex. saknas värden eller oklara definitioner. </a:t>
            </a:r>
          </a:p>
          <a:p>
            <a:endParaRPr lang="sv-SE" dirty="0"/>
          </a:p>
          <a:p>
            <a:r>
              <a:rPr lang="sv-SE" dirty="0"/>
              <a:t>Exempel: Vi vill analysera antal köp kunder gör. Vad är t.ex. ett köp hos ICA? Är det alla individuella varor eller antal gånger man ”dragit kortet”?</a:t>
            </a:r>
          </a:p>
          <a:p>
            <a:endParaRPr lang="sv-SE" dirty="0"/>
          </a:p>
          <a:p>
            <a:r>
              <a:rPr lang="sv-SE" dirty="0"/>
              <a:t>Syftet styr hur vi definierar begrepp.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8BC7A-128B-111E-FAFB-DF5A1E8E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sv-SE" sz="4000" dirty="0"/>
              <a:t>Data Utmaning: Ej representativ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9A6C-DD48-9C06-D06D-D2A1A6EB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61" y="1599232"/>
            <a:ext cx="10175630" cy="767904"/>
          </a:xfrm>
        </p:spPr>
        <p:txBody>
          <a:bodyPr anchor="ctr">
            <a:noAutofit/>
          </a:bodyPr>
          <a:lstStyle/>
          <a:p>
            <a:pPr algn="ctr"/>
            <a:r>
              <a:rPr lang="sv-SE" sz="1800" dirty="0"/>
              <a:t>Ett bilföretag vill skapa en värderingsmodell. </a:t>
            </a:r>
          </a:p>
          <a:p>
            <a:pPr algn="ctr"/>
            <a:r>
              <a:rPr lang="sv-SE" sz="1800" dirty="0"/>
              <a:t>Om man säljer ”vanliga bilar” så blir modellen väldigt missvisande ifall datapunkterna med exklusiva bilar inkluderas. </a:t>
            </a:r>
          </a:p>
          <a:p>
            <a:pPr algn="ctr"/>
            <a:endParaRPr lang="sv-SE" sz="1800" dirty="0"/>
          </a:p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C19EA-D0E0-9771-73C3-BEC4D640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83" y="2680493"/>
            <a:ext cx="779878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5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F987-62FF-97D8-C19F-2C00522F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Utmaning – Irrelevanta Oberoende Variabler (Features)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E2A8-A93C-8C57-B8F2-CC478913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Vill man t.ex. modellera inkomst så är det rimligt att anta att variabler såsom ålder och utbildning är väldigt viktiga. </a:t>
            </a:r>
          </a:p>
          <a:p>
            <a:r>
              <a:rPr lang="sv-SE" dirty="0"/>
              <a:t>Utan ”rätt” variabler så kan vi inte skapa en bra modell ”</a:t>
            </a:r>
            <a:r>
              <a:rPr lang="sv-SE" dirty="0" err="1"/>
              <a:t>Shit</a:t>
            </a:r>
            <a:r>
              <a:rPr lang="sv-SE" dirty="0"/>
              <a:t> in – </a:t>
            </a:r>
            <a:r>
              <a:rPr lang="sv-SE" dirty="0" err="1"/>
              <a:t>Shit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” </a:t>
            </a:r>
            <a:r>
              <a:rPr lang="sv-SE" dirty="0">
                <a:sym typeface="Wingdings" panose="05000000000000000000" pitchFamily="2" charset="2"/>
              </a:rPr>
              <a:t> </a:t>
            </a:r>
            <a:br>
              <a:rPr lang="sv-SE" dirty="0">
                <a:sym typeface="Wingdings" panose="05000000000000000000" pitchFamily="2" charset="2"/>
              </a:rPr>
            </a:br>
            <a:endParaRPr lang="sv-SE" dirty="0"/>
          </a:p>
          <a:p>
            <a:r>
              <a:rPr lang="sv-SE" dirty="0"/>
              <a:t>I verkligheten lägger man mycket tid på att hantera data. </a:t>
            </a:r>
          </a:p>
          <a:p>
            <a:endParaRPr lang="sv-SE" dirty="0"/>
          </a:p>
          <a:p>
            <a:r>
              <a:rPr lang="sv-SE" dirty="0"/>
              <a:t>”Feature </a:t>
            </a:r>
            <a:r>
              <a:rPr lang="sv-SE" dirty="0" err="1"/>
              <a:t>Engineering</a:t>
            </a:r>
            <a:r>
              <a:rPr lang="sv-SE" dirty="0"/>
              <a:t>” inkluderar områden såsom: Feature </a:t>
            </a:r>
            <a:r>
              <a:rPr lang="sv-SE" dirty="0" err="1"/>
              <a:t>Selection</a:t>
            </a:r>
            <a:r>
              <a:rPr lang="sv-SE" dirty="0"/>
              <a:t> och att skapa nya features genom t.ex. datainsamling eller kombinera befintliga variabler.</a:t>
            </a:r>
          </a:p>
          <a:p>
            <a:r>
              <a:rPr lang="sv-SE" dirty="0"/>
              <a:t>Exempel: vi har </a:t>
            </a:r>
            <a:r>
              <a:rPr lang="sv-SE" dirty="0" err="1"/>
              <a:t>hus-kvadratur</a:t>
            </a:r>
            <a:r>
              <a:rPr lang="sv-SE" dirty="0"/>
              <a:t>, och antal rum </a:t>
            </a:r>
            <a:r>
              <a:rPr lang="sv-SE" dirty="0">
                <a:sym typeface="Wingdings" panose="05000000000000000000" pitchFamily="2" charset="2"/>
              </a:rPr>
              <a:t> m^2 / Rum kan vara en ny variabel. </a:t>
            </a:r>
          </a:p>
          <a:p>
            <a:pPr marL="0" indent="0">
              <a:buNone/>
            </a:pPr>
            <a:endParaRPr lang="sv-S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131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Utmaningar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39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A25DD-AB12-A972-5338-70A0479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sv-SE" sz="4000" dirty="0"/>
              <a:t>Modellutmaning – </a:t>
            </a:r>
            <a:r>
              <a:rPr lang="sv-SE" sz="4000" dirty="0" err="1"/>
              <a:t>Overfitting</a:t>
            </a:r>
            <a:r>
              <a:rPr lang="sv-SE" sz="4000" dirty="0"/>
              <a:t> (Överanpassning)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0E4-D685-EE60-761E-F2BA15AE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644733"/>
            <a:ext cx="10175630" cy="945242"/>
          </a:xfrm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sv-SE" sz="2400" b="1" dirty="0" err="1"/>
              <a:t>Overfitting</a:t>
            </a:r>
            <a:r>
              <a:rPr lang="sv-SE" sz="2400" b="1" dirty="0"/>
              <a:t>: </a:t>
            </a:r>
            <a:r>
              <a:rPr lang="sv-SE" sz="2400" dirty="0"/>
              <a:t>Att anpassa en modell som passar perfekt till </a:t>
            </a:r>
            <a:r>
              <a:rPr lang="sv-SE" sz="2400" dirty="0" err="1"/>
              <a:t>träningsdatan</a:t>
            </a:r>
            <a:r>
              <a:rPr lang="sv-SE" sz="2400" dirty="0"/>
              <a:t> är värdelöst då syftet är att ha en modell som funkar för </a:t>
            </a:r>
            <a:r>
              <a:rPr lang="sv-SE" sz="2400" i="1" dirty="0"/>
              <a:t>ny, osedd </a:t>
            </a:r>
            <a:r>
              <a:rPr lang="sv-SE" sz="2400" dirty="0"/>
              <a:t>data, d.v.s. modellen skall vara generaliserbar</a:t>
            </a:r>
            <a:r>
              <a:rPr lang="en-US" sz="2400" i="1" dirty="0"/>
              <a:t>. </a:t>
            </a:r>
          </a:p>
          <a:p>
            <a:pPr algn="ctr"/>
            <a:r>
              <a:rPr lang="en-US" sz="2400" dirty="0"/>
              <a:t>Overfitting </a:t>
            </a:r>
            <a:r>
              <a:rPr lang="en-US" sz="2400" dirty="0" err="1"/>
              <a:t>sker</a:t>
            </a:r>
            <a:r>
              <a:rPr lang="en-US" sz="2400" dirty="0"/>
              <a:t> </a:t>
            </a:r>
            <a:r>
              <a:rPr lang="en-US" sz="2400" dirty="0" err="1"/>
              <a:t>p.g.a.</a:t>
            </a:r>
            <a:r>
              <a:rPr lang="en-US" sz="2400" dirty="0"/>
              <a:t> </a:t>
            </a:r>
            <a:r>
              <a:rPr lang="en-US" sz="2400" dirty="0" err="1"/>
              <a:t>att</a:t>
            </a:r>
            <a:r>
              <a:rPr lang="en-US" sz="2400" dirty="0"/>
              <a:t> man </a:t>
            </a:r>
            <a:r>
              <a:rPr lang="en-US" sz="2400" dirty="0" err="1"/>
              <a:t>har</a:t>
            </a:r>
            <a:r>
              <a:rPr lang="en-US" sz="2400" dirty="0"/>
              <a:t> för </a:t>
            </a:r>
            <a:r>
              <a:rPr lang="en-US" sz="2400" dirty="0" err="1"/>
              <a:t>komplexa</a:t>
            </a:r>
            <a:r>
              <a:rPr lang="en-US" sz="2400" dirty="0"/>
              <a:t> modeler, </a:t>
            </a:r>
            <a:r>
              <a:rPr lang="en-US" sz="2400" dirty="0" err="1"/>
              <a:t>t.ex</a:t>
            </a:r>
            <a:r>
              <a:rPr lang="en-US" sz="2400" dirty="0"/>
              <a:t>. </a:t>
            </a:r>
            <a:r>
              <a:rPr lang="en-US" sz="2400" dirty="0" err="1"/>
              <a:t>Polynomregression</a:t>
            </a:r>
            <a:r>
              <a:rPr lang="en-US" sz="2400" dirty="0"/>
              <a:t> </a:t>
            </a:r>
            <a:r>
              <a:rPr lang="en-US" sz="2400" dirty="0" err="1"/>
              <a:t>istället</a:t>
            </a:r>
            <a:r>
              <a:rPr lang="en-US" sz="2400" dirty="0"/>
              <a:t> för </a:t>
            </a:r>
            <a:r>
              <a:rPr lang="en-US" sz="2400" dirty="0" err="1"/>
              <a:t>linjär</a:t>
            </a:r>
            <a:r>
              <a:rPr lang="en-US" sz="2400" dirty="0"/>
              <a:t> regression. </a:t>
            </a:r>
          </a:p>
          <a:p>
            <a:pPr algn="ctr"/>
            <a:endParaRPr lang="sv-SE" sz="2400" dirty="0"/>
          </a:p>
          <a:p>
            <a:pPr algn="ctr"/>
            <a:endParaRPr lang="sv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FC216-DD51-707F-33CF-5A799480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2382585"/>
            <a:ext cx="8846029" cy="41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Vad är Maskininlärning?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Kategorisering av Maskininlärning.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Utmaningar inom Maskininlärning.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Förstå hur man kan utvärdera en vald modell samt välja bland flera modeller (</a:t>
            </a:r>
            <a:r>
              <a:rPr lang="sv-SE" dirty="0" err="1"/>
              <a:t>Validation</a:t>
            </a:r>
            <a:r>
              <a:rPr lang="sv-SE" dirty="0"/>
              <a:t> Set, K-</a:t>
            </a:r>
            <a:r>
              <a:rPr lang="sv-SE" dirty="0" err="1"/>
              <a:t>Fold</a:t>
            </a:r>
            <a:r>
              <a:rPr lang="sv-SE" dirty="0"/>
              <a:t> Cross </a:t>
            </a:r>
            <a:r>
              <a:rPr lang="sv-SE" dirty="0" err="1"/>
              <a:t>Validation</a:t>
            </a:r>
            <a:r>
              <a:rPr lang="sv-SE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F4DD2-12E7-DE38-E0E6-84A3FAB0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sv-SE" sz="3700"/>
              <a:t>Modellutmaning – Underfitting (Underanpassning)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0C8-2CE3-3916-6908-73A1C936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285875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sv-SE" sz="2000" dirty="0"/>
              <a:t>Modellen är för ”</a:t>
            </a:r>
            <a:r>
              <a:rPr lang="sv-SE" sz="2400" dirty="0"/>
              <a:t>enkel</a:t>
            </a:r>
            <a:r>
              <a:rPr lang="sv-SE" sz="2000" dirty="0"/>
              <a:t>” för att kunna fånga / lära sig strukturen som finns i </a:t>
            </a:r>
            <a:r>
              <a:rPr lang="sv-SE" sz="2000" dirty="0" err="1"/>
              <a:t>datan</a:t>
            </a:r>
            <a:r>
              <a:rPr lang="sv-SE" sz="2000" dirty="0"/>
              <a:t>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1DAED-0C11-5321-D7B2-062F825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" y="2026243"/>
            <a:ext cx="10801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6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Modellutvärdering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Modellval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048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5EC2-8BA8-3E76-559D-34522988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v-SE"/>
              <a:t>Utvärdera Modellen – Träning &amp; Test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6A08-82DA-0823-83A4-0848C5E4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1845364"/>
            <a:ext cx="4947262" cy="4625705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2000" dirty="0"/>
              <a:t>Vi har tränat en modell och är nu redo att sätta den i produktion.</a:t>
            </a:r>
          </a:p>
          <a:p>
            <a:r>
              <a:rPr lang="sv-SE" sz="2000" dirty="0"/>
              <a:t>Risk: Modellen kanske är dålig på att prediktera ”ny data” (som vi inte tränat modellen på). </a:t>
            </a:r>
          </a:p>
          <a:p>
            <a:r>
              <a:rPr lang="sv-SE" sz="2000" dirty="0"/>
              <a:t>Lösning: Dela upp </a:t>
            </a:r>
            <a:r>
              <a:rPr lang="sv-SE" sz="2000" dirty="0" err="1"/>
              <a:t>datan</a:t>
            </a:r>
            <a:r>
              <a:rPr lang="sv-SE" sz="2000" dirty="0"/>
              <a:t> i träning &amp; test set </a:t>
            </a:r>
            <a:r>
              <a:rPr lang="sv-SE" sz="2000" dirty="0">
                <a:sym typeface="Wingdings" panose="05000000000000000000" pitchFamily="2" charset="2"/>
              </a:rPr>
              <a:t> Vi kan uppskatta modellens generaliseringsförmåga</a:t>
            </a:r>
            <a:r>
              <a:rPr lang="sv-SE" sz="2000" dirty="0"/>
              <a:t> på test </a:t>
            </a:r>
            <a:r>
              <a:rPr lang="sv-SE" sz="2000" dirty="0" err="1"/>
              <a:t>datan</a:t>
            </a:r>
            <a:r>
              <a:rPr lang="sv-SE" sz="2000" dirty="0"/>
              <a:t>. </a:t>
            </a:r>
          </a:p>
          <a:p>
            <a:pPr marL="0" indent="0">
              <a:buNone/>
            </a:pPr>
            <a:endParaRPr lang="sv-SE" sz="2000" dirty="0"/>
          </a:p>
          <a:p>
            <a:r>
              <a:rPr lang="sv-SE" sz="2000" dirty="0"/>
              <a:t>Lågt fel på </a:t>
            </a:r>
            <a:r>
              <a:rPr lang="sv-SE" sz="2000" dirty="0" err="1"/>
              <a:t>träningsdatan</a:t>
            </a:r>
            <a:r>
              <a:rPr lang="sv-SE" sz="2000" dirty="0"/>
              <a:t> men högt fel på test </a:t>
            </a:r>
            <a:r>
              <a:rPr lang="sv-SE" sz="2000" dirty="0" err="1"/>
              <a:t>datan</a:t>
            </a:r>
            <a:r>
              <a:rPr lang="sv-SE" sz="2000" dirty="0"/>
              <a:t> </a:t>
            </a:r>
            <a:r>
              <a:rPr lang="sv-SE" sz="2000" dirty="0">
                <a:sym typeface="Wingdings" panose="05000000000000000000" pitchFamily="2" charset="2"/>
              </a:rPr>
              <a:t> Indikation på </a:t>
            </a:r>
            <a:r>
              <a:rPr lang="sv-SE" sz="2000" dirty="0" err="1">
                <a:sym typeface="Wingdings" panose="05000000000000000000" pitchFamily="2" charset="2"/>
              </a:rPr>
              <a:t>Overfitting</a:t>
            </a:r>
            <a:r>
              <a:rPr lang="sv-SE" sz="2000" dirty="0">
                <a:sym typeface="Wingdings" panose="05000000000000000000" pitchFamily="2" charset="2"/>
              </a:rPr>
              <a:t> (</a:t>
            </a:r>
            <a:r>
              <a:rPr lang="sv-SE" sz="2000" b="1" dirty="0">
                <a:sym typeface="Wingdings" panose="05000000000000000000" pitchFamily="2" charset="2"/>
              </a:rPr>
              <a:t>vi kommer definiera ”fel” senare</a:t>
            </a:r>
            <a:r>
              <a:rPr lang="sv-SE" sz="2000" dirty="0">
                <a:sym typeface="Wingdings" panose="05000000000000000000" pitchFamily="2" charset="2"/>
              </a:rPr>
              <a:t>).</a:t>
            </a:r>
          </a:p>
          <a:p>
            <a:r>
              <a:rPr lang="sv-SE" sz="2000" dirty="0">
                <a:sym typeface="Wingdings" panose="05000000000000000000" pitchFamily="2" charset="2"/>
              </a:rPr>
              <a:t>Tumregel: 20 % av </a:t>
            </a:r>
            <a:r>
              <a:rPr lang="sv-SE" sz="2000" dirty="0" err="1">
                <a:sym typeface="Wingdings" panose="05000000000000000000" pitchFamily="2" charset="2"/>
              </a:rPr>
              <a:t>datan</a:t>
            </a:r>
            <a:r>
              <a:rPr lang="sv-SE" sz="2000" dirty="0">
                <a:sym typeface="Wingdings" panose="05000000000000000000" pitchFamily="2" charset="2"/>
              </a:rPr>
              <a:t> används som test set. </a:t>
            </a:r>
          </a:p>
          <a:p>
            <a:r>
              <a:rPr lang="sv-SE" sz="2000" dirty="0">
                <a:sym typeface="Wingdings" panose="05000000000000000000" pitchFamily="2" charset="2"/>
              </a:rPr>
              <a:t>Test </a:t>
            </a:r>
            <a:r>
              <a:rPr lang="sv-SE" sz="2000" dirty="0" err="1">
                <a:sym typeface="Wingdings" panose="05000000000000000000" pitchFamily="2" charset="2"/>
              </a:rPr>
              <a:t>datan</a:t>
            </a:r>
            <a:r>
              <a:rPr lang="sv-SE" sz="2000" dirty="0">
                <a:sym typeface="Wingdings" panose="05000000000000000000" pitchFamily="2" charset="2"/>
              </a:rPr>
              <a:t> skall inte användas till något annat förutom att utvärdera modellens generaliseringsförmåga på slutet.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09D79-6CCF-CBD0-3DA4-7065D9AB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76" y="2483814"/>
            <a:ext cx="6006826" cy="33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9A28-D18A-D3C1-7E72-8623D82A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0627" cy="1325563"/>
          </a:xfrm>
        </p:spPr>
        <p:txBody>
          <a:bodyPr>
            <a:normAutofit/>
          </a:bodyPr>
          <a:lstStyle/>
          <a:p>
            <a:r>
              <a:rPr lang="sv-SE" dirty="0"/>
              <a:t>Träna – Validera - Testa (</a:t>
            </a:r>
            <a:r>
              <a:rPr lang="sv-SE" dirty="0" err="1"/>
              <a:t>Validation</a:t>
            </a:r>
            <a:r>
              <a:rPr lang="sv-SE" dirty="0"/>
              <a:t> Set metodiken)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60D18-8C62-6F65-4604-9344DEEF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2" y="1918025"/>
            <a:ext cx="11496722" cy="4492502"/>
          </a:xfrm>
        </p:spPr>
      </p:pic>
    </p:spTree>
    <p:extLst>
      <p:ext uri="{BB962C8B-B14F-4D97-AF65-F5344CB8AC3E}">
        <p14:creationId xmlns:p14="http://schemas.microsoft.com/office/powerpoint/2010/main" val="378280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40E2-2A05-871D-D8CE-047FF8FE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Fold</a:t>
            </a:r>
            <a:r>
              <a:rPr lang="sv-SE" dirty="0"/>
              <a:t> Cross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7DD-2112-F4D1-E37F-DE854F09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Om </a:t>
            </a:r>
            <a:r>
              <a:rPr lang="sv-SE" dirty="0" err="1"/>
              <a:t>valideringsdatan</a:t>
            </a:r>
            <a:r>
              <a:rPr lang="sv-SE" dirty="0"/>
              <a:t> för liten </a:t>
            </a:r>
            <a:r>
              <a:rPr lang="sv-SE" dirty="0">
                <a:sym typeface="Wingdings" panose="05000000000000000000" pitchFamily="2" charset="2"/>
              </a:rPr>
              <a:t> Dåligt modellval</a:t>
            </a:r>
          </a:p>
          <a:p>
            <a:r>
              <a:rPr lang="sv-SE" dirty="0">
                <a:sym typeface="Wingdings" panose="05000000000000000000" pitchFamily="2" charset="2"/>
              </a:rPr>
              <a:t>Om </a:t>
            </a:r>
            <a:r>
              <a:rPr lang="sv-SE" dirty="0" err="1">
                <a:sym typeface="Wingdings" panose="05000000000000000000" pitchFamily="2" charset="2"/>
              </a:rPr>
              <a:t>valideringsdatan</a:t>
            </a:r>
            <a:r>
              <a:rPr lang="sv-SE" dirty="0">
                <a:sym typeface="Wingdings" panose="05000000000000000000" pitchFamily="2" charset="2"/>
              </a:rPr>
              <a:t> för stort  För lite träningsdata vilket inte speglar mängden data vi i slutskedet kommer använda. Detta kan ge missvisande resultat.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I praktiken så använder man nästan alltid K-</a:t>
            </a:r>
            <a:r>
              <a:rPr lang="sv-SE" dirty="0" err="1">
                <a:sym typeface="Wingdings" panose="05000000000000000000" pitchFamily="2" charset="2"/>
              </a:rPr>
              <a:t>fold</a:t>
            </a:r>
            <a:r>
              <a:rPr lang="sv-SE" dirty="0">
                <a:sym typeface="Wingdings" panose="05000000000000000000" pitchFamily="2" charset="2"/>
              </a:rPr>
              <a:t> cross </a:t>
            </a:r>
            <a:r>
              <a:rPr lang="sv-SE" dirty="0" err="1">
                <a:sym typeface="Wingdings" panose="05000000000000000000" pitchFamily="2" charset="2"/>
              </a:rPr>
              <a:t>validation</a:t>
            </a:r>
            <a:r>
              <a:rPr lang="sv-SE" dirty="0">
                <a:sym typeface="Wingdings" panose="05000000000000000000" pitchFamily="2" charset="2"/>
              </a:rPr>
              <a:t> (k = 5 eller k = 10) (enkelt att implementera i Scikit </a:t>
            </a:r>
            <a:r>
              <a:rPr lang="sv-SE" dirty="0" err="1">
                <a:sym typeface="Wingdings" panose="05000000000000000000" pitchFamily="2" charset="2"/>
              </a:rPr>
              <a:t>learn</a:t>
            </a:r>
            <a:r>
              <a:rPr lang="sv-SE" dirty="0">
                <a:sym typeface="Wingdings" panose="05000000000000000000" pitchFamily="2" charset="2"/>
              </a:rPr>
              <a:t>). </a:t>
            </a:r>
          </a:p>
          <a:p>
            <a:r>
              <a:rPr lang="sv-SE" dirty="0">
                <a:sym typeface="Wingdings" panose="05000000000000000000" pitchFamily="2" charset="2"/>
              </a:rPr>
              <a:t>Nackdel, måste träna modellen K gånger vilket kan ta lång tid. I vissa fall kan det medföra att K-</a:t>
            </a:r>
            <a:r>
              <a:rPr lang="sv-SE" dirty="0" err="1">
                <a:sym typeface="Wingdings" panose="05000000000000000000" pitchFamily="2" charset="2"/>
              </a:rPr>
              <a:t>fold</a:t>
            </a:r>
            <a:r>
              <a:rPr lang="sv-SE" dirty="0">
                <a:sym typeface="Wingdings" panose="05000000000000000000" pitchFamily="2" charset="2"/>
              </a:rPr>
              <a:t> metoden är olämplig/omöjlig att använda i praktiken.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I K-</a:t>
            </a:r>
            <a:r>
              <a:rPr lang="sv-SE" dirty="0" err="1">
                <a:sym typeface="Wingdings" panose="05000000000000000000" pitchFamily="2" charset="2"/>
              </a:rPr>
              <a:t>Fold</a:t>
            </a:r>
            <a:r>
              <a:rPr lang="sv-SE" dirty="0">
                <a:sym typeface="Wingdings" panose="05000000000000000000" pitchFamily="2" charset="2"/>
              </a:rPr>
              <a:t> CV så delar man först upp </a:t>
            </a:r>
            <a:r>
              <a:rPr lang="sv-SE" dirty="0" err="1">
                <a:sym typeface="Wingdings" panose="05000000000000000000" pitchFamily="2" charset="2"/>
              </a:rPr>
              <a:t>datan</a:t>
            </a:r>
            <a:r>
              <a:rPr lang="sv-SE" dirty="0">
                <a:sym typeface="Wingdings" panose="05000000000000000000" pitchFamily="2" charset="2"/>
              </a:rPr>
              <a:t> i en träningsdel och en test 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7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44AE-10AD-8B85-CB67-8D982E1D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0D58-E318-6DE5-5A00-1793DD3B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1CC71-667A-4565-D58C-5E0930E1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Introduktion till Maskininlärning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/>
              <a:t>Antonio Prgomet</a:t>
            </a:r>
          </a:p>
          <a:p>
            <a:pPr algn="l"/>
            <a:r>
              <a:rPr lang="en-US" sz="1900"/>
              <a:t>Delta AI &amp; Negotiations</a:t>
            </a:r>
            <a:endParaRPr lang="en-US" sz="1900" b="0" i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71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Vad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är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Maskininlärning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62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9CDD-2271-07D1-BA9B-8E9881D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Maskininlärning (ML)?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FF3C-F54A-2CEE-D661-D8239158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Finns flera definitioner, men modellers förmåga att </a:t>
            </a:r>
            <a:r>
              <a:rPr lang="sv-SE" i="1" dirty="0"/>
              <a:t>lära</a:t>
            </a:r>
            <a:r>
              <a:rPr lang="sv-SE" dirty="0"/>
              <a:t> sig är en gemensam nämnare.</a:t>
            </a:r>
          </a:p>
          <a:p>
            <a:r>
              <a:rPr lang="sv-SE" dirty="0"/>
              <a:t>Prediktiv analys är centralt i ML.</a:t>
            </a:r>
          </a:p>
          <a:p>
            <a:endParaRPr lang="sv-SE" dirty="0"/>
          </a:p>
          <a:p>
            <a:r>
              <a:rPr lang="sv-SE" i="1" dirty="0"/>
              <a:t>”[</a:t>
            </a:r>
            <a:r>
              <a:rPr lang="sv-SE" i="1" dirty="0" err="1"/>
              <a:t>Machine</a:t>
            </a:r>
            <a:r>
              <a:rPr lang="sv-SE" i="1" dirty="0"/>
              <a:t> Learning is the] </a:t>
            </a:r>
            <a:r>
              <a:rPr lang="sv-SE" i="1" dirty="0" err="1"/>
              <a:t>field</a:t>
            </a:r>
            <a:r>
              <a:rPr lang="sv-SE" i="1" dirty="0"/>
              <a:t> </a:t>
            </a:r>
            <a:r>
              <a:rPr lang="sv-SE" i="1" dirty="0" err="1"/>
              <a:t>of</a:t>
            </a:r>
            <a:r>
              <a:rPr lang="sv-SE" i="1" dirty="0"/>
              <a:t> </a:t>
            </a:r>
            <a:r>
              <a:rPr lang="sv-SE" i="1" dirty="0" err="1"/>
              <a:t>study</a:t>
            </a:r>
            <a:r>
              <a:rPr lang="sv-SE" i="1" dirty="0"/>
              <a:t> </a:t>
            </a:r>
            <a:r>
              <a:rPr lang="sv-SE" i="1" dirty="0" err="1"/>
              <a:t>that</a:t>
            </a:r>
            <a:r>
              <a:rPr lang="sv-SE" i="1" dirty="0"/>
              <a:t> gives </a:t>
            </a:r>
            <a:r>
              <a:rPr lang="sv-SE" i="1" dirty="0" err="1"/>
              <a:t>computers</a:t>
            </a:r>
            <a:r>
              <a:rPr lang="sv-SE" i="1" dirty="0"/>
              <a:t> the </a:t>
            </a:r>
            <a:r>
              <a:rPr lang="sv-SE" i="1" dirty="0" err="1"/>
              <a:t>ability</a:t>
            </a:r>
            <a:r>
              <a:rPr lang="sv-SE" i="1" dirty="0"/>
              <a:t> to </a:t>
            </a:r>
            <a:r>
              <a:rPr lang="sv-SE" i="1" dirty="0" err="1"/>
              <a:t>learn</a:t>
            </a:r>
            <a:r>
              <a:rPr lang="sv-SE" i="1" dirty="0"/>
              <a:t> </a:t>
            </a:r>
            <a:r>
              <a:rPr lang="sv-SE" i="1" dirty="0" err="1"/>
              <a:t>without</a:t>
            </a:r>
            <a:r>
              <a:rPr lang="sv-SE" i="1" dirty="0"/>
              <a:t> </a:t>
            </a:r>
            <a:r>
              <a:rPr lang="sv-SE" i="1" dirty="0" err="1"/>
              <a:t>beeing</a:t>
            </a:r>
            <a:r>
              <a:rPr lang="sv-SE" i="1" dirty="0"/>
              <a:t> </a:t>
            </a:r>
            <a:r>
              <a:rPr lang="sv-SE" i="1" dirty="0" err="1"/>
              <a:t>explicitly</a:t>
            </a:r>
            <a:r>
              <a:rPr lang="sv-SE" i="1" dirty="0"/>
              <a:t> </a:t>
            </a:r>
            <a:r>
              <a:rPr lang="sv-SE" i="1" dirty="0" err="1"/>
              <a:t>programmed</a:t>
            </a:r>
            <a:r>
              <a:rPr lang="sv-SE" i="1" dirty="0"/>
              <a:t>”</a:t>
            </a:r>
            <a:r>
              <a:rPr lang="sv-SE" dirty="0"/>
              <a:t> (Arthur Samuel, 1959)</a:t>
            </a:r>
          </a:p>
          <a:p>
            <a:endParaRPr lang="sv-SE" dirty="0"/>
          </a:p>
          <a:p>
            <a:r>
              <a:rPr lang="sv-SE" i="1" dirty="0"/>
              <a:t>”The science and art </a:t>
            </a:r>
            <a:r>
              <a:rPr lang="sv-SE" i="1" dirty="0" err="1"/>
              <a:t>of</a:t>
            </a:r>
            <a:r>
              <a:rPr lang="sv-SE" i="1" dirty="0"/>
              <a:t> </a:t>
            </a:r>
            <a:r>
              <a:rPr lang="sv-SE" i="1" dirty="0" err="1"/>
              <a:t>programming</a:t>
            </a:r>
            <a:r>
              <a:rPr lang="sv-SE" i="1" dirty="0"/>
              <a:t> </a:t>
            </a:r>
            <a:r>
              <a:rPr lang="sv-SE" i="1" dirty="0" err="1"/>
              <a:t>computers</a:t>
            </a:r>
            <a:r>
              <a:rPr lang="sv-SE" i="1" dirty="0"/>
              <a:t> so </a:t>
            </a:r>
            <a:r>
              <a:rPr lang="sv-SE" i="1" dirty="0" err="1"/>
              <a:t>they</a:t>
            </a:r>
            <a:r>
              <a:rPr lang="sv-SE" i="1" dirty="0"/>
              <a:t> </a:t>
            </a:r>
            <a:r>
              <a:rPr lang="sv-SE" i="1" dirty="0" err="1"/>
              <a:t>can</a:t>
            </a:r>
            <a:r>
              <a:rPr lang="sv-SE" i="1" dirty="0"/>
              <a:t> </a:t>
            </a:r>
            <a:r>
              <a:rPr lang="sv-SE" i="1" dirty="0" err="1"/>
              <a:t>learn</a:t>
            </a:r>
            <a:r>
              <a:rPr lang="sv-SE" i="1" dirty="0"/>
              <a:t> from data”</a:t>
            </a:r>
            <a:r>
              <a:rPr lang="sv-SE" dirty="0"/>
              <a:t> (Tom Mitchell, 1997)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Maskininlärning är en central del inom Artificiell Intelligens. </a:t>
            </a:r>
          </a:p>
        </p:txBody>
      </p:sp>
    </p:spTree>
    <p:extLst>
      <p:ext uri="{BB962C8B-B14F-4D97-AF65-F5344CB8AC3E}">
        <p14:creationId xmlns:p14="http://schemas.microsoft.com/office/powerpoint/2010/main" val="11815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9ED3F3B-F635-B49B-9524-7152BF5A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98" y="-72240"/>
            <a:ext cx="7871603" cy="71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3C491-D08B-D1FB-AC97-7782F031FED5}"/>
              </a:ext>
            </a:extLst>
          </p:cNvPr>
          <p:cNvSpPr txBox="1"/>
          <p:nvPr/>
        </p:nvSpPr>
        <p:spPr>
          <a:xfrm>
            <a:off x="7102138" y="6211669"/>
            <a:ext cx="524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från: </a:t>
            </a:r>
            <a:r>
              <a:rPr lang="sv-SE" dirty="0">
                <a:hlinkClick r:id="rId3"/>
              </a:rPr>
              <a:t>https://sv.wikipedia.org/wiki/Maskininl%C3%A4rning</a:t>
            </a:r>
            <a:r>
              <a:rPr lang="sv-S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1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Kategorisering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av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Maskininlärning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953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1D3C-1EC9-1961-15B8-91CFE5F8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vi kategorisera Maskininlärning?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958A-9E1F-4EB4-47B3-57447DEB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Supervised</a:t>
            </a:r>
            <a:r>
              <a:rPr lang="sv-SE" dirty="0"/>
              <a:t> Learning (”Väglett lärande”)     </a:t>
            </a:r>
          </a:p>
          <a:p>
            <a:pPr marL="0" indent="0">
              <a:buNone/>
            </a:pPr>
            <a:r>
              <a:rPr lang="sv-SE" dirty="0"/>
              <a:t>	- Klassificeringsproblem</a:t>
            </a:r>
          </a:p>
          <a:p>
            <a:pPr marL="0" indent="0">
              <a:buNone/>
            </a:pPr>
            <a:r>
              <a:rPr lang="sv-SE" dirty="0"/>
              <a:t>	- Regressionsproblem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2. </a:t>
            </a:r>
            <a:r>
              <a:rPr lang="sv-SE" dirty="0" err="1"/>
              <a:t>Unsupervised</a:t>
            </a:r>
            <a:r>
              <a:rPr lang="sv-SE" dirty="0"/>
              <a:t> Learning (”Icke Väglett lärande”)</a:t>
            </a:r>
          </a:p>
          <a:p>
            <a:pPr marL="0" indent="0">
              <a:buNone/>
            </a:pPr>
            <a:r>
              <a:rPr lang="sv-SE" dirty="0"/>
              <a:t>	- </a:t>
            </a:r>
            <a:r>
              <a:rPr lang="sv-SE" dirty="0" err="1"/>
              <a:t>Klustring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	- Dimensionsreducering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En annan uppdelning är att direkt tala om: Klassificeringsproblem, Regressionsproblem, </a:t>
            </a:r>
            <a:r>
              <a:rPr lang="sv-SE" dirty="0" err="1"/>
              <a:t>Klustring</a:t>
            </a:r>
            <a:r>
              <a:rPr lang="sv-SE" dirty="0"/>
              <a:t>, Dimensionsreducering. </a:t>
            </a:r>
          </a:p>
        </p:txBody>
      </p:sp>
    </p:spTree>
    <p:extLst>
      <p:ext uri="{BB962C8B-B14F-4D97-AF65-F5344CB8AC3E}">
        <p14:creationId xmlns:p14="http://schemas.microsoft.com/office/powerpoint/2010/main" val="350363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F23F5-9D34-C8C9-2D8E-6849F1D8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sv-SE" sz="4000" dirty="0"/>
              <a:t>Regressionsproblem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196A-B7A0-1672-9F82-7D4830AFA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79720"/>
                <a:ext cx="5981278" cy="43387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000" dirty="0"/>
                  <a:t>Den beroende variabeln (y = inkomst) har kontinuerliga värden.</a:t>
                </a:r>
              </a:p>
              <a:p>
                <a:r>
                  <a:rPr lang="sv-SE" sz="2000" dirty="0"/>
                  <a:t>Hur beror inkomst på ålder? </a:t>
                </a:r>
                <a:br>
                  <a:rPr lang="sv-SE" sz="2000" dirty="0"/>
                </a:br>
                <a:br>
                  <a:rPr lang="sv-SE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9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9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9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9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𝑖𝑛𝑘𝑜𝑚𝑠𝑡</m:t>
                      </m:r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0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∗å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𝑙𝑑𝑒𝑟</m:t>
                      </m:r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r>
                  <a:rPr lang="sv-SE" sz="2000" dirty="0"/>
                  <a:t>Några modeller vi kommer lära oss: </a:t>
                </a:r>
              </a:p>
              <a:p>
                <a:pPr marL="0" indent="0">
                  <a:buNone/>
                </a:pPr>
                <a:r>
                  <a:rPr lang="sv-SE" sz="2000" dirty="0"/>
                  <a:t>	- Linjär Regression</a:t>
                </a:r>
              </a:p>
              <a:p>
                <a:pPr marL="0" indent="0">
                  <a:buNone/>
                </a:pPr>
                <a:r>
                  <a:rPr lang="sv-SE" sz="2000" dirty="0"/>
                  <a:t>	- Beslutsträd</a:t>
                </a:r>
              </a:p>
              <a:p>
                <a:pPr marL="0" indent="0">
                  <a:buNone/>
                </a:pPr>
                <a:r>
                  <a:rPr lang="sv-SE" sz="2000" dirty="0"/>
                  <a:t>	- </a:t>
                </a:r>
                <a:r>
                  <a:rPr lang="sv-SE" sz="2000" dirty="0" err="1"/>
                  <a:t>Random</a:t>
                </a:r>
                <a:r>
                  <a:rPr lang="sv-SE" sz="2000" dirty="0"/>
                  <a:t> Forest Regression</a:t>
                </a:r>
              </a:p>
              <a:p>
                <a:pPr marL="0" indent="0">
                  <a:buNone/>
                </a:pPr>
                <a:r>
                  <a:rPr lang="sv-SE" sz="2000" dirty="0"/>
                  <a:t>	- Support </a:t>
                </a:r>
                <a:r>
                  <a:rPr lang="sv-SE" sz="2000" dirty="0" err="1"/>
                  <a:t>Vector</a:t>
                </a:r>
                <a:r>
                  <a:rPr lang="sv-SE" sz="2000" dirty="0"/>
                  <a:t> Machines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196A-B7A0-1672-9F82-7D4830AFA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79720"/>
                <a:ext cx="5981278" cy="4338702"/>
              </a:xfrm>
              <a:blipFill>
                <a:blip r:embed="rId2"/>
                <a:stretch>
                  <a:fillRect l="-81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red line and blue dots&#10;&#10;Description automatically generated with low confidence">
            <a:extLst>
              <a:ext uri="{FF2B5EF4-FFF2-40B4-BE49-F238E27FC236}">
                <a16:creationId xmlns:a16="http://schemas.microsoft.com/office/drawing/2014/main" id="{D42EE222-9D04-5361-3709-E4CDB855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84" y="3064915"/>
            <a:ext cx="5677469" cy="370024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D88B18-A1DC-3BDD-46B7-E5E7250D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23624"/>
              </p:ext>
            </p:extLst>
          </p:nvPr>
        </p:nvGraphicFramePr>
        <p:xfrm>
          <a:off x="7566227" y="539578"/>
          <a:ext cx="4019152" cy="243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576">
                  <a:extLst>
                    <a:ext uri="{9D8B030D-6E8A-4147-A177-3AD203B41FA5}">
                      <a16:colId xmlns:a16="http://schemas.microsoft.com/office/drawing/2014/main" val="3034583794"/>
                    </a:ext>
                  </a:extLst>
                </a:gridCol>
                <a:gridCol w="2009576">
                  <a:extLst>
                    <a:ext uri="{9D8B030D-6E8A-4147-A177-3AD203B41FA5}">
                      <a16:colId xmlns:a16="http://schemas.microsoft.com/office/drawing/2014/main" val="2298116693"/>
                    </a:ext>
                  </a:extLst>
                </a:gridCol>
              </a:tblGrid>
              <a:tr h="4833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Inkomst</a:t>
                      </a:r>
                      <a:r>
                        <a:rPr lang="en-US" sz="2400" b="1" u="none" strike="noStrike" dirty="0">
                          <a:effectLst/>
                        </a:rPr>
                        <a:t> (y)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Ålder</a:t>
                      </a:r>
                      <a:r>
                        <a:rPr lang="en-US" sz="2400" b="1" u="none" strike="noStrike" dirty="0">
                          <a:effectLst/>
                        </a:rPr>
                        <a:t> 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240529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58500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043886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297989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520805"/>
                  </a:ext>
                </a:extLst>
              </a:tr>
              <a:tr h="4989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85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8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54339-E67D-8FF1-FDA4-FEFEB7D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sv-SE" sz="3100" dirty="0"/>
              <a:t>Klassificeringsproblem</a:t>
            </a:r>
            <a:br>
              <a:rPr lang="sv-SE" sz="3100" dirty="0"/>
            </a:b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B4E2-64E9-38BD-CD11-2E9133EC6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309" y="2052059"/>
                <a:ext cx="4658748" cy="390858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sz="2000" dirty="0"/>
                  <a:t>Den beroende variabeln (y = </a:t>
                </a:r>
                <a:r>
                  <a:rPr lang="sv-SE" sz="2000" dirty="0" err="1"/>
                  <a:t>churn</a:t>
                </a:r>
                <a:r>
                  <a:rPr lang="sv-SE" sz="2000" dirty="0"/>
                  <a:t>) kan anta två klasser, ”</a:t>
                </a:r>
                <a:r>
                  <a:rPr lang="sv-SE" sz="2000" dirty="0" err="1"/>
                  <a:t>churn</a:t>
                </a:r>
                <a:r>
                  <a:rPr lang="sv-SE" sz="2000" dirty="0"/>
                  <a:t>” (1) och ”ej </a:t>
                </a:r>
                <a:r>
                  <a:rPr lang="sv-SE" sz="2000" dirty="0" err="1"/>
                  <a:t>churn</a:t>
                </a:r>
                <a:r>
                  <a:rPr lang="sv-SE" sz="2000" dirty="0"/>
                  <a:t>” (0). </a:t>
                </a:r>
              </a:p>
              <a:p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0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0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sz="20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sv-SE" sz="2000" dirty="0"/>
                      <m:t> </m:t>
                    </m:r>
                    <m:r>
                      <a:rPr lang="sv-SE" sz="20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sz="2000" dirty="0"/>
              </a:p>
              <a:p>
                <a:r>
                  <a:rPr lang="sv-SE" sz="2000" dirty="0"/>
                  <a:t>Några modeller vi kommer lära oss: </a:t>
                </a:r>
              </a:p>
              <a:p>
                <a:pPr marL="0" indent="0">
                  <a:buNone/>
                </a:pPr>
                <a:r>
                  <a:rPr lang="sv-SE" sz="2000" dirty="0"/>
                  <a:t>	- Logistisk Regression (missvisande 			       namn)</a:t>
                </a:r>
              </a:p>
              <a:p>
                <a:pPr marL="0" indent="0">
                  <a:buNone/>
                </a:pPr>
                <a:r>
                  <a:rPr lang="sv-SE" sz="2000" dirty="0"/>
                  <a:t>	- Beslutsträd</a:t>
                </a:r>
              </a:p>
              <a:p>
                <a:pPr marL="0" indent="0">
                  <a:buNone/>
                </a:pPr>
                <a:r>
                  <a:rPr lang="sv-SE" sz="2000" dirty="0"/>
                  <a:t>	- </a:t>
                </a:r>
                <a:r>
                  <a:rPr lang="sv-SE" sz="2000" dirty="0" err="1"/>
                  <a:t>Random</a:t>
                </a:r>
                <a:r>
                  <a:rPr lang="sv-SE" sz="2000" dirty="0"/>
                  <a:t> Forest </a:t>
                </a:r>
                <a:r>
                  <a:rPr lang="sv-SE" sz="2000" dirty="0" err="1"/>
                  <a:t>Classification</a:t>
                </a:r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/>
                  <a:t>	- Support </a:t>
                </a:r>
                <a:r>
                  <a:rPr lang="sv-SE" sz="2000" dirty="0" err="1"/>
                  <a:t>Vector</a:t>
                </a:r>
                <a:r>
                  <a:rPr lang="sv-SE" sz="2000" dirty="0"/>
                  <a:t> Machines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B4E2-64E9-38BD-CD11-2E9133EC6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09" y="2052059"/>
                <a:ext cx="4658748" cy="3908586"/>
              </a:xfrm>
              <a:blipFill>
                <a:blip r:embed="rId2"/>
                <a:stretch>
                  <a:fillRect l="-916" t="-2652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CB781-C379-A09C-8E1F-7232512F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33875"/>
              </p:ext>
            </p:extLst>
          </p:nvPr>
        </p:nvGraphicFramePr>
        <p:xfrm>
          <a:off x="5445457" y="1008729"/>
          <a:ext cx="6155143" cy="53347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65884">
                  <a:extLst>
                    <a:ext uri="{9D8B030D-6E8A-4147-A177-3AD203B41FA5}">
                      <a16:colId xmlns:a16="http://schemas.microsoft.com/office/drawing/2014/main" val="1723786204"/>
                    </a:ext>
                  </a:extLst>
                </a:gridCol>
                <a:gridCol w="1847128">
                  <a:extLst>
                    <a:ext uri="{9D8B030D-6E8A-4147-A177-3AD203B41FA5}">
                      <a16:colId xmlns:a16="http://schemas.microsoft.com/office/drawing/2014/main" val="2518720884"/>
                    </a:ext>
                  </a:extLst>
                </a:gridCol>
                <a:gridCol w="2342131">
                  <a:extLst>
                    <a:ext uri="{9D8B030D-6E8A-4147-A177-3AD203B41FA5}">
                      <a16:colId xmlns:a16="http://schemas.microsoft.com/office/drawing/2014/main" val="2696423721"/>
                    </a:ext>
                  </a:extLst>
                </a:gridCol>
              </a:tblGrid>
              <a:tr h="1122527">
                <a:tc>
                  <a:txBody>
                    <a:bodyPr/>
                    <a:lstStyle/>
                    <a:p>
                      <a:pPr algn="l" fontAlgn="b"/>
                      <a:r>
                        <a:rPr lang="en-US" sz="3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Churn (y)</a:t>
                      </a:r>
                      <a:endParaRPr lang="en-US" sz="3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63092" marT="263092" marB="26309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5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Ålder</a:t>
                      </a:r>
                      <a:r>
                        <a:rPr lang="en-US" sz="3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(x1)</a:t>
                      </a:r>
                      <a:endParaRPr lang="en-US" sz="3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63092" marT="263092" marB="26309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5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Inkomst</a:t>
                      </a:r>
                      <a:r>
                        <a:rPr lang="en-US" sz="3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(x2)</a:t>
                      </a:r>
                      <a:endParaRPr lang="en-US" sz="3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63092" marT="263092" marB="26309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59177"/>
                  </a:ext>
                </a:extLst>
              </a:tr>
              <a:tr h="935439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62100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00353"/>
                  </a:ext>
                </a:extLst>
              </a:tr>
              <a:tr h="935439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38500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84916"/>
                  </a:ext>
                </a:extLst>
              </a:tr>
              <a:tr h="935439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34000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15542"/>
                  </a:ext>
                </a:extLst>
              </a:tr>
              <a:tr h="935439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39000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rödtext"/>
                      </a:endParaRPr>
                    </a:p>
                  </a:txBody>
                  <a:tcPr marL="438487" marR="228013" marT="228013" marB="2280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43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525</TotalTime>
  <Words>1086</Words>
  <Application>Microsoft Office PowerPoint</Application>
  <PresentationFormat>Bredbild</PresentationFormat>
  <Paragraphs>143</Paragraphs>
  <Slides>26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Brödtext</vt:lpstr>
      <vt:lpstr>Calibri</vt:lpstr>
      <vt:lpstr>Calibri Light</vt:lpstr>
      <vt:lpstr>Cambria Math</vt:lpstr>
      <vt:lpstr>Office Theme</vt:lpstr>
      <vt:lpstr>Introduktion till Maskininlärning</vt:lpstr>
      <vt:lpstr>Innehåll</vt:lpstr>
      <vt:lpstr>Vad är Maskininlärning?</vt:lpstr>
      <vt:lpstr>Vad är Maskininlärning (ML)? </vt:lpstr>
      <vt:lpstr>PowerPoint-presentation</vt:lpstr>
      <vt:lpstr>Kategorisering av Maskininlärning</vt:lpstr>
      <vt:lpstr>Hur kan vi kategorisera Maskininlärning?</vt:lpstr>
      <vt:lpstr>Regressionsproblem</vt:lpstr>
      <vt:lpstr>Klassificeringsproblem </vt:lpstr>
      <vt:lpstr>Terminologi</vt:lpstr>
      <vt:lpstr>Unsupervised Learning - Klustring</vt:lpstr>
      <vt:lpstr>Utmaningar inom Maskininlärning</vt:lpstr>
      <vt:lpstr>Några utmaningar inom Maskininlärning</vt:lpstr>
      <vt:lpstr>Data Utmaningar</vt:lpstr>
      <vt:lpstr>Data Utmaningar</vt:lpstr>
      <vt:lpstr>Data Utmaning: Ej representativ data</vt:lpstr>
      <vt:lpstr>Data Utmaning – Irrelevanta Oberoende Variabler (Features)</vt:lpstr>
      <vt:lpstr>Modell Utmaningar</vt:lpstr>
      <vt:lpstr>Modellutmaning – Overfitting (Överanpassning)</vt:lpstr>
      <vt:lpstr>Modellutmaning – Underfitting (Underanpassning)</vt:lpstr>
      <vt:lpstr>Modellutvärdering &amp;  Modellval</vt:lpstr>
      <vt:lpstr>Utvärdera Modellen – Träning &amp; Test data</vt:lpstr>
      <vt:lpstr>Träna – Validera - Testa (Validation Set metodiken)</vt:lpstr>
      <vt:lpstr>K-Fold Cross Validation</vt:lpstr>
      <vt:lpstr>PowerPoint-presentation</vt:lpstr>
      <vt:lpstr>Introduktion till Maskininlärning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35</cp:revision>
  <dcterms:created xsi:type="dcterms:W3CDTF">2023-05-22T17:34:32Z</dcterms:created>
  <dcterms:modified xsi:type="dcterms:W3CDTF">2023-05-27T13:41:47Z</dcterms:modified>
</cp:coreProperties>
</file>