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308" r:id="rId4"/>
    <p:sldId id="286" r:id="rId5"/>
    <p:sldId id="310" r:id="rId6"/>
    <p:sldId id="287" r:id="rId7"/>
    <p:sldId id="292" r:id="rId8"/>
    <p:sldId id="316" r:id="rId9"/>
    <p:sldId id="289" r:id="rId10"/>
    <p:sldId id="290" r:id="rId11"/>
    <p:sldId id="298" r:id="rId12"/>
    <p:sldId id="317" r:id="rId13"/>
    <p:sldId id="301" r:id="rId14"/>
    <p:sldId id="302" r:id="rId15"/>
    <p:sldId id="294" r:id="rId16"/>
    <p:sldId id="303" r:id="rId17"/>
    <p:sldId id="293" r:id="rId18"/>
    <p:sldId id="318" r:id="rId19"/>
    <p:sldId id="296" r:id="rId20"/>
    <p:sldId id="304" r:id="rId21"/>
    <p:sldId id="311" r:id="rId22"/>
    <p:sldId id="305" r:id="rId23"/>
    <p:sldId id="312" r:id="rId24"/>
    <p:sldId id="306" r:id="rId25"/>
    <p:sldId id="315" r:id="rId26"/>
    <p:sldId id="319" r:id="rId27"/>
    <p:sldId id="313" r:id="rId28"/>
    <p:sldId id="314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309B-E70E-BD30-F320-CE64618D3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43526-FD96-22E0-41D5-CF00B6FEE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04767-80E4-8E36-5405-D9F1FA47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C5523-3843-2255-9C84-383D2D3A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A67EE-0184-D821-1984-0519A66C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3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2A57-C337-53F5-170C-2394AF3E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48EBB-3088-2D14-A80C-3207896FA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05139-4D1F-CCDE-264C-CF4E9A35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55B1C-0274-2E62-3B30-74720C70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B65A8-FE12-F5D9-DD9C-68A8898F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8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3FE12-92A2-D296-9080-07FFDEE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D45C4-6178-A89A-7618-202693BA2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CEEBD-7CD2-3D55-A73C-DB54AE01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43379-7E41-9C7C-33EA-113D4143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07B1-B007-0460-F50A-A9A26D33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9CCE-F807-BF9E-3CCB-30ECBBD5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34F2-F9C4-3789-8F37-74DD5D0C0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FF65-FFC6-7FAB-7A5D-A18B7D39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27DCF-0293-4A04-DE86-B66C77E1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71ACF-E761-B156-1387-BFEB778C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8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1B10-A9EA-6C7B-0CE1-5451A54D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13C76-6227-554A-BE8D-02F96E9E5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6EB2-A505-1C9E-86B6-8033153C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5F2A-CD0A-AB68-22FC-41D83ED7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141B2-B753-4987-D99B-431ADE0A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5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8089-7BBC-11D2-5E78-22D3BB35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A57F-6E49-697C-3CB4-57D8EA3D2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2EF6D-290F-717D-E2A1-03CACE1A3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663E-140B-2C2A-8DDB-752D1DBF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65582-8AB5-5E42-7ECA-9B75D84A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39748-5BDA-9F86-0FE0-F2547F4A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3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266-0ACA-8C43-87F8-4F9E9A26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EF0A5-7116-0303-EF15-30365F561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641E-FAB4-7444-6662-5EA0195E6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0177A-8F8B-4372-4DB0-8E47B632D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86222-A202-8B54-6ECB-BE335D2F7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E2B33-1620-EC0A-FCC1-DA9BB2DF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C2633-D610-61CB-C35B-AB15A605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8E863-CA7B-8AE1-5477-1458364C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0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32EE-E2EC-545A-FC82-2D7AB196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5A98D-B8C6-4CD4-C50C-AFCD6038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4D232-F58A-D2A4-B4CB-468F1978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E405E-2919-6920-78C0-D42AC548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8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42DBB-C806-D47D-C520-58C33767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AFF8F-F4BC-CB39-F347-D2DEDCEE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7F907-A95F-EA8E-C344-34DD47F9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8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0A85-C6F8-B8B4-DC8E-974BDE6E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D872C-605F-AD67-AB49-1006E1019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67B82-00E3-2596-E7DC-80247BE09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8962-35F2-EE4A-BE39-A30CBBD6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2FE1C-95D5-2937-7C80-901A095D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9936A-2B64-A910-65BA-B5AB3C42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6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0EC7-321E-0A26-3342-82CF913E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C173D-1FD5-10EE-C222-98763624F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F8A95-56AE-D735-0482-64FC31F06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8C7E1-49FF-C653-C009-D7DF4766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C59-707E-4958-AF1C-D76E845B647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6E614-D6C9-C319-0BB1-37D47105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95792-9400-58EC-4CBA-EF0C22DD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264D1-50B2-2C30-32B2-18551FA8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0299F-BA52-06F6-7386-1B194C75F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585CA-4430-61DC-0DB0-1861FDBA8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33C59-707E-4958-AF1C-D76E845B6479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344DA-4C90-5B75-820B-EB2FC49F3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8FA4-08C5-9353-D012-E2B00E872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8A35-18AF-4D79-A72C-890C9A49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3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ntonioprgom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eiver_operating_characteristic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ntonioprgom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334001-094D-63A0-A018-37201751C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6" r="9089" b="1973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0357D-6D3C-8D05-5928-B82F2A344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sv-SE" sz="4400" dirty="0"/>
              <a:t>Klassificering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12326-AE3B-5A69-406A-690AB3B9A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900" dirty="0"/>
              <a:t>Antonio Prgomet</a:t>
            </a:r>
          </a:p>
          <a:p>
            <a:pPr algn="l"/>
            <a:r>
              <a:rPr lang="en-US" sz="1900" dirty="0"/>
              <a:t>Delta AI &amp; Negotiations</a:t>
            </a:r>
            <a:endParaRPr lang="en-US" sz="1900" b="0" i="0" dirty="0">
              <a:effectLst/>
              <a:latin typeface="-apple-system"/>
              <a:hlinkClick r:id="rId3"/>
            </a:endParaRPr>
          </a:p>
          <a:p>
            <a:pPr algn="l"/>
            <a:r>
              <a:rPr lang="en-US" sz="1900" b="0" i="0" dirty="0">
                <a:effectLst/>
                <a:latin typeface="-apple-system"/>
                <a:hlinkClick r:id="rId3"/>
              </a:rPr>
              <a:t>www.linkedin.com/in/antonioprgomet</a:t>
            </a:r>
            <a:r>
              <a:rPr lang="en-US" sz="1900" b="0" i="0" dirty="0">
                <a:effectLst/>
                <a:latin typeface="-apple-system"/>
              </a:rPr>
              <a:t> 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91F68B-65E9-DFBA-E1C1-4FA3006690C7}"/>
              </a:ext>
            </a:extLst>
          </p:cNvPr>
          <p:cNvSpPr/>
          <p:nvPr/>
        </p:nvSpPr>
        <p:spPr>
          <a:xfrm>
            <a:off x="381740" y="390617"/>
            <a:ext cx="1136342" cy="5853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07A3-798E-B848-55E7-0A41BECF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Exempel: </a:t>
            </a:r>
            <a:r>
              <a:rPr lang="sv-SE" dirty="0" err="1"/>
              <a:t>Confusion</a:t>
            </a:r>
            <a:r>
              <a:rPr lang="sv-SE" dirty="0"/>
              <a:t> Matrix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7D8A-D7C5-2332-85E3-88925E4C0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Exempel: Vi validerar en modell på ett </a:t>
            </a:r>
            <a:br>
              <a:rPr lang="sv-SE" dirty="0"/>
            </a:br>
            <a:r>
              <a:rPr lang="sv-SE" dirty="0" err="1"/>
              <a:t>dataset</a:t>
            </a:r>
            <a:r>
              <a:rPr lang="sv-SE" dirty="0"/>
              <a:t> med 165 </a:t>
            </a:r>
            <a:r>
              <a:rPr lang="sv-SE" dirty="0" err="1"/>
              <a:t>st</a:t>
            </a:r>
            <a:r>
              <a:rPr lang="sv-SE" dirty="0"/>
              <a:t> observationer.</a:t>
            </a:r>
          </a:p>
          <a:p>
            <a:r>
              <a:rPr lang="sv-SE" dirty="0"/>
              <a:t>Vi predikterar om en patient kommer</a:t>
            </a:r>
            <a:br>
              <a:rPr lang="sv-SE" dirty="0"/>
            </a:br>
            <a:r>
              <a:rPr lang="sv-SE" dirty="0"/>
              <a:t>avlida (</a:t>
            </a:r>
            <a:r>
              <a:rPr lang="sv-SE" dirty="0" err="1"/>
              <a:t>Actual</a:t>
            </a:r>
            <a:r>
              <a:rPr lang="sv-SE" dirty="0"/>
              <a:t> = YES) eller inte avlida, </a:t>
            </a:r>
            <a:br>
              <a:rPr lang="sv-SE" dirty="0"/>
            </a:br>
            <a:r>
              <a:rPr lang="sv-SE" dirty="0"/>
              <a:t>d.v.s. överleva (</a:t>
            </a:r>
            <a:r>
              <a:rPr lang="sv-SE" dirty="0" err="1"/>
              <a:t>Actual</a:t>
            </a:r>
            <a:r>
              <a:rPr lang="sv-SE" dirty="0"/>
              <a:t> = NO).</a:t>
            </a:r>
          </a:p>
          <a:p>
            <a:endParaRPr lang="sv-SE" dirty="0"/>
          </a:p>
          <a:p>
            <a:r>
              <a:rPr lang="sv-SE" dirty="0"/>
              <a:t> Se ”</a:t>
            </a:r>
            <a:r>
              <a:rPr lang="sv-SE" dirty="0" err="1"/>
              <a:t>confusion</a:t>
            </a:r>
            <a:r>
              <a:rPr lang="sv-SE" dirty="0"/>
              <a:t> matrix” till höger, </a:t>
            </a:r>
            <a:br>
              <a:rPr lang="sv-SE" dirty="0"/>
            </a:br>
            <a:r>
              <a:rPr lang="sv-SE" dirty="0"/>
              <a:t>vad är dina slutsatser?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DE93D-9780-466B-F5B5-F944E4481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643" y="2420152"/>
            <a:ext cx="5044176" cy="274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4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07A3-798E-B848-55E7-0A41BECF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sv-SE" dirty="0"/>
              <a:t>Exempel: </a:t>
            </a:r>
            <a:r>
              <a:rPr lang="sv-SE" dirty="0" err="1"/>
              <a:t>Confusion</a:t>
            </a:r>
            <a:r>
              <a:rPr lang="sv-SE" dirty="0"/>
              <a:t> Matrix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7D8A-D7C5-2332-85E3-88925E4C0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/>
              <a:t>Vi predikterar om en patient kommer</a:t>
            </a:r>
            <a:br>
              <a:rPr lang="sv-SE" dirty="0"/>
            </a:br>
            <a:r>
              <a:rPr lang="sv-SE" dirty="0"/>
              <a:t>avlida (</a:t>
            </a:r>
            <a:r>
              <a:rPr lang="sv-SE" dirty="0" err="1"/>
              <a:t>Actual</a:t>
            </a:r>
            <a:r>
              <a:rPr lang="sv-SE" dirty="0"/>
              <a:t> = YES) eller inte avlida, </a:t>
            </a:r>
            <a:br>
              <a:rPr lang="sv-SE" dirty="0"/>
            </a:br>
            <a:r>
              <a:rPr lang="sv-SE" dirty="0"/>
              <a:t>d.v.s. överleva (</a:t>
            </a:r>
            <a:r>
              <a:rPr lang="sv-SE" dirty="0" err="1"/>
              <a:t>Actual</a:t>
            </a:r>
            <a:r>
              <a:rPr lang="sv-SE" dirty="0"/>
              <a:t> = NO).</a:t>
            </a:r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pPr>
              <a:buFont typeface="Wingdings" panose="05000000000000000000" pitchFamily="2" charset="2"/>
              <a:buChar char="Ø"/>
            </a:pPr>
            <a:r>
              <a:rPr lang="sv-SE" dirty="0"/>
              <a:t>50 patienter överlever och vi predikterar korrekt.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dirty="0"/>
              <a:t>100 patienter avlider och vi predikterar korrekt. </a:t>
            </a:r>
            <a:br>
              <a:rPr lang="sv-SE" dirty="0"/>
            </a:br>
            <a:endParaRPr lang="sv-SE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5 </a:t>
            </a:r>
            <a:r>
              <a:rPr lang="en-US" dirty="0" err="1"/>
              <a:t>patienter</a:t>
            </a:r>
            <a:r>
              <a:rPr lang="en-US" dirty="0"/>
              <a:t> </a:t>
            </a:r>
            <a:r>
              <a:rPr lang="en-US" dirty="0" err="1"/>
              <a:t>dör</a:t>
            </a:r>
            <a:r>
              <a:rPr lang="en-US" dirty="0"/>
              <a:t> trots </a:t>
            </a:r>
            <a:r>
              <a:rPr lang="en-US" dirty="0" err="1"/>
              <a:t>att</a:t>
            </a:r>
            <a:r>
              <a:rPr lang="en-US" dirty="0"/>
              <a:t> vi </a:t>
            </a:r>
            <a:r>
              <a:rPr lang="en-US" dirty="0" err="1"/>
              <a:t>predikterar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de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överleva</a:t>
            </a:r>
            <a:r>
              <a:rPr lang="en-US" dirty="0"/>
              <a:t>. </a:t>
            </a:r>
            <a:r>
              <a:rPr lang="en-US" dirty="0" err="1"/>
              <a:t>Vår</a:t>
            </a:r>
            <a:r>
              <a:rPr lang="en-US" dirty="0"/>
              <a:t> </a:t>
            </a:r>
            <a:r>
              <a:rPr lang="en-US" dirty="0" err="1"/>
              <a:t>felaktiga</a:t>
            </a:r>
            <a:r>
              <a:rPr lang="en-US" dirty="0"/>
              <a:t> </a:t>
            </a:r>
            <a:r>
              <a:rPr lang="en-US" dirty="0" err="1"/>
              <a:t>prediktion</a:t>
            </a:r>
            <a:r>
              <a:rPr lang="en-US" dirty="0"/>
              <a:t> </a:t>
            </a:r>
            <a:r>
              <a:rPr lang="en-US" dirty="0" err="1"/>
              <a:t>kanske</a:t>
            </a:r>
            <a:r>
              <a:rPr lang="en-US" dirty="0"/>
              <a:t> </a:t>
            </a:r>
            <a:r>
              <a:rPr lang="en-US" dirty="0" err="1"/>
              <a:t>medför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man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gör</a:t>
            </a:r>
            <a:r>
              <a:rPr lang="en-US" dirty="0"/>
              <a:t> </a:t>
            </a:r>
            <a:r>
              <a:rPr lang="en-US" dirty="0" err="1"/>
              <a:t>rätt</a:t>
            </a:r>
            <a:r>
              <a:rPr lang="en-US" dirty="0"/>
              <a:t> </a:t>
            </a:r>
            <a:r>
              <a:rPr lang="en-US" dirty="0" err="1"/>
              <a:t>åtgärder</a:t>
            </a:r>
            <a:r>
              <a:rPr lang="en-US" dirty="0"/>
              <a:t>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10 </a:t>
            </a:r>
            <a:r>
              <a:rPr lang="en-US" dirty="0" err="1"/>
              <a:t>patienter</a:t>
            </a:r>
            <a:r>
              <a:rPr lang="en-US" dirty="0"/>
              <a:t> </a:t>
            </a:r>
            <a:r>
              <a:rPr lang="en-US" dirty="0" err="1"/>
              <a:t>överlever</a:t>
            </a:r>
            <a:r>
              <a:rPr lang="en-US" dirty="0"/>
              <a:t> men vi </a:t>
            </a:r>
            <a:r>
              <a:rPr lang="en-US" dirty="0" err="1"/>
              <a:t>predikterar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de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avlida</a:t>
            </a:r>
            <a:r>
              <a:rPr lang="en-US" dirty="0"/>
              <a:t>.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slutsats</a:t>
            </a:r>
            <a:r>
              <a:rPr lang="en-US" dirty="0"/>
              <a:t> men </a:t>
            </a:r>
            <a:r>
              <a:rPr lang="en-US" dirty="0" err="1"/>
              <a:t>bättre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“</a:t>
            </a:r>
            <a:r>
              <a:rPr lang="en-US" dirty="0" err="1"/>
              <a:t>försiktig</a:t>
            </a:r>
            <a:r>
              <a:rPr lang="en-US" dirty="0"/>
              <a:t>”.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EAECD3-B1C9-451B-E7DD-03E9F44EA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696" y="1825625"/>
            <a:ext cx="44100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9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dirty="0">
                <a:solidFill>
                  <a:schemeClr val="bg1"/>
                </a:solidFill>
              </a:rPr>
              <a:t>Precision, Recall, F1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352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A32849-5D1D-DEB6-38CA-6B8160AC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Precision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9239942-725E-520D-BB2D-E695F2276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sv-SE" i="1" dirty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v-SE" i="1" dirty="0">
                          <a:latin typeface="Cambria Math" panose="02040503050406030204" pitchFamily="18" charset="0"/>
                        </a:rPr>
                        <m:t>𝑖𝑜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err="1"/>
                  <a:t>Fråga</a:t>
                </a:r>
                <a:r>
                  <a:rPr lang="en-US" dirty="0"/>
                  <a:t>: </a:t>
                </a:r>
                <a:r>
                  <a:rPr lang="en-US" dirty="0" err="1"/>
                  <a:t>Vad</a:t>
                </a:r>
                <a:r>
                  <a:rPr lang="en-US" dirty="0"/>
                  <a:t> </a:t>
                </a:r>
                <a:r>
                  <a:rPr lang="en-US" dirty="0" err="1"/>
                  <a:t>besvarar</a:t>
                </a:r>
                <a:r>
                  <a:rPr lang="en-US" dirty="0"/>
                  <a:t> Precision? </a:t>
                </a:r>
              </a:p>
              <a:p>
                <a:pPr marL="0" indent="0">
                  <a:buNone/>
                </a:pPr>
                <a:r>
                  <a:rPr lang="en-US" dirty="0"/>
                  <a:t>Svar: </a:t>
                </a:r>
                <a:r>
                  <a:rPr lang="en-US" dirty="0" err="1"/>
                  <a:t>Andelen</a:t>
                </a:r>
                <a:r>
                  <a:rPr lang="en-US" dirty="0"/>
                  <a:t> av de </a:t>
                </a:r>
                <a:r>
                  <a:rPr lang="en-US" dirty="0" err="1"/>
                  <a:t>positiva</a:t>
                </a:r>
                <a:br>
                  <a:rPr lang="en-US" dirty="0"/>
                </a:br>
                <a:r>
                  <a:rPr lang="en-US" dirty="0" err="1"/>
                  <a:t>prediktionerna</a:t>
                </a:r>
                <a:r>
                  <a:rPr lang="en-US" dirty="0"/>
                  <a:t> </a:t>
                </a:r>
                <a:r>
                  <a:rPr lang="en-US" dirty="0" err="1"/>
                  <a:t>som</a:t>
                </a:r>
                <a:r>
                  <a:rPr lang="en-US" dirty="0"/>
                  <a:t> </a:t>
                </a:r>
                <a:r>
                  <a:rPr lang="en-US" dirty="0" err="1"/>
                  <a:t>faktiskt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 err="1"/>
                  <a:t>är</a:t>
                </a:r>
                <a:r>
                  <a:rPr lang="en-US" dirty="0"/>
                  <a:t> </a:t>
                </a:r>
                <a:r>
                  <a:rPr lang="en-US" dirty="0" err="1"/>
                  <a:t>korrekta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9239942-725E-520D-BB2D-E695F2276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47EC4E1-2E24-56E0-B7AE-F948EE55A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101" y="447999"/>
            <a:ext cx="5935071" cy="334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52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A32849-5D1D-DEB6-38CA-6B8160AC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Recall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9239942-725E-520D-BB2D-E695F2276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err="1"/>
                  <a:t>Fråga</a:t>
                </a:r>
                <a:r>
                  <a:rPr lang="en-US" dirty="0"/>
                  <a:t>: </a:t>
                </a:r>
                <a:r>
                  <a:rPr lang="en-US" dirty="0" err="1"/>
                  <a:t>Vad</a:t>
                </a:r>
                <a:r>
                  <a:rPr lang="en-US" dirty="0"/>
                  <a:t> </a:t>
                </a:r>
                <a:r>
                  <a:rPr lang="en-US" dirty="0" err="1"/>
                  <a:t>besvarar</a:t>
                </a:r>
                <a:r>
                  <a:rPr lang="en-US" dirty="0"/>
                  <a:t> Recall? </a:t>
                </a:r>
              </a:p>
              <a:p>
                <a:pPr marL="0" indent="0">
                  <a:buNone/>
                </a:pPr>
                <a:r>
                  <a:rPr lang="en-US" dirty="0"/>
                  <a:t>Svar: </a:t>
                </a:r>
                <a:r>
                  <a:rPr lang="en-US" dirty="0" err="1"/>
                  <a:t>Andelen</a:t>
                </a:r>
                <a:r>
                  <a:rPr lang="en-US" dirty="0"/>
                  <a:t> av den </a:t>
                </a:r>
                <a:r>
                  <a:rPr lang="en-US" dirty="0" err="1"/>
                  <a:t>positiva</a:t>
                </a:r>
                <a:br>
                  <a:rPr lang="en-US" dirty="0"/>
                </a:br>
                <a:r>
                  <a:rPr lang="en-US" dirty="0" err="1"/>
                  <a:t>klassen</a:t>
                </a:r>
                <a:r>
                  <a:rPr lang="en-US" dirty="0"/>
                  <a:t> </a:t>
                </a:r>
                <a:r>
                  <a:rPr lang="en-US" dirty="0" err="1"/>
                  <a:t>som</a:t>
                </a:r>
                <a:r>
                  <a:rPr lang="en-US" dirty="0"/>
                  <a:t> vi </a:t>
                </a:r>
                <a:r>
                  <a:rPr lang="en-US" dirty="0" err="1"/>
                  <a:t>predikterar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 err="1"/>
                  <a:t>korrekt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9239942-725E-520D-BB2D-E695F2276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47EC4E1-2E24-56E0-B7AE-F948EE55A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101" y="447999"/>
            <a:ext cx="5935071" cy="334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06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DC08-A872-49A0-8B4A-9BD76FBD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Precision / </a:t>
            </a:r>
            <a:r>
              <a:rPr lang="sv-SE" dirty="0" err="1"/>
              <a:t>Recall</a:t>
            </a:r>
            <a:r>
              <a:rPr lang="sv-SE" dirty="0"/>
              <a:t> </a:t>
            </a:r>
            <a:r>
              <a:rPr lang="sv-SE" dirty="0" err="1"/>
              <a:t>Trade</a:t>
            </a:r>
            <a:r>
              <a:rPr lang="sv-SE" dirty="0"/>
              <a:t>-off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F6C99-F1C6-C242-3B69-183BF2B93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Högre precision ger lägre </a:t>
            </a:r>
            <a:r>
              <a:rPr lang="sv-SE" dirty="0" err="1"/>
              <a:t>recall</a:t>
            </a:r>
            <a:r>
              <a:rPr lang="sv-SE" dirty="0"/>
              <a:t> och vice versa. Finns litet undantag (se längst upp till vänster, inget vi bryr oss om). </a:t>
            </a:r>
          </a:p>
          <a:p>
            <a:endParaRPr lang="sv-SE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3E71D-0169-0A42-AC42-16281EC6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447" y="2877619"/>
            <a:ext cx="6607715" cy="361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58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DC08-A872-49A0-8B4A-9BD76FBD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Precision / </a:t>
            </a:r>
            <a:r>
              <a:rPr lang="sv-SE" dirty="0" err="1"/>
              <a:t>Recall</a:t>
            </a:r>
            <a:r>
              <a:rPr lang="sv-SE" dirty="0"/>
              <a:t> </a:t>
            </a:r>
            <a:r>
              <a:rPr lang="sv-SE" dirty="0" err="1"/>
              <a:t>Trade</a:t>
            </a:r>
            <a:r>
              <a:rPr lang="sv-SE" dirty="0"/>
              <a:t>-off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F6C99-F1C6-C242-3B69-183BF2B93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/>
              <a:t>Exempel: Höga beviskrav för att hamna i fängelse. </a:t>
            </a:r>
          </a:p>
          <a:p>
            <a:endParaRPr lang="sv-SE" dirty="0"/>
          </a:p>
          <a:p>
            <a:pPr>
              <a:buFont typeface="Wingdings" panose="05000000000000000000" pitchFamily="2" charset="2"/>
              <a:buChar char="Ø"/>
            </a:pPr>
            <a:r>
              <a:rPr lang="sv-SE" dirty="0"/>
              <a:t>Det ger en ”</a:t>
            </a:r>
            <a:r>
              <a:rPr lang="sv-SE" b="1" dirty="0"/>
              <a:t>hög”</a:t>
            </a:r>
            <a:r>
              <a:rPr lang="sv-SE" dirty="0"/>
              <a:t> precision, d.v.s. när någon döms till fängelse så är man sannolikt skyldig.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dirty="0"/>
              <a:t>Det ger samtidigt en ”</a:t>
            </a:r>
            <a:r>
              <a:rPr lang="sv-SE" b="1" dirty="0"/>
              <a:t>låg”</a:t>
            </a:r>
            <a:r>
              <a:rPr lang="sv-SE" dirty="0"/>
              <a:t> </a:t>
            </a:r>
            <a:r>
              <a:rPr lang="sv-SE" dirty="0" err="1"/>
              <a:t>recall</a:t>
            </a:r>
            <a:r>
              <a:rPr lang="sv-SE" dirty="0"/>
              <a:t>, d.v.s. alla brottslingar blir inte dömda. </a:t>
            </a:r>
          </a:p>
          <a:p>
            <a:pPr>
              <a:buFont typeface="Wingdings" panose="05000000000000000000" pitchFamily="2" charset="2"/>
              <a:buChar char="Ø"/>
            </a:pPr>
            <a:endParaRPr lang="sv-SE" dirty="0"/>
          </a:p>
          <a:p>
            <a:pPr>
              <a:buFont typeface="Wingdings" panose="05000000000000000000" pitchFamily="2" charset="2"/>
              <a:buChar char="Ø"/>
            </a:pPr>
            <a:r>
              <a:rPr lang="sv-SE" dirty="0"/>
              <a:t>Genom att sänka beviskraven så blir förvisso fler brottslingar dömda, allt annat lika, men vi kommer också döma fler oskyldiga personer allt annat lika. </a:t>
            </a:r>
          </a:p>
          <a:p>
            <a:pPr>
              <a:buFont typeface="Wingdings" panose="05000000000000000000" pitchFamily="2" charset="2"/>
              <a:buChar char="Ø"/>
            </a:pPr>
            <a:endParaRPr lang="sv-SE" dirty="0"/>
          </a:p>
          <a:p>
            <a:pPr>
              <a:buFont typeface="Wingdings" panose="05000000000000000000" pitchFamily="2" charset="2"/>
              <a:buChar char="Ø"/>
            </a:pPr>
            <a:r>
              <a:rPr lang="sv-SE" dirty="0"/>
              <a:t>Extremfall för att belysa poängen: Vill man vara 100% säker på att alla brottslingar döms så hade man kunnat sätta hela befolkningen i fängelse.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62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2E5394B-E428-8245-E666-D37048B6B6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𝑆𝑐𝑜𝑟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2E5394B-E428-8245-E666-D37048B6B6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2924D-C806-E809-4698-91864239F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𝑆𝑐𝑜𝑟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ⅇ=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𝑟𝑒𝑐𝑖𝑠𝑖𝑜𝑛</m:t>
                              </m:r>
                            </m:den>
                          </m:f>
                          <m:r>
                            <a:rPr lang="sv-S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𝑅𝑒𝑐𝑎𝑙𝑙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Finns </a:t>
                </a:r>
                <a:r>
                  <a:rPr lang="en-US" dirty="0" err="1"/>
                  <a:t>ingen</a:t>
                </a:r>
                <a:r>
                  <a:rPr lang="en-US" dirty="0"/>
                  <a:t> </a:t>
                </a:r>
                <a:r>
                  <a:rPr lang="en-US" dirty="0" err="1"/>
                  <a:t>direkt</a:t>
                </a:r>
                <a:r>
                  <a:rPr lang="en-US" dirty="0"/>
                  <a:t> </a:t>
                </a:r>
                <a:r>
                  <a:rPr lang="en-US" dirty="0" err="1"/>
                  <a:t>tolkning</a:t>
                </a:r>
                <a:r>
                  <a:rPr lang="en-US" dirty="0"/>
                  <a:t> av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score.  </a:t>
                </a:r>
              </a:p>
              <a:p>
                <a:r>
                  <a:rPr lang="en-US" dirty="0"/>
                  <a:t>För </a:t>
                </a:r>
                <a:r>
                  <a:rPr lang="en-US" dirty="0" err="1"/>
                  <a:t>att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𝑆𝑐𝑜𝑟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skall</a:t>
                </a:r>
                <a:r>
                  <a:rPr lang="en-US" dirty="0"/>
                  <a:t> </a:t>
                </a:r>
                <a:r>
                  <a:rPr lang="en-US" dirty="0" err="1"/>
                  <a:t>bli</a:t>
                </a:r>
                <a:r>
                  <a:rPr lang="en-US" dirty="0"/>
                  <a:t> </a:t>
                </a:r>
                <a:r>
                  <a:rPr lang="en-US" dirty="0" err="1"/>
                  <a:t>högt</a:t>
                </a:r>
                <a:r>
                  <a:rPr lang="en-US" dirty="0"/>
                  <a:t> </a:t>
                </a:r>
                <a:r>
                  <a:rPr lang="en-US" dirty="0" err="1"/>
                  <a:t>krävs</a:t>
                </a:r>
                <a:br>
                  <a:rPr lang="en-US" dirty="0"/>
                </a:br>
                <a:r>
                  <a:rPr lang="en-US" dirty="0" err="1"/>
                  <a:t>både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hög</a:t>
                </a:r>
                <a:r>
                  <a:rPr lang="en-US" dirty="0"/>
                  <a:t> Precision </a:t>
                </a:r>
                <a:r>
                  <a:rPr lang="en-US" dirty="0" err="1"/>
                  <a:t>och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hög</a:t>
                </a:r>
                <a:r>
                  <a:rPr lang="en-US" dirty="0"/>
                  <a:t> Recall.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2924D-C806-E809-4698-91864239F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48E15C9-6836-DFD6-7AE7-87995A6BB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683" y="1200607"/>
            <a:ext cx="4550374" cy="398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22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dirty="0">
                <a:solidFill>
                  <a:schemeClr val="bg1"/>
                </a:solidFill>
              </a:rPr>
              <a:t>ROC </a:t>
            </a:r>
            <a:r>
              <a:rPr lang="en-US" sz="6100" dirty="0" err="1">
                <a:solidFill>
                  <a:schemeClr val="bg1"/>
                </a:solidFill>
              </a:rPr>
              <a:t>Kurvan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32033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FA8436-50A3-AA31-E546-8341C04B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Receiver Operating </a:t>
            </a:r>
            <a:r>
              <a:rPr lang="sv-SE" dirty="0" err="1"/>
              <a:t>Characteristic</a:t>
            </a:r>
            <a:r>
              <a:rPr lang="sv-SE" dirty="0"/>
              <a:t> (ROC) Kurvan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6C26EF-73A5-6256-9420-74FC15FDB3D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66331" y="1825625"/>
                <a:ext cx="5181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Fråga</a:t>
                </a:r>
                <a:r>
                  <a:rPr lang="en-US" dirty="0"/>
                  <a:t>: </a:t>
                </a:r>
                <a:r>
                  <a:rPr lang="en-US" dirty="0" err="1"/>
                  <a:t>Vad</a:t>
                </a:r>
                <a:r>
                  <a:rPr lang="en-US" dirty="0"/>
                  <a:t> </a:t>
                </a:r>
                <a:r>
                  <a:rPr lang="en-US" dirty="0" err="1"/>
                  <a:t>besvarar</a:t>
                </a:r>
                <a:r>
                  <a:rPr lang="en-US" dirty="0"/>
                  <a:t> TPR? </a:t>
                </a:r>
              </a:p>
              <a:p>
                <a:pPr marL="0" indent="0">
                  <a:buNone/>
                </a:pPr>
                <a:r>
                  <a:rPr lang="en-US" dirty="0"/>
                  <a:t>Svar: </a:t>
                </a:r>
                <a:r>
                  <a:rPr lang="en-US" dirty="0" err="1"/>
                  <a:t>Andelen</a:t>
                </a:r>
                <a:r>
                  <a:rPr lang="en-US" dirty="0"/>
                  <a:t> av den </a:t>
                </a:r>
                <a:r>
                  <a:rPr lang="en-US" dirty="0" err="1"/>
                  <a:t>positiva</a:t>
                </a:r>
                <a:br>
                  <a:rPr lang="en-US" dirty="0"/>
                </a:br>
                <a:r>
                  <a:rPr lang="en-US" dirty="0" err="1"/>
                  <a:t>klassen</a:t>
                </a:r>
                <a:r>
                  <a:rPr lang="en-US" dirty="0"/>
                  <a:t> </a:t>
                </a:r>
                <a:r>
                  <a:rPr lang="en-US" dirty="0" err="1"/>
                  <a:t>som</a:t>
                </a:r>
                <a:r>
                  <a:rPr lang="en-US" dirty="0"/>
                  <a:t> vi </a:t>
                </a:r>
                <a:r>
                  <a:rPr lang="en-US" dirty="0" err="1"/>
                  <a:t>predikterar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 err="1"/>
                  <a:t>korrekt</a:t>
                </a:r>
                <a:r>
                  <a:rPr lang="en-US" dirty="0"/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6C26EF-73A5-6256-9420-74FC15FDB3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66331" y="1825625"/>
                <a:ext cx="5181600" cy="4351338"/>
              </a:xfrm>
              <a:blipFill>
                <a:blip r:embed="rId2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4F1F94E-C8F0-92D5-C6CA-A20F6AAED9A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744071" y="1825625"/>
                <a:ext cx="5181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sv-SE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Fråga</a:t>
                </a:r>
                <a:r>
                  <a:rPr lang="en-US" dirty="0"/>
                  <a:t>: </a:t>
                </a:r>
                <a:r>
                  <a:rPr lang="en-US" dirty="0" err="1"/>
                  <a:t>Vad</a:t>
                </a:r>
                <a:r>
                  <a:rPr lang="en-US" dirty="0"/>
                  <a:t> </a:t>
                </a:r>
                <a:r>
                  <a:rPr lang="en-US" dirty="0" err="1"/>
                  <a:t>besvarar</a:t>
                </a:r>
                <a:r>
                  <a:rPr lang="en-US" dirty="0"/>
                  <a:t> FPR? </a:t>
                </a:r>
              </a:p>
              <a:p>
                <a:pPr marL="0" indent="0">
                  <a:buNone/>
                </a:pPr>
                <a:r>
                  <a:rPr lang="en-US" dirty="0"/>
                  <a:t>Svar: </a:t>
                </a:r>
                <a:r>
                  <a:rPr lang="en-US" dirty="0" err="1"/>
                  <a:t>Andelen</a:t>
                </a:r>
                <a:r>
                  <a:rPr lang="en-US" dirty="0"/>
                  <a:t> av den </a:t>
                </a:r>
                <a:r>
                  <a:rPr lang="en-US" dirty="0" err="1"/>
                  <a:t>negativa</a:t>
                </a:r>
                <a:br>
                  <a:rPr lang="en-US" dirty="0"/>
                </a:br>
                <a:r>
                  <a:rPr lang="en-US" dirty="0" err="1"/>
                  <a:t>klassen</a:t>
                </a:r>
                <a:r>
                  <a:rPr lang="en-US" dirty="0"/>
                  <a:t> </a:t>
                </a:r>
                <a:r>
                  <a:rPr lang="en-US" dirty="0" err="1"/>
                  <a:t>som</a:t>
                </a:r>
                <a:r>
                  <a:rPr lang="en-US" dirty="0"/>
                  <a:t> vi </a:t>
                </a:r>
                <a:r>
                  <a:rPr lang="sv-SE" dirty="0"/>
                  <a:t>felaktigt</a:t>
                </a:r>
                <a:r>
                  <a:rPr lang="en-US" dirty="0"/>
                  <a:t> </a:t>
                </a:r>
                <a:r>
                  <a:rPr lang="en-US" dirty="0" err="1"/>
                  <a:t>predikterar</a:t>
                </a:r>
                <a:r>
                  <a:rPr lang="en-US" dirty="0"/>
                  <a:t> </a:t>
                </a:r>
                <a:r>
                  <a:rPr lang="en-US" dirty="0" err="1"/>
                  <a:t>som</a:t>
                </a:r>
                <a:r>
                  <a:rPr lang="en-US" dirty="0"/>
                  <a:t> </a:t>
                </a:r>
                <a:r>
                  <a:rPr lang="en-US" dirty="0" err="1"/>
                  <a:t>positiv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4F1F94E-C8F0-92D5-C6CA-A20F6AAED9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44071" y="1825625"/>
                <a:ext cx="5181600" cy="4351338"/>
              </a:xfrm>
              <a:blipFill>
                <a:blip r:embed="rId3"/>
                <a:stretch>
                  <a:fillRect l="-235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6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71DA-5D27-96C2-9FDE-597AE1CD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Innehåll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F5A7-AFFA-E97E-7CB4-95CF10BEB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Fokus i denna föreläsningen är att förstå vad klassificering innebär och hur det kan utvärderas.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sv-SE" dirty="0"/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Tillämpningsområden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Hur utvärdera en klassificeringsmodell?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OvO</a:t>
            </a:r>
            <a:r>
              <a:rPr lang="sv-SE" dirty="0"/>
              <a:t> och </a:t>
            </a:r>
            <a:r>
              <a:rPr lang="sv-SE" dirty="0" err="1"/>
              <a:t>OvR</a:t>
            </a:r>
            <a:r>
              <a:rPr lang="sv-SE" dirty="0"/>
              <a:t> algoritmerna</a:t>
            </a:r>
          </a:p>
          <a:p>
            <a:pPr marL="514350" indent="-51435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95359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F24C1DF5-4337-6521-9D50-26FC355D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/>
              <a:t>Receiver Operating </a:t>
            </a:r>
            <a:r>
              <a:rPr lang="sv-SE" dirty="0" err="1"/>
              <a:t>Characteristic</a:t>
            </a:r>
            <a:r>
              <a:rPr lang="sv-SE" dirty="0"/>
              <a:t> (ROC) Kurvan</a:t>
            </a:r>
          </a:p>
        </p:txBody>
      </p:sp>
      <p:pic>
        <p:nvPicPr>
          <p:cNvPr id="8" name="Platshållare för innehåll 7" descr="En bild som visar text, linje, diagram, Graf&#10;&#10;Automatiskt genererad beskrivning">
            <a:extLst>
              <a:ext uri="{FF2B5EF4-FFF2-40B4-BE49-F238E27FC236}">
                <a16:creationId xmlns:a16="http://schemas.microsoft.com/office/drawing/2014/main" id="{0FC5E6EC-85BF-53ED-54CD-4D6D637FF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214" y="1495379"/>
            <a:ext cx="4529330" cy="4529330"/>
          </a:xfr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4824870C-F8E0-132C-618B-7939B5292571}"/>
              </a:ext>
            </a:extLst>
          </p:cNvPr>
          <p:cNvSpPr txBox="1"/>
          <p:nvPr/>
        </p:nvSpPr>
        <p:spPr>
          <a:xfrm>
            <a:off x="6096000" y="6169709"/>
            <a:ext cx="6164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Bild tagen från: </a:t>
            </a:r>
            <a:r>
              <a:rPr lang="sv-SE" dirty="0">
                <a:hlinkClick r:id="rId3"/>
              </a:rPr>
              <a:t>https://en.wikipedia.org/wiki/Receiver_operating_characteristic</a:t>
            </a:r>
            <a:r>
              <a:rPr lang="sv-SE" dirty="0"/>
              <a:t> 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A453DDF4-22A2-821D-B795-0306F3E8CD57}"/>
              </a:ext>
            </a:extLst>
          </p:cNvPr>
          <p:cNvSpPr txBox="1"/>
          <p:nvPr/>
        </p:nvSpPr>
        <p:spPr>
          <a:xfrm>
            <a:off x="838200" y="1694619"/>
            <a:ext cx="46925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b="1" dirty="0"/>
              <a:t>ROC AUC </a:t>
            </a:r>
            <a:r>
              <a:rPr lang="sv-SE" sz="2000" dirty="0"/>
              <a:t>(Area Under </a:t>
            </a:r>
            <a:r>
              <a:rPr lang="sv-SE" sz="2000" dirty="0" err="1"/>
              <a:t>Curve</a:t>
            </a:r>
            <a:r>
              <a:rPr lang="sv-SE" sz="2000" dirty="0"/>
              <a:t>) definieras som arean under kurvan.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/>
              <a:t>Perfekta klassificerare har en</a:t>
            </a:r>
            <a:br>
              <a:rPr lang="sv-SE" sz="2000" dirty="0"/>
            </a:br>
            <a:r>
              <a:rPr lang="sv-SE" sz="2000" dirty="0"/>
              <a:t>ROC AUC =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/>
              <a:t>Rent slumpmässiga klassificerare har en ROC AUC = 0.5.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/>
              <a:t>Vi ser att det finns en </a:t>
            </a:r>
            <a:r>
              <a:rPr lang="sv-SE" sz="2000" dirty="0" err="1"/>
              <a:t>tradeoff</a:t>
            </a:r>
            <a:r>
              <a:rPr lang="sv-SE" sz="2000" dirty="0"/>
              <a:t>, högre TPR </a:t>
            </a:r>
            <a:r>
              <a:rPr lang="sv-SE" sz="2000" dirty="0">
                <a:sym typeface="Wingdings" panose="05000000000000000000" pitchFamily="2" charset="2"/>
              </a:rPr>
              <a:t> Högre FPR. 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3959170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OvO</a:t>
            </a: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OvR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11668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2A7CF3F8-2FF5-970D-0D7A-2B2601CF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OvO</a:t>
            </a:r>
            <a:r>
              <a:rPr lang="sv-SE" dirty="0"/>
              <a:t> &amp; </a:t>
            </a:r>
            <a:r>
              <a:rPr lang="sv-SE" dirty="0" err="1"/>
              <a:t>OvR</a:t>
            </a:r>
            <a:r>
              <a:rPr lang="sv-SE" dirty="0"/>
              <a:t> – Bakgrund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78DEA91-B2AD-1C27-39A9-7622F492B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Binära klassificerare kan särskilja två klasser, t.ex. kommer kunden </a:t>
            </a:r>
            <a:r>
              <a:rPr lang="sv-SE" dirty="0" err="1"/>
              <a:t>churna</a:t>
            </a:r>
            <a:r>
              <a:rPr lang="sv-SE" dirty="0"/>
              <a:t> / lämna företaget (JA / NEJ)? </a:t>
            </a:r>
          </a:p>
          <a:p>
            <a:r>
              <a:rPr lang="sv-SE" dirty="0"/>
              <a:t>Binära klassificerare enkelt användas för multiklass </a:t>
            </a:r>
            <a:r>
              <a:rPr lang="sv-SE" dirty="0" err="1"/>
              <a:t>klassificieringsproblem</a:t>
            </a:r>
            <a:r>
              <a:rPr lang="sv-SE" dirty="0"/>
              <a:t> också genom att använda </a:t>
            </a:r>
            <a:r>
              <a:rPr lang="sv-SE" b="1" dirty="0" err="1"/>
              <a:t>One-versues-One</a:t>
            </a:r>
            <a:r>
              <a:rPr lang="sv-SE" b="1" dirty="0"/>
              <a:t> (</a:t>
            </a:r>
            <a:r>
              <a:rPr lang="sv-SE" b="1" dirty="0" err="1"/>
              <a:t>OvO</a:t>
            </a:r>
            <a:r>
              <a:rPr lang="sv-SE" b="1" dirty="0"/>
              <a:t>) </a:t>
            </a:r>
            <a:r>
              <a:rPr lang="sv-SE" dirty="0"/>
              <a:t>eller </a:t>
            </a:r>
            <a:r>
              <a:rPr lang="sv-SE" b="1" dirty="0" err="1"/>
              <a:t>One</a:t>
            </a:r>
            <a:r>
              <a:rPr lang="sv-SE" b="1" dirty="0"/>
              <a:t>-</a:t>
            </a:r>
            <a:r>
              <a:rPr lang="sv-SE" b="1" dirty="0" err="1"/>
              <a:t>versus</a:t>
            </a:r>
            <a:r>
              <a:rPr lang="sv-SE" b="1" dirty="0"/>
              <a:t>-Rest (</a:t>
            </a:r>
            <a:r>
              <a:rPr lang="sv-SE" b="1" dirty="0" err="1"/>
              <a:t>OvR</a:t>
            </a:r>
            <a:r>
              <a:rPr lang="sv-SE" b="1" dirty="0"/>
              <a:t>) </a:t>
            </a:r>
            <a:r>
              <a:rPr lang="sv-SE" dirty="0"/>
              <a:t>algoritmerna.</a:t>
            </a:r>
          </a:p>
          <a:p>
            <a:endParaRPr lang="sv-SE" dirty="0"/>
          </a:p>
          <a:p>
            <a:r>
              <a:rPr lang="sv-SE" dirty="0"/>
              <a:t>Använder du en binär klassificeringsmodell för multiklass data så kommer Scikit-</a:t>
            </a:r>
            <a:r>
              <a:rPr lang="sv-SE" dirty="0" err="1"/>
              <a:t>learn</a:t>
            </a:r>
            <a:r>
              <a:rPr lang="sv-SE" dirty="0"/>
              <a:t> automatiskt köra </a:t>
            </a:r>
            <a:r>
              <a:rPr lang="sv-SE" dirty="0" err="1"/>
              <a:t>OvO</a:t>
            </a:r>
            <a:r>
              <a:rPr lang="sv-SE" dirty="0"/>
              <a:t> eller </a:t>
            </a:r>
            <a:r>
              <a:rPr lang="sv-SE" dirty="0" err="1"/>
              <a:t>OvR</a:t>
            </a:r>
            <a:r>
              <a:rPr lang="sv-SE" dirty="0"/>
              <a:t> algoritmerna åt oss. </a:t>
            </a:r>
          </a:p>
        </p:txBody>
      </p:sp>
    </p:spTree>
    <p:extLst>
      <p:ext uri="{BB962C8B-B14F-4D97-AF65-F5344CB8AC3E}">
        <p14:creationId xmlns:p14="http://schemas.microsoft.com/office/powerpoint/2010/main" val="548052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DBC986-54E3-8C03-F0AF-CC3EED69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One-versues-One</a:t>
            </a:r>
            <a:r>
              <a:rPr lang="sv-SE" dirty="0"/>
              <a:t> (</a:t>
            </a:r>
            <a:r>
              <a:rPr lang="sv-SE" dirty="0" err="1"/>
              <a:t>OvO</a:t>
            </a:r>
            <a:r>
              <a:rPr lang="sv-SE" dirty="0"/>
              <a:t>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0E98C32-8982-2E71-F6A8-5B8B18B2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/>
              <a:t>Exempel, vi vill kunna klassificera siffrorna: {0, 1, 2, …, 9}. </a:t>
            </a:r>
          </a:p>
          <a:p>
            <a:endParaRPr lang="sv-SE" dirty="0"/>
          </a:p>
          <a:p>
            <a:r>
              <a:rPr lang="sv-SE" dirty="0" err="1"/>
              <a:t>OvO</a:t>
            </a:r>
            <a:r>
              <a:rPr lang="sv-SE" dirty="0"/>
              <a:t> tränar en binär klassificerare för varje par av siffror: </a:t>
            </a:r>
            <a:br>
              <a:rPr lang="sv-SE" dirty="0"/>
            </a:br>
            <a:r>
              <a:rPr lang="sv-SE" dirty="0"/>
              <a:t>{0, 1}, {0, 2}, {0, 3}, … {0, 9}, {1, 2}, {1, 3}, … , {1, 9}, … {8, 9} .</a:t>
            </a:r>
          </a:p>
          <a:p>
            <a:r>
              <a:rPr lang="sv-SE" dirty="0"/>
              <a:t>Generellt, om det finns N klasser så kommer </a:t>
            </a:r>
            <a:br>
              <a:rPr lang="sv-SE" dirty="0"/>
            </a:br>
            <a:r>
              <a:rPr lang="sv-SE" dirty="0"/>
              <a:t>det behövas tränas                               stycken</a:t>
            </a:r>
            <a:br>
              <a:rPr lang="sv-SE" dirty="0"/>
            </a:br>
            <a:br>
              <a:rPr lang="sv-SE" dirty="0"/>
            </a:br>
            <a:r>
              <a:rPr lang="sv-SE" dirty="0"/>
              <a:t>klassificerare.   </a:t>
            </a:r>
          </a:p>
          <a:p>
            <a:r>
              <a:rPr lang="sv-SE" dirty="0"/>
              <a:t>För att prediktera en ny observation, kör alla </a:t>
            </a:r>
            <a:br>
              <a:rPr lang="sv-SE" dirty="0"/>
            </a:br>
            <a:r>
              <a:rPr lang="sv-SE" dirty="0"/>
              <a:t>modeller och se vilken som vinner flest dueller. </a:t>
            </a:r>
            <a:br>
              <a:rPr lang="sv-SE" dirty="0"/>
            </a:br>
            <a:r>
              <a:rPr lang="sv-SE" dirty="0"/>
              <a:t>                              </a:t>
            </a:r>
          </a:p>
          <a:p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ruta 4">
                <a:extLst>
                  <a:ext uri="{FF2B5EF4-FFF2-40B4-BE49-F238E27FC236}">
                    <a16:creationId xmlns:a16="http://schemas.microsoft.com/office/drawing/2014/main" id="{47E0A60B-63B7-4102-32D6-891FF0B0552A}"/>
                  </a:ext>
                </a:extLst>
              </p:cNvPr>
              <p:cNvSpPr txBox="1"/>
              <p:nvPr/>
            </p:nvSpPr>
            <p:spPr>
              <a:xfrm>
                <a:off x="3882762" y="3814863"/>
                <a:ext cx="20356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v-S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sv-S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v-SE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sv-SE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sv-S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sv-S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sv-SE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sv-SE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5" name="textruta 4">
                <a:extLst>
                  <a:ext uri="{FF2B5EF4-FFF2-40B4-BE49-F238E27FC236}">
                    <a16:creationId xmlns:a16="http://schemas.microsoft.com/office/drawing/2014/main" id="{47E0A60B-63B7-4102-32D6-891FF0B05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762" y="3814863"/>
                <a:ext cx="203568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Bildobjekt 8">
            <a:extLst>
              <a:ext uri="{FF2B5EF4-FFF2-40B4-BE49-F238E27FC236}">
                <a16:creationId xmlns:a16="http://schemas.microsoft.com/office/drawing/2014/main" id="{5C126F66-13A4-F314-1CF3-33D838E25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400" y="3715450"/>
            <a:ext cx="3558986" cy="307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50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F5597D19-B000-B3AC-2EDF-480798BA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One</a:t>
            </a:r>
            <a:r>
              <a:rPr lang="sv-SE" dirty="0"/>
              <a:t>-</a:t>
            </a:r>
            <a:r>
              <a:rPr lang="sv-SE" dirty="0" err="1"/>
              <a:t>versus</a:t>
            </a:r>
            <a:r>
              <a:rPr lang="sv-SE" dirty="0"/>
              <a:t>-Rest (</a:t>
            </a:r>
            <a:r>
              <a:rPr lang="sv-SE" dirty="0" err="1"/>
              <a:t>OvR</a:t>
            </a:r>
            <a:r>
              <a:rPr lang="sv-SE" dirty="0"/>
              <a:t>)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83E2F05F-2734-3D20-0788-8AEAF47F2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Exempel, vi vill kunna klassificera siffrorna: {0, 1, 2, …, 9}. </a:t>
            </a:r>
          </a:p>
          <a:p>
            <a:endParaRPr lang="sv-SE" dirty="0"/>
          </a:p>
          <a:p>
            <a:r>
              <a:rPr lang="sv-SE" dirty="0" err="1"/>
              <a:t>OvR</a:t>
            </a:r>
            <a:r>
              <a:rPr lang="sv-SE" dirty="0"/>
              <a:t>: Skapa en klassificerare för varje siffra. D.v.s. </a:t>
            </a:r>
            <a:br>
              <a:rPr lang="sv-SE" dirty="0"/>
            </a:br>
            <a:r>
              <a:rPr lang="sv-SE" dirty="0"/>
              <a:t> - En klassificerare predikterar om en siffra är en 0:a eller inte. </a:t>
            </a:r>
            <a:br>
              <a:rPr lang="sv-SE" dirty="0"/>
            </a:br>
            <a:r>
              <a:rPr lang="sv-SE" dirty="0"/>
              <a:t> - En klassificerare predikterar om en siffra är en 1:a eller inte. </a:t>
            </a:r>
            <a:br>
              <a:rPr lang="sv-SE" dirty="0"/>
            </a:br>
            <a:r>
              <a:rPr lang="sv-SE" dirty="0"/>
              <a:t>    …</a:t>
            </a:r>
            <a:br>
              <a:rPr lang="sv-SE" dirty="0"/>
            </a:br>
            <a:r>
              <a:rPr lang="sv-SE" dirty="0"/>
              <a:t> - En klassificerare predikterar om en siffra är en 9:a eller inte. </a:t>
            </a:r>
          </a:p>
          <a:p>
            <a:r>
              <a:rPr lang="sv-SE" dirty="0"/>
              <a:t>När vi sen skall klassificera en siffra, kör alla modeller där din prediktion blir den siffra som fått högst score. </a:t>
            </a:r>
            <a:br>
              <a:rPr lang="sv-SE" dirty="0"/>
            </a:br>
            <a:br>
              <a:rPr lang="sv-SE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29277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76AD63-987F-EC94-F552-DC9E48D7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Confusion</a:t>
            </a:r>
            <a:r>
              <a:rPr lang="sv-SE" dirty="0"/>
              <a:t> Matrix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09BD8516-8458-BE13-8114-2831674AB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422" y="1546165"/>
            <a:ext cx="7071155" cy="5240593"/>
          </a:xfrm>
        </p:spPr>
      </p:pic>
    </p:spTree>
    <p:extLst>
      <p:ext uri="{BB962C8B-B14F-4D97-AF65-F5344CB8AC3E}">
        <p14:creationId xmlns:p14="http://schemas.microsoft.com/office/powerpoint/2010/main" val="3212273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43" y="2060243"/>
            <a:ext cx="8171578" cy="23083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Multilabel </a:t>
            </a:r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Klassificering</a:t>
            </a:r>
            <a:br>
              <a:rPr lang="en-US" sz="6100" dirty="0">
                <a:solidFill>
                  <a:schemeClr val="bg1"/>
                </a:solidFill>
              </a:rPr>
            </a:b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&amp; </a:t>
            </a:r>
            <a:b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Multioutput-Multiclass </a:t>
            </a:r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Klassificering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91536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BCF57FE-1A41-6EE2-1AD6-F568C4AF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Multilabel</a:t>
            </a:r>
            <a:r>
              <a:rPr lang="sv-SE" dirty="0"/>
              <a:t> Klassificering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86EAC2D-40E5-A55A-FDD7-C95AE22FB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Det går att klassificera fler egenskaper samtidigt, t.ex. </a:t>
            </a:r>
            <a:br>
              <a:rPr lang="sv-SE" dirty="0"/>
            </a:br>
            <a:r>
              <a:rPr lang="sv-SE" dirty="0"/>
              <a:t>{Kvinna/Man, Pensionär/Ej Pensionär}. </a:t>
            </a:r>
          </a:p>
          <a:p>
            <a:endParaRPr lang="sv-SE" dirty="0"/>
          </a:p>
          <a:p>
            <a:r>
              <a:rPr lang="sv-SE" dirty="0"/>
              <a:t>Då hade t.ex. {1, 0} betytt att vi har en kvinna som inte är pensionär. </a:t>
            </a:r>
          </a:p>
          <a:p>
            <a:r>
              <a:rPr lang="sv-SE" dirty="0"/>
              <a:t>Då hade t.ex. {1, 1} betytt att vi har en kvinna som är pensionär. </a:t>
            </a:r>
          </a:p>
          <a:p>
            <a:endParaRPr lang="sv-SE" dirty="0"/>
          </a:p>
          <a:p>
            <a:r>
              <a:rPr lang="sv-SE" dirty="0"/>
              <a:t>Vi kommer inte gå in på detta. </a:t>
            </a:r>
          </a:p>
        </p:txBody>
      </p:sp>
    </p:spTree>
    <p:extLst>
      <p:ext uri="{BB962C8B-B14F-4D97-AF65-F5344CB8AC3E}">
        <p14:creationId xmlns:p14="http://schemas.microsoft.com/office/powerpoint/2010/main" val="879050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BCF57FE-1A41-6EE2-1AD6-F568C4AF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Multioutput-Multiclass Klassificering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86EAC2D-40E5-A55A-FDD7-C95AE22FB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Det går att klassificera fler egenskaper samtidigt där varje egenskap kan ta fler kategorier. </a:t>
            </a:r>
            <a:br>
              <a:rPr lang="sv-SE" dirty="0"/>
            </a:br>
            <a:r>
              <a:rPr lang="sv-SE" dirty="0"/>
              <a:t>{Ung/Medelålder/Gammal, Fotboll/Handboll/Basket, Brun/Blå/Grön}. </a:t>
            </a:r>
          </a:p>
          <a:p>
            <a:endParaRPr lang="sv-SE" dirty="0"/>
          </a:p>
          <a:p>
            <a:r>
              <a:rPr lang="sv-SE" dirty="0"/>
              <a:t>Då hade t.ex. {2, 1, 3} betytt att vi har en medelålders person som gillar fotboll och har gröna ögon. </a:t>
            </a:r>
          </a:p>
          <a:p>
            <a:endParaRPr lang="sv-SE" dirty="0"/>
          </a:p>
          <a:p>
            <a:r>
              <a:rPr lang="sv-SE" dirty="0"/>
              <a:t>Vi kommer inte gå in på detta. </a:t>
            </a:r>
          </a:p>
        </p:txBody>
      </p:sp>
    </p:spTree>
    <p:extLst>
      <p:ext uri="{BB962C8B-B14F-4D97-AF65-F5344CB8AC3E}">
        <p14:creationId xmlns:p14="http://schemas.microsoft.com/office/powerpoint/2010/main" val="953484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334001-094D-63A0-A018-37201751C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6" r="9089" b="1973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0357D-6D3C-8D05-5928-B82F2A344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sv-SE" sz="4400" dirty="0"/>
              <a:t>Klassificering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12326-AE3B-5A69-406A-690AB3B9A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900" dirty="0"/>
              <a:t>Antonio Prgomet</a:t>
            </a:r>
          </a:p>
          <a:p>
            <a:pPr algn="l"/>
            <a:r>
              <a:rPr lang="en-US" sz="1900" dirty="0"/>
              <a:t>Delta AI &amp; Negotiations</a:t>
            </a:r>
            <a:endParaRPr lang="en-US" sz="1900" b="0" i="0" dirty="0">
              <a:effectLst/>
              <a:latin typeface="-apple-system"/>
              <a:hlinkClick r:id="rId3"/>
            </a:endParaRPr>
          </a:p>
          <a:p>
            <a:pPr algn="l"/>
            <a:r>
              <a:rPr lang="en-US" sz="1900" b="0" i="0" dirty="0">
                <a:effectLst/>
                <a:latin typeface="-apple-system"/>
                <a:hlinkClick r:id="rId3"/>
              </a:rPr>
              <a:t>www.linkedin.com/in/antonioprgomet</a:t>
            </a:r>
            <a:r>
              <a:rPr lang="en-US" sz="1900" b="0" i="0" dirty="0">
                <a:effectLst/>
                <a:latin typeface="-apple-system"/>
              </a:rPr>
              <a:t> 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91F68B-65E9-DFBA-E1C1-4FA3006690C7}"/>
              </a:ext>
            </a:extLst>
          </p:cNvPr>
          <p:cNvSpPr/>
          <p:nvPr/>
        </p:nvSpPr>
        <p:spPr>
          <a:xfrm>
            <a:off x="381740" y="390617"/>
            <a:ext cx="1136342" cy="5853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96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Tillämpningsområden</a:t>
            </a:r>
          </a:p>
        </p:txBody>
      </p:sp>
    </p:spTree>
    <p:extLst>
      <p:ext uri="{BB962C8B-B14F-4D97-AF65-F5344CB8AC3E}">
        <p14:creationId xmlns:p14="http://schemas.microsoft.com/office/powerpoint/2010/main" val="294545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0727-F35F-5B9E-B6D3-FCA38501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Tillämpningsområden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163000-7A97-909D-052F-1E4956020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7236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sv-SE" dirty="0"/>
                  <a:t>Klassificeringsmodeller har flertalet tillämpningsområden. </a:t>
                </a:r>
              </a:p>
              <a:p>
                <a:endParaRPr lang="sv-SE" dirty="0"/>
              </a:p>
              <a:p>
                <a:r>
                  <a:rPr lang="sv-SE" dirty="0"/>
                  <a:t>Kommer kunden ”</a:t>
                </a:r>
                <a:r>
                  <a:rPr lang="sv-SE" dirty="0" err="1"/>
                  <a:t>churna</a:t>
                </a:r>
                <a:r>
                  <a:rPr lang="sv-SE" dirty="0"/>
                  <a:t>”? </a:t>
                </a:r>
              </a:p>
              <a:p>
                <a:r>
                  <a:rPr lang="sv-SE" dirty="0"/>
                  <a:t>Kommer patienten överleva? </a:t>
                </a:r>
              </a:p>
              <a:p>
                <a:r>
                  <a:rPr lang="sv-SE" dirty="0"/>
                  <a:t>Är mejlet spam/inte spam? </a:t>
                </a:r>
              </a:p>
              <a:p>
                <a:r>
                  <a:rPr lang="sv-SE" dirty="0"/>
                  <a:t>Är det en man/kvinna på bilden? </a:t>
                </a:r>
              </a:p>
              <a:p>
                <a:endParaRPr lang="en-US" dirty="0"/>
              </a:p>
              <a:p>
                <a:r>
                  <a:rPr lang="en-US" dirty="0"/>
                  <a:t>I </a:t>
                </a:r>
                <a:r>
                  <a:rPr lang="en-US" dirty="0" err="1"/>
                  <a:t>exemplen</a:t>
                </a:r>
                <a:r>
                  <a:rPr lang="en-US" dirty="0"/>
                  <a:t> </a:t>
                </a:r>
                <a:r>
                  <a:rPr lang="en-US" dirty="0" err="1"/>
                  <a:t>ovan</a:t>
                </a:r>
                <a:r>
                  <a:rPr lang="en-US" dirty="0"/>
                  <a:t> </a:t>
                </a:r>
                <a:r>
                  <a:rPr lang="en-US" dirty="0" err="1"/>
                  <a:t>har</a:t>
                </a:r>
                <a:r>
                  <a:rPr lang="en-US" dirty="0"/>
                  <a:t> vi </a:t>
                </a:r>
                <a:r>
                  <a:rPr lang="en-US" dirty="0" err="1"/>
                  <a:t>binära</a:t>
                </a:r>
                <a:r>
                  <a:rPr lang="en-US" dirty="0"/>
                  <a:t> </a:t>
                </a:r>
                <a:r>
                  <a:rPr lang="en-US" dirty="0" err="1"/>
                  <a:t>klassificieringsproblem</a:t>
                </a:r>
                <a:r>
                  <a:rPr lang="en-US" dirty="0"/>
                  <a:t> (</a:t>
                </a:r>
                <a:r>
                  <a:rPr lang="en-US" dirty="0" err="1"/>
                  <a:t>två</a:t>
                </a:r>
                <a:r>
                  <a:rPr lang="en-US" dirty="0"/>
                  <a:t> </a:t>
                </a:r>
                <a:r>
                  <a:rPr lang="en-US" dirty="0" err="1"/>
                  <a:t>klasser</a:t>
                </a:r>
                <a:r>
                  <a:rPr lang="en-US" dirty="0"/>
                  <a:t>, JA/NEJ, MAN/KVINNA). </a:t>
                </a:r>
              </a:p>
              <a:p>
                <a:endParaRPr lang="en-US" dirty="0"/>
              </a:p>
              <a:p>
                <a:r>
                  <a:rPr lang="en-US" dirty="0"/>
                  <a:t>Vissa </a:t>
                </a:r>
                <a:r>
                  <a:rPr lang="en-US" dirty="0" err="1"/>
                  <a:t>modeller</a:t>
                </a:r>
                <a:r>
                  <a:rPr lang="en-US" dirty="0"/>
                  <a:t>, </a:t>
                </a:r>
                <a:r>
                  <a:rPr lang="en-US" dirty="0" err="1"/>
                  <a:t>t.ex</a:t>
                </a:r>
                <a:r>
                  <a:rPr lang="en-US" dirty="0"/>
                  <a:t>. </a:t>
                </a:r>
                <a:r>
                  <a:rPr lang="en-US" dirty="0" err="1"/>
                  <a:t>Logistisk</a:t>
                </a:r>
                <a:r>
                  <a:rPr lang="en-US" dirty="0"/>
                  <a:t> regression </a:t>
                </a:r>
                <a:r>
                  <a:rPr lang="en-US" dirty="0" err="1"/>
                  <a:t>kan</a:t>
                </a:r>
                <a:r>
                  <a:rPr lang="en-US" dirty="0"/>
                  <a:t> </a:t>
                </a:r>
                <a:r>
                  <a:rPr lang="en-US" dirty="0" err="1"/>
                  <a:t>skatta</a:t>
                </a:r>
                <a:r>
                  <a:rPr lang="en-US" dirty="0"/>
                  <a:t> </a:t>
                </a:r>
                <a:r>
                  <a:rPr lang="en-US" dirty="0" err="1"/>
                  <a:t>sannolikheter</a:t>
                </a:r>
                <a:r>
                  <a:rPr lang="en-US" dirty="0"/>
                  <a:t>. </a:t>
                </a:r>
                <a:r>
                  <a:rPr lang="en-US" dirty="0" err="1"/>
                  <a:t>Exempel</a:t>
                </a:r>
                <a:r>
                  <a:rPr lang="en-US" dirty="0"/>
                  <a:t>: </a:t>
                </a:r>
                <a:r>
                  <a:rPr lang="en-US" dirty="0" err="1"/>
                  <a:t>Sannolikheten</a:t>
                </a:r>
                <a:r>
                  <a:rPr lang="en-US" dirty="0"/>
                  <a:t> </a:t>
                </a:r>
                <a:r>
                  <a:rPr lang="en-US" dirty="0" err="1"/>
                  <a:t>att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kund</a:t>
                </a:r>
                <a:r>
                  <a:rPr lang="en-US" dirty="0"/>
                  <a:t> “churner” = 48%. </a:t>
                </a:r>
                <a:br>
                  <a:rPr lang="en-US" dirty="0"/>
                </a:br>
                <a:r>
                  <a:rPr lang="en-US" dirty="0"/>
                  <a:t>Om SLH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50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JA </a:t>
                </a:r>
                <a:r>
                  <a:rPr lang="en-US" dirty="0" err="1"/>
                  <a:t>annars</a:t>
                </a:r>
                <a:r>
                  <a:rPr lang="en-US" dirty="0"/>
                  <a:t> NEJ.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163000-7A97-909D-052F-1E4956020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7236"/>
                <a:ext cx="10515600" cy="4351338"/>
              </a:xfrm>
              <a:blipFill>
                <a:blip r:embed="rId2"/>
                <a:stretch>
                  <a:fillRect l="-696" t="-2941" r="-75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28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Utvärdering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8787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0A43-1955-2E23-ABEF-7E5CE8B4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Utvärdering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97EF-F75A-354C-B3ED-CBF3F6A2C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Att utvärdera en klassificeringsmodell är inte trivialt. </a:t>
            </a:r>
          </a:p>
          <a:p>
            <a:endParaRPr lang="sv-SE" dirty="0"/>
          </a:p>
          <a:p>
            <a:pPr>
              <a:buFont typeface="Wingdings" panose="05000000000000000000" pitchFamily="2" charset="2"/>
              <a:buChar char="Ø"/>
            </a:pPr>
            <a:r>
              <a:rPr lang="sv-SE" dirty="0"/>
              <a:t>Exempel: Kalle är blind och han påstår sig ha en magisk förmåga att kunna ”se” om någon har på sig en röd skjorta.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dirty="0"/>
              <a:t>För att utvärdera Kalle tar man slumpmässigt fram 100 personer och ber honom berätta ifall personerna har en röd skjorta på sig.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dirty="0"/>
              <a:t>Kalle predikterar 100% rätt! </a:t>
            </a:r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det </a:t>
            </a:r>
            <a:r>
              <a:rPr lang="en-US" dirty="0" err="1"/>
              <a:t>möjligt</a:t>
            </a:r>
            <a:r>
              <a:rPr lang="en-US" dirty="0"/>
              <a:t>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3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0A43-1955-2E23-ABEF-7E5CE8B4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Utvärdering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97EF-F75A-354C-B3ED-CBF3F6A2C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/>
              <a:t>Att utvärdera en klassificeringsmodeller är inte trivialt. </a:t>
            </a:r>
          </a:p>
          <a:p>
            <a:endParaRPr lang="sv-SE" dirty="0"/>
          </a:p>
          <a:p>
            <a:pPr>
              <a:buFont typeface="Wingdings" panose="05000000000000000000" pitchFamily="2" charset="2"/>
              <a:buChar char="Ø"/>
            </a:pPr>
            <a:r>
              <a:rPr lang="sv-SE" dirty="0"/>
              <a:t>Exempel: Kalle är blind och han påstår sig ha en magisk förmåga att kunna ”se” om någon har på sig en röd skjorta.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dirty="0"/>
              <a:t>För att utvärdera Kalle tar man slumpmässigt fram 100 personer och ber honom berätta ifall personerna har en röd skjorta på sig.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dirty="0"/>
              <a:t>Kalle gissar 100% rätt! </a:t>
            </a:r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det </a:t>
            </a:r>
            <a:r>
              <a:rPr lang="en-US" dirty="0" err="1"/>
              <a:t>möjligt</a:t>
            </a:r>
            <a:r>
              <a:rPr lang="en-US" dirty="0"/>
              <a:t>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Få</a:t>
            </a:r>
            <a:r>
              <a:rPr lang="en-US" dirty="0"/>
              <a:t> </a:t>
            </a:r>
            <a:r>
              <a:rPr lang="sv-SE" dirty="0"/>
              <a:t>personer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röd</a:t>
            </a:r>
            <a:r>
              <a:rPr lang="en-US" dirty="0"/>
              <a:t> </a:t>
            </a:r>
            <a:r>
              <a:rPr lang="en-US" dirty="0" err="1"/>
              <a:t>skjorta</a:t>
            </a:r>
            <a:r>
              <a:rPr lang="en-US" dirty="0"/>
              <a:t>, </a:t>
            </a:r>
            <a:r>
              <a:rPr lang="en-US" dirty="0" err="1"/>
              <a:t>genom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alltid</a:t>
            </a:r>
            <a:r>
              <a:rPr lang="en-US" dirty="0"/>
              <a:t> </a:t>
            </a:r>
            <a:r>
              <a:rPr lang="en-US" dirty="0" err="1"/>
              <a:t>gissa</a:t>
            </a:r>
            <a:r>
              <a:rPr lang="en-US" dirty="0"/>
              <a:t> “NEJ”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han</a:t>
            </a:r>
            <a:r>
              <a:rPr lang="en-US" dirty="0"/>
              <a:t> av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sannolikhetslära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oftast</a:t>
            </a:r>
            <a:r>
              <a:rPr lang="en-US" dirty="0"/>
              <a:t> </a:t>
            </a:r>
            <a:r>
              <a:rPr lang="en-US" dirty="0" err="1"/>
              <a:t>gissa</a:t>
            </a:r>
            <a:r>
              <a:rPr lang="en-US" dirty="0"/>
              <a:t> </a:t>
            </a:r>
            <a:r>
              <a:rPr lang="en-US" dirty="0" err="1"/>
              <a:t>rätt</a:t>
            </a:r>
            <a:r>
              <a:rPr lang="en-US" dirty="0"/>
              <a:t>. </a:t>
            </a:r>
          </a:p>
          <a:p>
            <a:r>
              <a:rPr lang="en-US" dirty="0" err="1"/>
              <a:t>Exemplet</a:t>
            </a:r>
            <a:r>
              <a:rPr lang="en-US" dirty="0"/>
              <a:t> </a:t>
            </a:r>
            <a:r>
              <a:rPr lang="en-US" dirty="0" err="1"/>
              <a:t>belyser</a:t>
            </a:r>
            <a:r>
              <a:rPr lang="en-US" dirty="0"/>
              <a:t> </a:t>
            </a:r>
            <a:r>
              <a:rPr lang="en-US" dirty="0" err="1"/>
              <a:t>svårigheten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utvärdera</a:t>
            </a:r>
            <a:r>
              <a:rPr lang="en-US" dirty="0"/>
              <a:t> </a:t>
            </a:r>
            <a:r>
              <a:rPr lang="sv-SE" dirty="0" err="1"/>
              <a:t>klassificieringsmodeller</a:t>
            </a:r>
            <a:r>
              <a:rPr lang="en-US" dirty="0"/>
              <a:t> </a:t>
            </a:r>
            <a:r>
              <a:rPr lang="en-US" dirty="0" err="1"/>
              <a:t>när</a:t>
            </a:r>
            <a:r>
              <a:rPr lang="en-US" dirty="0"/>
              <a:t> vi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obalanserad</a:t>
            </a:r>
            <a:r>
              <a:rPr lang="en-US" dirty="0"/>
              <a:t> (“skewed”) data. </a:t>
            </a:r>
          </a:p>
          <a:p>
            <a:r>
              <a:rPr lang="en-US" dirty="0"/>
              <a:t>“Confusion Matrix” </a:t>
            </a:r>
            <a:r>
              <a:rPr lang="en-US" dirty="0" err="1"/>
              <a:t>räddar</a:t>
            </a:r>
            <a:r>
              <a:rPr lang="en-US" dirty="0"/>
              <a:t> </a:t>
            </a:r>
            <a:r>
              <a:rPr lang="en-US" dirty="0" err="1"/>
              <a:t>dagen</a:t>
            </a:r>
            <a:r>
              <a:rPr lang="en-US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54446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75626A1-ED9F-F041-07DA-12DB110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53170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6366C4-A152-B9E8-F1C9-B0D4FE62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sv-SE"/>
              <a:t>Confusion Matrix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09F78-6EBB-D52A-F977-B971AB0608F0}"/>
              </a:ext>
            </a:extLst>
          </p:cNvPr>
          <p:cNvSpPr txBox="1"/>
          <p:nvPr/>
        </p:nvSpPr>
        <p:spPr>
          <a:xfrm>
            <a:off x="86649" y="1138028"/>
            <a:ext cx="40596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TN: Predikterat negativt och det är rätt. </a:t>
            </a:r>
            <a:r>
              <a:rPr lang="sv-SE" b="1" dirty="0">
                <a:sym typeface="Wingdings" panose="05000000000000000000" pitchFamily="2" charset="2"/>
              </a:rPr>
              <a:t> </a:t>
            </a:r>
            <a:endParaRPr lang="sv-SE" b="1" dirty="0"/>
          </a:p>
          <a:p>
            <a:r>
              <a:rPr lang="sv-SE" dirty="0"/>
              <a:t>Ex: Predikterat att en person inte har en röd skjorta och personen har faktiskt inte det. </a:t>
            </a:r>
          </a:p>
          <a:p>
            <a:endParaRPr lang="sv-SE" dirty="0"/>
          </a:p>
          <a:p>
            <a:r>
              <a:rPr lang="sv-SE" b="1" dirty="0"/>
              <a:t>FN: Predikterat negativt och det är falskt. </a:t>
            </a:r>
            <a:r>
              <a:rPr lang="sv-SE" b="1" dirty="0">
                <a:sym typeface="Wingdings" panose="05000000000000000000" pitchFamily="2" charset="2"/>
              </a:rPr>
              <a:t> </a:t>
            </a:r>
            <a:endParaRPr lang="sv-SE" b="1" dirty="0"/>
          </a:p>
          <a:p>
            <a:r>
              <a:rPr lang="sv-SE" dirty="0"/>
              <a:t>Ex: Predikterat att en person inte har en röd skjorta men personen har det. </a:t>
            </a:r>
          </a:p>
          <a:p>
            <a:endParaRPr lang="sv-SE" dirty="0"/>
          </a:p>
          <a:p>
            <a:r>
              <a:rPr lang="sv-SE" b="1" dirty="0"/>
              <a:t>FP: Predikterat positivt och det är falskt. </a:t>
            </a:r>
            <a:r>
              <a:rPr lang="sv-SE" b="1" dirty="0">
                <a:sym typeface="Wingdings" panose="05000000000000000000" pitchFamily="2" charset="2"/>
              </a:rPr>
              <a:t></a:t>
            </a:r>
            <a:endParaRPr lang="sv-SE" b="1" dirty="0"/>
          </a:p>
          <a:p>
            <a:r>
              <a:rPr lang="sv-SE" dirty="0"/>
              <a:t>Ex: Predikterat att en person har en röd skjorta men personen har inte det.</a:t>
            </a:r>
          </a:p>
          <a:p>
            <a:endParaRPr lang="sv-SE" dirty="0"/>
          </a:p>
          <a:p>
            <a:r>
              <a:rPr lang="sv-SE" b="1" dirty="0"/>
              <a:t>TP: Predikterat positivt och det är rätt. </a:t>
            </a:r>
            <a:r>
              <a:rPr lang="sv-SE" b="1" dirty="0">
                <a:sym typeface="Wingdings" panose="05000000000000000000" pitchFamily="2" charset="2"/>
              </a:rPr>
              <a:t></a:t>
            </a:r>
          </a:p>
          <a:p>
            <a:r>
              <a:rPr lang="sv-SE" dirty="0">
                <a:sym typeface="Wingdings" panose="05000000000000000000" pitchFamily="2" charset="2"/>
              </a:rPr>
              <a:t>Ex: Predikterat att en person har en röd skjorta och personen har faktiskt det. 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258E3B-2214-A908-3DD2-936689C5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436" y="1352632"/>
            <a:ext cx="7887915" cy="444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3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747</TotalTime>
  <Words>1439</Words>
  <Application>Microsoft Office PowerPoint</Application>
  <PresentationFormat>Bredbild</PresentationFormat>
  <Paragraphs>149</Paragraphs>
  <Slides>29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29</vt:i4>
      </vt:variant>
    </vt:vector>
  </HeadingPairs>
  <TitlesOfParts>
    <vt:vector size="36" baseType="lpstr">
      <vt:lpstr>-apple-system</vt:lpstr>
      <vt:lpstr>Arial</vt:lpstr>
      <vt:lpstr>Calibri</vt:lpstr>
      <vt:lpstr>Calibri Light</vt:lpstr>
      <vt:lpstr>Cambria Math</vt:lpstr>
      <vt:lpstr>Wingdings</vt:lpstr>
      <vt:lpstr>Office Theme</vt:lpstr>
      <vt:lpstr>Klassificering</vt:lpstr>
      <vt:lpstr>Innehåll</vt:lpstr>
      <vt:lpstr>Tillämpningsområden</vt:lpstr>
      <vt:lpstr>Tillämpningsområden</vt:lpstr>
      <vt:lpstr>Utvärdering</vt:lpstr>
      <vt:lpstr>Utvärdering</vt:lpstr>
      <vt:lpstr>Utvärdering</vt:lpstr>
      <vt:lpstr>Confusion Matrix</vt:lpstr>
      <vt:lpstr>Confusion Matrix</vt:lpstr>
      <vt:lpstr>Exempel: Confusion Matrix</vt:lpstr>
      <vt:lpstr>Exempel: Confusion Matrix</vt:lpstr>
      <vt:lpstr>Precision, Recall, F1</vt:lpstr>
      <vt:lpstr>Precision</vt:lpstr>
      <vt:lpstr>Recall</vt:lpstr>
      <vt:lpstr>Precision / Recall Trade-off</vt:lpstr>
      <vt:lpstr>Precision / Recall Trade-off</vt:lpstr>
      <vt:lpstr>F_1  Scorⅇ</vt:lpstr>
      <vt:lpstr>ROC Kurvan</vt:lpstr>
      <vt:lpstr>Receiver Operating Characteristic (ROC) Kurvan</vt:lpstr>
      <vt:lpstr>Receiver Operating Characteristic (ROC) Kurvan</vt:lpstr>
      <vt:lpstr>OvO &amp; OvR</vt:lpstr>
      <vt:lpstr>OvO &amp; OvR – Bakgrund</vt:lpstr>
      <vt:lpstr>One-versues-One (OvO)</vt:lpstr>
      <vt:lpstr>One-versus-Rest (OvR)</vt:lpstr>
      <vt:lpstr>Confusion Matrix</vt:lpstr>
      <vt:lpstr>Multilabel Klassificering &amp;  Multioutput-Multiclass Klassificering</vt:lpstr>
      <vt:lpstr>Multilabel Klassificering</vt:lpstr>
      <vt:lpstr>Multioutput-Multiclass Klassificering</vt:lpstr>
      <vt:lpstr>Klassificering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till Maskininlärning</dc:title>
  <dc:creator>Antonio Prgomet</dc:creator>
  <cp:lastModifiedBy>Antonio Prgomet</cp:lastModifiedBy>
  <cp:revision>56</cp:revision>
  <dcterms:created xsi:type="dcterms:W3CDTF">2023-05-22T17:34:32Z</dcterms:created>
  <dcterms:modified xsi:type="dcterms:W3CDTF">2023-05-27T18:49:02Z</dcterms:modified>
</cp:coreProperties>
</file>