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22" r:id="rId4"/>
    <p:sldId id="281" r:id="rId5"/>
    <p:sldId id="318" r:id="rId6"/>
    <p:sldId id="329" r:id="rId7"/>
    <p:sldId id="370" r:id="rId8"/>
    <p:sldId id="371" r:id="rId9"/>
    <p:sldId id="331" r:id="rId10"/>
    <p:sldId id="361" r:id="rId11"/>
    <p:sldId id="324" r:id="rId12"/>
    <p:sldId id="332" r:id="rId13"/>
    <p:sldId id="362" r:id="rId14"/>
    <p:sldId id="334" r:id="rId15"/>
    <p:sldId id="335" r:id="rId16"/>
    <p:sldId id="337" r:id="rId17"/>
    <p:sldId id="333" r:id="rId18"/>
    <p:sldId id="340" r:id="rId19"/>
    <p:sldId id="364" r:id="rId20"/>
    <p:sldId id="365" r:id="rId21"/>
    <p:sldId id="367" r:id="rId22"/>
    <p:sldId id="368" r:id="rId23"/>
    <p:sldId id="369" r:id="rId24"/>
    <p:sldId id="363" r:id="rId25"/>
    <p:sldId id="338" r:id="rId26"/>
    <p:sldId id="341" r:id="rId27"/>
    <p:sldId id="345" r:id="rId28"/>
    <p:sldId id="339" r:id="rId29"/>
    <p:sldId id="342" r:id="rId30"/>
    <p:sldId id="346" r:id="rId31"/>
    <p:sldId id="343" r:id="rId32"/>
    <p:sldId id="344" r:id="rId33"/>
    <p:sldId id="354" r:id="rId34"/>
    <p:sldId id="347" r:id="rId35"/>
    <p:sldId id="348" r:id="rId36"/>
    <p:sldId id="349" r:id="rId37"/>
    <p:sldId id="350" r:id="rId38"/>
    <p:sldId id="355" r:id="rId39"/>
    <p:sldId id="351" r:id="rId40"/>
    <p:sldId id="352" r:id="rId41"/>
    <p:sldId id="353" r:id="rId42"/>
    <p:sldId id="356" r:id="rId43"/>
    <p:sldId id="357" r:id="rId44"/>
    <p:sldId id="372" r:id="rId45"/>
    <p:sldId id="358" r:id="rId46"/>
    <p:sldId id="360" r:id="rId47"/>
    <p:sldId id="32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etrics.mean_squared_erro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759845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Linjär Regression </a:t>
            </a:r>
            <a:br>
              <a:rPr lang="sv-SE" sz="4400" dirty="0"/>
            </a:br>
            <a:r>
              <a:rPr lang="sv-SE" sz="4400" dirty="0"/>
              <a:t>&amp; </a:t>
            </a:r>
            <a:br>
              <a:rPr lang="sv-SE" sz="4400" dirty="0"/>
            </a:br>
            <a:r>
              <a:rPr lang="sv-SE" sz="4400" dirty="0"/>
              <a:t>Logistisk Regression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Parameter </a:t>
            </a:r>
            <a:r>
              <a:rPr lang="en-US" sz="6100" dirty="0" err="1">
                <a:solidFill>
                  <a:schemeClr val="bg1"/>
                </a:solidFill>
              </a:rPr>
              <a:t>S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kattning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Linjär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55328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B9B483-C6C4-2C54-D138-6C5D3BEE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02"/>
            <a:ext cx="10515600" cy="1325563"/>
          </a:xfrm>
        </p:spPr>
        <p:txBody>
          <a:bodyPr/>
          <a:lstStyle/>
          <a:p>
            <a:r>
              <a:rPr lang="sv-SE" dirty="0"/>
              <a:t>Parameterskattning (1/2)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5A8F0BF-79BF-1C61-CCD8-23663E40B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Vi </a:t>
                </a:r>
                <a:r>
                  <a:rPr lang="en-US" dirty="0" err="1"/>
                  <a:t>har</a:t>
                </a:r>
                <a:r>
                  <a:rPr lang="en-US" dirty="0"/>
                  <a:t>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/>
                  <a:t>och</a:t>
                </a:r>
                <a:r>
                  <a:rPr lang="en-US" dirty="0"/>
                  <a:t> </a:t>
                </a:r>
                <a:r>
                  <a:rPr lang="en-US" dirty="0" err="1"/>
                  <a:t>behöver</a:t>
                </a:r>
                <a:r>
                  <a:rPr lang="en-US" dirty="0"/>
                  <a:t> </a:t>
                </a:r>
                <a:r>
                  <a:rPr lang="en-US" dirty="0" err="1"/>
                  <a:t>från</a:t>
                </a:r>
                <a:r>
                  <a:rPr lang="en-US" dirty="0"/>
                  <a:t> det </a:t>
                </a:r>
                <a:r>
                  <a:rPr lang="en-US" dirty="0" err="1"/>
                  <a:t>skatta</a:t>
                </a:r>
                <a:r>
                  <a:rPr lang="en-US" dirty="0"/>
                  <a:t> de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 err="1"/>
                  <a:t>fixa</a:t>
                </a:r>
                <a:r>
                  <a:rPr lang="en-US" dirty="0"/>
                  <a:t> men </a:t>
                </a:r>
                <a:r>
                  <a:rPr lang="en-US" dirty="0" err="1"/>
                  <a:t>okända</a:t>
                </a:r>
                <a:r>
                  <a:rPr lang="en-US" dirty="0"/>
                  <a:t> </a:t>
                </a:r>
                <a:r>
                  <a:rPr lang="en-US" dirty="0" err="1"/>
                  <a:t>parametrarna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sv-S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Hur</a:t>
                </a:r>
                <a:r>
                  <a:rPr lang="en-US" dirty="0"/>
                  <a:t> </a:t>
                </a:r>
                <a:r>
                  <a:rPr lang="en-US" dirty="0" err="1"/>
                  <a:t>gör</a:t>
                </a:r>
                <a:r>
                  <a:rPr lang="en-US" dirty="0"/>
                  <a:t> vi det?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har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“cost function”, Mean Squared Error (MSE):</a:t>
                </a:r>
                <a:br>
                  <a:rPr lang="en-US" dirty="0"/>
                </a:br>
                <a:br>
                  <a:rPr lang="sv-S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 err="1"/>
                  <a:t>Där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sv-SE" i="1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 err="1"/>
                  <a:t>Välj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sv-SE" i="1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minimerar</a:t>
                </a:r>
                <a:r>
                  <a:rPr lang="en-US" dirty="0"/>
                  <a:t> MSE. </a:t>
                </a:r>
              </a:p>
              <a:p>
                <a:r>
                  <a:rPr lang="en-US" b="1" dirty="0" err="1"/>
                  <a:t>Notera</a:t>
                </a:r>
                <a:r>
                  <a:rPr lang="en-US" b="1" dirty="0"/>
                  <a:t>, </a:t>
                </a:r>
                <a:r>
                  <a:rPr lang="en-US" b="1" dirty="0" err="1"/>
                  <a:t>en</a:t>
                </a:r>
                <a:r>
                  <a:rPr lang="en-US" b="1" dirty="0"/>
                  <a:t> “</a:t>
                </a:r>
                <a:r>
                  <a:rPr lang="en-US" b="1" dirty="0" err="1"/>
                  <a:t>hatt</a:t>
                </a:r>
                <a:r>
                  <a:rPr lang="en-US" b="1" dirty="0"/>
                  <a:t>” </a:t>
                </a:r>
                <a:r>
                  <a:rPr lang="en-US" b="1" dirty="0" err="1"/>
                  <a:t>på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parameter </a:t>
                </a:r>
                <a:r>
                  <a:rPr lang="en-US" b="1" dirty="0" err="1"/>
                  <a:t>betyder</a:t>
                </a:r>
                <a:r>
                  <a:rPr lang="en-US" b="1" dirty="0"/>
                  <a:t> </a:t>
                </a:r>
                <a:r>
                  <a:rPr lang="en-US" b="1" dirty="0" err="1"/>
                  <a:t>att</a:t>
                </a:r>
                <a:r>
                  <a:rPr lang="en-US" b="1" dirty="0"/>
                  <a:t> den </a:t>
                </a:r>
                <a:r>
                  <a:rPr lang="en-US" b="1" dirty="0" err="1"/>
                  <a:t>är</a:t>
                </a:r>
                <a:r>
                  <a:rPr lang="en-US" b="1" dirty="0"/>
                  <a:t> </a:t>
                </a:r>
                <a:r>
                  <a:rPr lang="en-US" b="1" dirty="0" err="1"/>
                  <a:t>skattad</a:t>
                </a:r>
                <a:r>
                  <a:rPr lang="en-US" b="1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b="1" dirty="0" err="1"/>
                  <a:t>betyder</a:t>
                </a:r>
                <a:r>
                  <a:rPr lang="en-US" b="1" dirty="0"/>
                  <a:t> </a:t>
                </a:r>
                <a:r>
                  <a:rPr lang="en-US" b="1" dirty="0" err="1"/>
                  <a:t>att</a:t>
                </a:r>
                <a:r>
                  <a:rPr lang="en-US" b="1" dirty="0"/>
                  <a:t> det </a:t>
                </a:r>
                <a:r>
                  <a:rPr lang="en-US" b="1" dirty="0" err="1"/>
                  <a:t>är</a:t>
                </a:r>
                <a:r>
                  <a:rPr lang="en-US" b="1" dirty="0"/>
                  <a:t> </a:t>
                </a:r>
                <a:r>
                  <a:rPr lang="en-US" b="1" dirty="0" err="1"/>
                  <a:t>ett</a:t>
                </a:r>
                <a:r>
                  <a:rPr lang="en-US" b="1" dirty="0"/>
                  <a:t> </a:t>
                </a:r>
                <a:r>
                  <a:rPr lang="en-US" b="1" dirty="0" err="1"/>
                  <a:t>predikterat</a:t>
                </a:r>
                <a:r>
                  <a:rPr lang="en-US" b="1" dirty="0"/>
                  <a:t> y </a:t>
                </a:r>
                <a:r>
                  <a:rPr lang="en-US" b="1" dirty="0" err="1"/>
                  <a:t>värde</a:t>
                </a:r>
                <a:r>
                  <a:rPr lang="en-US" b="1" dirty="0"/>
                  <a:t>. 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5A8F0BF-79BF-1C61-CCD8-23663E40B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30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29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B9B483-C6C4-2C54-D138-6C5D3BE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Parameterskattning (2/2)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A8F0BF-79BF-1C61-CCD8-23663E40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420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Det går att bevisa matematiskt (överkurs) att det finns en sluten formel för att hitta de optimala beta koefficienterna. Det görs med hjälp av normalekvationerna (matrisform):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I allmänhet har vi inte slutna formler och då får man använda numeriska metoder för att optimera ”</a:t>
            </a:r>
            <a:r>
              <a:rPr lang="sv-SE" dirty="0" err="1"/>
              <a:t>cost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”. Gradient </a:t>
            </a:r>
            <a:r>
              <a:rPr lang="sv-SE" dirty="0" err="1"/>
              <a:t>Descent</a:t>
            </a:r>
            <a:r>
              <a:rPr lang="sv-SE" dirty="0"/>
              <a:t> (och varianter därav) är vad som används. </a:t>
            </a:r>
            <a:endParaRPr lang="en-US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F532F65-DA28-0191-C0B0-A09DD01D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21" y="2965238"/>
            <a:ext cx="6085411" cy="18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3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99521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0FC289-9FC5-3B31-BCE3-6AAAFAA4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Gradient </a:t>
            </a:r>
            <a:r>
              <a:rPr lang="sv-SE" dirty="0" err="1"/>
              <a:t>Descent</a:t>
            </a:r>
            <a:r>
              <a:rPr lang="sv-SE" dirty="0"/>
              <a:t> (1/4)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F342A6-781A-DEE5-53F9-1773D7026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975" y="1825624"/>
            <a:ext cx="5181600" cy="4351338"/>
          </a:xfrm>
        </p:spPr>
        <p:txBody>
          <a:bodyPr/>
          <a:lstStyle/>
          <a:p>
            <a:r>
              <a:rPr lang="sv-SE" dirty="0"/>
              <a:t>Gradient </a:t>
            </a:r>
            <a:r>
              <a:rPr lang="sv-SE" dirty="0" err="1"/>
              <a:t>Descent</a:t>
            </a:r>
            <a:r>
              <a:rPr lang="sv-SE" dirty="0"/>
              <a:t> är en optimeringsalgoritm som används för att hitta en funktions minimum eller maximum. </a:t>
            </a:r>
          </a:p>
          <a:p>
            <a:r>
              <a:rPr lang="sv-SE" dirty="0"/>
              <a:t>Intuition: För att hitta en funktions minimum </a:t>
            </a:r>
            <a:r>
              <a:rPr lang="sv-SE" dirty="0">
                <a:sym typeface="Wingdings" panose="05000000000000000000" pitchFamily="2" charset="2"/>
              </a:rPr>
              <a:t> Gå i den riktning som har en lutning nedåt, fortsätt gå fram tills lutningen är 0. </a:t>
            </a:r>
          </a:p>
          <a:p>
            <a:endParaRPr lang="sv-SE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885DDEE9-3F15-40F2-F05B-83C01C54AA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4D29428A-31AE-13CF-D2B8-72451D47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60" y="1615196"/>
            <a:ext cx="6749988" cy="45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1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AE28A59E-F0DD-3E1C-B86C-1C367B69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8"/>
            <a:ext cx="10515600" cy="1325563"/>
          </a:xfrm>
        </p:spPr>
        <p:txBody>
          <a:bodyPr/>
          <a:lstStyle/>
          <a:p>
            <a:r>
              <a:rPr lang="sv-SE" dirty="0"/>
              <a:t>Gradient </a:t>
            </a:r>
            <a:r>
              <a:rPr lang="sv-SE" dirty="0" err="1"/>
              <a:t>Descent</a:t>
            </a:r>
            <a:r>
              <a:rPr lang="sv-SE" dirty="0"/>
              <a:t> (2/4)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047890A-9318-6CC1-CF79-D28C7B5B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1"/>
            <a:ext cx="10515600" cy="4351338"/>
          </a:xfrm>
        </p:spPr>
        <p:txBody>
          <a:bodyPr/>
          <a:lstStyle/>
          <a:p>
            <a:r>
              <a:rPr lang="sv-SE" dirty="0"/>
              <a:t>Potentiellt problem: Vissa funktioner har ett lokalt minimum, och algoritmen kanske fastnar där och hittar därför inte det globala minimumet som är det vi är ute efter. 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8EFC7EBB-E9F5-BBDD-62BB-63AF1DD2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2836864"/>
            <a:ext cx="6019800" cy="36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1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37A7E7-6C45-BFEB-4500-FF32C948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4"/>
            <a:ext cx="10515600" cy="1325563"/>
          </a:xfrm>
        </p:spPr>
        <p:txBody>
          <a:bodyPr/>
          <a:lstStyle/>
          <a:p>
            <a:r>
              <a:rPr lang="sv-SE" dirty="0"/>
              <a:t>Gradient </a:t>
            </a:r>
            <a:r>
              <a:rPr lang="sv-SE" dirty="0" err="1"/>
              <a:t>Descent</a:t>
            </a:r>
            <a:r>
              <a:rPr lang="sv-SE" dirty="0"/>
              <a:t> (3/4)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6CEE05-2E99-35A9-8AB3-B0C1E1C8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11300"/>
            <a:ext cx="10515600" cy="4351338"/>
          </a:xfrm>
        </p:spPr>
        <p:txBody>
          <a:bodyPr/>
          <a:lstStyle/>
          <a:p>
            <a:r>
              <a:rPr lang="sv-SE" dirty="0"/>
              <a:t>Potentiellt problem: Tar vi för stora steg kanske vi missar minimum. För små steg </a:t>
            </a:r>
            <a:r>
              <a:rPr lang="sv-SE" dirty="0">
                <a:sym typeface="Wingdings" panose="05000000000000000000" pitchFamily="2" charset="2"/>
              </a:rPr>
              <a:t> Kan bli väldigt långsamt. </a:t>
            </a:r>
            <a:r>
              <a:rPr lang="sv-SE" dirty="0"/>
              <a:t>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4" name="Platshållare för innehåll 7">
            <a:extLst>
              <a:ext uri="{FF2B5EF4-FFF2-40B4-BE49-F238E27FC236}">
                <a16:creationId xmlns:a16="http://schemas.microsoft.com/office/drawing/2014/main" id="{2F880A72-D1B3-D690-061C-AE6ADED5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0" y="2906204"/>
            <a:ext cx="5172075" cy="2751646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081D3DFB-F4D6-B6A2-B37E-4B33B62F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31" y="3429000"/>
            <a:ext cx="617219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3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19137E-110D-2737-4319-D39620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Gradient </a:t>
            </a:r>
            <a:r>
              <a:rPr lang="sv-SE" dirty="0" err="1"/>
              <a:t>Descent</a:t>
            </a:r>
            <a:r>
              <a:rPr lang="sv-SE" dirty="0"/>
              <a:t> (4/4)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2EEE70-8EFC-CE44-5D52-F35EC152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Algoritmen heter Gradient </a:t>
            </a:r>
            <a:r>
              <a:rPr lang="sv-SE" dirty="0" err="1"/>
              <a:t>Descent</a:t>
            </a:r>
            <a:r>
              <a:rPr lang="sv-SE" dirty="0"/>
              <a:t> eftersom vi försöker komma till en punkt där lutningen/derivatan = 0. </a:t>
            </a:r>
          </a:p>
          <a:p>
            <a:r>
              <a:rPr lang="sv-SE" dirty="0"/>
              <a:t>Generalisering av derivatan för funktioner av flera variabler kallas gradient. </a:t>
            </a:r>
          </a:p>
          <a:p>
            <a:endParaRPr lang="sv-SE" dirty="0"/>
          </a:p>
          <a:p>
            <a:r>
              <a:rPr lang="sv-SE" dirty="0"/>
              <a:t>Bra att ha en intuition, men datorn gör jobbet åt oss </a:t>
            </a:r>
            <a:r>
              <a:rPr lang="sv-SE" dirty="0">
                <a:sym typeface="Wingdings" panose="05000000000000000000" pitchFamily="2" charset="2"/>
              </a:rPr>
              <a:t>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1255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C71435-0372-9618-2C79-DB22917F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 varianter av Gradient </a:t>
            </a:r>
            <a:r>
              <a:rPr lang="sv-SE" dirty="0" err="1"/>
              <a:t>Descent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D9BD1D-9F22-10DD-89BE-8C518AB501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sv-SE" b="1" dirty="0" err="1"/>
              <a:t>Batch</a:t>
            </a:r>
            <a:r>
              <a:rPr lang="sv-SE" b="1" dirty="0"/>
              <a:t> Gradient </a:t>
            </a:r>
            <a:r>
              <a:rPr lang="sv-SE" b="1" dirty="0" err="1"/>
              <a:t>Descent</a:t>
            </a:r>
            <a:r>
              <a:rPr lang="sv-SE" dirty="0"/>
              <a:t>: Använder hela tränings </a:t>
            </a:r>
            <a:r>
              <a:rPr lang="sv-SE" dirty="0" err="1"/>
              <a:t>datan</a:t>
            </a:r>
            <a:r>
              <a:rPr lang="sv-SE" dirty="0"/>
              <a:t> för varje iteration </a:t>
            </a:r>
            <a:r>
              <a:rPr lang="sv-SE" dirty="0">
                <a:sym typeface="Wingdings" panose="05000000000000000000" pitchFamily="2" charset="2"/>
              </a:rPr>
              <a:t> Kan vara långsam. </a:t>
            </a:r>
          </a:p>
          <a:p>
            <a:pPr marL="514350" indent="-514350">
              <a:buAutoNum type="arabicPeriod"/>
            </a:pPr>
            <a:r>
              <a:rPr lang="sv-SE" b="1" dirty="0" err="1">
                <a:sym typeface="Wingdings" panose="05000000000000000000" pitchFamily="2" charset="2"/>
              </a:rPr>
              <a:t>Stochastic</a:t>
            </a:r>
            <a:r>
              <a:rPr lang="sv-SE" b="1" dirty="0">
                <a:sym typeface="Wingdings" panose="05000000000000000000" pitchFamily="2" charset="2"/>
              </a:rPr>
              <a:t> Gradient </a:t>
            </a:r>
            <a:r>
              <a:rPr lang="sv-SE" b="1" dirty="0" err="1">
                <a:sym typeface="Wingdings" panose="05000000000000000000" pitchFamily="2" charset="2"/>
              </a:rPr>
              <a:t>Descent</a:t>
            </a:r>
            <a:r>
              <a:rPr lang="sv-SE" b="1" dirty="0">
                <a:sym typeface="Wingdings" panose="05000000000000000000" pitchFamily="2" charset="2"/>
              </a:rPr>
              <a:t> (SGD) </a:t>
            </a:r>
            <a:r>
              <a:rPr lang="sv-SE" dirty="0">
                <a:sym typeface="Wingdings" panose="05000000000000000000" pitchFamily="2" charset="2"/>
              </a:rPr>
              <a:t>: Väljer slumpmässigt en observation i taget  Snabbare. Kan även vara mer irreguljär vilket kan vara en fördel för att man tar sig ur lokalt minimum. </a:t>
            </a:r>
          </a:p>
          <a:p>
            <a:pPr marL="514350" indent="-514350">
              <a:buFont typeface="+mj-lt"/>
              <a:buAutoNum type="arabicPeriod"/>
            </a:pPr>
            <a:r>
              <a:rPr lang="sv-SE" b="1" dirty="0">
                <a:sym typeface="Wingdings" panose="05000000000000000000" pitchFamily="2" charset="2"/>
              </a:rPr>
              <a:t>Mini </a:t>
            </a:r>
            <a:r>
              <a:rPr lang="sv-SE" b="1" dirty="0" err="1">
                <a:sym typeface="Wingdings" panose="05000000000000000000" pitchFamily="2" charset="2"/>
              </a:rPr>
              <a:t>Batch</a:t>
            </a:r>
            <a:r>
              <a:rPr lang="sv-SE" b="1" dirty="0">
                <a:sym typeface="Wingdings" panose="05000000000000000000" pitchFamily="2" charset="2"/>
              </a:rPr>
              <a:t> Gradient </a:t>
            </a:r>
            <a:r>
              <a:rPr lang="sv-SE" b="1" dirty="0" err="1">
                <a:sym typeface="Wingdings" panose="05000000000000000000" pitchFamily="2" charset="2"/>
              </a:rPr>
              <a:t>Descent</a:t>
            </a:r>
            <a:r>
              <a:rPr lang="sv-SE" dirty="0">
                <a:sym typeface="Wingdings" panose="05000000000000000000" pitchFamily="2" charset="2"/>
              </a:rPr>
              <a:t>: Väljer slumpmässigt en mindre ”</a:t>
            </a:r>
            <a:r>
              <a:rPr lang="sv-SE" dirty="0" err="1">
                <a:sym typeface="Wingdings" panose="05000000000000000000" pitchFamily="2" charset="2"/>
              </a:rPr>
              <a:t>batch</a:t>
            </a:r>
            <a:r>
              <a:rPr lang="sv-SE" dirty="0">
                <a:sym typeface="Wingdings" panose="05000000000000000000" pitchFamily="2" charset="2"/>
              </a:rPr>
              <a:t>” av data för varje iteration. En blandning av (1) och (2). 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352997E3-58E6-E516-D091-AD615668DA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EAF75824-AFEB-E9B0-DCA3-A3BD1D61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79" y="1825625"/>
            <a:ext cx="6062722" cy="34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Utvärdering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Root Mean Squared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300308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Linjär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Regularisering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Logistisk Regression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535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C03A2D-4DF1-7755-0F5D-B18963FC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E229F08-0450-17A4-0529-FBEAED8D1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Scenario: Vi har tränat en modell för ett regressionsproblem på träningsdata. Nu skall vi utvärdera den på validerings </a:t>
                </a:r>
                <a:r>
                  <a:rPr lang="sv-SE" dirty="0" err="1"/>
                  <a:t>datan</a:t>
                </a:r>
                <a:r>
                  <a:rPr lang="sv-SE" dirty="0"/>
                  <a:t> (eller test </a:t>
                </a:r>
                <a:r>
                  <a:rPr lang="sv-SE" dirty="0" err="1"/>
                  <a:t>datan</a:t>
                </a:r>
                <a:r>
                  <a:rPr lang="sv-SE" dirty="0"/>
                  <a:t> om vi kommit så långt). </a:t>
                </a:r>
              </a:p>
              <a:p>
                <a:r>
                  <a:rPr lang="sv-SE" dirty="0"/>
                  <a:t>Det vanligaste måttet är RMSE. 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sv-SE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𝑅𝑀</m:t>
                      </m:r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𝑆𝐸</m:t>
                      </m:r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6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sv-SE" dirty="0"/>
              </a:p>
              <a:p>
                <a:r>
                  <a:rPr lang="sv-SE" dirty="0"/>
                  <a:t>Vi bryr oss inte om det är en positivt eller negativ skillnad, därför kvadrerar vi: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dirty="0"/>
                  <a:t> 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b="1" dirty="0" err="1">
                    <a:sym typeface="Wingdings" panose="05000000000000000000" pitchFamily="2" charset="2"/>
                  </a:rPr>
                  <a:t>Squared</a:t>
                </a:r>
                <a:r>
                  <a:rPr lang="sv-SE" b="1" dirty="0">
                    <a:sym typeface="Wingdings" panose="05000000000000000000" pitchFamily="2" charset="2"/>
                  </a:rPr>
                  <a:t> </a:t>
                </a:r>
                <a:r>
                  <a:rPr lang="sv-SE" b="1" dirty="0" err="1">
                    <a:sym typeface="Wingdings" panose="05000000000000000000" pitchFamily="2" charset="2"/>
                  </a:rPr>
                  <a:t>Error</a:t>
                </a:r>
                <a:r>
                  <a:rPr lang="sv-SE" b="1" dirty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sv-SE" dirty="0"/>
                  <a:t>Vi beräknar medelvärdet för </a:t>
                </a:r>
                <a:r>
                  <a:rPr lang="sv-SE" dirty="0" err="1"/>
                  <a:t>Squared</a:t>
                </a:r>
                <a:r>
                  <a:rPr lang="sv-SE" dirty="0"/>
                  <a:t> </a:t>
                </a:r>
                <a:r>
                  <a:rPr lang="sv-SE" dirty="0" err="1"/>
                  <a:t>Error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sv-SE" dirty="0"/>
                  <a:t> 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b="1" dirty="0" err="1">
                    <a:sym typeface="Wingdings" panose="05000000000000000000" pitchFamily="2" charset="2"/>
                  </a:rPr>
                  <a:t>Mean</a:t>
                </a:r>
                <a:r>
                  <a:rPr lang="sv-SE" b="1" dirty="0">
                    <a:sym typeface="Wingdings" panose="05000000000000000000" pitchFamily="2" charset="2"/>
                  </a:rPr>
                  <a:t> </a:t>
                </a:r>
                <a:r>
                  <a:rPr lang="sv-SE" b="1" dirty="0" err="1">
                    <a:sym typeface="Wingdings" panose="05000000000000000000" pitchFamily="2" charset="2"/>
                  </a:rPr>
                  <a:t>Squared</a:t>
                </a:r>
                <a:r>
                  <a:rPr lang="sv-SE" b="1" dirty="0">
                    <a:sym typeface="Wingdings" panose="05000000000000000000" pitchFamily="2" charset="2"/>
                  </a:rPr>
                  <a:t> </a:t>
                </a:r>
                <a:r>
                  <a:rPr lang="sv-SE" b="1" dirty="0" err="1">
                    <a:sym typeface="Wingdings" panose="05000000000000000000" pitchFamily="2" charset="2"/>
                  </a:rPr>
                  <a:t>Error</a:t>
                </a:r>
                <a:r>
                  <a:rPr lang="sv-SE" b="1" dirty="0">
                    <a:sym typeface="Wingdings" panose="05000000000000000000" pitchFamily="2" charset="2"/>
                  </a:rPr>
                  <a:t> (MSE).</a:t>
                </a:r>
              </a:p>
              <a:p>
                <a:r>
                  <a:rPr lang="sv-SE" dirty="0"/>
                  <a:t>För att kunna tolka måttet så tar vi roten ur MSE så får vi samma skala som för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v-SE" dirty="0"/>
                  <a:t> (och inte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v-S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dirty="0"/>
                  <a:t>):  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b="1" dirty="0" err="1">
                    <a:sym typeface="Wingdings" panose="05000000000000000000" pitchFamily="2" charset="2"/>
                  </a:rPr>
                  <a:t>Root</a:t>
                </a:r>
                <a:r>
                  <a:rPr lang="sv-SE" b="1" dirty="0">
                    <a:sym typeface="Wingdings" panose="05000000000000000000" pitchFamily="2" charset="2"/>
                  </a:rPr>
                  <a:t> </a:t>
                </a:r>
                <a:r>
                  <a:rPr lang="sv-SE" b="1" dirty="0" err="1">
                    <a:sym typeface="Wingdings" panose="05000000000000000000" pitchFamily="2" charset="2"/>
                  </a:rPr>
                  <a:t>Mean</a:t>
                </a:r>
                <a:r>
                  <a:rPr lang="sv-SE" b="1" dirty="0">
                    <a:sym typeface="Wingdings" panose="05000000000000000000" pitchFamily="2" charset="2"/>
                  </a:rPr>
                  <a:t> </a:t>
                </a:r>
                <a:r>
                  <a:rPr lang="sv-SE" b="1" dirty="0" err="1">
                    <a:sym typeface="Wingdings" panose="05000000000000000000" pitchFamily="2" charset="2"/>
                  </a:rPr>
                  <a:t>Squared</a:t>
                </a:r>
                <a:r>
                  <a:rPr lang="sv-SE" b="1" dirty="0">
                    <a:sym typeface="Wingdings" panose="05000000000000000000" pitchFamily="2" charset="2"/>
                  </a:rPr>
                  <a:t> </a:t>
                </a:r>
                <a:r>
                  <a:rPr lang="sv-SE" b="1" dirty="0" err="1">
                    <a:sym typeface="Wingdings" panose="05000000000000000000" pitchFamily="2" charset="2"/>
                  </a:rPr>
                  <a:t>Error</a:t>
                </a:r>
                <a:r>
                  <a:rPr lang="sv-SE" b="1" dirty="0">
                    <a:sym typeface="Wingdings" panose="05000000000000000000" pitchFamily="2" charset="2"/>
                  </a:rPr>
                  <a:t>.</a:t>
                </a:r>
              </a:p>
              <a:p>
                <a:endParaRPr lang="sv-SE" b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E229F08-0450-17A4-0529-FBEAED8D1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7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8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2F11484-4EE0-A0C3-6682-BD9FD3AB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sv-SE" sz="4000"/>
              <a:t>RMSE - Tolkning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F3F6DA-24EF-884B-0CE2-9EE88BD9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sv-SE" sz="2000" b="1">
                <a:sym typeface="Wingdings" panose="05000000000000000000" pitchFamily="2" charset="2"/>
              </a:rPr>
              <a:t>RMSE kan vi tolka som våra prediktioners medelavstånd till de sanna värdena. </a:t>
            </a:r>
            <a:endParaRPr lang="sv-SE" sz="2000" b="1"/>
          </a:p>
          <a:p>
            <a:pPr algn="ctr"/>
            <a:endParaRPr lang="sv-SE" sz="2000"/>
          </a:p>
        </p:txBody>
      </p:sp>
      <p:pic>
        <p:nvPicPr>
          <p:cNvPr id="5" name="Bildobjekt 4" descr="En bild som visar handskrift, linje, Teckensnitt, Graf&#10;&#10;Automatiskt genererad beskrivning">
            <a:extLst>
              <a:ext uri="{FF2B5EF4-FFF2-40B4-BE49-F238E27FC236}">
                <a16:creationId xmlns:a16="http://schemas.microsoft.com/office/drawing/2014/main" id="{6AB99587-A3DD-BAE5-3F3A-7D584ECD5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99" y="1968507"/>
            <a:ext cx="8136401" cy="39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5EAC31-996D-D337-E9DB-3785B720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sv-SE" dirty="0"/>
              <a:t>RMSE - Exempel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C9ED2359-3455-5143-02C5-5507BD4D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83" y="1253331"/>
            <a:ext cx="8323234" cy="4351338"/>
          </a:xfrm>
        </p:spPr>
      </p:pic>
    </p:spTree>
    <p:extLst>
      <p:ext uri="{BB962C8B-B14F-4D97-AF65-F5344CB8AC3E}">
        <p14:creationId xmlns:p14="http://schemas.microsoft.com/office/powerpoint/2010/main" val="2677760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C44BCA-CCBE-C514-CE6C-8476E7E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RMSE – Kod 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6C5E81-622C-70D7-86DB-62A9FFB0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metrics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mean_squared_error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y_true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12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 From documentation: If Squared = True returns MSE value, if False returns RMSE value. Default value is True.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mean_squared_error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y_true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squared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False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sv-SE" sz="1800" dirty="0" err="1"/>
              <a:t>Documentation</a:t>
            </a:r>
            <a:r>
              <a:rPr lang="sv-SE" sz="1800" dirty="0"/>
              <a:t>: </a:t>
            </a:r>
            <a:br>
              <a:rPr lang="sv-SE" sz="1800" dirty="0"/>
            </a:br>
            <a:r>
              <a:rPr lang="sv-SE" sz="1800" dirty="0">
                <a:hlinkClick r:id="rId2"/>
              </a:rPr>
              <a:t>https://scikit-learn.org/stable/modules/generated/sklearn.metrics.mean_squared_error.html</a:t>
            </a:r>
            <a:r>
              <a:rPr lang="sv-SE" sz="18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667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Polynomregression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417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592396-816A-FA66-0B21-4741C700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Polynomregression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D5D1546-1178-F844-7385-FB74C90F4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Ibland approximeras </a:t>
                </a:r>
                <a:r>
                  <a:rPr lang="sv-SE" dirty="0" err="1"/>
                  <a:t>datan</a:t>
                </a:r>
                <a:r>
                  <a:rPr lang="sv-SE" dirty="0"/>
                  <a:t> inte bra av en linjär kurva </a:t>
                </a:r>
                <a:r>
                  <a:rPr lang="sv-SE" dirty="0">
                    <a:sym typeface="Wingdings" panose="05000000000000000000" pitchFamily="2" charset="2"/>
                  </a:rPr>
                  <a:t> Lösningen kan vara att testa polynomregression. Modellform: </a:t>
                </a:r>
              </a:p>
              <a:p>
                <a:endParaRPr lang="sv-S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  <a:p>
                <a:r>
                  <a:rPr lang="sv-SE" dirty="0">
                    <a:sym typeface="Wingdings" panose="05000000000000000000" pitchFamily="2" charset="2"/>
                  </a:rPr>
                  <a:t>Notera, det är fortfarande en linjär modell eftersom den är linjär i parametrarna. </a:t>
                </a:r>
              </a:p>
              <a:p>
                <a:r>
                  <a:rPr lang="sv-SE" dirty="0">
                    <a:sym typeface="Wingdings" panose="05000000000000000000" pitchFamily="2" charset="2"/>
                  </a:rPr>
                  <a:t>Enkelt att tillämpa i Scikit-</a:t>
                </a:r>
                <a:r>
                  <a:rPr lang="sv-SE" dirty="0" err="1">
                    <a:sym typeface="Wingdings" panose="05000000000000000000" pitchFamily="2" charset="2"/>
                  </a:rPr>
                  <a:t>learn</a:t>
                </a:r>
                <a:r>
                  <a:rPr lang="sv-SE" dirty="0">
                    <a:sym typeface="Wingdings" panose="05000000000000000000" pitchFamily="2" charset="2"/>
                  </a:rPr>
                  <a:t>: </a:t>
                </a:r>
                <a:r>
                  <a:rPr lang="sv-SE" b="1" i="0" dirty="0" err="1">
                    <a:solidFill>
                      <a:srgbClr val="212529"/>
                    </a:solidFill>
                    <a:effectLst/>
                    <a:latin typeface="Courier New" panose="02070309020205020404" pitchFamily="49" charset="0"/>
                  </a:rPr>
                  <a:t>PolynomialFeatures</a:t>
                </a:r>
                <a:endParaRPr lang="sv-SE" b="1" i="0" dirty="0">
                  <a:solidFill>
                    <a:srgbClr val="212529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D5D1546-1178-F844-7385-FB74C90F4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6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FF5CE89F-8740-5EE6-2B77-026C5985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87" y="1193523"/>
            <a:ext cx="6803625" cy="44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73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1402101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F280E9-FACA-26B5-9941-C116E3F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 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</a:t>
            </a:r>
            <a:r>
              <a:rPr lang="sv-SE" dirty="0"/>
              <a:t>-off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21D876-3550-AD68-1216-0A1AB0BC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En modells ”</a:t>
            </a:r>
            <a:r>
              <a:rPr lang="sv-SE" dirty="0" err="1"/>
              <a:t>generalization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” kan delas in i tre delar: </a:t>
            </a:r>
            <a:br>
              <a:rPr lang="sv-SE" dirty="0"/>
            </a:b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b="1" dirty="0"/>
              <a:t>Bias</a:t>
            </a:r>
            <a:r>
              <a:rPr lang="sv-SE" dirty="0"/>
              <a:t>: Uppstår p.g.a. felaktigt specificerad modell, t.ex. vi använder vanlig linjär regression när </a:t>
            </a:r>
            <a:r>
              <a:rPr lang="sv-SE" dirty="0" err="1"/>
              <a:t>datan</a:t>
            </a:r>
            <a:r>
              <a:rPr lang="sv-SE" dirty="0"/>
              <a:t> är kvadratisk (t.ex. polynomregression kan vara lämpligt). </a:t>
            </a:r>
          </a:p>
          <a:p>
            <a:pPr marL="514350" indent="-514350">
              <a:buFont typeface="+mj-lt"/>
              <a:buAutoNum type="arabicPeriod"/>
            </a:pPr>
            <a:r>
              <a:rPr lang="sv-SE" b="1" dirty="0"/>
              <a:t>Varians</a:t>
            </a:r>
            <a:r>
              <a:rPr lang="sv-SE" dirty="0"/>
              <a:t>: Uppstår till följd av modellens känslighet av </a:t>
            </a:r>
            <a:r>
              <a:rPr lang="sv-SE" dirty="0" err="1"/>
              <a:t>träningsdatan</a:t>
            </a:r>
            <a:r>
              <a:rPr lang="sv-SE" dirty="0"/>
              <a:t>. Mer komplexa / flexibla modeller har högre varians och det är förklaringen till att det inte alltid är bättre att öka komplexiteten. </a:t>
            </a:r>
          </a:p>
          <a:p>
            <a:pPr marL="514350" indent="-514350">
              <a:buFont typeface="+mj-lt"/>
              <a:buAutoNum type="arabicPeriod"/>
            </a:pPr>
            <a:r>
              <a:rPr lang="sv-SE" b="1" dirty="0"/>
              <a:t>Ej reducerbart fel</a:t>
            </a:r>
            <a:r>
              <a:rPr lang="sv-SE" dirty="0"/>
              <a:t>: </a:t>
            </a:r>
            <a:r>
              <a:rPr lang="sv-SE" dirty="0" err="1"/>
              <a:t>Datan</a:t>
            </a:r>
            <a:r>
              <a:rPr lang="sv-SE" dirty="0"/>
              <a:t> har ”</a:t>
            </a:r>
            <a:r>
              <a:rPr lang="sv-SE" dirty="0" err="1"/>
              <a:t>noise</a:t>
            </a:r>
            <a:r>
              <a:rPr lang="sv-SE" dirty="0"/>
              <a:t>” / brus som helt enkelt är slumpmässigt. 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Generellt sett, ökad modell-komplexitet ökar variansen men minskar bias och vice versa. </a:t>
            </a:r>
            <a:r>
              <a:rPr lang="sv-SE" b="1" dirty="0"/>
              <a:t>Det är därför det inte alltid är bättre med en mer komplex modell </a:t>
            </a:r>
            <a:r>
              <a:rPr lang="sv-SE" dirty="0"/>
              <a:t>(t.ex. polynom regression istället för enkel linjär regression). Ökningen i varians kostar mer än vad minskningen i bias smakar. </a:t>
            </a:r>
          </a:p>
        </p:txBody>
      </p:sp>
    </p:spTree>
    <p:extLst>
      <p:ext uri="{BB962C8B-B14F-4D97-AF65-F5344CB8AC3E}">
        <p14:creationId xmlns:p14="http://schemas.microsoft.com/office/powerpoint/2010/main" val="888023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>
            <a:extLst>
              <a:ext uri="{FF2B5EF4-FFF2-40B4-BE49-F238E27FC236}">
                <a16:creationId xmlns:a16="http://schemas.microsoft.com/office/drawing/2014/main" id="{D8ED6658-9F27-15E4-D853-AA82261A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56" y="193263"/>
            <a:ext cx="7024688" cy="3804473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2AEA70F8-EE92-D549-48EB-2254BC785D44}"/>
              </a:ext>
            </a:extLst>
          </p:cNvPr>
          <p:cNvSpPr txBox="1"/>
          <p:nvPr/>
        </p:nvSpPr>
        <p:spPr>
          <a:xfrm>
            <a:off x="1004887" y="4305300"/>
            <a:ext cx="1068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Den gröna modellen är mer flexibel och vi ser att den ändras mycket beroende på hur </a:t>
            </a:r>
            <a:r>
              <a:rPr lang="sv-SE" sz="2000" dirty="0" err="1"/>
              <a:t>datan</a:t>
            </a:r>
            <a:r>
              <a:rPr lang="sv-SE" sz="2000" dirty="0"/>
              <a:t> ser ut </a:t>
            </a:r>
            <a:r>
              <a:rPr lang="sv-SE" sz="2000" dirty="0">
                <a:sym typeface="Wingdings" panose="05000000000000000000" pitchFamily="2" charset="2"/>
              </a:rPr>
              <a:t> Högre varians.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ym typeface="Wingdings" panose="05000000000000000000" pitchFamily="2" charset="2"/>
              </a:rPr>
              <a:t>Generellt sett så passar den gröna modellen </a:t>
            </a:r>
            <a:r>
              <a:rPr lang="sv-SE" sz="2000" dirty="0" err="1">
                <a:sym typeface="Wingdings" panose="05000000000000000000" pitchFamily="2" charset="2"/>
              </a:rPr>
              <a:t>datan</a:t>
            </a:r>
            <a:r>
              <a:rPr lang="sv-SE" sz="2000" dirty="0">
                <a:sym typeface="Wingdings" panose="05000000000000000000" pitchFamily="2" charset="2"/>
              </a:rPr>
              <a:t> bättre  Lägre bias.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ym typeface="Wingdings" panose="05000000000000000000" pitchFamily="2" charset="2"/>
              </a:rPr>
              <a:t>Men, modellens generaliseringsförmåga (att prediktera ny data som modellen inte har sett / tränats på) är inte nödvändigtvis bättre. Detta kan förklaras </a:t>
            </a:r>
            <a:r>
              <a:rPr lang="sv-SE" sz="2000" dirty="0" err="1">
                <a:sym typeface="Wingdings" panose="05000000000000000000" pitchFamily="2" charset="2"/>
              </a:rPr>
              <a:t>m.h.a</a:t>
            </a:r>
            <a:r>
              <a:rPr lang="sv-SE" sz="2000" dirty="0">
                <a:sym typeface="Wingdings" panose="05000000000000000000" pitchFamily="2" charset="2"/>
              </a:rPr>
              <a:t>. ”Bias-</a:t>
            </a:r>
            <a:r>
              <a:rPr lang="sv-SE" sz="2000" dirty="0" err="1">
                <a:sym typeface="Wingdings" panose="05000000000000000000" pitchFamily="2" charset="2"/>
              </a:rPr>
              <a:t>variance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tradeoff</a:t>
            </a:r>
            <a:r>
              <a:rPr lang="sv-SE" sz="2000" dirty="0">
                <a:sym typeface="Wingdings" panose="05000000000000000000" pitchFamily="2" charset="2"/>
              </a:rPr>
              <a:t>”.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16042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Linjär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4036237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Regularisering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7324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723E78-856E-749E-8CB5-5CFC5B6B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Regularisering av linjär regression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8B4C6F-CAB8-0811-DA09-283DBF86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Att regularisera en modell innebär att man ”begränsar den”, d.v.s. flexibiliteten minskar. Detta leder till högre bias men lägre varians.</a:t>
            </a:r>
          </a:p>
          <a:p>
            <a:r>
              <a:rPr lang="sv-SE" dirty="0"/>
              <a:t> Kan vara användbart p.g.a. ”bias-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r>
              <a:rPr lang="sv-SE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3630220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EA599B-2286-DCA5-CEE3-880CA079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FC834A7-34BF-EB2E-35E6-19F10CED5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dirty="0"/>
                  <a:t>Ridge Regression lägger ett extra straff i kostnadsfunktionen som vi försöker minimera. 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br>
                  <a:rPr lang="sv-SE" dirty="0"/>
                </a:br>
                <a:br>
                  <a:rPr lang="sv-SE" dirty="0"/>
                </a:br>
                <a:endParaRPr lang="sv-SE" dirty="0"/>
              </a:p>
              <a:p>
                <a:r>
                  <a:rPr lang="sv-SE" dirty="0"/>
                  <a:t>Våra beta kommer dras mot 0 såvida MSE inte minskar mer än vad extra straffet ökar. </a:t>
                </a:r>
              </a:p>
              <a:p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är en hyperparameter och kan väljas med hjälp av </a:t>
                </a:r>
                <a:r>
                  <a:rPr lang="sv-SE" b="1" dirty="0" err="1"/>
                  <a:t>GridSearchCV</a:t>
                </a:r>
                <a:r>
                  <a:rPr lang="sv-SE" b="1" dirty="0"/>
                  <a:t> </a:t>
                </a:r>
                <a:r>
                  <a:rPr lang="sv-SE" dirty="0"/>
                  <a:t>i Scikit-</a:t>
                </a:r>
                <a:r>
                  <a:rPr lang="sv-SE" dirty="0" err="1"/>
                  <a:t>learn</a:t>
                </a:r>
                <a:r>
                  <a:rPr lang="sv-SE" dirty="0"/>
                  <a:t>.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FC834A7-34BF-EB2E-35E6-19F10CED5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dobjekt 6">
            <a:extLst>
              <a:ext uri="{FF2B5EF4-FFF2-40B4-BE49-F238E27FC236}">
                <a16:creationId xmlns:a16="http://schemas.microsoft.com/office/drawing/2014/main" id="{367AFC63-169E-7A22-3AEC-E435BEBC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41" y="2684855"/>
            <a:ext cx="8276718" cy="21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1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3C7F55-4DCA-2152-69B4-FEA74A14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Hyperparameter &amp;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BBFD6F6-0100-C990-68B1-5EA5298781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b="1" dirty="0"/>
                  <a:t>Hyperparameter</a:t>
                </a:r>
                <a:r>
                  <a:rPr lang="sv-SE" dirty="0"/>
                  <a:t>: En parameter som används för att styra inlärningen. </a:t>
                </a:r>
              </a:p>
              <a:p>
                <a:r>
                  <a:rPr lang="sv-SE" dirty="0"/>
                  <a:t>Svarar på frågan ”Hur lär vi oss”.</a:t>
                </a:r>
              </a:p>
              <a:p>
                <a:endParaRPr lang="sv-SE" dirty="0"/>
              </a:p>
              <a:p>
                <a:r>
                  <a:rPr lang="sv-SE" dirty="0"/>
                  <a:t>Exempel: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i Ridge Regression.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Hur välja hyperparametrar? Generellt sätt </a:t>
                </a:r>
                <a:r>
                  <a:rPr lang="sv-SE" dirty="0" err="1"/>
                  <a:t>m.h.a</a:t>
                </a:r>
                <a:r>
                  <a:rPr lang="sv-SE" dirty="0"/>
                  <a:t>. </a:t>
                </a:r>
                <a:r>
                  <a:rPr lang="sv-SE" b="1" dirty="0" err="1"/>
                  <a:t>GridSearchCV</a:t>
                </a:r>
                <a:r>
                  <a:rPr lang="sv-SE" b="1" dirty="0"/>
                  <a:t> </a:t>
                </a:r>
                <a:r>
                  <a:rPr lang="sv-SE" dirty="0"/>
                  <a:t>i Scikit-</a:t>
                </a:r>
                <a:r>
                  <a:rPr lang="sv-SE" dirty="0" err="1"/>
                  <a:t>learn</a:t>
                </a:r>
                <a:r>
                  <a:rPr lang="sv-SE" dirty="0"/>
                  <a:t>.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BBFD6F6-0100-C990-68B1-5EA529878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2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latshållare för innehåll 3">
                <a:extLst>
                  <a:ext uri="{FF2B5EF4-FFF2-40B4-BE49-F238E27FC236}">
                    <a16:creationId xmlns:a16="http://schemas.microsoft.com/office/drawing/2014/main" id="{F326F350-0A6A-9349-C069-C7F95B6C1AB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b="1" dirty="0"/>
                  <a:t>Parameter</a:t>
                </a:r>
                <a:r>
                  <a:rPr lang="sv-SE" dirty="0"/>
                  <a:t>: En parameter som lärs från träningen. </a:t>
                </a:r>
              </a:p>
              <a:p>
                <a:r>
                  <a:rPr lang="sv-SE" dirty="0"/>
                  <a:t>Svarar på frågan ”Vad har vi lärt oss”. </a:t>
                </a:r>
              </a:p>
              <a:p>
                <a:endParaRPr lang="sv-SE" dirty="0"/>
              </a:p>
              <a:p>
                <a:r>
                  <a:rPr lang="sv-SE" dirty="0"/>
                  <a:t>Exempel: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v-SE" dirty="0"/>
                  <a:t> i Enkel Linjär Regression.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4" name="Platshållare för innehåll 3">
                <a:extLst>
                  <a:ext uri="{FF2B5EF4-FFF2-40B4-BE49-F238E27FC236}">
                    <a16:creationId xmlns:a16="http://schemas.microsoft.com/office/drawing/2014/main" id="{F326F350-0A6A-9349-C069-C7F95B6C1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74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B716853E-2FF6-5174-A277-3B081486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49704"/>
            <a:ext cx="8874178" cy="4976073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9960F0F8-5917-F3C2-4733-7B3BA28D38C9}"/>
              </a:ext>
            </a:extLst>
          </p:cNvPr>
          <p:cNvSpPr txBox="1"/>
          <p:nvPr/>
        </p:nvSpPr>
        <p:spPr>
          <a:xfrm>
            <a:off x="1657350" y="5961965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Bild tagen från (s.136) i andra upplagan av Hands on </a:t>
            </a:r>
            <a:r>
              <a:rPr lang="sv-SE" dirty="0" err="1"/>
              <a:t>machine</a:t>
            </a:r>
            <a:r>
              <a:rPr lang="sv-SE" dirty="0"/>
              <a:t> Learning </a:t>
            </a:r>
            <a:r>
              <a:rPr lang="sv-SE" dirty="0" err="1"/>
              <a:t>with</a:t>
            </a:r>
            <a:r>
              <a:rPr lang="sv-SE" dirty="0"/>
              <a:t> Scikit-</a:t>
            </a:r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Keras</a:t>
            </a:r>
            <a:r>
              <a:rPr lang="sv-SE" dirty="0"/>
              <a:t> &amp; </a:t>
            </a:r>
            <a:r>
              <a:rPr lang="sv-SE" dirty="0" err="1"/>
              <a:t>Tensorflow</a:t>
            </a:r>
            <a:r>
              <a:rPr lang="sv-SE" dirty="0"/>
              <a:t>, </a:t>
            </a:r>
            <a:r>
              <a:rPr lang="sv-SE" dirty="0" err="1"/>
              <a:t>Aurélien</a:t>
            </a:r>
            <a:r>
              <a:rPr lang="sv-SE" dirty="0"/>
              <a:t> </a:t>
            </a:r>
            <a:r>
              <a:rPr lang="sv-SE" dirty="0" err="1"/>
              <a:t>Géron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048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CC1EDD-68C2-826A-B304-45FA09BB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tshållare för innehåll 6">
                <a:extLst>
                  <a:ext uri="{FF2B5EF4-FFF2-40B4-BE49-F238E27FC236}">
                    <a16:creationId xmlns:a16="http://schemas.microsoft.com/office/drawing/2014/main" id="{77ADD862-FD00-6794-00F0-EF275CAF8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br>
                  <a:rPr lang="sv-SE" dirty="0"/>
                </a:br>
                <a:br>
                  <a:rPr lang="sv-SE" dirty="0"/>
                </a:br>
                <a:endParaRPr lang="sv-SE" dirty="0"/>
              </a:p>
              <a:p>
                <a:r>
                  <a:rPr lang="sv-SE" dirty="0"/>
                  <a:t>Man kan matematiskt visa att LASSO tenderar att sätta ”oviktiga” parametrar till 0 vilket gör den populär då man automatiskt får fram vilka variabler som skall användas i en regressions modell. </a:t>
                </a:r>
              </a:p>
              <a:p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är en hyperparameter och kan väljas med hjälp av </a:t>
                </a:r>
                <a:r>
                  <a:rPr lang="sv-SE" b="1" dirty="0" err="1"/>
                  <a:t>GridSearchCV</a:t>
                </a:r>
                <a:r>
                  <a:rPr lang="sv-SE" b="1" dirty="0"/>
                  <a:t> </a:t>
                </a:r>
                <a:r>
                  <a:rPr lang="sv-SE" dirty="0"/>
                  <a:t>i Scikit-</a:t>
                </a:r>
                <a:r>
                  <a:rPr lang="sv-SE" dirty="0" err="1"/>
                  <a:t>learn</a:t>
                </a:r>
                <a:r>
                  <a:rPr lang="sv-SE" dirty="0"/>
                  <a:t>.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7" name="Platshållare för innehåll 6">
                <a:extLst>
                  <a:ext uri="{FF2B5EF4-FFF2-40B4-BE49-F238E27FC236}">
                    <a16:creationId xmlns:a16="http://schemas.microsoft.com/office/drawing/2014/main" id="{77ADD862-FD00-6794-00F0-EF275CAF8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11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dobjekt 8">
            <a:extLst>
              <a:ext uri="{FF2B5EF4-FFF2-40B4-BE49-F238E27FC236}">
                <a16:creationId xmlns:a16="http://schemas.microsoft.com/office/drawing/2014/main" id="{512996C7-B985-3F1C-6C0D-ED450A35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838" y="1690688"/>
            <a:ext cx="7942324" cy="26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07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E5AA4C23-0835-8883-AD21-03D895F4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5" y="257176"/>
            <a:ext cx="8672949" cy="488156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C4C7083F-F58B-1EA3-D54B-615F47E00AA0}"/>
              </a:ext>
            </a:extLst>
          </p:cNvPr>
          <p:cNvSpPr txBox="1"/>
          <p:nvPr/>
        </p:nvSpPr>
        <p:spPr>
          <a:xfrm>
            <a:off x="1085850" y="5919227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Bild tagen från (s.138) i andra upplagan av Hands on </a:t>
            </a:r>
            <a:r>
              <a:rPr lang="sv-SE" dirty="0" err="1"/>
              <a:t>machine</a:t>
            </a:r>
            <a:r>
              <a:rPr lang="sv-SE" dirty="0"/>
              <a:t> Learning </a:t>
            </a:r>
            <a:r>
              <a:rPr lang="sv-SE" dirty="0" err="1"/>
              <a:t>with</a:t>
            </a:r>
            <a:r>
              <a:rPr lang="sv-SE" dirty="0"/>
              <a:t> Scikit-</a:t>
            </a:r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Keras</a:t>
            </a:r>
            <a:r>
              <a:rPr lang="sv-SE" dirty="0"/>
              <a:t> &amp; </a:t>
            </a:r>
            <a:r>
              <a:rPr lang="sv-SE" dirty="0" err="1"/>
              <a:t>Tensorflow</a:t>
            </a:r>
            <a:r>
              <a:rPr lang="sv-SE" dirty="0"/>
              <a:t>, </a:t>
            </a:r>
            <a:r>
              <a:rPr lang="sv-SE" dirty="0" err="1"/>
              <a:t>Aurélien</a:t>
            </a:r>
            <a:r>
              <a:rPr lang="sv-SE" dirty="0"/>
              <a:t> </a:t>
            </a:r>
            <a:r>
              <a:rPr lang="sv-SE" dirty="0" err="1"/>
              <a:t>Géron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3727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EE80C9-ACFF-6E18-8D15-FE9D2E57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0234F3B-8FE1-EAEC-7C82-A73428DBB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dirty="0" err="1"/>
                  <a:t>Elastic</a:t>
                </a:r>
                <a:r>
                  <a:rPr lang="sv-SE" dirty="0"/>
                  <a:t> Net är en blandning av Ridge &amp; Lasso. 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och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dirty="0"/>
                  <a:t> är hyperparametrar och kan väljas med hjälp av </a:t>
                </a:r>
                <a:r>
                  <a:rPr lang="sv-SE" b="1" dirty="0" err="1"/>
                  <a:t>GridSearchCV</a:t>
                </a:r>
                <a:r>
                  <a:rPr lang="sv-SE" b="1" dirty="0"/>
                  <a:t> </a:t>
                </a:r>
                <a:r>
                  <a:rPr lang="sv-SE" dirty="0"/>
                  <a:t>i Scikit-</a:t>
                </a:r>
                <a:r>
                  <a:rPr lang="sv-SE" dirty="0" err="1"/>
                  <a:t>learn</a:t>
                </a:r>
                <a:r>
                  <a:rPr lang="sv-SE" dirty="0"/>
                  <a:t>.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0234F3B-8FE1-EAEC-7C82-A73428DBB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956007ED-036B-8D1B-56A7-BC893701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2495549"/>
            <a:ext cx="9252672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Logistisk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2317077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20A1AA05-0393-045A-23D7-81B37BC8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Logistisk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latshållare för innehåll 4">
                <a:extLst>
                  <a:ext uri="{FF2B5EF4-FFF2-40B4-BE49-F238E27FC236}">
                    <a16:creationId xmlns:a16="http://schemas.microsoft.com/office/drawing/2014/main" id="{A492BDCD-34BF-A917-19F3-5661355AD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Missvisande namn, ”Logistisk Klassificering” vore mer lämpligt eftersom modellen hanterar klassificeringsproblem och inte regressionsproblem. </a:t>
                </a:r>
              </a:p>
              <a:p>
                <a:endParaRPr lang="sv-SE" dirty="0"/>
              </a:p>
              <a:p>
                <a:r>
                  <a:rPr lang="sv-SE" dirty="0"/>
                  <a:t>Logistisk regression är en binär </a:t>
                </a:r>
                <a:r>
                  <a:rPr lang="sv-SE" dirty="0" err="1"/>
                  <a:t>klassificierare</a:t>
                </a:r>
                <a:r>
                  <a:rPr lang="sv-SE" dirty="0"/>
                  <a:t> som uppskattar sannolikheten att en observation tillhör en klass, t.ex. att kunden ”</a:t>
                </a:r>
                <a:r>
                  <a:rPr lang="sv-SE" dirty="0" err="1"/>
                  <a:t>churnar</a:t>
                </a:r>
                <a:r>
                  <a:rPr lang="sv-SE" dirty="0"/>
                  <a:t>”.</a:t>
                </a:r>
              </a:p>
              <a:p>
                <a:r>
                  <a:rPr lang="sv-SE" dirty="0"/>
                  <a:t>Generellt sett: </a:t>
                </a:r>
                <a:br>
                  <a:rPr lang="sv-SE" dirty="0"/>
                </a:br>
                <a:r>
                  <a:rPr lang="sv-SE" dirty="0"/>
                  <a:t>Om sannolikheten </a:t>
                </a:r>
                <a14:m>
                  <m:oMath xmlns:m="http://schemas.openxmlformats.org/officeDocument/2006/math">
                    <m:r>
                      <a:rPr lang="sv-SE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sv-SE" b="0" i="0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>
                    <a:sym typeface="Wingdings" panose="05000000000000000000" pitchFamily="2" charset="2"/>
                  </a:rPr>
                  <a:t> JA</a:t>
                </a:r>
                <a:br>
                  <a:rPr lang="sv-SE" dirty="0">
                    <a:sym typeface="Wingdings" panose="05000000000000000000" pitchFamily="2" charset="2"/>
                  </a:rPr>
                </a:br>
                <a:r>
                  <a:rPr lang="sv-SE" dirty="0"/>
                  <a:t>Om sannolikheten </a:t>
                </a:r>
                <a14:m>
                  <m:oMath xmlns:m="http://schemas.openxmlformats.org/officeDocument/2006/math">
                    <m:r>
                      <a:rPr lang="sv-SE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sv-SE" dirty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>
                    <a:sym typeface="Wingdings" panose="05000000000000000000" pitchFamily="2" charset="2"/>
                  </a:rPr>
                  <a:t> NEJ</a:t>
                </a:r>
              </a:p>
            </p:txBody>
          </p:sp>
        </mc:Choice>
        <mc:Fallback xmlns="">
          <p:sp>
            <p:nvSpPr>
              <p:cNvPr id="5" name="Platshållare för innehåll 4">
                <a:extLst>
                  <a:ext uri="{FF2B5EF4-FFF2-40B4-BE49-F238E27FC236}">
                    <a16:creationId xmlns:a16="http://schemas.microsoft.com/office/drawing/2014/main" id="{A492BDCD-34BF-A917-19F3-5661355AD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77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F23F5-9D34-C8C9-2D8E-6849F1D8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sv-SE" sz="4000" dirty="0"/>
              <a:t>Regressionsproblem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0196A-B7A0-1672-9F82-7D4830AFA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79720"/>
                <a:ext cx="5981278" cy="43387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sz="2000" dirty="0"/>
                  <a:t>Den beroende variabeln (y = inkomst) har kontinuerliga värden.</a:t>
                </a:r>
              </a:p>
              <a:p>
                <a:r>
                  <a:rPr lang="sv-SE" sz="2000" dirty="0"/>
                  <a:t>En linjär regressions modell (med en variabel):</a:t>
                </a:r>
                <a:br>
                  <a:rPr lang="sv-SE" sz="2000" dirty="0"/>
                </a:br>
                <a:br>
                  <a:rPr lang="sv-SE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19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9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9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9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9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9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9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9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190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/>
              </a:p>
              <a:p>
                <a:endParaRPr lang="sv-SE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𝑖𝑛𝑘𝑜𝑚𝑠𝑡</m:t>
                      </m:r>
                      <m:r>
                        <a:rPr lang="sv-SE" sz="20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00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00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∗å</m:t>
                      </m:r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𝑙𝑑𝑒𝑟</m:t>
                      </m:r>
                      <m:r>
                        <a:rPr lang="sv-SE" sz="20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sv-SE" sz="2000" dirty="0"/>
              </a:p>
              <a:p>
                <a:r>
                  <a:rPr lang="sv-SE" sz="2000" dirty="0"/>
                  <a:t>Några modeller som kan användas för att</a:t>
                </a:r>
                <a:br>
                  <a:rPr lang="sv-SE" sz="2000" dirty="0"/>
                </a:br>
                <a:r>
                  <a:rPr lang="sv-SE" sz="2000" dirty="0"/>
                  <a:t>hantera regressionsproblem: </a:t>
                </a:r>
                <a:br>
                  <a:rPr lang="sv-SE" sz="2000" dirty="0"/>
                </a:br>
                <a:br>
                  <a:rPr lang="sv-SE" sz="2000" dirty="0"/>
                </a:br>
                <a:r>
                  <a:rPr lang="sv-SE" sz="2000" dirty="0"/>
                  <a:t>- Linjär Regression</a:t>
                </a:r>
                <a:br>
                  <a:rPr lang="sv-SE" sz="2000" dirty="0"/>
                </a:br>
                <a:r>
                  <a:rPr lang="sv-SE" sz="2000" dirty="0"/>
                  <a:t>- Support </a:t>
                </a:r>
                <a:r>
                  <a:rPr lang="sv-SE" sz="2000" dirty="0" err="1"/>
                  <a:t>Vector</a:t>
                </a:r>
                <a:r>
                  <a:rPr lang="sv-SE" sz="2000" dirty="0"/>
                  <a:t> Machines (SVM)</a:t>
                </a:r>
                <a:br>
                  <a:rPr lang="sv-SE" sz="2000" dirty="0"/>
                </a:br>
                <a:r>
                  <a:rPr lang="sv-SE" sz="2000" dirty="0"/>
                  <a:t>- Beslutsträd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0196A-B7A0-1672-9F82-7D4830AFA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79720"/>
                <a:ext cx="5981278" cy="4338702"/>
              </a:xfrm>
              <a:blipFill>
                <a:blip r:embed="rId2"/>
                <a:stretch>
                  <a:fillRect l="-917" t="-211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red line and blue dots&#10;&#10;Description automatically generated with low confidence">
            <a:extLst>
              <a:ext uri="{FF2B5EF4-FFF2-40B4-BE49-F238E27FC236}">
                <a16:creationId xmlns:a16="http://schemas.microsoft.com/office/drawing/2014/main" id="{D42EE222-9D04-5361-3709-E4CDB855C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84" y="3064915"/>
            <a:ext cx="5677469" cy="370024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D88B18-A1DC-3BDD-46B7-E5E7250D3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66198"/>
              </p:ext>
            </p:extLst>
          </p:nvPr>
        </p:nvGraphicFramePr>
        <p:xfrm>
          <a:off x="7566227" y="539578"/>
          <a:ext cx="4019152" cy="2432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576">
                  <a:extLst>
                    <a:ext uri="{9D8B030D-6E8A-4147-A177-3AD203B41FA5}">
                      <a16:colId xmlns:a16="http://schemas.microsoft.com/office/drawing/2014/main" val="3034583794"/>
                    </a:ext>
                  </a:extLst>
                </a:gridCol>
                <a:gridCol w="2009576">
                  <a:extLst>
                    <a:ext uri="{9D8B030D-6E8A-4147-A177-3AD203B41FA5}">
                      <a16:colId xmlns:a16="http://schemas.microsoft.com/office/drawing/2014/main" val="2298116693"/>
                    </a:ext>
                  </a:extLst>
                </a:gridCol>
              </a:tblGrid>
              <a:tr h="4833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Inkomst</a:t>
                      </a:r>
                      <a:r>
                        <a:rPr lang="en-US" sz="2400" b="1" u="none" strike="noStrike" dirty="0">
                          <a:effectLst/>
                        </a:rPr>
                        <a:t> (y)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Ålder</a:t>
                      </a:r>
                      <a:r>
                        <a:rPr lang="en-US" sz="2400" b="1" u="none" strike="noStrike" dirty="0">
                          <a:effectLst/>
                        </a:rPr>
                        <a:t> 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240529"/>
                  </a:ext>
                </a:extLst>
              </a:tr>
              <a:tr h="48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58500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043886"/>
                  </a:ext>
                </a:extLst>
              </a:tr>
              <a:tr h="48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42000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297989"/>
                  </a:ext>
                </a:extLst>
              </a:tr>
              <a:tr h="48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3520805"/>
                  </a:ext>
                </a:extLst>
              </a:tr>
              <a:tr h="4989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39000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Brödtex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85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81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16A875-EC02-F2F8-DF55-DEB4536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Logistisk Regression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20CAA9-0289-CE65-57BB-4A83E9C0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Exempel: Vi vill modellera hur sannolikheten att ”</a:t>
            </a:r>
            <a:r>
              <a:rPr lang="sv-SE" dirty="0" err="1"/>
              <a:t>churna</a:t>
            </a:r>
            <a:r>
              <a:rPr lang="sv-SE" dirty="0"/>
              <a:t>” påverkas av ålder.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F84E01D-75D7-405A-D358-FBD3E775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628899"/>
            <a:ext cx="8383412" cy="39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4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AFBF58A4-6C5A-CA0F-A496-0311F427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29" y="109140"/>
            <a:ext cx="5318341" cy="66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5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CE9143-EDE6-7FB6-E659-A9DB2F58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Logistisk Regression - </a:t>
            </a:r>
            <a:r>
              <a:rPr lang="sv-SE" dirty="0" err="1"/>
              <a:t>Modelspecifikation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BE326ED-0736-907B-0653-B07BE36C9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Vi skattar modellen: </a:t>
                </a:r>
                <a:br>
                  <a:rPr lang="sv-SE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v-S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sv-SE" dirty="0"/>
              </a:p>
              <a:p>
                <a:r>
                  <a:rPr lang="sv-SE" dirty="0"/>
                  <a:t>Men vi vill ju ha sannolikheten och inte log-oddset,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sv-SE" dirty="0"/>
                  <a:t>. </a:t>
                </a:r>
              </a:p>
              <a:p>
                <a:r>
                  <a:rPr lang="sv-SE" dirty="0"/>
                  <a:t>Med lite algebra så kan vi lösa ut för sannolikheten </a:t>
                </a:r>
                <a14:m>
                  <m:oMath xmlns:m="http://schemas.openxmlformats.org/officeDocument/2006/math">
                    <m:r>
                      <a:rPr lang="sv-SE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v-SE" dirty="0"/>
                  <a:t>.</a:t>
                </a:r>
                <a:br>
                  <a:rPr lang="sv-SE" dirty="0"/>
                </a:br>
                <a:br>
                  <a:rPr lang="sv-SE" dirty="0"/>
                </a:b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BE326ED-0736-907B-0653-B07BE36C9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22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B6394D61-9921-8DE1-4CD3-296940DF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34" y="269410"/>
            <a:ext cx="4956532" cy="63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6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D40A3A70-FDAC-066A-BA91-CF2D8BCA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90688"/>
            <a:ext cx="8991600" cy="3286125"/>
          </a:xfrm>
          <a:prstGeom prst="rect">
            <a:avLst/>
          </a:prstGeom>
        </p:spPr>
      </p:pic>
      <p:sp>
        <p:nvSpPr>
          <p:cNvPr id="4" name="Rubrik 3">
            <a:extLst>
              <a:ext uri="{FF2B5EF4-FFF2-40B4-BE49-F238E27FC236}">
                <a16:creationId xmlns:a16="http://schemas.microsoft.com/office/drawing/2014/main" id="{7E286EBC-310E-1CBF-2F20-B21C79E7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Logistic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784CB53A-BE40-0CBE-A95D-EEF4FA8899B7}"/>
              </a:ext>
            </a:extLst>
          </p:cNvPr>
          <p:cNvSpPr txBox="1"/>
          <p:nvPr/>
        </p:nvSpPr>
        <p:spPr>
          <a:xfrm>
            <a:off x="1052945" y="5735782"/>
            <a:ext cx="10039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Bild tagen från (s.143) i andra upplagan av Hands on </a:t>
            </a:r>
            <a:r>
              <a:rPr lang="sv-SE" dirty="0" err="1"/>
              <a:t>machine</a:t>
            </a:r>
            <a:r>
              <a:rPr lang="sv-SE" dirty="0"/>
              <a:t> Learning </a:t>
            </a:r>
            <a:r>
              <a:rPr lang="sv-SE" dirty="0" err="1"/>
              <a:t>with</a:t>
            </a:r>
            <a:r>
              <a:rPr lang="sv-SE" dirty="0"/>
              <a:t> Scikit-</a:t>
            </a:r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Keras</a:t>
            </a:r>
            <a:r>
              <a:rPr lang="sv-SE" dirty="0"/>
              <a:t> &amp; </a:t>
            </a:r>
            <a:r>
              <a:rPr lang="sv-SE" dirty="0" err="1"/>
              <a:t>Tensorflow</a:t>
            </a:r>
            <a:r>
              <a:rPr lang="sv-SE" dirty="0"/>
              <a:t>, </a:t>
            </a:r>
            <a:r>
              <a:rPr lang="sv-SE" dirty="0" err="1"/>
              <a:t>Aurélien</a:t>
            </a:r>
            <a:r>
              <a:rPr lang="sv-SE" dirty="0"/>
              <a:t> </a:t>
            </a:r>
            <a:r>
              <a:rPr lang="sv-SE" dirty="0" err="1"/>
              <a:t>Géron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99628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7D1009-3D8F-E090-7B7C-955F0E2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Multipel Logistisk </a:t>
            </a:r>
            <a:r>
              <a:rPr lang="sv-SE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262957A-F24E-CA46-0F51-0F7071ED7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Generalisering till flera variabler, Multipel Linjär Regression, har den uppenbara generaliseringen. </a:t>
                </a:r>
              </a:p>
              <a:p>
                <a:endParaRPr lang="sv-S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v-S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Vi kan återigen lösa ut för sannolikheten </a:t>
                </a:r>
                <a14:m>
                  <m:oMath xmlns:m="http://schemas.openxmlformats.org/officeDocument/2006/math">
                    <m:r>
                      <a:rPr lang="sv-SE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v-SE" dirty="0"/>
                  <a:t> genom algebra: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262957A-F24E-CA46-0F51-0F7071ED7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objekt 5">
            <a:extLst>
              <a:ext uri="{FF2B5EF4-FFF2-40B4-BE49-F238E27FC236}">
                <a16:creationId xmlns:a16="http://schemas.microsoft.com/office/drawing/2014/main" id="{0780481D-63B7-43EA-5795-6A13FE11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2" y="4971219"/>
            <a:ext cx="6819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0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7FCDDC-CB9B-67CD-F635-1D1BCA95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Logistisk Regression – Flera Klasser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F61D5E-73FE-2F66-BEC9-F25B1FB3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Med </a:t>
            </a:r>
            <a:r>
              <a:rPr lang="sv-SE" dirty="0" err="1"/>
              <a:t>OvO</a:t>
            </a:r>
            <a:r>
              <a:rPr lang="sv-SE" dirty="0"/>
              <a:t> eller </a:t>
            </a:r>
            <a:r>
              <a:rPr lang="sv-SE" dirty="0" err="1"/>
              <a:t>OvR</a:t>
            </a:r>
            <a:r>
              <a:rPr lang="sv-SE" dirty="0"/>
              <a:t> algoritmerna kan logistisk regression användas för multiklass klassificering.</a:t>
            </a:r>
          </a:p>
          <a:p>
            <a:endParaRPr lang="sv-SE" dirty="0"/>
          </a:p>
          <a:p>
            <a:r>
              <a:rPr lang="sv-SE" dirty="0"/>
              <a:t>Logistisk regression kan även generaliseras till att ”direkt” kunna hantera flera klasser och det kallas då </a:t>
            </a:r>
            <a:r>
              <a:rPr lang="sv-SE" dirty="0" err="1"/>
              <a:t>Softmax</a:t>
            </a:r>
            <a:r>
              <a:rPr lang="sv-SE" dirty="0"/>
              <a:t> Regression. Vi går inte in på detta. </a:t>
            </a:r>
          </a:p>
        </p:txBody>
      </p:sp>
    </p:spTree>
    <p:extLst>
      <p:ext uri="{BB962C8B-B14F-4D97-AF65-F5344CB8AC3E}">
        <p14:creationId xmlns:p14="http://schemas.microsoft.com/office/powerpoint/2010/main" val="2003554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759845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Linjär Regression </a:t>
            </a:r>
            <a:br>
              <a:rPr lang="sv-SE" sz="4400" dirty="0"/>
            </a:br>
            <a:r>
              <a:rPr lang="sv-SE" sz="4400" dirty="0"/>
              <a:t>&amp; </a:t>
            </a:r>
            <a:br>
              <a:rPr lang="sv-SE" sz="4400" dirty="0"/>
            </a:br>
            <a:r>
              <a:rPr lang="sv-SE" sz="4400" dirty="0"/>
              <a:t>Logistisk Regression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53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673143-5F4F-7B59-0A56-400B0591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Multipel Linjär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04FE6FB-7293-34DF-7680-A3994A74C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Modell: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8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8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8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8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sv-SE" dirty="0"/>
              </a:p>
              <a:p>
                <a:r>
                  <a:rPr lang="sv-SE" dirty="0"/>
                  <a:t>När vi har data så blir det (om vi antar att det finns två variabler, p = 2, samt 3 observationer) enligt ekvationerna nedan.  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 algn="r">
                  <a:buNone/>
                </a:pPr>
                <a:r>
                  <a:rPr lang="sv-SE" b="1" dirty="0"/>
                  <a:t>Notera, när vi</a:t>
                </a:r>
                <a:br>
                  <a:rPr lang="sv-SE" b="1" dirty="0"/>
                </a:br>
                <a:r>
                  <a:rPr lang="sv-SE" b="1" dirty="0"/>
                  <a:t>har faktisk data</a:t>
                </a:r>
                <a:br>
                  <a:rPr lang="sv-SE" b="1" dirty="0"/>
                </a:br>
                <a:r>
                  <a:rPr lang="sv-SE" b="1" dirty="0"/>
                  <a:t>så blir det små</a:t>
                </a:r>
                <a:br>
                  <a:rPr lang="sv-SE" b="1" dirty="0"/>
                </a:br>
                <a:r>
                  <a:rPr lang="sv-SE" b="1" dirty="0"/>
                  <a:t>bokstäver:</a:t>
                </a:r>
                <a:br>
                  <a:rPr lang="sv-SE" b="1" dirty="0"/>
                </a:br>
                <a:r>
                  <a:rPr lang="sv-SE" b="1" dirty="0"/>
                  <a:t>X </a:t>
                </a:r>
                <a:r>
                  <a:rPr lang="sv-SE" b="1" dirty="0">
                    <a:sym typeface="Wingdings" panose="05000000000000000000" pitchFamily="2" charset="2"/>
                  </a:rPr>
                  <a:t> x</a:t>
                </a:r>
              </a:p>
              <a:p>
                <a:pPr marL="0" indent="0" algn="r">
                  <a:buNone/>
                </a:pPr>
                <a:r>
                  <a:rPr lang="sv-SE" b="1" dirty="0">
                    <a:sym typeface="Wingdings" panose="05000000000000000000" pitchFamily="2" charset="2"/>
                  </a:rPr>
                  <a:t>Y  y</a:t>
                </a:r>
                <a:endParaRPr lang="sv-SE" b="1" dirty="0"/>
              </a:p>
              <a:p>
                <a:pPr algn="r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04FE6FB-7293-34DF-7680-A3994A74C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9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dobjekt 7">
            <a:extLst>
              <a:ext uri="{FF2B5EF4-FFF2-40B4-BE49-F238E27FC236}">
                <a16:creationId xmlns:a16="http://schemas.microsoft.com/office/drawing/2014/main" id="{4F0DD4D9-AA52-62F6-200C-F2A076C79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57" y="3332022"/>
            <a:ext cx="6899799" cy="28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0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1229D4-430B-BCEF-F800-4DB53B4F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Ekvationssystem på Matrisform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BAFD0946-FA70-9618-AC66-E513E7DDD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59" y="1595438"/>
            <a:ext cx="9004681" cy="48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9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7B8719F-EC88-0DCC-387A-36E0B80F730F}"/>
              </a:ext>
            </a:extLst>
          </p:cNvPr>
          <p:cNvSpPr txBox="1"/>
          <p:nvPr/>
        </p:nvSpPr>
        <p:spPr>
          <a:xfrm>
            <a:off x="7361499" y="995423"/>
            <a:ext cx="4375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Med två variabler så har man ett plan istället för en linje.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Har man fler variabler så kan vi inte visualisera det. 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D62E96B-FBD4-7FB8-2FBA-578F3B10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7" y="361950"/>
            <a:ext cx="57626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Summor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Repetition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719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3ABA03-07CA-E58A-A2DF-D2411CA6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sv-SE" dirty="0"/>
              <a:t>Summor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EDF9A74-73D1-C9EB-01D9-F3C9AA7B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281" y="1102228"/>
            <a:ext cx="6349979" cy="5396826"/>
          </a:xfrm>
        </p:spPr>
      </p:pic>
    </p:spTree>
    <p:extLst>
      <p:ext uri="{BB962C8B-B14F-4D97-AF65-F5344CB8AC3E}">
        <p14:creationId xmlns:p14="http://schemas.microsoft.com/office/powerpoint/2010/main" val="14175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1217</TotalTime>
  <Words>1743</Words>
  <Application>Microsoft Office PowerPoint</Application>
  <PresentationFormat>Bredbild</PresentationFormat>
  <Paragraphs>190</Paragraphs>
  <Slides>47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Brödtext</vt:lpstr>
      <vt:lpstr>Calibri</vt:lpstr>
      <vt:lpstr>Calibri Light</vt:lpstr>
      <vt:lpstr>Cambria Math</vt:lpstr>
      <vt:lpstr>Courier New</vt:lpstr>
      <vt:lpstr>Office Theme</vt:lpstr>
      <vt:lpstr>Linjär Regression  &amp;  Logistisk Regression</vt:lpstr>
      <vt:lpstr>Innehåll</vt:lpstr>
      <vt:lpstr>Linjär Regression</vt:lpstr>
      <vt:lpstr>Regressionsproblem</vt:lpstr>
      <vt:lpstr>Multipel Linjär Regression</vt:lpstr>
      <vt:lpstr>Ekvationssystem på Matrisform</vt:lpstr>
      <vt:lpstr>PowerPoint-presentation</vt:lpstr>
      <vt:lpstr>Summor - Repetition</vt:lpstr>
      <vt:lpstr>Summor </vt:lpstr>
      <vt:lpstr>Parameter Skattning - Linjär Regression</vt:lpstr>
      <vt:lpstr>Parameterskattning (1/2)</vt:lpstr>
      <vt:lpstr>Parameterskattning (2/2)</vt:lpstr>
      <vt:lpstr>Gradient Descent</vt:lpstr>
      <vt:lpstr>Gradient Descent (1/4)</vt:lpstr>
      <vt:lpstr>Gradient Descent (2/4)</vt:lpstr>
      <vt:lpstr>Gradient Descent (3/4)</vt:lpstr>
      <vt:lpstr>Gradient Descent (4/4)</vt:lpstr>
      <vt:lpstr>3 varianter av Gradient Descent</vt:lpstr>
      <vt:lpstr>Utvärdering: Root Mean Squared Error (RMSE)</vt:lpstr>
      <vt:lpstr>Root Mean Squared Error (RMSE)</vt:lpstr>
      <vt:lpstr>RMSE - Tolkning</vt:lpstr>
      <vt:lpstr>RMSE - Exempel</vt:lpstr>
      <vt:lpstr>RMSE – Kod Exempel</vt:lpstr>
      <vt:lpstr>Polynomregression</vt:lpstr>
      <vt:lpstr>Polynomregression</vt:lpstr>
      <vt:lpstr>PowerPoint-presentation</vt:lpstr>
      <vt:lpstr>Bias-Variance Trade-off</vt:lpstr>
      <vt:lpstr>Bias Variance Trade-off</vt:lpstr>
      <vt:lpstr>PowerPoint-presentation</vt:lpstr>
      <vt:lpstr>Regularisering</vt:lpstr>
      <vt:lpstr>Regularisering av linjär regression</vt:lpstr>
      <vt:lpstr>Ridge Regression</vt:lpstr>
      <vt:lpstr>Hyperparameter &amp; Parameter</vt:lpstr>
      <vt:lpstr>PowerPoint-presentation</vt:lpstr>
      <vt:lpstr>Lasso Regression</vt:lpstr>
      <vt:lpstr>PowerPoint-presentation</vt:lpstr>
      <vt:lpstr>Elastic Net</vt:lpstr>
      <vt:lpstr>Logistisk Regression</vt:lpstr>
      <vt:lpstr>Logistisk Regression</vt:lpstr>
      <vt:lpstr>Logistisk Regression</vt:lpstr>
      <vt:lpstr>PowerPoint-presentation</vt:lpstr>
      <vt:lpstr>Logistisk Regression - Modelspecifikation</vt:lpstr>
      <vt:lpstr>PowerPoint-presentation</vt:lpstr>
      <vt:lpstr>Logistic Function</vt:lpstr>
      <vt:lpstr>Multipel Logistisk Regression</vt:lpstr>
      <vt:lpstr>Logistisk Regression – Flera Klasser</vt:lpstr>
      <vt:lpstr>Linjär Regression  &amp;  Logistisk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73</cp:revision>
  <dcterms:created xsi:type="dcterms:W3CDTF">2023-05-22T17:34:32Z</dcterms:created>
  <dcterms:modified xsi:type="dcterms:W3CDTF">2023-05-28T14:32:01Z</dcterms:modified>
</cp:coreProperties>
</file>