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08" r:id="rId4"/>
    <p:sldId id="311" r:id="rId5"/>
    <p:sldId id="313" r:id="rId6"/>
    <p:sldId id="312" r:id="rId7"/>
    <p:sldId id="314" r:id="rId8"/>
    <p:sldId id="315" r:id="rId9"/>
    <p:sldId id="316" r:id="rId10"/>
    <p:sldId id="324" r:id="rId11"/>
    <p:sldId id="323" r:id="rId12"/>
    <p:sldId id="317" r:id="rId13"/>
    <p:sldId id="318" r:id="rId14"/>
    <p:sldId id="319" r:id="rId15"/>
    <p:sldId id="320" r:id="rId16"/>
    <p:sldId id="321" r:id="rId17"/>
    <p:sldId id="322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Beslutsträd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Kodexempel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22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C54D009A-2B47-623C-D89F-2C096A9C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83E5761-21EE-612D-1F91-957533AEB006}"/>
              </a:ext>
            </a:extLst>
          </p:cNvPr>
          <p:cNvSpPr txBox="1"/>
          <p:nvPr/>
        </p:nvSpPr>
        <p:spPr>
          <a:xfrm>
            <a:off x="190680" y="1557523"/>
            <a:ext cx="79864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load_iris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DecisionTreeClassifier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iris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load_iris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iris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:]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 petal length and width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iris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target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tree_clf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DecisionTreeClassifier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max_depth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tree_clf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figure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figsize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30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plot_tree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tree_clf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class_names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iris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target_names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feature_names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iris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feature_names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:],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filled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True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8AC6E16-2CAE-BB9B-ACC1-86F4F16E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31" y="2883086"/>
            <a:ext cx="5590370" cy="37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Träningsalgoritm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CART</a:t>
            </a:r>
          </a:p>
        </p:txBody>
      </p:sp>
    </p:spTree>
    <p:extLst>
      <p:ext uri="{BB962C8B-B14F-4D97-AF65-F5344CB8AC3E}">
        <p14:creationId xmlns:p14="http://schemas.microsoft.com/office/powerpoint/2010/main" val="259991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E51294-8400-79BC-FD48-F5087459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4400" kern="1200" dirty="0" err="1">
                <a:latin typeface="+mj-lt"/>
                <a:ea typeface="+mj-ea"/>
                <a:cs typeface="+mj-cs"/>
              </a:rPr>
              <a:t>Träningsalgoritm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- CART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77AF4B2-C74F-B415-3935-0DFBCA240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</p:spPr>
            <p:txBody>
              <a:bodyPr/>
              <a:lstStyle/>
              <a:p>
                <a:r>
                  <a:rPr lang="sv-SE" sz="2400" dirty="0"/>
                  <a:t>”</a:t>
                </a:r>
                <a:r>
                  <a:rPr lang="sv-SE" sz="2400" dirty="0" err="1"/>
                  <a:t>Classification</a:t>
                </a:r>
                <a:r>
                  <a:rPr lang="sv-SE" sz="2400" dirty="0"/>
                  <a:t> and Regression </a:t>
                </a:r>
                <a:r>
                  <a:rPr lang="sv-SE" sz="2400" dirty="0" err="1"/>
                  <a:t>Tree</a:t>
                </a:r>
                <a:r>
                  <a:rPr lang="sv-SE" sz="2400" dirty="0"/>
                  <a:t>” (CART) algoritmen används för att träna ett beslutsträd. </a:t>
                </a:r>
              </a:p>
              <a:p>
                <a:r>
                  <a:rPr lang="sv-SE" sz="2400" dirty="0"/>
                  <a:t>Välj </a:t>
                </a:r>
                <a14:m>
                  <m:oMath xmlns:m="http://schemas.openxmlformats.org/officeDocument/2006/math">
                    <m:r>
                      <a:rPr lang="sv-SE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v-SE" sz="2400" dirty="0"/>
                  <a:t> (feature) och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v-SE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threshold</a:t>
                </a:r>
                <a:r>
                  <a:rPr lang="sv-SE" sz="2400" dirty="0"/>
                  <a:t>) för varje ”split” på ett sådant sätt så att vi får så rena noder som möjligt där noderna är viktade med antalet observationer. Mer specifikt så försöker algoritmen minimera kostnadsfunktionen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dirty="0"/>
                  <a:t>: </a:t>
                </a:r>
              </a:p>
              <a:p>
                <a:pPr marL="0" indent="0">
                  <a:buNone/>
                </a:pPr>
                <a:br>
                  <a:rPr lang="sv-SE" sz="2400" dirty="0"/>
                </a:br>
                <a:br>
                  <a:rPr lang="sv-SE" sz="2400" dirty="0"/>
                </a:br>
                <a:br>
                  <a:rPr lang="sv-SE" sz="2400" dirty="0"/>
                </a:b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77AF4B2-C74F-B415-3935-0DFBCA240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  <a:blipFill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58585887-51F6-E8CD-7CC5-1D8AEB9C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00" y="3295835"/>
            <a:ext cx="5882520" cy="3346448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E6A2BF6-A2EB-A4F8-CBC4-25AC685D49A5}"/>
              </a:ext>
            </a:extLst>
          </p:cNvPr>
          <p:cNvSpPr txBox="1"/>
          <p:nvPr/>
        </p:nvSpPr>
        <p:spPr>
          <a:xfrm>
            <a:off x="7172891" y="5128108"/>
            <a:ext cx="4545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/>
              <a:t>Algoritmen stannar när maxdjupet är nått eller om den inte kan hitta en split som reducerar ”</a:t>
            </a:r>
            <a:r>
              <a:rPr lang="sv-SE" sz="2400" dirty="0" err="1"/>
              <a:t>impurity</a:t>
            </a:r>
            <a:r>
              <a:rPr lang="sv-SE" sz="2400" dirty="0"/>
              <a:t>”. 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C13DC902-A763-A1C8-0E5F-258A7C55F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091" y="3228191"/>
            <a:ext cx="2540966" cy="17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Regularisering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690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E71251-8379-8BE5-F8DB-7755B6F4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Regularisering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8179C3A-7CEF-AB60-4BF4-26932F23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016" cy="4351338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Beslutsträd är en flexibel modell och kan därför ”</a:t>
            </a:r>
            <a:r>
              <a:rPr lang="sv-SE" dirty="0" err="1"/>
              <a:t>overfitta</a:t>
            </a:r>
            <a:r>
              <a:rPr lang="sv-SE" dirty="0"/>
              <a:t>” </a:t>
            </a:r>
            <a:r>
              <a:rPr lang="sv-SE" dirty="0" err="1"/>
              <a:t>träningsdatan</a:t>
            </a:r>
            <a:r>
              <a:rPr lang="sv-SE" dirty="0"/>
              <a:t>, d.v.s. att modellens generaliseringsförmåga till ny data som den inte blivit tränad på är låg. </a:t>
            </a:r>
          </a:p>
          <a:p>
            <a:r>
              <a:rPr lang="sv-SE" dirty="0"/>
              <a:t>Lösning: Regularisering. </a:t>
            </a:r>
          </a:p>
          <a:p>
            <a:endParaRPr lang="sv-SE" dirty="0"/>
          </a:p>
          <a:p>
            <a:r>
              <a:rPr lang="sv-SE" dirty="0"/>
              <a:t>I Scikit-</a:t>
            </a:r>
            <a:r>
              <a:rPr lang="sv-SE" dirty="0" err="1"/>
              <a:t>learn</a:t>
            </a:r>
            <a:r>
              <a:rPr lang="sv-SE" dirty="0"/>
              <a:t> kan man t.ex. genom </a:t>
            </a:r>
            <a:r>
              <a:rPr lang="sv-SE" dirty="0" err="1"/>
              <a:t>GridSearch</a:t>
            </a:r>
            <a:r>
              <a:rPr lang="sv-SE" dirty="0"/>
              <a:t> justera hyperparametrar såsom: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i="0" dirty="0" err="1">
                <a:solidFill>
                  <a:srgbClr val="212529"/>
                </a:solidFill>
                <a:effectLst/>
                <a:latin typeface="-apple-system"/>
              </a:rPr>
              <a:t>max_depth</a:t>
            </a:r>
            <a:endParaRPr lang="sv-SE" i="1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v-SE" i="0" dirty="0" err="1">
                <a:solidFill>
                  <a:srgbClr val="212529"/>
                </a:solidFill>
                <a:effectLst/>
                <a:latin typeface="-apple-system"/>
              </a:rPr>
              <a:t>min_samples_split</a:t>
            </a:r>
            <a:r>
              <a:rPr lang="sv-SE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i="0" dirty="0" err="1">
                <a:solidFill>
                  <a:srgbClr val="212529"/>
                </a:solidFill>
                <a:effectLst/>
                <a:latin typeface="-apple-system"/>
              </a:rPr>
              <a:t>min_samples_leaf</a:t>
            </a:r>
            <a:endParaRPr lang="sv-SE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sv-SE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sv-SE" b="1" dirty="0">
              <a:solidFill>
                <a:srgbClr val="212529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08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15552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40D1631-EECB-3949-A236-05E981DB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81" y="0"/>
            <a:ext cx="3932237" cy="1600200"/>
          </a:xfrm>
        </p:spPr>
        <p:txBody>
          <a:bodyPr/>
          <a:lstStyle/>
          <a:p>
            <a:r>
              <a:rPr lang="sv-SE" dirty="0"/>
              <a:t>Regression</a:t>
            </a:r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4DC91479-1989-935D-01EA-7A2C9CE33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684" y="1507787"/>
            <a:ext cx="6981316" cy="3635131"/>
          </a:xfrm>
        </p:spPr>
      </p:pic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1809757B-35D4-0B09-E079-A15BFCC2E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681" y="1775297"/>
            <a:ext cx="4957898" cy="466441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Exempel: Antag x1 = 0.6.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Då går vi höger, vänster.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Vårt predikterade värde blir 0.111.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I den löv-noden finns det 110 observationer.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MSE = 0.015 i den löv-noden.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För regressionsproblem så vill optimeringsalgoritmen minimera MSE.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Regularisering används också här för att inte ”</a:t>
            </a:r>
            <a:r>
              <a:rPr lang="sv-SE" sz="2000" dirty="0" err="1"/>
              <a:t>overfitta</a:t>
            </a:r>
            <a:r>
              <a:rPr lang="sv-SE" sz="2000" dirty="0"/>
              <a:t> </a:t>
            </a:r>
            <a:r>
              <a:rPr lang="sv-SE" sz="2000" dirty="0" err="1"/>
              <a:t>datan</a:t>
            </a:r>
            <a:r>
              <a:rPr lang="sv-SE" sz="2000" dirty="0"/>
              <a:t>”. Se Scikit-</a:t>
            </a:r>
            <a:r>
              <a:rPr lang="sv-SE" sz="2000" dirty="0" err="1"/>
              <a:t>learn</a:t>
            </a:r>
            <a:r>
              <a:rPr lang="sv-SE" sz="2000" dirty="0"/>
              <a:t> dokumentation för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83400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Beslutsträd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3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Introduktion till Beslutsträd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Tolkning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Regularisering</a:t>
            </a:r>
          </a:p>
        </p:txBody>
      </p:sp>
    </p:spTree>
    <p:extLst>
      <p:ext uri="{BB962C8B-B14F-4D97-AF65-F5344CB8AC3E}">
        <p14:creationId xmlns:p14="http://schemas.microsoft.com/office/powerpoint/2010/main" val="17953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Introduktion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till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Beslutsträd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54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F07D3D-E216-6A09-5A1A-FF22590C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Introduktion till Beslutsträd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68D57A-7644-7EDF-614B-62A15782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Vi kan hantera både klassificeringsproblem och regressionsproblem med beslutsträd. </a:t>
            </a:r>
          </a:p>
          <a:p>
            <a:endParaRPr lang="sv-SE" dirty="0"/>
          </a:p>
          <a:p>
            <a:r>
              <a:rPr lang="sv-SE" dirty="0"/>
              <a:t>Beslutsträd är grunden till ”</a:t>
            </a:r>
            <a:r>
              <a:rPr lang="sv-SE" dirty="0" err="1"/>
              <a:t>Random</a:t>
            </a:r>
            <a:r>
              <a:rPr lang="sv-SE" dirty="0"/>
              <a:t> Forest” som vi kommer gå igenom senare. </a:t>
            </a:r>
          </a:p>
          <a:p>
            <a:endParaRPr lang="sv-SE" dirty="0"/>
          </a:p>
          <a:p>
            <a:r>
              <a:rPr lang="sv-SE" dirty="0"/>
              <a:t>”White Box” modell – det är enkelt att se varför modellen predikterar som den gör. </a:t>
            </a:r>
          </a:p>
          <a:p>
            <a:endParaRPr lang="sv-SE" dirty="0"/>
          </a:p>
          <a:p>
            <a:r>
              <a:rPr lang="sv-SE" dirty="0"/>
              <a:t>Standardisering av </a:t>
            </a:r>
            <a:r>
              <a:rPr lang="sv-SE" dirty="0" err="1"/>
              <a:t>datan</a:t>
            </a:r>
            <a:r>
              <a:rPr lang="sv-SE" dirty="0"/>
              <a:t> (t.ex. </a:t>
            </a:r>
            <a:r>
              <a:rPr lang="sv-SE" dirty="0" err="1"/>
              <a:t>StandardScaler</a:t>
            </a:r>
            <a:r>
              <a:rPr lang="sv-SE" dirty="0"/>
              <a:t>) behöver överlag inte göras.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68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Tolkning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376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E88A5210-35B2-35A9-DE0C-735D6C18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sv-SE" dirty="0"/>
              <a:t>Tolkning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5A82EBE8-E722-8144-C62A-AA5B32FF5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65569"/>
            <a:ext cx="5094084" cy="4713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Antag att en blomma har: </a:t>
            </a:r>
            <a:br>
              <a:rPr lang="sv-SE" sz="1800" dirty="0"/>
            </a:br>
            <a:r>
              <a:rPr lang="sv-SE" sz="1800" dirty="0" err="1"/>
              <a:t>petal_length</a:t>
            </a:r>
            <a:r>
              <a:rPr lang="sv-SE" sz="1800" dirty="0"/>
              <a:t> = 2.6cm, </a:t>
            </a:r>
            <a:r>
              <a:rPr lang="sv-SE" sz="1800" dirty="0" err="1"/>
              <a:t>petal_width</a:t>
            </a:r>
            <a:r>
              <a:rPr lang="sv-SE" sz="1800" dirty="0"/>
              <a:t> = 1.6 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Då går vi höger, vänster.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Vår predikterade klass blir </a:t>
            </a:r>
            <a:r>
              <a:rPr lang="sv-SE" sz="1800" dirty="0" err="1"/>
              <a:t>versicolor</a:t>
            </a:r>
            <a:r>
              <a:rPr lang="sv-SE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I den löv-noden så finns det 0 iris </a:t>
            </a:r>
            <a:r>
              <a:rPr lang="sv-SE" sz="1800" dirty="0" err="1"/>
              <a:t>setosa</a:t>
            </a:r>
            <a:r>
              <a:rPr lang="sv-SE" sz="1800" dirty="0"/>
              <a:t>, 49 iris </a:t>
            </a:r>
            <a:r>
              <a:rPr lang="sv-SE" sz="1800" dirty="0" err="1"/>
              <a:t>versicolor</a:t>
            </a:r>
            <a:r>
              <a:rPr lang="sv-SE" sz="1800" dirty="0"/>
              <a:t> och 5 iris </a:t>
            </a:r>
            <a:r>
              <a:rPr lang="sv-SE" sz="1800" dirty="0" err="1"/>
              <a:t>virginica</a:t>
            </a:r>
            <a:r>
              <a:rPr lang="sv-SE" sz="1800" dirty="0"/>
              <a:t> [0, 49, 5].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 err="1"/>
              <a:t>Samples</a:t>
            </a:r>
            <a:r>
              <a:rPr lang="sv-SE" sz="1800" dirty="0"/>
              <a:t>: 54 observationer är i denna löv-noden.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 err="1"/>
              <a:t>Gini</a:t>
            </a:r>
            <a:r>
              <a:rPr lang="sv-SE" sz="1800" dirty="0"/>
              <a:t> koefficienten mäter ”</a:t>
            </a:r>
            <a:r>
              <a:rPr lang="sv-SE" sz="1800" dirty="0" err="1"/>
              <a:t>impurity</a:t>
            </a:r>
            <a:r>
              <a:rPr lang="sv-SE" sz="1800" dirty="0"/>
              <a:t>” (orenhet). En nod är ”pure” (ren) om </a:t>
            </a:r>
            <a:r>
              <a:rPr lang="sv-SE" sz="1800" dirty="0" err="1"/>
              <a:t>gini</a:t>
            </a:r>
            <a:r>
              <a:rPr lang="sv-SE" sz="1800" dirty="0"/>
              <a:t> = 0,   d.v.s. alla observationer i noden tillhör samma klass (se t.ex. den orange noden). 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7EEA5B13-0296-84C8-2FA4-4CF38597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0308"/>
            <a:ext cx="5533473" cy="48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3A3306-BE1F-E6AD-15A6-63E4D413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Tolkning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DCAE3972-64C5-77B1-797A-DC1A4658F3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2921" y="2074017"/>
            <a:ext cx="6353634" cy="3003821"/>
          </a:xfr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E026313-9E01-6037-1CEA-0E4CD734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15" y="1690688"/>
            <a:ext cx="4854699" cy="42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464B50-B5E4-82C6-16D5-AB7CC1F9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Gini</a:t>
            </a:r>
            <a:r>
              <a:rPr lang="sv-SE" dirty="0"/>
              <a:t> Koefficienten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9980891-6C55-6A67-D313-A7DDCE901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>
                    <a:latin typeface="Cambria Math" panose="02040503050406030204" pitchFamily="18" charset="0"/>
                  </a:rPr>
                  <a:t>Gini koefficienten för nod 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 beräknas genom formeln: </a:t>
                </a:r>
                <a:br>
                  <a:rPr lang="sv-SE" dirty="0">
                    <a:latin typeface="Cambria Math" panose="02040503050406030204" pitchFamily="18" charset="0"/>
                  </a:rPr>
                </a:br>
                <a:br>
                  <a:rPr lang="sv-SE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  där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 är antalet observationer från klass k bland observationerna inom nod i. </a:t>
                </a:r>
              </a:p>
              <a:p>
                <a:r>
                  <a:rPr lang="sv-SE" dirty="0">
                    <a:latin typeface="Cambria Math" panose="02040503050406030204" pitchFamily="18" charset="0"/>
                  </a:rPr>
                  <a:t>Exempel: </a:t>
                </a:r>
              </a:p>
              <a:p>
                <a:pPr marL="0" indent="0">
                  <a:buNone/>
                </a:pPr>
                <a:endParaRPr lang="sv-S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9980891-6C55-6A67-D313-A7DDCE901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F69A762F-4AA1-76B9-084D-34DD4E5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04" y="4470050"/>
            <a:ext cx="7702685" cy="1944367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2DDA6FA0-A90A-94CB-5EB8-B060AD839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39" y="3251447"/>
            <a:ext cx="3886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E8B6AE-E03B-225B-27FC-D7D5C3F6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/>
              <a:t>Sannolikhetsprediktioner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9BBC4C1-7D11-1EB1-4711-D301D2919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35044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Sannolikheter för olika klasser predikteras genom att ta värdena i ”</a:t>
                </a:r>
                <a:r>
                  <a:rPr lang="sv-SE" dirty="0" err="1"/>
                  <a:t>value</a:t>
                </a:r>
                <a:r>
                  <a:rPr lang="sv-SE" dirty="0"/>
                  <a:t>” dividerat med värdet i </a:t>
                </a:r>
                <a:r>
                  <a:rPr lang="sv-SE" dirty="0" err="1"/>
                  <a:t>samples</a:t>
                </a:r>
                <a:r>
                  <a:rPr lang="sv-SE" dirty="0"/>
                  <a:t>. </a:t>
                </a:r>
              </a:p>
              <a:p>
                <a:endParaRPr lang="sv-SE" dirty="0"/>
              </a:p>
              <a:p>
                <a:r>
                  <a:rPr lang="sv-SE" dirty="0"/>
                  <a:t>Exempel: </a:t>
                </a:r>
              </a:p>
              <a:p>
                <a:pPr marL="0" indent="0">
                  <a:buNone/>
                </a:pPr>
                <a:r>
                  <a:rPr lang="sv-SE" dirty="0"/>
                  <a:t>Antag att en blomma har: </a:t>
                </a:r>
                <a:br>
                  <a:rPr lang="sv-SE" dirty="0"/>
                </a:br>
                <a:r>
                  <a:rPr lang="sv-SE" dirty="0" err="1"/>
                  <a:t>petal_length</a:t>
                </a:r>
                <a:r>
                  <a:rPr lang="sv-SE" dirty="0"/>
                  <a:t> = 2.6cm, </a:t>
                </a:r>
                <a:r>
                  <a:rPr lang="sv-SE" dirty="0" err="1"/>
                  <a:t>petal_width</a:t>
                </a:r>
                <a:r>
                  <a:rPr lang="sv-SE" dirty="0"/>
                  <a:t> = 1.6 cm.</a:t>
                </a:r>
                <a:br>
                  <a:rPr lang="sv-SE" dirty="0"/>
                </a:br>
                <a:br>
                  <a:rPr lang="sv-SE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𝑡𝑜𝑠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𝑒𝑟𝑠𝑖𝑐𝑜𝑙𝑜𝑟</m:t>
                          </m:r>
                        </m:e>
                      </m:d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sv-SE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𝑖𝑟𝑔𝑖𝑛𝑖𝑐𝑎</m:t>
                          </m:r>
                        </m:e>
                      </m:d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Om </a:t>
                </a:r>
                <a:r>
                  <a:rPr lang="sv-SE" dirty="0" err="1"/>
                  <a:t>petal_length</a:t>
                </a:r>
                <a:r>
                  <a:rPr lang="sv-SE" dirty="0"/>
                  <a:t> = 10 cm, </a:t>
                </a:r>
                <a:r>
                  <a:rPr lang="sv-SE" dirty="0" err="1"/>
                  <a:t>petal_width</a:t>
                </a:r>
                <a:r>
                  <a:rPr lang="sv-SE" dirty="0"/>
                  <a:t> = 1.6 cm </a:t>
                </a:r>
                <a:br>
                  <a:rPr lang="sv-SE" dirty="0"/>
                </a:br>
                <a:r>
                  <a:rPr lang="sv-SE" dirty="0">
                    <a:sym typeface="Wingdings" panose="05000000000000000000" pitchFamily="2" charset="2"/>
                  </a:rPr>
                  <a:t>Exakt samma predikterade sannolikheter. </a:t>
                </a:r>
              </a:p>
              <a:p>
                <a:r>
                  <a:rPr lang="sv-SE" dirty="0">
                    <a:sym typeface="Wingdings" panose="05000000000000000000" pitchFamily="2" charset="2"/>
                  </a:rPr>
                  <a:t>Exemplet belyser att modellen ger ”stela”/</a:t>
                </a:r>
                <a:r>
                  <a:rPr lang="sv-SE" dirty="0" err="1">
                    <a:sym typeface="Wingdings" panose="05000000000000000000" pitchFamily="2" charset="2"/>
                  </a:rPr>
                  <a:t>oflexibla</a:t>
                </a:r>
                <a:r>
                  <a:rPr lang="sv-SE" dirty="0">
                    <a:sym typeface="Wingdings" panose="05000000000000000000" pitchFamily="2" charset="2"/>
                  </a:rPr>
                  <a:t> sannolikheter. </a:t>
                </a:r>
                <a:br>
                  <a:rPr lang="sv-SE" dirty="0"/>
                </a:b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9BBC4C1-7D11-1EB1-4711-D301D2919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350445"/>
              </a:xfrm>
              <a:blipFill>
                <a:blip r:embed="rId2"/>
                <a:stretch>
                  <a:fillRect l="-754" t="-22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objekt 3">
            <a:extLst>
              <a:ext uri="{FF2B5EF4-FFF2-40B4-BE49-F238E27FC236}">
                <a16:creationId xmlns:a16="http://schemas.microsoft.com/office/drawing/2014/main" id="{552A5CD6-F462-3F9D-8CB8-2FFAFC9B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70" y="1966794"/>
            <a:ext cx="4075022" cy="35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1551</TotalTime>
  <Words>690</Words>
  <Application>Microsoft Office PowerPoint</Application>
  <PresentationFormat>Bredbild</PresentationFormat>
  <Paragraphs>89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Beslutsträd</vt:lpstr>
      <vt:lpstr>Innehåll</vt:lpstr>
      <vt:lpstr>Introduktion till Beslutsträd</vt:lpstr>
      <vt:lpstr>Introduktion till Beslutsträd</vt:lpstr>
      <vt:lpstr>Tolkning</vt:lpstr>
      <vt:lpstr>Tolkning</vt:lpstr>
      <vt:lpstr>Tolkning</vt:lpstr>
      <vt:lpstr>Gini Koefficienten</vt:lpstr>
      <vt:lpstr>Sannolikhetsprediktioner</vt:lpstr>
      <vt:lpstr>Kodexempel</vt:lpstr>
      <vt:lpstr>Kodexempel</vt:lpstr>
      <vt:lpstr>Träningsalgoritm - CART</vt:lpstr>
      <vt:lpstr>Träningsalgoritm - CART</vt:lpstr>
      <vt:lpstr>Regularisering</vt:lpstr>
      <vt:lpstr>Regularisering</vt:lpstr>
      <vt:lpstr>Regression</vt:lpstr>
      <vt:lpstr>Regression</vt:lpstr>
      <vt:lpstr>Beslutsträd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92</cp:revision>
  <dcterms:created xsi:type="dcterms:W3CDTF">2023-05-22T17:34:32Z</dcterms:created>
  <dcterms:modified xsi:type="dcterms:W3CDTF">2024-02-29T12:58:42Z</dcterms:modified>
</cp:coreProperties>
</file>