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308" r:id="rId4"/>
    <p:sldId id="326" r:id="rId5"/>
    <p:sldId id="328" r:id="rId6"/>
    <p:sldId id="327" r:id="rId7"/>
    <p:sldId id="347" r:id="rId8"/>
    <p:sldId id="330" r:id="rId9"/>
    <p:sldId id="331" r:id="rId10"/>
    <p:sldId id="332" r:id="rId11"/>
    <p:sldId id="333" r:id="rId12"/>
    <p:sldId id="335" r:id="rId13"/>
    <p:sldId id="348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C2AE-17C1-42B1-BCAB-BE69EE06ED96}" type="datetimeFigureOut">
              <a:rPr lang="sv-SE" smtClean="0"/>
              <a:t>2023-06-03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8F7AA-2570-4F45-9124-E786416D66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51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22644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Ensemble Learning &amp; </a:t>
            </a:r>
            <a:br>
              <a:rPr lang="sv-SE" sz="4400" dirty="0"/>
            </a:br>
            <a:r>
              <a:rPr lang="sv-SE" sz="4400" dirty="0" err="1"/>
              <a:t>Random</a:t>
            </a:r>
            <a:r>
              <a:rPr lang="sv-SE" sz="4400"/>
              <a:t> Forest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A0A4A-67E5-1F2B-BAAE-D96E8817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Bagging &amp; Pasting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24BE91-2264-7A75-3B87-6732A323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Hitintills har vi tränat olika modeller och aggregerat dem. </a:t>
            </a:r>
          </a:p>
          <a:p>
            <a:r>
              <a:rPr lang="sv-SE" dirty="0"/>
              <a:t>Varför inte använda samma modell men på olika ”varianter” av </a:t>
            </a:r>
            <a:r>
              <a:rPr lang="sv-SE" dirty="0" err="1"/>
              <a:t>datan</a:t>
            </a:r>
            <a:r>
              <a:rPr lang="sv-SE" dirty="0"/>
              <a:t>? Det gör vi med ”</a:t>
            </a:r>
            <a:r>
              <a:rPr lang="sv-SE" dirty="0" err="1"/>
              <a:t>Bagging</a:t>
            </a:r>
            <a:r>
              <a:rPr lang="sv-SE" dirty="0"/>
              <a:t>” (</a:t>
            </a:r>
            <a:r>
              <a:rPr lang="sv-SE" dirty="0" err="1"/>
              <a:t>Bootstrap</a:t>
            </a:r>
            <a:r>
              <a:rPr lang="sv-SE" dirty="0"/>
              <a:t> </a:t>
            </a:r>
            <a:r>
              <a:rPr lang="sv-SE" dirty="0" err="1"/>
              <a:t>Aggregating</a:t>
            </a:r>
            <a:r>
              <a:rPr lang="sv-SE" dirty="0"/>
              <a:t>) och ”</a:t>
            </a:r>
            <a:r>
              <a:rPr lang="sv-SE" dirty="0" err="1"/>
              <a:t>Pasting</a:t>
            </a:r>
            <a:r>
              <a:rPr lang="sv-SE" dirty="0"/>
              <a:t>” metoderna! </a:t>
            </a:r>
          </a:p>
          <a:p>
            <a:endParaRPr lang="sv-SE" dirty="0"/>
          </a:p>
          <a:p>
            <a:r>
              <a:rPr lang="sv-SE" dirty="0"/>
              <a:t>Den slutgiltiga prediktionen blir typvärdet (det mest vanligt förekommande) för klassificeringsproblem och medelvärdet för regressionsproblem. </a:t>
            </a:r>
          </a:p>
        </p:txBody>
      </p:sp>
    </p:spTree>
    <p:extLst>
      <p:ext uri="{BB962C8B-B14F-4D97-AF65-F5344CB8AC3E}">
        <p14:creationId xmlns:p14="http://schemas.microsoft.com/office/powerpoint/2010/main" val="2927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B88745EF-4AB0-5303-9EC6-CBF7D83A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1" y="125103"/>
            <a:ext cx="8310565" cy="4320423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D193190E-7DDC-FD12-0553-BE6F8272FA36}"/>
              </a:ext>
            </a:extLst>
          </p:cNvPr>
          <p:cNvSpPr txBox="1"/>
          <p:nvPr/>
        </p:nvSpPr>
        <p:spPr>
          <a:xfrm>
            <a:off x="1052511" y="4640346"/>
            <a:ext cx="7915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/>
              <a:t>Bagging</a:t>
            </a:r>
            <a:r>
              <a:rPr lang="sv-SE" sz="2400" dirty="0"/>
              <a:t> = Slumpmässigt urval med återläggning </a:t>
            </a:r>
            <a:r>
              <a:rPr lang="sv-SE" sz="2400" dirty="0">
                <a:sym typeface="Wingdings" panose="05000000000000000000" pitchFamily="2" charset="2"/>
              </a:rPr>
              <a:t> Samma observation kan komma med flera gånger för en modell. </a:t>
            </a:r>
            <a:br>
              <a:rPr lang="sv-SE" sz="2400" dirty="0">
                <a:sym typeface="Wingdings" panose="05000000000000000000" pitchFamily="2" charset="2"/>
              </a:rPr>
            </a:br>
            <a:endParaRPr lang="sv-SE" sz="2400" dirty="0"/>
          </a:p>
          <a:p>
            <a:r>
              <a:rPr lang="sv-SE" sz="2400" b="1" dirty="0" err="1"/>
              <a:t>Pasting</a:t>
            </a:r>
            <a:r>
              <a:rPr lang="sv-SE" sz="2400" dirty="0"/>
              <a:t> = Slumpmässigt urval utan återläggning </a:t>
            </a:r>
            <a:r>
              <a:rPr lang="sv-SE" sz="2400" dirty="0">
                <a:sym typeface="Wingdings" panose="05000000000000000000" pitchFamily="2" charset="2"/>
              </a:rPr>
              <a:t> Samma observation kan inte komma med för en modell.</a:t>
            </a:r>
            <a:endParaRPr lang="sv-SE" sz="2400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C68BD2-4975-32CA-C687-762CD66609BB}"/>
              </a:ext>
            </a:extLst>
          </p:cNvPr>
          <p:cNvSpPr txBox="1"/>
          <p:nvPr/>
        </p:nvSpPr>
        <p:spPr>
          <a:xfrm>
            <a:off x="8967786" y="323850"/>
            <a:ext cx="322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 (s.193) i andra upplagan av Hands on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with</a:t>
            </a:r>
            <a:r>
              <a:rPr lang="sv-SE" dirty="0"/>
              <a:t> Scikit-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Keras</a:t>
            </a:r>
            <a:r>
              <a:rPr lang="sv-SE" dirty="0"/>
              <a:t> &amp; </a:t>
            </a:r>
            <a:r>
              <a:rPr lang="sv-SE" dirty="0" err="1"/>
              <a:t>Tensorflow</a:t>
            </a:r>
            <a:r>
              <a:rPr lang="sv-SE" dirty="0"/>
              <a:t>, </a:t>
            </a:r>
            <a:r>
              <a:rPr lang="sv-SE" dirty="0" err="1"/>
              <a:t>Aurélien</a:t>
            </a:r>
            <a:r>
              <a:rPr lang="sv-SE" dirty="0"/>
              <a:t> </a:t>
            </a:r>
            <a:r>
              <a:rPr lang="sv-SE" dirty="0" err="1"/>
              <a:t>Géron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29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14D1C0-33CC-214B-4032-74645A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– </a:t>
            </a:r>
            <a:r>
              <a:rPr lang="sv-SE" dirty="0" err="1"/>
              <a:t>Bagging</a:t>
            </a:r>
            <a:r>
              <a:rPr lang="sv-SE" dirty="0"/>
              <a:t> &amp; </a:t>
            </a:r>
            <a:r>
              <a:rPr lang="sv-SE" dirty="0" err="1"/>
              <a:t>Pasting</a:t>
            </a:r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965B6DE-44CE-50B2-5D83-5960D6215D26}"/>
              </a:ext>
            </a:extLst>
          </p:cNvPr>
          <p:cNvSpPr txBox="1"/>
          <p:nvPr/>
        </p:nvSpPr>
        <p:spPr>
          <a:xfrm>
            <a:off x="1347788" y="2038349"/>
            <a:ext cx="9496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make_moons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ensemble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BaggingClassifier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tree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DecisionTreeClassifier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make_moons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n_samples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0.30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if "bootstrap=False" then we get pasting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bag_clf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BaggingClassifier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DecisionTreeClassifier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n_estimators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max_samples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bootstrap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bag_clf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931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Out-of</a:t>
            </a:r>
            <a:r>
              <a:rPr lang="en-US" sz="6100" dirty="0">
                <a:solidFill>
                  <a:schemeClr val="bg1"/>
                </a:solidFill>
              </a:rPr>
              <a:t>-Bag (OOB) Evaluation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833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BCD18E-D013-2BA1-54C2-555616AC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 err="1"/>
              <a:t>Out</a:t>
            </a:r>
            <a:r>
              <a:rPr lang="sv-SE" dirty="0"/>
              <a:t>-</a:t>
            </a:r>
            <a:r>
              <a:rPr lang="sv-SE" dirty="0" err="1"/>
              <a:t>of</a:t>
            </a:r>
            <a:r>
              <a:rPr lang="sv-SE" dirty="0"/>
              <a:t>-Bag (OOB) </a:t>
            </a:r>
            <a:r>
              <a:rPr lang="sv-SE" dirty="0" err="1"/>
              <a:t>Evaluation</a:t>
            </a:r>
            <a:r>
              <a:rPr lang="sv-SE" dirty="0"/>
              <a:t> - </a:t>
            </a:r>
            <a:r>
              <a:rPr lang="sv-SE" dirty="0" err="1"/>
              <a:t>Bagging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AF95E5-F7E9-A96D-12C8-E910D76A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96999"/>
            <a:ext cx="10725151" cy="5013325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Om vår ursprungsdata har m observationer, så kommer </a:t>
            </a:r>
            <a:r>
              <a:rPr lang="sv-SE" dirty="0" err="1"/>
              <a:t>BaggingClassifier</a:t>
            </a:r>
            <a:r>
              <a:rPr lang="sv-SE" dirty="0"/>
              <a:t> i Scikit-</a:t>
            </a:r>
            <a:r>
              <a:rPr lang="sv-SE" dirty="0" err="1"/>
              <a:t>learn</a:t>
            </a:r>
            <a:r>
              <a:rPr lang="sv-SE" dirty="0"/>
              <a:t> ”by default” att sampla m stycken observationer med återläggning för varje modell som tränas.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Man kan matematiskt visa att ca 37% av observationerna kommer aldrig att bli dragna, dessa kallas OOB observationer. </a:t>
            </a:r>
          </a:p>
          <a:p>
            <a:r>
              <a:rPr lang="sv-SE" dirty="0"/>
              <a:t>Så istället för att ha ett separat test set så kan vi använda OOB observationerna eftersom modellen inte blivit tränad på den </a:t>
            </a:r>
            <a:r>
              <a:rPr lang="sv-SE" dirty="0" err="1"/>
              <a:t>datan</a:t>
            </a:r>
            <a:r>
              <a:rPr lang="sv-SE" dirty="0"/>
              <a:t>. </a:t>
            </a:r>
          </a:p>
          <a:p>
            <a:r>
              <a:rPr lang="sv-SE" dirty="0"/>
              <a:t>Sätt </a:t>
            </a:r>
            <a:r>
              <a:rPr lang="sv-SE" dirty="0" err="1"/>
              <a:t>oob_score</a:t>
            </a:r>
            <a:r>
              <a:rPr lang="sv-SE" dirty="0"/>
              <a:t> = </a:t>
            </a:r>
            <a:r>
              <a:rPr lang="sv-SE" dirty="0" err="1"/>
              <a:t>True</a:t>
            </a:r>
            <a:r>
              <a:rPr lang="sv-SE" dirty="0"/>
              <a:t> för att få en uppskattning på modellens ”</a:t>
            </a:r>
            <a:r>
              <a:rPr lang="sv-SE" dirty="0" err="1"/>
              <a:t>generalization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”. 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1F1CA746-2E23-DB54-6A67-9A6A5D15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482055"/>
            <a:ext cx="11249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949004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Subspaces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Patches 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615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1579FB-BCDA-B3C2-AC74-E81393F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Random Patches &amp; Random Subspaces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053B9A-D163-2704-25B5-75639F788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>
                    <a:sym typeface="Wingdings" panose="05000000000000000000" pitchFamily="2" charset="2"/>
                  </a:rPr>
                  <a:t>Samplar (samplar = slumpmässigt urval) man features/variabler men använder hela datasetet för varje modell  ”</a:t>
                </a:r>
                <a:r>
                  <a:rPr lang="sv-SE" dirty="0" err="1">
                    <a:sym typeface="Wingdings" panose="05000000000000000000" pitchFamily="2" charset="2"/>
                  </a:rPr>
                  <a:t>Random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Subspaces</a:t>
                </a:r>
                <a:r>
                  <a:rPr lang="sv-SE" dirty="0">
                    <a:sym typeface="Wingdings" panose="05000000000000000000" pitchFamily="2" charset="2"/>
                  </a:rPr>
                  <a:t>”.</a:t>
                </a:r>
              </a:p>
              <a:p>
                <a:pPr marL="0" indent="0">
                  <a:buNone/>
                </a:pPr>
                <a:r>
                  <a:rPr lang="sv-SE" dirty="0">
                    <a:sym typeface="Wingdings" panose="05000000000000000000" pitchFamily="2" charset="2"/>
                  </a:rPr>
                  <a:t>	- (</a:t>
                </a:r>
                <a:r>
                  <a:rPr lang="sv-SE" dirty="0"/>
                  <a:t>bootstrapp = </a:t>
                </a:r>
                <a:r>
                  <a:rPr lang="sv-SE" dirty="0" err="1"/>
                  <a:t>False</a:t>
                </a:r>
                <a:r>
                  <a:rPr lang="sv-SE" dirty="0"/>
                  <a:t> &amp; </a:t>
                </a:r>
                <a:r>
                  <a:rPr lang="sv-SE" dirty="0" err="1"/>
                  <a:t>max_samples</a:t>
                </a:r>
                <a:r>
                  <a:rPr lang="sv-SE" dirty="0"/>
                  <a:t>=1.0 samt </a:t>
                </a:r>
                <a:r>
                  <a:rPr lang="sv-SE" dirty="0" err="1"/>
                  <a:t>bootstrap_features</a:t>
                </a:r>
                <a:r>
                  <a:rPr lang="sv-SE" dirty="0"/>
                  <a:t> = </a:t>
                </a:r>
                <a:r>
                  <a:rPr lang="en-US" dirty="0"/>
                  <a:t>True 		         </a:t>
                </a:r>
                <a:r>
                  <a:rPr lang="en-US" dirty="0" err="1"/>
                  <a:t>och</a:t>
                </a:r>
                <a:r>
                  <a:rPr lang="en-US" dirty="0"/>
                  <a:t>/</a:t>
                </a:r>
                <a:r>
                  <a:rPr lang="en-US" dirty="0" err="1"/>
                  <a:t>eller</a:t>
                </a:r>
                <a:r>
                  <a:rPr lang="en-US" dirty="0"/>
                  <a:t> </a:t>
                </a:r>
                <a:r>
                  <a:rPr lang="en-US" dirty="0" err="1"/>
                  <a:t>max_features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1.0) </a:t>
                </a:r>
                <a:br>
                  <a:rPr lang="sv-SE" dirty="0">
                    <a:sym typeface="Wingdings" panose="05000000000000000000" pitchFamily="2" charset="2"/>
                  </a:rPr>
                </a:br>
                <a:br>
                  <a:rPr lang="sv-SE" dirty="0">
                    <a:sym typeface="Wingdings" panose="05000000000000000000" pitchFamily="2" charset="2"/>
                  </a:rPr>
                </a:br>
                <a:br>
                  <a:rPr lang="sv-SE" dirty="0">
                    <a:sym typeface="Wingdings" panose="05000000000000000000" pitchFamily="2" charset="2"/>
                  </a:rPr>
                </a:br>
                <a:endParaRPr lang="sv-SE" dirty="0">
                  <a:sym typeface="Wingdings" panose="05000000000000000000" pitchFamily="2" charset="2"/>
                </a:endParaRPr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algn="l"/>
                <a:r>
                  <a:rPr lang="sv-SE" dirty="0"/>
                  <a:t>Samplar man </a:t>
                </a:r>
                <a:r>
                  <a:rPr lang="sv-SE" dirty="0">
                    <a:sym typeface="Wingdings" panose="05000000000000000000" pitchFamily="2" charset="2"/>
                  </a:rPr>
                  <a:t>features/variabler</a:t>
                </a:r>
                <a:r>
                  <a:rPr lang="sv-SE" dirty="0"/>
                  <a:t> och observationer </a:t>
                </a:r>
                <a:r>
                  <a:rPr lang="sv-SE" dirty="0">
                    <a:sym typeface="Wingdings" panose="05000000000000000000" pitchFamily="2" charset="2"/>
                  </a:rPr>
                  <a:t> ”</a:t>
                </a:r>
                <a:r>
                  <a:rPr lang="sv-SE" dirty="0" err="1">
                    <a:sym typeface="Wingdings" panose="05000000000000000000" pitchFamily="2" charset="2"/>
                  </a:rPr>
                  <a:t>Random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Patches</a:t>
                </a:r>
                <a:r>
                  <a:rPr lang="sv-SE" dirty="0">
                    <a:sym typeface="Wingdings" panose="05000000000000000000" pitchFamily="2" charset="2"/>
                  </a:rPr>
                  <a:t>”.</a:t>
                </a:r>
              </a:p>
              <a:p>
                <a:pPr algn="l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>
                    <a:sym typeface="Wingdings" panose="05000000000000000000" pitchFamily="2" charset="2"/>
                  </a:rPr>
                  <a:t>Metoderna kan vara användbara när det är väldigt många features/variabler såsom vid t.ex. bilder. Du kan testa och se om det hjälper. </a:t>
                </a:r>
              </a:p>
              <a:p>
                <a:endParaRPr lang="sv-SE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053B9A-D163-2704-25B5-75639F788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E40C05A7-B697-392D-8921-DD6553A6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8" y="3161994"/>
            <a:ext cx="11258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1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27504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1BDC0F-B1D7-B430-98E8-38796409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Forest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956FE5-B6F1-920A-F4C7-AEF805AD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25625"/>
            <a:ext cx="10763249" cy="4351338"/>
          </a:xfrm>
        </p:spPr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Forest är ett ensemble av beslutsträd som oftast tränas genom ”</a:t>
            </a:r>
            <a:r>
              <a:rPr lang="sv-SE" dirty="0" err="1"/>
              <a:t>bagging</a:t>
            </a:r>
            <a:r>
              <a:rPr lang="sv-SE" dirty="0"/>
              <a:t>” (ibland ”</a:t>
            </a:r>
            <a:r>
              <a:rPr lang="sv-SE" dirty="0" err="1"/>
              <a:t>pasting</a:t>
            </a:r>
            <a:r>
              <a:rPr lang="sv-SE" dirty="0"/>
              <a:t>”). </a:t>
            </a:r>
          </a:p>
          <a:p>
            <a:r>
              <a:rPr lang="sv-SE" dirty="0"/>
              <a:t>Vi hade kunnat skapa en </a:t>
            </a:r>
            <a:r>
              <a:rPr lang="sv-SE" dirty="0" err="1"/>
              <a:t>Random</a:t>
            </a:r>
            <a:r>
              <a:rPr lang="sv-SE" dirty="0"/>
              <a:t> Forest modell </a:t>
            </a:r>
            <a:r>
              <a:rPr lang="sv-SE" dirty="0" err="1"/>
              <a:t>m.h.a</a:t>
            </a:r>
            <a:r>
              <a:rPr lang="sv-SE" dirty="0"/>
              <a:t>. </a:t>
            </a:r>
            <a:r>
              <a:rPr lang="sv-SE" dirty="0" err="1"/>
              <a:t>BaggingClassifier</a:t>
            </a:r>
            <a:r>
              <a:rPr lang="sv-SE" dirty="0"/>
              <a:t> (det gjorde vi tidigare), </a:t>
            </a:r>
            <a:br>
              <a:rPr lang="sv-SE" dirty="0"/>
            </a:br>
            <a:r>
              <a:rPr lang="sv-SE" dirty="0"/>
              <a:t>men en effektivare implementation är att direkt använda</a:t>
            </a:r>
            <a:br>
              <a:rPr lang="sv-SE" dirty="0"/>
            </a:br>
            <a:r>
              <a:rPr lang="sv-SE" b="1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sv-SE" b="1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sv-SE" dirty="0"/>
              <a:t>eller</a:t>
            </a:r>
            <a:r>
              <a:rPr lang="sv-SE" b="1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sv-SE" b="1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sv-SE" dirty="0"/>
              <a:t>.</a:t>
            </a:r>
          </a:p>
          <a:p>
            <a:r>
              <a:rPr lang="sv-SE" dirty="0"/>
              <a:t>En ”extra slumpkälla” läggs till genom att inte kolla på den optimala variabeln för varje split. </a:t>
            </a:r>
          </a:p>
          <a:p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CA834DC-BB9B-546D-D1A3-0BA10B69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318828"/>
            <a:ext cx="6258729" cy="123559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63CC548-C897-C5C5-0FDF-D7FD6028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217885"/>
            <a:ext cx="11334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B302843-5797-BBC5-BEAC-25B2D8D4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60" y="1812131"/>
            <a:ext cx="10702911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6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Ensemble Learning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Bagging</a:t>
            </a:r>
            <a:r>
              <a:rPr lang="sv-SE" dirty="0"/>
              <a:t> &amp; </a:t>
            </a:r>
            <a:r>
              <a:rPr lang="sv-SE" dirty="0" err="1"/>
              <a:t>Pasting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Random</a:t>
            </a:r>
            <a:r>
              <a:rPr lang="sv-SE" dirty="0"/>
              <a:t> Forest 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</a:rPr>
              <a:t>Extremely Randomized Trees / </a:t>
            </a:r>
            <a:r>
              <a:rPr lang="sv-SE" sz="5500" dirty="0">
                <a:solidFill>
                  <a:schemeClr val="bg1"/>
                </a:solidFill>
              </a:rPr>
              <a:t>Extra </a:t>
            </a:r>
            <a:r>
              <a:rPr lang="sv-SE" sz="5500" dirty="0" err="1">
                <a:solidFill>
                  <a:schemeClr val="bg1"/>
                </a:solidFill>
              </a:rPr>
              <a:t>Trees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8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A8046B-71C8-B0DC-D670-9821A333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Extremely Randomized Trees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774031-1517-6767-E351-8D013E54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”</a:t>
            </a:r>
            <a:r>
              <a:rPr lang="sv-SE" dirty="0" err="1"/>
              <a:t>Extremely</a:t>
            </a:r>
            <a:r>
              <a:rPr lang="sv-SE" dirty="0"/>
              <a:t> </a:t>
            </a:r>
            <a:r>
              <a:rPr lang="sv-SE" dirty="0" err="1"/>
              <a:t>Randomized</a:t>
            </a:r>
            <a:r>
              <a:rPr lang="sv-SE" dirty="0"/>
              <a:t> </a:t>
            </a:r>
            <a:r>
              <a:rPr lang="sv-SE" dirty="0" err="1"/>
              <a:t>Trees</a:t>
            </a:r>
            <a:r>
              <a:rPr lang="sv-SE" dirty="0"/>
              <a:t>” kallas även för ”Extra </a:t>
            </a:r>
            <a:r>
              <a:rPr lang="sv-SE" dirty="0" err="1"/>
              <a:t>Trees</a:t>
            </a:r>
            <a:r>
              <a:rPr lang="sv-SE" dirty="0"/>
              <a:t>”. </a:t>
            </a:r>
          </a:p>
          <a:p>
            <a:r>
              <a:rPr lang="sv-SE" dirty="0"/>
              <a:t>För varje split så väljs inte bara en ”feature” bland en slumpmässig grupp av ”features” utan även en slumpmässig ”</a:t>
            </a:r>
            <a:r>
              <a:rPr lang="sv-SE" dirty="0" err="1"/>
              <a:t>threshold</a:t>
            </a:r>
            <a:r>
              <a:rPr lang="sv-SE" dirty="0"/>
              <a:t>”. </a:t>
            </a:r>
          </a:p>
          <a:p>
            <a:r>
              <a:rPr lang="sv-SE" dirty="0"/>
              <a:t>Detta medför att vi generellt sett får en högre bias men lägre varians (bias-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</a:t>
            </a:r>
            <a:r>
              <a:rPr lang="sv-SE" dirty="0"/>
              <a:t>-off). </a:t>
            </a:r>
          </a:p>
          <a:p>
            <a:r>
              <a:rPr lang="sv-SE" dirty="0"/>
              <a:t>Vi slipper hitta ”optimal” </a:t>
            </a:r>
            <a:r>
              <a:rPr lang="sv-SE" dirty="0" err="1"/>
              <a:t>threshold</a:t>
            </a:r>
            <a:r>
              <a:rPr lang="sv-SE" dirty="0"/>
              <a:t> för varje split </a:t>
            </a:r>
            <a:r>
              <a:rPr lang="sv-SE" dirty="0">
                <a:sym typeface="Wingdings" panose="05000000000000000000" pitchFamily="2" charset="2"/>
              </a:rPr>
              <a:t> Modellen går snabbare att träna.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/>
              <a:t>Scikit-</a:t>
            </a:r>
            <a:r>
              <a:rPr lang="sv-SE" dirty="0" err="1"/>
              <a:t>learn</a:t>
            </a:r>
            <a:r>
              <a:rPr lang="sv-SE" dirty="0"/>
              <a:t>:</a:t>
            </a:r>
            <a:br>
              <a:rPr lang="sv-SE" dirty="0"/>
            </a:br>
            <a:r>
              <a:rPr lang="sv-SE" b="1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ExtraTreesClassifier</a:t>
            </a:r>
            <a:r>
              <a:rPr lang="sv-SE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dirty="0"/>
              <a:t>&amp;</a:t>
            </a:r>
            <a:r>
              <a:rPr lang="sv-SE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b="1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ExtraTreesRegressor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7E72F9C-48B3-0E49-D0C6-00FDDF9A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706" y="349025"/>
            <a:ext cx="2413452" cy="12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v-SE" sz="5500" dirty="0">
                <a:solidFill>
                  <a:schemeClr val="bg1"/>
                </a:solidFill>
              </a:rPr>
              <a:t>Feature </a:t>
            </a:r>
            <a:r>
              <a:rPr lang="sv-SE" sz="5500" dirty="0" err="1">
                <a:solidFill>
                  <a:schemeClr val="bg1"/>
                </a:solidFill>
              </a:rPr>
              <a:t>Importance</a:t>
            </a:r>
            <a:r>
              <a:rPr lang="sv-SE" sz="5500" dirty="0">
                <a:solidFill>
                  <a:schemeClr val="bg1"/>
                </a:solidFill>
              </a:rPr>
              <a:t> – Beslutsträd &amp; </a:t>
            </a:r>
            <a:r>
              <a:rPr lang="sv-SE" sz="5500" dirty="0" err="1">
                <a:solidFill>
                  <a:schemeClr val="bg1"/>
                </a:solidFill>
              </a:rPr>
              <a:t>Random</a:t>
            </a:r>
            <a:r>
              <a:rPr lang="sv-SE" sz="5500" dirty="0">
                <a:solidFill>
                  <a:schemeClr val="bg1"/>
                </a:solidFill>
              </a:rPr>
              <a:t> Forest</a:t>
            </a:r>
            <a:endParaRPr 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9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74A2B642-3FB9-7BF3-D1EE-E6DB16F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/>
              <a:t>Feature </a:t>
            </a:r>
            <a:r>
              <a:rPr lang="sv-SE" sz="4400" dirty="0" err="1"/>
              <a:t>Importance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25EE8106-BF73-9508-FDA4-1E498CB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Med hjälp av Beslutsträd &amp; ”</a:t>
            </a:r>
            <a:r>
              <a:rPr lang="sv-SE" dirty="0" err="1"/>
              <a:t>Random</a:t>
            </a:r>
            <a:r>
              <a:rPr lang="sv-SE" dirty="0"/>
              <a:t> Forest” så kan vi utvärdera hur viktiga olika features/variabler är. </a:t>
            </a:r>
          </a:p>
          <a:p>
            <a:r>
              <a:rPr lang="sv-SE" dirty="0"/>
              <a:t>Utan att gå in i detalj, ”viktigheten” mäts genom att kolla hur olika features minskar ”</a:t>
            </a:r>
            <a:r>
              <a:rPr lang="sv-SE" dirty="0" err="1"/>
              <a:t>impurity</a:t>
            </a:r>
            <a:r>
              <a:rPr lang="sv-SE" dirty="0"/>
              <a:t>”. Resultatet normaliseras så att summan av alla features ”viktighet” summerar till 1. </a:t>
            </a:r>
          </a:p>
          <a:p>
            <a:r>
              <a:rPr lang="sv-SE" dirty="0"/>
              <a:t>Ju större tal </a:t>
            </a:r>
            <a:r>
              <a:rPr lang="sv-SE" dirty="0">
                <a:sym typeface="Wingdings" panose="05000000000000000000" pitchFamily="2" charset="2"/>
              </a:rPr>
              <a:t> Ju viktigare feature. </a:t>
            </a:r>
          </a:p>
          <a:p>
            <a:r>
              <a:rPr lang="sv-SE" dirty="0">
                <a:sym typeface="Wingdings" panose="05000000000000000000" pitchFamily="2" charset="2"/>
              </a:rPr>
              <a:t>Detta kan vara användbart om man t.ex. vill få en uppskattning på hur viktiga olika features är vid ”feature </a:t>
            </a:r>
            <a:r>
              <a:rPr lang="sv-SE" dirty="0" err="1">
                <a:sym typeface="Wingdings" panose="05000000000000000000" pitchFamily="2" charset="2"/>
              </a:rPr>
              <a:t>selection</a:t>
            </a:r>
            <a:r>
              <a:rPr lang="sv-SE" dirty="0">
                <a:sym typeface="Wingdings" panose="05000000000000000000" pitchFamily="2" charset="2"/>
              </a:rPr>
              <a:t>”. </a:t>
            </a:r>
          </a:p>
          <a:p>
            <a:r>
              <a:rPr lang="sv-SE" dirty="0">
                <a:sym typeface="Wingdings" panose="05000000000000000000" pitchFamily="2" charset="2"/>
              </a:rPr>
              <a:t>”Feature </a:t>
            </a:r>
            <a:r>
              <a:rPr lang="sv-SE" dirty="0" err="1">
                <a:sym typeface="Wingdings" panose="05000000000000000000" pitchFamily="2" charset="2"/>
              </a:rPr>
              <a:t>Selection</a:t>
            </a:r>
            <a:r>
              <a:rPr lang="sv-SE" dirty="0">
                <a:sym typeface="Wingdings" panose="05000000000000000000" pitchFamily="2" charset="2"/>
              </a:rPr>
              <a:t>” är ett stort område och i praktiken så finns det flera olika metoder som kan användas vilket inkluderar teori. </a:t>
            </a:r>
          </a:p>
          <a:p>
            <a:r>
              <a:rPr lang="sv-SE" dirty="0">
                <a:sym typeface="Wingdings" panose="05000000000000000000" pitchFamily="2" charset="2"/>
              </a:rPr>
              <a:t>Om man t.ex. vill prediktera löner så ”vet vi” (eller kan hänvisa till någon teori såsom ekonomisk teori) att t.ex. erfarenhet och utbildning spelar roll. 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17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2FFBE6-29E2-B5C3-A0BC-86B4F0D0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– Feature </a:t>
            </a:r>
            <a:r>
              <a:rPr lang="sv-SE" dirty="0" err="1"/>
              <a:t>Importance</a:t>
            </a:r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E601A5B4-51A4-FD99-4988-AE01E8718296}"/>
              </a:ext>
            </a:extLst>
          </p:cNvPr>
          <p:cNvSpPr txBox="1"/>
          <p:nvPr/>
        </p:nvSpPr>
        <p:spPr>
          <a:xfrm>
            <a:off x="1381124" y="1752601"/>
            <a:ext cx="999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load_iris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ensemble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RandomForestClassifier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iris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RandomForestClassifier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n_estimators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"data"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score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zip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iris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feature_names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feature_importances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score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627948C-4427-28E2-C0B8-CD001612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4676836"/>
            <a:ext cx="5030242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22644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Ensemble Learning &amp; </a:t>
            </a:r>
            <a:br>
              <a:rPr lang="sv-SE" sz="4400" dirty="0"/>
            </a:br>
            <a:r>
              <a:rPr lang="sv-SE" sz="4400" dirty="0" err="1"/>
              <a:t>Random</a:t>
            </a:r>
            <a:r>
              <a:rPr lang="sv-SE" sz="4400"/>
              <a:t> Forest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Introduktion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till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B74AE-DA3B-6D02-33BD-A2563EB6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Introduktion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till Ensemble Learning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473B083-D5B3-513D-4F19-79AB1575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När vi slår samman resultatet av flera prediktionsmodeller så kallas det för Ensemble Learning. </a:t>
            </a:r>
          </a:p>
          <a:p>
            <a:endParaRPr lang="sv-SE" dirty="0"/>
          </a:p>
          <a:p>
            <a:r>
              <a:rPr lang="sv-SE" dirty="0"/>
              <a:t>Exempel: Vi har ett klassificeringsproblem och har tränar 3 olika modeller, (1) Logistisk Regression, (2) SVM och (3) Beslutsträd. </a:t>
            </a:r>
            <a:br>
              <a:rPr lang="sv-SE" dirty="0"/>
            </a:br>
            <a:br>
              <a:rPr lang="sv-SE" dirty="0"/>
            </a:br>
            <a:r>
              <a:rPr lang="sv-SE" dirty="0"/>
              <a:t>Om de predikterar [JA, NEJ, JA] så får ”JA” flest röster (2 av 3) vilket vi då hade kunnat använda som vår slutgiltiga prediktion. </a:t>
            </a:r>
            <a:br>
              <a:rPr lang="sv-SE" dirty="0"/>
            </a:br>
            <a:br>
              <a:rPr lang="sv-SE" dirty="0"/>
            </a:br>
            <a:r>
              <a:rPr lang="sv-SE" dirty="0"/>
              <a:t>Denna typ av ”majoritets prediktion” kallas ”Hard </a:t>
            </a:r>
            <a:r>
              <a:rPr lang="sv-SE" dirty="0" err="1"/>
              <a:t>Voting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”.</a:t>
            </a:r>
            <a:br>
              <a:rPr lang="sv-SE" dirty="0"/>
            </a:br>
            <a:endParaRPr lang="sv-SE" dirty="0"/>
          </a:p>
          <a:p>
            <a:r>
              <a:rPr lang="sv-SE" dirty="0"/>
              <a:t>Om klassificerarna kan estimera sannolikheter (</a:t>
            </a:r>
            <a:r>
              <a:rPr lang="sv-SE" dirty="0" err="1"/>
              <a:t>predict_proba</a:t>
            </a:r>
            <a:r>
              <a:rPr lang="sv-SE" dirty="0"/>
              <a:t> i Scikit-</a:t>
            </a:r>
            <a:r>
              <a:rPr lang="sv-SE" dirty="0" err="1"/>
              <a:t>learn</a:t>
            </a:r>
            <a:r>
              <a:rPr lang="sv-SE" dirty="0"/>
              <a:t>) så kan man ta medelvärdet för alla modellers sannolikheter. Detta kallas då ”Soft </a:t>
            </a:r>
            <a:r>
              <a:rPr lang="sv-SE" dirty="0" err="1"/>
              <a:t>Voting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”. </a:t>
            </a:r>
          </a:p>
          <a:p>
            <a:r>
              <a:rPr lang="sv-SE" dirty="0"/>
              <a:t>Generellt sett är ”Soft </a:t>
            </a:r>
            <a:r>
              <a:rPr lang="sv-SE" dirty="0" err="1"/>
              <a:t>Voting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” bättre då vi nu även beaktar hur säkra vi är. </a:t>
            </a:r>
          </a:p>
          <a:p>
            <a:endParaRPr lang="sv-SE" dirty="0"/>
          </a:p>
          <a:p>
            <a:r>
              <a:rPr lang="sv-SE" dirty="0"/>
              <a:t>Med Ensemble metoder hoppas vi på att få en bättre prediktionsmodell, men det är som vanligt inte garanterat. </a:t>
            </a:r>
          </a:p>
        </p:txBody>
      </p:sp>
    </p:spTree>
    <p:extLst>
      <p:ext uri="{BB962C8B-B14F-4D97-AF65-F5344CB8AC3E}">
        <p14:creationId xmlns:p14="http://schemas.microsoft.com/office/powerpoint/2010/main" val="18225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514D96-2B8D-1EAE-F0CD-909840B5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– Ensemble Learning (Del 1)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A3B621A-1D91-CC77-DE5F-9712CAEAA3BD}"/>
              </a:ext>
            </a:extLst>
          </p:cNvPr>
          <p:cNvSpPr txBox="1"/>
          <p:nvPr/>
        </p:nvSpPr>
        <p:spPr>
          <a:xfrm>
            <a:off x="1076325" y="1690688"/>
            <a:ext cx="10753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### Imports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make_moons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model_selection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accuracy_score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linear_model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sv-S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ensemble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RandomForestClassifier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svm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SVC</a:t>
            </a:r>
          </a:p>
          <a:p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sv-SE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ensemble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VotingClassifier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### Data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make_moons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n_samples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0.30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9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E731FD-FA31-59BA-085E-0ED0008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Kodexempel – Ensemble Learning (Del 2)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D938FB8-8547-C1D1-3508-5FB578229825}"/>
              </a:ext>
            </a:extLst>
          </p:cNvPr>
          <p:cNvSpPr txBox="1"/>
          <p:nvPr/>
        </p:nvSpPr>
        <p:spPr>
          <a:xfrm>
            <a:off x="1171575" y="819566"/>
            <a:ext cx="9686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### 4 Different </a:t>
            </a:r>
            <a:r>
              <a:rPr lang="sv-SE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Models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log_clf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LogisticRegression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solver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lbfgs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RandomForestClassifier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n_estimators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svm_clf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SVC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gamma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"scale"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random_state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voting_clf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VotingClassifier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estimators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=[(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lr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log_clf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rf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svc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svm_clf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)],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voting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'hard'</a:t>
            </a:r>
            <a:r>
              <a:rPr lang="sv-S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### </a:t>
            </a:r>
            <a:r>
              <a:rPr lang="sv-SE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Evaluating</a:t>
            </a:r>
            <a:r>
              <a:rPr lang="sv-SE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each</a:t>
            </a:r>
            <a:r>
              <a:rPr lang="sv-SE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endParaRPr lang="sv-SE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log_clf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rnd_clf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svm_clf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voting_clf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X_train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y_train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class__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__name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accuracy_score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y_pred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dirty="0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E446E304-A706-C635-50C5-F027F694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5253036"/>
            <a:ext cx="3558627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Exempel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Hard 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98598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49AD8B-906E-E021-6368-E22B2DE0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447675"/>
            <a:ext cx="3932237" cy="1600200"/>
          </a:xfrm>
        </p:spPr>
        <p:txBody>
          <a:bodyPr/>
          <a:lstStyle/>
          <a:p>
            <a:r>
              <a:rPr lang="sv-SE" dirty="0"/>
              <a:t>Exempel – Hard </a:t>
            </a:r>
            <a:r>
              <a:rPr lang="sv-SE" dirty="0" err="1"/>
              <a:t>Voting</a:t>
            </a:r>
            <a:r>
              <a:rPr lang="sv-SE" dirty="0"/>
              <a:t> </a:t>
            </a:r>
            <a:r>
              <a:rPr lang="sv-SE" dirty="0" err="1"/>
              <a:t>Classifier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39310EC-26AB-3479-CE3A-A766A0A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5" y="1357312"/>
            <a:ext cx="4119562" cy="42767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Antag att du har 1000 stycken oberoende binära klassificerare som med 51 % sannolikhet predikterar korrekt klass </a:t>
            </a:r>
            <a:r>
              <a:rPr lang="sv-SE" sz="1800" dirty="0">
                <a:sym typeface="Wingdings" panose="05000000000000000000" pitchFamily="2" charset="2"/>
              </a:rPr>
              <a:t> Relativt dålig klassificerare.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ym typeface="Wingdings" panose="05000000000000000000" pitchFamily="2" charset="2"/>
              </a:rPr>
              <a:t>Vad är sannolikheten att vi predikterar rätt klass om vi använder ”Hard </a:t>
            </a:r>
            <a:r>
              <a:rPr lang="sv-SE" sz="1800" dirty="0" err="1">
                <a:sym typeface="Wingdings" panose="05000000000000000000" pitchFamily="2" charset="2"/>
              </a:rPr>
              <a:t>Voting</a:t>
            </a:r>
            <a:r>
              <a:rPr lang="sv-SE" sz="1800" dirty="0">
                <a:sym typeface="Wingdings" panose="05000000000000000000" pitchFamily="2" charset="2"/>
              </a:rPr>
              <a:t> </a:t>
            </a:r>
            <a:r>
              <a:rPr lang="sv-SE" sz="1800" dirty="0" err="1">
                <a:sym typeface="Wingdings" panose="05000000000000000000" pitchFamily="2" charset="2"/>
              </a:rPr>
              <a:t>Classifier</a:t>
            </a:r>
            <a:r>
              <a:rPr lang="sv-SE" sz="1800" dirty="0">
                <a:sym typeface="Wingdings" panose="05000000000000000000" pitchFamily="2" charset="2"/>
              </a:rPr>
              <a:t>”?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>
                <a:sym typeface="Wingdings" panose="05000000000000000000" pitchFamily="2" charset="2"/>
              </a:rPr>
              <a:t>I det fallet så måste fler än 500 klassificerare prediktera korrekt för att vår prediktion med ”ensemble </a:t>
            </a:r>
            <a:r>
              <a:rPr lang="sv-SE" sz="1800" dirty="0" err="1">
                <a:sym typeface="Wingdings" panose="05000000000000000000" pitchFamily="2" charset="2"/>
              </a:rPr>
              <a:t>learning</a:t>
            </a:r>
            <a:r>
              <a:rPr lang="sv-SE" sz="1800" dirty="0">
                <a:sym typeface="Wingdings" panose="05000000000000000000" pitchFamily="2" charset="2"/>
              </a:rPr>
              <a:t>” skall prediktera korrekt.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Antagandet om oberoende är orealistiskt men detta är ett teoretiskt exempel för att stärka vår intuition.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1162537-F250-24FE-DC41-0A08458EF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638" y="2184174"/>
            <a:ext cx="6688132" cy="448332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B225D74-A8D3-A47D-9022-8FB46176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5672138"/>
            <a:ext cx="4538662" cy="9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1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Bagging &amp; Pasting</a:t>
            </a:r>
          </a:p>
        </p:txBody>
      </p:sp>
    </p:spTree>
    <p:extLst>
      <p:ext uri="{BB962C8B-B14F-4D97-AF65-F5344CB8AC3E}">
        <p14:creationId xmlns:p14="http://schemas.microsoft.com/office/powerpoint/2010/main" val="799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1762</TotalTime>
  <Words>1450</Words>
  <Application>Microsoft Office PowerPoint</Application>
  <PresentationFormat>Bredbild</PresentationFormat>
  <Paragraphs>128</Paragraphs>
  <Slides>25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Courier New</vt:lpstr>
      <vt:lpstr>Office Theme</vt:lpstr>
      <vt:lpstr>Ensemble Learning &amp;  Random Forest</vt:lpstr>
      <vt:lpstr>Innehåll</vt:lpstr>
      <vt:lpstr>Introduktion till Ensemble Learning</vt:lpstr>
      <vt:lpstr>Introduktion till Ensemble Learning</vt:lpstr>
      <vt:lpstr>Kodexempel – Ensemble Learning (Del 1)</vt:lpstr>
      <vt:lpstr>Kodexempel – Ensemble Learning (Del 2)</vt:lpstr>
      <vt:lpstr>Exempel – Hard Voting Classifier</vt:lpstr>
      <vt:lpstr>Exempel – Hard Voting Classifier</vt:lpstr>
      <vt:lpstr>Bagging &amp; Pasting</vt:lpstr>
      <vt:lpstr>Bagging &amp; Pasting</vt:lpstr>
      <vt:lpstr>PowerPoint-presentation</vt:lpstr>
      <vt:lpstr>Kodexempel – Bagging &amp; Pasting</vt:lpstr>
      <vt:lpstr>Out-of-Bag (OOB) Evaluation</vt:lpstr>
      <vt:lpstr>Out-of-Bag (OOB) Evaluation - Bagging</vt:lpstr>
      <vt:lpstr>  Random Subspaces &amp;  Random Patches  </vt:lpstr>
      <vt:lpstr>Random Patches &amp; Random Subspaces</vt:lpstr>
      <vt:lpstr>Random Forest</vt:lpstr>
      <vt:lpstr>Random Forest</vt:lpstr>
      <vt:lpstr>PowerPoint-presentation</vt:lpstr>
      <vt:lpstr>Extremely Randomized Trees / Extra Trees</vt:lpstr>
      <vt:lpstr>Extremely Randomized Trees</vt:lpstr>
      <vt:lpstr>Feature Importance – Beslutsträd &amp; Random Forest</vt:lpstr>
      <vt:lpstr>Feature Importance</vt:lpstr>
      <vt:lpstr>Kodexempel – Feature Importance</vt:lpstr>
      <vt:lpstr>Ensemble Learning &amp; 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111</cp:revision>
  <dcterms:created xsi:type="dcterms:W3CDTF">2023-05-22T17:34:32Z</dcterms:created>
  <dcterms:modified xsi:type="dcterms:W3CDTF">2023-06-03T14:35:26Z</dcterms:modified>
</cp:coreProperties>
</file>