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308" r:id="rId4"/>
    <p:sldId id="310" r:id="rId5"/>
    <p:sldId id="311" r:id="rId6"/>
    <p:sldId id="312" r:id="rId7"/>
    <p:sldId id="314" r:id="rId8"/>
    <p:sldId id="315" r:id="rId9"/>
    <p:sldId id="316" r:id="rId10"/>
    <p:sldId id="319" r:id="rId11"/>
    <p:sldId id="321" r:id="rId12"/>
    <p:sldId id="320" r:id="rId13"/>
    <p:sldId id="322" r:id="rId14"/>
    <p:sldId id="323" r:id="rId15"/>
    <p:sldId id="324" r:id="rId16"/>
    <p:sldId id="325" r:id="rId17"/>
    <p:sldId id="327" r:id="rId18"/>
    <p:sldId id="328" r:id="rId19"/>
    <p:sldId id="329" r:id="rId20"/>
    <p:sldId id="333" r:id="rId21"/>
    <p:sldId id="339" r:id="rId22"/>
    <p:sldId id="338" r:id="rId23"/>
    <p:sldId id="336" r:id="rId24"/>
    <p:sldId id="337" r:id="rId25"/>
    <p:sldId id="335" r:id="rId26"/>
    <p:sldId id="30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309B-E70E-BD30-F320-CE64618D3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43526-FD96-22E0-41D5-CF00B6FEE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4767-80E4-8E36-5405-D9F1FA47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5523-3843-2255-9C84-383D2D3A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67EE-0184-D821-1984-0519A66C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2A57-C337-53F5-170C-2394AF3E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8EBB-3088-2D14-A80C-3207896F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5139-4D1F-CCDE-264C-CF4E9A35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5B1C-0274-2E62-3B30-74720C70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65A8-FE12-F5D9-DD9C-68A8898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8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3FE12-92A2-D296-9080-07FFDEE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D45C4-6178-A89A-7618-202693BA2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EEBD-7CD2-3D55-A73C-DB54AE01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3379-7E41-9C7C-33EA-113D4143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07B1-B007-0460-F50A-A9A26D33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9CCE-F807-BF9E-3CCB-30ECBBD5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34F2-F9C4-3789-8F37-74DD5D0C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F65-FFC6-7FAB-7A5D-A18B7D39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7DCF-0293-4A04-DE86-B66C77E1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1ACF-E761-B156-1387-BFEB778C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1B10-A9EA-6C7B-0CE1-5451A54D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3C76-6227-554A-BE8D-02F96E9E5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6EB2-A505-1C9E-86B6-8033153C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5F2A-CD0A-AB68-22FC-41D83ED7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41B2-B753-4987-D99B-431ADE0A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8089-7BBC-11D2-5E78-22D3BB3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A57F-6E49-697C-3CB4-57D8EA3D2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EF6D-290F-717D-E2A1-03CACE1A3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663E-140B-2C2A-8DDB-752D1DBF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5582-8AB5-5E42-7ECA-9B75D84A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39748-5BDA-9F86-0FE0-F2547F4A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3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266-0ACA-8C43-87F8-4F9E9A26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EF0A5-7116-0303-EF15-30365F56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641E-FAB4-7444-6662-5EA0195E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0177A-8F8B-4372-4DB0-8E47B632D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86222-A202-8B54-6ECB-BE335D2F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E2B33-1620-EC0A-FCC1-DA9BB2D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C2633-D610-61CB-C35B-AB15A605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8E863-CA7B-8AE1-5477-1458364C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32EE-E2EC-545A-FC82-2D7AB196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5A98D-B8C6-4CD4-C50C-AFCD6038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4D232-F58A-D2A4-B4CB-468F1978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E405E-2919-6920-78C0-D42AC548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42DBB-C806-D47D-C520-58C33767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AFF8F-F4BC-CB39-F347-D2DEDCEE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7F907-A95F-EA8E-C344-34DD47F9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0A85-C6F8-B8B4-DC8E-974BDE6E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D872C-605F-AD67-AB49-1006E101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67B82-00E3-2596-E7DC-80247BE0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8962-35F2-EE4A-BE39-A30CBBD6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FE1C-95D5-2937-7C80-901A095D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936A-2B64-A910-65BA-B5AB3C42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0EC7-321E-0A26-3342-82CF913E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173D-1FD5-10EE-C222-98763624F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F8A95-56AE-D735-0482-64FC31F0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8C7E1-49FF-C653-C009-D7DF4766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E614-D6C9-C319-0BB1-37D47105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95792-9400-58EC-4CBA-EF0C22DD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264D1-50B2-2C30-32B2-18551FA8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299F-BA52-06F6-7386-1B194C75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85CA-4430-61DC-0DB0-1861FDBA8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44DA-4C90-5B75-820B-EB2FC49F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8FA4-08C5-9353-D012-E2B00E872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34001-094D-63A0-A018-37201751C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r="9089" b="197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357D-6D3C-8D05-5928-B82F2A34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400" dirty="0"/>
              <a:t>Support </a:t>
            </a:r>
            <a:r>
              <a:rPr lang="sv-SE" sz="4400" dirty="0" err="1"/>
              <a:t>Vector</a:t>
            </a:r>
            <a:r>
              <a:rPr lang="sv-SE" sz="4400" dirty="0"/>
              <a:t> Machines (SVM)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2326-AE3B-5A69-406A-690AB3B9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/>
              <a:t>Antonio Prgomet</a:t>
            </a:r>
          </a:p>
          <a:p>
            <a:pPr algn="l"/>
            <a:r>
              <a:rPr lang="en-US" sz="1900" dirty="0"/>
              <a:t>Delta AI &amp; Negotiations</a:t>
            </a:r>
            <a:endParaRPr lang="en-US" sz="1900" b="0" i="0" dirty="0">
              <a:effectLst/>
              <a:latin typeface="-apple-system"/>
              <a:hlinkClick r:id="rId3"/>
            </a:endParaRPr>
          </a:p>
          <a:p>
            <a:pPr algn="l"/>
            <a:r>
              <a:rPr lang="en-US" sz="1900" b="0" i="0" dirty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1900" b="0" i="0" dirty="0">
                <a:effectLst/>
                <a:latin typeface="-apple-system"/>
              </a:rPr>
              <a:t>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1F68B-65E9-DFBA-E1C1-4FA3006690C7}"/>
              </a:ext>
            </a:extLst>
          </p:cNvPr>
          <p:cNvSpPr/>
          <p:nvPr/>
        </p:nvSpPr>
        <p:spPr>
          <a:xfrm>
            <a:off x="381740" y="390617"/>
            <a:ext cx="1136342" cy="585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371767-9091-17A6-3466-1F7D1367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400" b="1" dirty="0"/>
              <a:t>Exempelkod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D41A2D7-6B6B-24E3-D7A7-F0331730D975}"/>
              </a:ext>
            </a:extLst>
          </p:cNvPr>
          <p:cNvSpPr txBox="1"/>
          <p:nvPr/>
        </p:nvSpPr>
        <p:spPr>
          <a:xfrm>
            <a:off x="5046235" y="457200"/>
            <a:ext cx="67531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>
                <a:solidFill>
                  <a:srgbClr val="008000"/>
                </a:solidFill>
                <a:highlight>
                  <a:srgbClr val="FFFFFF"/>
                </a:highlight>
              </a:rPr>
              <a:t>######### Imports</a:t>
            </a:r>
            <a:endParaRPr lang="sv-SE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datasets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pipeline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Pipeline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preprocessing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StandardScaler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svm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LinearSVC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#########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Modelling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iris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load_iris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# Keep petal length and petal width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iris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"data"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][:,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)]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# Binary classification problem, 1 if Iris Virginica 0 otherwise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iris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target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float64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svm_clf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Pipeline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scaler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StandardScaler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()),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linear_svc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LinearSVC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)),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svm_clf</a:t>
            </a:r>
            <a:r>
              <a:rPr lang="es-E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svm_clf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1.7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]])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4394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Icke-linjär SVM Klassificering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9682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44FA68-D56D-5DA6-0A97-FCAEA108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Icke-</a:t>
            </a:r>
            <a:r>
              <a:rPr lang="en-US" sz="4400" kern="1200" dirty="0" err="1">
                <a:latin typeface="+mj-lt"/>
                <a:ea typeface="+mj-ea"/>
                <a:cs typeface="+mj-cs"/>
              </a:rPr>
              <a:t>linjär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 SVM </a:t>
            </a:r>
            <a:r>
              <a:rPr lang="en-US" sz="4400" kern="1200" dirty="0" err="1">
                <a:latin typeface="+mj-lt"/>
                <a:ea typeface="+mj-ea"/>
                <a:cs typeface="+mj-cs"/>
              </a:rPr>
              <a:t>Klassificering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1D7C2CB-C7BC-8FA2-9F96-EA969E069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Vi kan hantera icke-linjärt separerbara data set genom att t.ex. lägga till </a:t>
                </a:r>
                <a:r>
                  <a:rPr lang="sv-SE" dirty="0" err="1"/>
                  <a:t>PolynomialFeatures</a:t>
                </a:r>
                <a:r>
                  <a:rPr lang="sv-SE" dirty="0"/>
                  <a:t> med hjälp av Scikit-</a:t>
                </a:r>
                <a:r>
                  <a:rPr lang="sv-SE" dirty="0" err="1"/>
                  <a:t>learn</a:t>
                </a:r>
                <a:r>
                  <a:rPr lang="sv-SE" dirty="0"/>
                  <a:t>. </a:t>
                </a:r>
              </a:p>
              <a:p>
                <a:r>
                  <a:rPr lang="sv-SE" dirty="0"/>
                  <a:t>Efter det tillägget blir </a:t>
                </a:r>
                <a:r>
                  <a:rPr lang="sv-SE" dirty="0" err="1"/>
                  <a:t>datan</a:t>
                </a:r>
                <a:r>
                  <a:rPr lang="sv-SE" dirty="0"/>
                  <a:t> kanske linjärt separerbar. 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r>
                  <a:rPr lang="sv-SE" dirty="0"/>
                  <a:t>På bilden är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i="0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v-S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v-SE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v-SE" dirty="0"/>
                  <a:t> </a:t>
                </a: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1D7C2CB-C7BC-8FA2-9F96-EA969E069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objekt 4">
            <a:extLst>
              <a:ext uri="{FF2B5EF4-FFF2-40B4-BE49-F238E27FC236}">
                <a16:creationId xmlns:a16="http://schemas.microsoft.com/office/drawing/2014/main" id="{E1BD25AB-B23F-1E21-AC61-97728CCF2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3481782"/>
            <a:ext cx="7432646" cy="301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40D305-D604-986B-03F9-886F2E4B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Icke-</a:t>
            </a:r>
            <a:r>
              <a:rPr lang="en-US" sz="4400" kern="1200" dirty="0" err="1">
                <a:latin typeface="+mj-lt"/>
                <a:ea typeface="+mj-ea"/>
                <a:cs typeface="+mj-cs"/>
              </a:rPr>
              <a:t>linjär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 SVM </a:t>
            </a:r>
            <a:r>
              <a:rPr lang="en-US" sz="4400" kern="1200" dirty="0" err="1">
                <a:latin typeface="+mj-lt"/>
                <a:ea typeface="+mj-ea"/>
                <a:cs typeface="+mj-cs"/>
              </a:rPr>
              <a:t>Klassificering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AED2D9-E889-E9D3-D86D-6244E18B1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Att lägga till data kan göra modellen långsam. </a:t>
            </a:r>
          </a:p>
          <a:p>
            <a:r>
              <a:rPr lang="sv-SE" dirty="0"/>
              <a:t>Finns ett ”magiskt trick” (som kan bevisas matematiskt) som kallas </a:t>
            </a:r>
            <a:r>
              <a:rPr lang="sv-SE" dirty="0" err="1"/>
              <a:t>kernel</a:t>
            </a:r>
            <a:r>
              <a:rPr lang="sv-SE" dirty="0"/>
              <a:t> trick. </a:t>
            </a:r>
          </a:p>
          <a:p>
            <a:r>
              <a:rPr lang="sv-SE" dirty="0" err="1"/>
              <a:t>Kernel</a:t>
            </a:r>
            <a:r>
              <a:rPr lang="sv-SE" dirty="0"/>
              <a:t> trick ger samma effekt som att lägga till ”features” (</a:t>
            </a:r>
            <a:r>
              <a:rPr lang="sv-SE" dirty="0" err="1"/>
              <a:t>polynomial</a:t>
            </a:r>
            <a:r>
              <a:rPr lang="sv-SE" dirty="0"/>
              <a:t> features i detta fallet) utan att faktiskt behöva göra det. </a:t>
            </a:r>
          </a:p>
        </p:txBody>
      </p:sp>
    </p:spTree>
    <p:extLst>
      <p:ext uri="{BB962C8B-B14F-4D97-AF65-F5344CB8AC3E}">
        <p14:creationId xmlns:p14="http://schemas.microsoft.com/office/powerpoint/2010/main" val="72487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BAE6FC-C44C-12B1-1B16-58D64382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/>
          <a:lstStyle/>
          <a:p>
            <a:r>
              <a:rPr lang="sv-SE" sz="4400" b="1" dirty="0"/>
              <a:t>Exempelkod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7E930E70-BFAF-C3C2-690F-DFC498F8FC2D}"/>
              </a:ext>
            </a:extLst>
          </p:cNvPr>
          <p:cNvSpPr txBox="1"/>
          <p:nvPr/>
        </p:nvSpPr>
        <p:spPr>
          <a:xfrm>
            <a:off x="309184" y="1754846"/>
            <a:ext cx="65026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>
                <a:solidFill>
                  <a:srgbClr val="008000"/>
                </a:solidFill>
                <a:highlight>
                  <a:srgbClr val="FFFFFF"/>
                </a:highlight>
              </a:rPr>
              <a:t>######### Imports</a:t>
            </a:r>
            <a:endParaRPr lang="sv-SE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svm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SVC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make_moons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pipeline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Pipeline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preprocessing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StandardScaler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#########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Modelling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make_moons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n_samples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noise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0.15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# coef0 controls how much the model is influenced by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# high degree polynomials versus low-degree polynomials.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poly_kernel_svm_clf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Pipeline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scaler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StandardScaler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()),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svm_clf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SVC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kernel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"poly"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degree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coef0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a-DK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poly_kernel_svm_clf</a:t>
            </a:r>
            <a:r>
              <a:rPr lang="da-DK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da-DK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da-DK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da-DK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da-DK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a-DK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da-DK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poly_kernel_svm_clf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1.7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]])</a:t>
            </a: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sv-SE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E9A0BFF9-CC15-6457-5BF9-A51A0BA4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253" y="688736"/>
            <a:ext cx="6747037" cy="2531984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0EF4E90B-5AF4-64EB-0EDF-95843DCABBCE}"/>
              </a:ext>
            </a:extLst>
          </p:cNvPr>
          <p:cNvSpPr txBox="1"/>
          <p:nvPr/>
        </p:nvSpPr>
        <p:spPr>
          <a:xfrm>
            <a:off x="6274965" y="453006"/>
            <a:ext cx="4437776" cy="65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147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Icke-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linjär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Klassificering</a:t>
            </a:r>
            <a:r>
              <a:rPr lang="en-US" sz="6100" dirty="0">
                <a:solidFill>
                  <a:schemeClr val="bg1"/>
                </a:solidFill>
              </a:rPr>
              <a:t>: 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Similarity Features</a:t>
            </a:r>
          </a:p>
        </p:txBody>
      </p:sp>
    </p:spTree>
    <p:extLst>
      <p:ext uri="{BB962C8B-B14F-4D97-AF65-F5344CB8AC3E}">
        <p14:creationId xmlns:p14="http://schemas.microsoft.com/office/powerpoint/2010/main" val="14191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5BF3AE-D345-9FC2-C5E6-1B32B824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Icke-</a:t>
            </a:r>
            <a:r>
              <a:rPr lang="en-US" sz="4400" kern="1200" dirty="0" err="1">
                <a:latin typeface="+mj-lt"/>
                <a:ea typeface="+mj-ea"/>
                <a:cs typeface="+mj-cs"/>
              </a:rPr>
              <a:t>linjär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latin typeface="+mj-lt"/>
                <a:ea typeface="+mj-ea"/>
                <a:cs typeface="+mj-cs"/>
              </a:rPr>
              <a:t>Klassificering</a:t>
            </a:r>
            <a:r>
              <a:rPr lang="en-US" sz="4400" dirty="0"/>
              <a:t>: 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Similarity Features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190D264-5F12-1FE2-0AE8-FAE802A7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/>
              <a:t>För att hantera icke-linjära </a:t>
            </a:r>
            <a:r>
              <a:rPr lang="sv-SE" dirty="0" err="1"/>
              <a:t>dataset</a:t>
            </a:r>
            <a:r>
              <a:rPr lang="sv-SE" dirty="0"/>
              <a:t> kan även ”</a:t>
            </a:r>
            <a:r>
              <a:rPr lang="sv-SE" dirty="0" err="1"/>
              <a:t>similarity</a:t>
            </a:r>
            <a:r>
              <a:rPr lang="sv-SE" dirty="0"/>
              <a:t> features” användas. </a:t>
            </a:r>
          </a:p>
          <a:p>
            <a:r>
              <a:rPr lang="sv-SE" dirty="0"/>
              <a:t>Man skapar nya variabler genom att använda avståndet från vissa punkter som kallas landmarks. </a:t>
            </a:r>
          </a:p>
          <a:p>
            <a:r>
              <a:rPr lang="sv-SE" dirty="0" err="1"/>
              <a:t>Gaussian</a:t>
            </a:r>
            <a:r>
              <a:rPr lang="sv-SE" dirty="0"/>
              <a:t> Radial Basis </a:t>
            </a:r>
            <a:r>
              <a:rPr lang="sv-SE" dirty="0" err="1"/>
              <a:t>Function</a:t>
            </a:r>
            <a:r>
              <a:rPr lang="sv-SE" dirty="0"/>
              <a:t> (RBF) funktionen kommer användas för att mäta avståndet vilket är det som används i Scikit-</a:t>
            </a:r>
            <a:r>
              <a:rPr lang="sv-SE" dirty="0" err="1"/>
              <a:t>learn</a:t>
            </a:r>
            <a:r>
              <a:rPr lang="sv-SE" dirty="0"/>
              <a:t>. 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Visar exempel på nästa </a:t>
            </a:r>
            <a:r>
              <a:rPr lang="sv-SE" dirty="0" err="1"/>
              <a:t>slide</a:t>
            </a:r>
            <a:r>
              <a:rPr lang="sv-SE" dirty="0"/>
              <a:t>. MEN, detaljerna är överkurs, i praktiken så kan vi använda det genom att nyttja </a:t>
            </a:r>
            <a:r>
              <a:rPr lang="sv-SE" dirty="0" err="1"/>
              <a:t>GridSearch</a:t>
            </a:r>
            <a:r>
              <a:rPr lang="sv-SE" dirty="0"/>
              <a:t> i Scikit-</a:t>
            </a:r>
            <a:r>
              <a:rPr lang="sv-SE" dirty="0" err="1"/>
              <a:t>learn</a:t>
            </a:r>
            <a:r>
              <a:rPr lang="sv-SE" dirty="0"/>
              <a:t> och helt enkelt välja det som är bäst för att göra prediktioner. </a:t>
            </a:r>
          </a:p>
          <a:p>
            <a:r>
              <a:rPr lang="sv-SE" dirty="0"/>
              <a:t>Därför räcker det att ha en intuitiv förståelse för vad som händer.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1680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882E6F81-D3CE-5DDA-F012-D6E4C784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15" y="0"/>
            <a:ext cx="7763666" cy="299611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A805B5E4-A534-F07D-9AA2-B1AFAA881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2" y="3121003"/>
            <a:ext cx="10682953" cy="3693766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EE7ABD95-AC96-6CCD-86BA-567CF8582008}"/>
              </a:ext>
            </a:extLst>
          </p:cNvPr>
          <p:cNvSpPr txBox="1"/>
          <p:nvPr/>
        </p:nvSpPr>
        <p:spPr>
          <a:xfrm>
            <a:off x="9738381" y="843379"/>
            <a:ext cx="2228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Efter RBF transformen är </a:t>
            </a:r>
            <a:r>
              <a:rPr lang="sv-SE" dirty="0" err="1"/>
              <a:t>datan</a:t>
            </a:r>
            <a:r>
              <a:rPr lang="sv-SE" dirty="0"/>
              <a:t> linjärt separerbar. </a:t>
            </a:r>
          </a:p>
        </p:txBody>
      </p:sp>
    </p:spTree>
    <p:extLst>
      <p:ext uri="{BB962C8B-B14F-4D97-AF65-F5344CB8AC3E}">
        <p14:creationId xmlns:p14="http://schemas.microsoft.com/office/powerpoint/2010/main" val="252724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1549EB-4DA5-4976-F9C8-F6364A4E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Icke-</a:t>
            </a:r>
            <a:r>
              <a:rPr lang="en-US" sz="4400" kern="1200" dirty="0" err="1">
                <a:latin typeface="+mj-lt"/>
                <a:ea typeface="+mj-ea"/>
                <a:cs typeface="+mj-cs"/>
              </a:rPr>
              <a:t>linjär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latin typeface="+mj-lt"/>
                <a:ea typeface="+mj-ea"/>
                <a:cs typeface="+mj-cs"/>
              </a:rPr>
              <a:t>Klassificering</a:t>
            </a:r>
            <a:r>
              <a:rPr lang="en-US" sz="4400" dirty="0"/>
              <a:t>: 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Similarity Features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FF57C1-8C4C-416A-8668-843638FC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Hur välja landmarks? </a:t>
            </a:r>
          </a:p>
          <a:p>
            <a:r>
              <a:rPr lang="sv-SE" dirty="0"/>
              <a:t>Ett enkelt tillvägagångssätt; varje observation blir en landmark. </a:t>
            </a:r>
          </a:p>
          <a:p>
            <a:endParaRPr lang="sv-SE" dirty="0"/>
          </a:p>
          <a:p>
            <a:r>
              <a:rPr lang="sv-SE" dirty="0"/>
              <a:t>Har vi M observationer och N variabler så kommer vårt </a:t>
            </a:r>
            <a:r>
              <a:rPr lang="sv-SE" dirty="0" err="1"/>
              <a:t>dataset</a:t>
            </a:r>
            <a:r>
              <a:rPr lang="sv-SE" dirty="0"/>
              <a:t> bli ”transformerat” (vi gör inte en egentlig transform, vi har ju ”</a:t>
            </a:r>
            <a:r>
              <a:rPr lang="sv-SE" dirty="0" err="1"/>
              <a:t>kernel</a:t>
            </a:r>
            <a:r>
              <a:rPr lang="sv-SE" dirty="0"/>
              <a:t> trick”) till att ha M observationer och M variabler (antar att de ursprungliga variablerna inte används). </a:t>
            </a:r>
          </a:p>
          <a:p>
            <a:r>
              <a:rPr lang="sv-SE" dirty="0"/>
              <a:t>Då får vi ett ”hög dimensionellt” </a:t>
            </a:r>
            <a:r>
              <a:rPr lang="sv-SE" dirty="0" err="1"/>
              <a:t>dataset</a:t>
            </a:r>
            <a:r>
              <a:rPr lang="sv-SE" dirty="0"/>
              <a:t> och det ökar våra chanser att </a:t>
            </a:r>
            <a:r>
              <a:rPr lang="sv-SE" dirty="0" err="1"/>
              <a:t>datan</a:t>
            </a:r>
            <a:r>
              <a:rPr lang="sv-SE" dirty="0"/>
              <a:t> blir linjärt separerbar. </a:t>
            </a:r>
          </a:p>
          <a:p>
            <a:endParaRPr lang="sv-SE" dirty="0"/>
          </a:p>
          <a:p>
            <a:r>
              <a:rPr lang="sv-SE" dirty="0"/>
              <a:t>Nackdel: Det kan bli väldigt många variabler. 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4674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BAE6FC-C44C-12B1-1B16-58D64382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/>
          <a:lstStyle/>
          <a:p>
            <a:r>
              <a:rPr lang="sv-SE" sz="4400" b="1" dirty="0"/>
              <a:t>Exempelkod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7E930E70-BFAF-C3C2-690F-DFC498F8FC2D}"/>
              </a:ext>
            </a:extLst>
          </p:cNvPr>
          <p:cNvSpPr txBox="1"/>
          <p:nvPr/>
        </p:nvSpPr>
        <p:spPr>
          <a:xfrm>
            <a:off x="4168638" y="1600200"/>
            <a:ext cx="65026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>
                <a:solidFill>
                  <a:srgbClr val="008000"/>
                </a:solidFill>
                <a:highlight>
                  <a:srgbClr val="FFFFFF"/>
                </a:highlight>
              </a:rPr>
              <a:t>######### Imports</a:t>
            </a:r>
            <a:endParaRPr lang="sv-SE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svm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SVC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make_moons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pipeline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Pipeline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preprocessing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StandardScaler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#########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Modelling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make_moons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n_samples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noise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0.15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rbf_kernel_svm_clf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Pipeline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scaler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StandardScaler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()),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svm_clf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SVC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kernel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rbf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gamma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0.001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rbf_kernel_svm_clf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rbf_kernel_svm_clf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1.7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]])</a:t>
            </a: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EF4E90B-5AF4-64EB-0EDF-95843DCABBCE}"/>
              </a:ext>
            </a:extLst>
          </p:cNvPr>
          <p:cNvSpPr txBox="1"/>
          <p:nvPr/>
        </p:nvSpPr>
        <p:spPr>
          <a:xfrm>
            <a:off x="6274965" y="453006"/>
            <a:ext cx="4437776" cy="65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7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71DA-5D27-96C2-9FDE-597AE1CD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Innehåll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5A7-AFFA-E97E-7CB4-95CF10BE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Introduktion till SVM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Linjär SVM Klassificering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Icke-linjär SVM Klassificering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Linjär och icke-linjär SVM Regression </a:t>
            </a:r>
          </a:p>
        </p:txBody>
      </p:sp>
    </p:spTree>
    <p:extLst>
      <p:ext uri="{BB962C8B-B14F-4D97-AF65-F5344CB8AC3E}">
        <p14:creationId xmlns:p14="http://schemas.microsoft.com/office/powerpoint/2010/main" val="179535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E48071-B7AB-13FE-1D3A-4573B538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16033"/>
            <a:ext cx="3932237" cy="1600200"/>
          </a:xfrm>
        </p:spPr>
        <p:txBody>
          <a:bodyPr>
            <a:normAutofit/>
          </a:bodyPr>
          <a:lstStyle/>
          <a:p>
            <a:r>
              <a:rPr lang="sv-SE" sz="3600" dirty="0"/>
              <a:t>Hyperparametrar</a:t>
            </a:r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589D102C-D6A4-C253-359F-3C793F2F8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1871347"/>
            <a:ext cx="7062571" cy="452945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Platshållare för text 3">
                <a:extLst>
                  <a:ext uri="{FF2B5EF4-FFF2-40B4-BE49-F238E27FC236}">
                    <a16:creationId xmlns:a16="http://schemas.microsoft.com/office/drawing/2014/main" id="{F7E71713-4886-896B-06D4-30B1807BD34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7" y="2230279"/>
                <a:ext cx="3932237" cy="381158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sz="2000" dirty="0"/>
                  <a:t>När C ökar så ökar flexibiliteten.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sz="2000" dirty="0" err="1"/>
                  <a:t>Overfitting</a:t>
                </a:r>
                <a:r>
                  <a:rPr lang="sv-SE" sz="2000" dirty="0"/>
                  <a:t> </a:t>
                </a:r>
                <a:r>
                  <a:rPr lang="sv-SE" sz="2000" dirty="0">
                    <a:sym typeface="Wingdings" panose="05000000000000000000" pitchFamily="2" charset="2"/>
                  </a:rPr>
                  <a:t> Minska C.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v-SE" sz="20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sz="2000" dirty="0">
                    <a:sym typeface="Wingdings" panose="05000000000000000000" pitchFamily="2" charset="2"/>
                  </a:rPr>
                  <a:t>När </a:t>
                </a:r>
                <a14:m>
                  <m:oMath xmlns:m="http://schemas.openxmlformats.org/officeDocument/2006/math">
                    <m:r>
                      <a:rPr lang="sv-SE" sz="200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sv-SE" sz="2000" dirty="0"/>
                  <a:t> ökar så ökar flexibiliteten.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sz="2000" dirty="0"/>
                  <a:t>Over</a:t>
                </a:r>
                <a:r>
                  <a:rPr lang="sv-SE" sz="2000" dirty="0" err="1"/>
                  <a:t>fitting</a:t>
                </a:r>
                <a:r>
                  <a:rPr lang="sv-SE" sz="2000" dirty="0"/>
                  <a:t> </a:t>
                </a:r>
                <a:r>
                  <a:rPr lang="sv-SE" sz="2000" dirty="0">
                    <a:sym typeface="Wingdings" panose="05000000000000000000" pitchFamily="2" charset="2"/>
                  </a:rPr>
                  <a:t> Minska </a:t>
                </a:r>
                <a14:m>
                  <m:oMath xmlns:m="http://schemas.openxmlformats.org/officeDocument/2006/math">
                    <m:r>
                      <a:rPr lang="sv-SE" sz="200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sv-SE" sz="2000" dirty="0"/>
                  <a:t>.</a:t>
                </a:r>
              </a:p>
              <a:p>
                <a:endParaRPr lang="sv-SE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sz="2000" b="1" dirty="0"/>
                  <a:t>Välj ”bra” C och </a:t>
                </a:r>
                <a14:m>
                  <m:oMath xmlns:m="http://schemas.openxmlformats.org/officeDocument/2006/math"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sv-SE" sz="2000" b="1" dirty="0"/>
                  <a:t> med hjälp av </a:t>
                </a:r>
                <a:r>
                  <a:rPr lang="sv-SE" sz="2000" b="1" dirty="0" err="1"/>
                  <a:t>GridSearch</a:t>
                </a:r>
                <a:r>
                  <a:rPr lang="sv-SE" sz="2000" b="1" dirty="0"/>
                  <a:t> i Scikit-</a:t>
                </a:r>
                <a:r>
                  <a:rPr lang="sv-SE" sz="2000" b="1" dirty="0" err="1"/>
                  <a:t>learn</a:t>
                </a:r>
                <a:r>
                  <a:rPr lang="sv-SE" sz="2000" b="1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v-SE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v-SE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v-SE" sz="20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v-SE" dirty="0"/>
              </a:p>
            </p:txBody>
          </p:sp>
        </mc:Choice>
        <mc:Fallback xmlns="">
          <p:sp>
            <p:nvSpPr>
              <p:cNvPr id="4" name="Platshållare för text 3">
                <a:extLst>
                  <a:ext uri="{FF2B5EF4-FFF2-40B4-BE49-F238E27FC236}">
                    <a16:creationId xmlns:a16="http://schemas.microsoft.com/office/drawing/2014/main" id="{F7E71713-4886-896B-06D4-30B1807BD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7" y="2230279"/>
                <a:ext cx="3932237" cy="3811588"/>
              </a:xfrm>
              <a:blipFill>
                <a:blip r:embed="rId3"/>
                <a:stretch>
                  <a:fillRect l="-1395" t="-176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017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20676"/>
            <a:ext cx="7240399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Välja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dirty="0" err="1">
                <a:solidFill>
                  <a:schemeClr val="bg1"/>
                </a:solidFill>
              </a:rPr>
              <a:t>H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yperparametrar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8814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7C52DB-B58C-3C63-BA49-82DB7217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Välja Hyperparametrar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542CFB7-0CF2-5FBF-C70A-BB702573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Använd </a:t>
            </a:r>
            <a:r>
              <a:rPr lang="sv-SE" dirty="0" err="1"/>
              <a:t>GridSearch</a:t>
            </a:r>
            <a:r>
              <a:rPr lang="sv-SE" dirty="0"/>
              <a:t> i Scikit-</a:t>
            </a:r>
            <a:r>
              <a:rPr lang="sv-SE" dirty="0" err="1"/>
              <a:t>learn</a:t>
            </a:r>
            <a:r>
              <a:rPr lang="sv-SE" dirty="0"/>
              <a:t> för att estimera de hyperparametrarna (t.ex. ”</a:t>
            </a:r>
            <a:r>
              <a:rPr lang="sv-SE" dirty="0" err="1"/>
              <a:t>kernel</a:t>
            </a:r>
            <a:r>
              <a:rPr lang="sv-SE" dirty="0"/>
              <a:t>”, ”C”, … ) som ger bäst prediktiv förmåga. 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Läs dokumentationen i Scikit-</a:t>
            </a:r>
            <a:r>
              <a:rPr lang="sv-SE" dirty="0" err="1"/>
              <a:t>learn</a:t>
            </a:r>
            <a:r>
              <a:rPr lang="sv-SE" dirty="0"/>
              <a:t>. </a:t>
            </a:r>
          </a:p>
          <a:p>
            <a:endParaRPr lang="sv-SE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AB2F1DA0-9E99-9D78-643D-D51063E61531}"/>
              </a:ext>
            </a:extLst>
          </p:cNvPr>
          <p:cNvSpPr txBox="1"/>
          <p:nvPr/>
        </p:nvSpPr>
        <p:spPr>
          <a:xfrm>
            <a:off x="1569230" y="3429000"/>
            <a:ext cx="1010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hyper_param_grid</a:t>
            </a:r>
            <a:r>
              <a:rPr lang="sv-S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kernel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rbf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'poly'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'gamma'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1.5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]}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0781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SVM Regression</a:t>
            </a:r>
          </a:p>
        </p:txBody>
      </p:sp>
    </p:spTree>
    <p:extLst>
      <p:ext uri="{BB962C8B-B14F-4D97-AF65-F5344CB8AC3E}">
        <p14:creationId xmlns:p14="http://schemas.microsoft.com/office/powerpoint/2010/main" val="1250510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005F1E-A031-EC9B-4F11-3B559BF9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0"/>
            <a:ext cx="3932237" cy="1600200"/>
          </a:xfrm>
        </p:spPr>
        <p:txBody>
          <a:bodyPr/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SVM Regression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latshållare för text 3">
                <a:extLst>
                  <a:ext uri="{FF2B5EF4-FFF2-40B4-BE49-F238E27FC236}">
                    <a16:creationId xmlns:a16="http://schemas.microsoft.com/office/drawing/2014/main" id="{FD09B5F5-82EA-73A7-A329-BF08AE50618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34988" y="1803400"/>
                <a:ext cx="5185092" cy="440436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sz="2000" dirty="0"/>
                  <a:t>Nu försöker man skapa en ”väg” som innehåller så många observationer som möjligt och begränsa ”</a:t>
                </a:r>
                <a:r>
                  <a:rPr lang="sv-SE" sz="2000" dirty="0" err="1"/>
                  <a:t>margin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violations</a:t>
                </a:r>
                <a:r>
                  <a:rPr lang="sv-SE" sz="2000" dirty="0"/>
                  <a:t>” som i detta fallet är observationer utanför vägen (vid klassificering ville vi tvärtom ha så få observationer innanför vägen som möjligt).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sz="2000" dirty="0"/>
                  <a:t>En hyperparameter </a:t>
                </a:r>
                <a14:m>
                  <m:oMath xmlns:m="http://schemas.openxmlformats.org/officeDocument/2006/math">
                    <m:r>
                      <a:rPr lang="sv-SE" sz="20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sv-SE" sz="2000" dirty="0"/>
                  <a:t> kontrollerar hur bred väg vi använder.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v-SE" sz="20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20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sv-SE" sz="2000" dirty="0">
                    <a:sym typeface="Wingdings" panose="05000000000000000000" pitchFamily="2" charset="2"/>
                  </a:rPr>
                  <a:t> väljs med </a:t>
                </a:r>
                <a:r>
                  <a:rPr lang="sv-SE" sz="2000" dirty="0" err="1">
                    <a:sym typeface="Wingdings" panose="05000000000000000000" pitchFamily="2" charset="2"/>
                  </a:rPr>
                  <a:t>GridSearch</a:t>
                </a:r>
                <a:r>
                  <a:rPr lang="sv-SE" sz="2000" dirty="0">
                    <a:sym typeface="Wingdings" panose="05000000000000000000" pitchFamily="2" charset="2"/>
                  </a:rPr>
                  <a:t> i Scikit-</a:t>
                </a:r>
                <a:r>
                  <a:rPr lang="sv-SE" sz="2000" dirty="0" err="1">
                    <a:sym typeface="Wingdings" panose="05000000000000000000" pitchFamily="2" charset="2"/>
                  </a:rPr>
                  <a:t>learn</a:t>
                </a:r>
                <a:r>
                  <a:rPr lang="sv-SE" sz="2000" dirty="0">
                    <a:sym typeface="Wingdings" panose="05000000000000000000" pitchFamily="2" charset="2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v-SE" sz="20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v-SE" sz="2000" dirty="0"/>
              </a:p>
              <a:p>
                <a:endParaRPr lang="sv-SE" sz="2000" dirty="0"/>
              </a:p>
            </p:txBody>
          </p:sp>
        </mc:Choice>
        <mc:Fallback>
          <p:sp>
            <p:nvSpPr>
              <p:cNvPr id="4" name="Platshållare för text 3">
                <a:extLst>
                  <a:ext uri="{FF2B5EF4-FFF2-40B4-BE49-F238E27FC236}">
                    <a16:creationId xmlns:a16="http://schemas.microsoft.com/office/drawing/2014/main" id="{FD09B5F5-82EA-73A7-A329-BF08AE506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34988" y="1803400"/>
                <a:ext cx="5185092" cy="4404360"/>
              </a:xfrm>
              <a:blipFill>
                <a:blip r:embed="rId2"/>
                <a:stretch>
                  <a:fillRect l="-1059" t="-1524" r="-164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6E047EB1-E2F4-FD2F-F7E7-A7A65080C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2800" y="1600200"/>
            <a:ext cx="6195060" cy="27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4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9FD510-7DAD-810F-4C86-11E3052F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3"/>
            <a:ext cx="10515600" cy="1325563"/>
          </a:xfrm>
        </p:spPr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SVM Regression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971AD85-1DC4-951F-A3C2-AFA92532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43"/>
            <a:ext cx="10515600" cy="4351338"/>
          </a:xfrm>
        </p:spPr>
        <p:txBody>
          <a:bodyPr/>
          <a:lstStyle/>
          <a:p>
            <a:r>
              <a:rPr lang="sv-SE" dirty="0"/>
              <a:t>”</a:t>
            </a:r>
            <a:r>
              <a:rPr lang="sv-SE" dirty="0" err="1"/>
              <a:t>Kernel</a:t>
            </a:r>
            <a:r>
              <a:rPr lang="sv-SE" dirty="0"/>
              <a:t> tricket” funkar också för regressionsproblem för att t.ex. fånga icke-linjärt mönster.  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4DBE467-F5CB-1FA9-2CFF-B72963BFB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20" y="1750092"/>
            <a:ext cx="6461760" cy="2866900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FB39B213-CEE1-E98C-DF44-5464D1C3698D}"/>
              </a:ext>
            </a:extLst>
          </p:cNvPr>
          <p:cNvSpPr txBox="1"/>
          <p:nvPr/>
        </p:nvSpPr>
        <p:spPr>
          <a:xfrm>
            <a:off x="703557" y="2712744"/>
            <a:ext cx="8168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>
                <a:solidFill>
                  <a:srgbClr val="008000"/>
                </a:solidFill>
                <a:highlight>
                  <a:srgbClr val="FFFFFF"/>
                </a:highlight>
              </a:rPr>
              <a:t>######### Imports</a:t>
            </a:r>
            <a:endParaRPr lang="sv-SE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svm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SVR</a:t>
            </a: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#########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Modelling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m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0.2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**</a:t>
            </a:r>
            <a:r>
              <a:rPr lang="es-E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es-E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s-E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ravel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svm_poly_reg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SVR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kernel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"poly"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degree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epsilon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gamma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scale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svm_poly_reg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svm_poly_reg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]).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3489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34001-094D-63A0-A018-37201751C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r="9089" b="197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357D-6D3C-8D05-5928-B82F2A34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400" dirty="0"/>
              <a:t>Support </a:t>
            </a:r>
            <a:r>
              <a:rPr lang="sv-SE" sz="4400" dirty="0" err="1"/>
              <a:t>Vector</a:t>
            </a:r>
            <a:r>
              <a:rPr lang="sv-SE" sz="4400" dirty="0"/>
              <a:t> Machines (SVM)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2326-AE3B-5A69-406A-690AB3B9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/>
              <a:t>Antonio Prgomet</a:t>
            </a:r>
          </a:p>
          <a:p>
            <a:pPr algn="l"/>
            <a:r>
              <a:rPr lang="en-US" sz="1900" dirty="0"/>
              <a:t>Delta AI &amp; Negotiations</a:t>
            </a:r>
            <a:endParaRPr lang="en-US" sz="1900" b="0" i="0" dirty="0">
              <a:effectLst/>
              <a:latin typeface="-apple-system"/>
              <a:hlinkClick r:id="rId3"/>
            </a:endParaRPr>
          </a:p>
          <a:p>
            <a:pPr algn="l"/>
            <a:r>
              <a:rPr lang="en-US" sz="1900" b="0" i="0" dirty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1900" b="0" i="0" dirty="0">
                <a:effectLst/>
                <a:latin typeface="-apple-system"/>
              </a:rPr>
              <a:t>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1F68B-65E9-DFBA-E1C1-4FA3006690C7}"/>
              </a:ext>
            </a:extLst>
          </p:cNvPr>
          <p:cNvSpPr/>
          <p:nvPr/>
        </p:nvSpPr>
        <p:spPr>
          <a:xfrm>
            <a:off x="381740" y="390617"/>
            <a:ext cx="1136342" cy="585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3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Introduktion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till SVM</a:t>
            </a:r>
          </a:p>
        </p:txBody>
      </p:sp>
    </p:spTree>
    <p:extLst>
      <p:ext uri="{BB962C8B-B14F-4D97-AF65-F5344CB8AC3E}">
        <p14:creationId xmlns:p14="http://schemas.microsoft.com/office/powerpoint/2010/main" val="294545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9B018E-FC8B-AA35-1850-DDAA5F0E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Introduktion till SVM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385FA1E-2751-AF9D-3050-D5CA8147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Med Support </a:t>
            </a:r>
            <a:r>
              <a:rPr lang="sv-SE" dirty="0" err="1"/>
              <a:t>Vector</a:t>
            </a:r>
            <a:r>
              <a:rPr lang="sv-SE" dirty="0"/>
              <a:t> Machines (SVM) modeller så kan vi hantera både klassificeringsproblem och regressionsproblem. </a:t>
            </a:r>
          </a:p>
          <a:p>
            <a:endParaRPr lang="sv-SE" dirty="0"/>
          </a:p>
          <a:p>
            <a:r>
              <a:rPr lang="sv-SE" dirty="0"/>
              <a:t>SVM passar bra för små eller medelstora </a:t>
            </a:r>
            <a:r>
              <a:rPr lang="sv-SE" dirty="0" err="1"/>
              <a:t>dataset</a:t>
            </a:r>
            <a:r>
              <a:rPr lang="sv-SE" dirty="0"/>
              <a:t>. Vi kan tänka på ”stora” </a:t>
            </a:r>
            <a:r>
              <a:rPr lang="sv-SE" dirty="0" err="1"/>
              <a:t>dataset</a:t>
            </a:r>
            <a:r>
              <a:rPr lang="sv-SE" dirty="0"/>
              <a:t> som de </a:t>
            </a:r>
            <a:r>
              <a:rPr lang="sv-SE" dirty="0" err="1"/>
              <a:t>dataset</a:t>
            </a:r>
            <a:r>
              <a:rPr lang="sv-SE" dirty="0"/>
              <a:t> som tar för lång tid att träna modellen på.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4598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Linjär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SVM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Klassificering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0775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C1D63457-032D-389B-BF8E-C5EE62BE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br>
              <a:rPr lang="sv-SE" dirty="0"/>
            </a:br>
            <a:endParaRPr lang="sv-SE" dirty="0"/>
          </a:p>
          <a:p>
            <a:r>
              <a:rPr lang="sv-SE" dirty="0"/>
              <a:t>Om vi bara försöker dra ”en linje” mellan klasserna </a:t>
            </a:r>
            <a:r>
              <a:rPr lang="sv-SE" dirty="0">
                <a:sym typeface="Wingdings" panose="05000000000000000000" pitchFamily="2" charset="2"/>
              </a:rPr>
              <a:t> Vilken linje skall vi dra? </a:t>
            </a:r>
          </a:p>
          <a:p>
            <a:r>
              <a:rPr lang="sv-SE" dirty="0">
                <a:sym typeface="Wingdings" panose="05000000000000000000" pitchFamily="2" charset="2"/>
              </a:rPr>
              <a:t>Vi försöker skapa en så bred väg som möjligt mellan klasserna  Kallas för ”</a:t>
            </a:r>
            <a:r>
              <a:rPr lang="sv-SE" dirty="0" err="1">
                <a:sym typeface="Wingdings" panose="05000000000000000000" pitchFamily="2" charset="2"/>
              </a:rPr>
              <a:t>large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margin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classificiation</a:t>
            </a:r>
            <a:r>
              <a:rPr lang="sv-SE" dirty="0">
                <a:sym typeface="Wingdings" panose="05000000000000000000" pitchFamily="2" charset="2"/>
              </a:rPr>
              <a:t>”. </a:t>
            </a:r>
          </a:p>
          <a:p>
            <a:r>
              <a:rPr lang="sv-SE" dirty="0">
                <a:sym typeface="Wingdings" panose="05000000000000000000" pitchFamily="2" charset="2"/>
              </a:rPr>
              <a:t>Om vi kräver att ingen av observationerna får vara på fel sida av vägen  Kallas för ”hard </a:t>
            </a:r>
            <a:r>
              <a:rPr lang="sv-SE" dirty="0" err="1">
                <a:sym typeface="Wingdings" panose="05000000000000000000" pitchFamily="2" charset="2"/>
              </a:rPr>
              <a:t>margin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classification</a:t>
            </a:r>
            <a:r>
              <a:rPr lang="sv-SE" dirty="0">
                <a:sym typeface="Wingdings" panose="05000000000000000000" pitchFamily="2" charset="2"/>
              </a:rPr>
              <a:t>”. </a:t>
            </a:r>
          </a:p>
          <a:p>
            <a:r>
              <a:rPr lang="sv-SE" dirty="0">
                <a:sym typeface="Wingdings" panose="05000000000000000000" pitchFamily="2" charset="2"/>
              </a:rPr>
              <a:t>Detta funkar inte i många fall, se nästa bild. </a:t>
            </a:r>
            <a:endParaRPr lang="sv-SE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CEFD68E7-620B-529A-AF60-6ABED4580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25" y="144814"/>
            <a:ext cx="10160950" cy="33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0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02C08EE-E982-4FEF-7A50-398C04CB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 den vänstra bilden kan vi inte skapa en rak ”väg mellan” klasserna. </a:t>
            </a:r>
          </a:p>
          <a:p>
            <a:r>
              <a:rPr lang="sv-SE" dirty="0"/>
              <a:t>I den högra bilden så blir vägen väldigt konstig p.g.a. en observation. </a:t>
            </a:r>
          </a:p>
          <a:p>
            <a:endParaRPr lang="sv-SE" dirty="0"/>
          </a:p>
          <a:p>
            <a:r>
              <a:rPr lang="sv-SE" dirty="0"/>
              <a:t>Lösning: Vi använder ”Soft </a:t>
            </a:r>
            <a:r>
              <a:rPr lang="sv-SE" dirty="0" err="1"/>
              <a:t>Margin</a:t>
            </a:r>
            <a:r>
              <a:rPr lang="sv-SE" dirty="0"/>
              <a:t> </a:t>
            </a:r>
            <a:r>
              <a:rPr lang="sv-SE" dirty="0" err="1"/>
              <a:t>Classification</a:t>
            </a:r>
            <a:r>
              <a:rPr lang="sv-SE" dirty="0"/>
              <a:t>”. 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061C0F80-0A36-5DCE-1162-58813327E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40" y="382984"/>
            <a:ext cx="10500160" cy="28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8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186271-905D-CF82-1CB5-1F2CA02F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Soft </a:t>
            </a:r>
            <a:r>
              <a:rPr lang="sv-SE" dirty="0" err="1"/>
              <a:t>Margin</a:t>
            </a:r>
            <a:r>
              <a:rPr lang="sv-SE" dirty="0"/>
              <a:t> </a:t>
            </a:r>
            <a:r>
              <a:rPr lang="sv-SE" dirty="0" err="1"/>
              <a:t>Classification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AE318B-C5A2-1B7F-5A64-C64DF963B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7" y="1540399"/>
            <a:ext cx="10515600" cy="4952476"/>
          </a:xfrm>
        </p:spPr>
        <p:txBody>
          <a:bodyPr>
            <a:normAutofit/>
          </a:bodyPr>
          <a:lstStyle/>
          <a:p>
            <a:r>
              <a:rPr lang="sv-SE" dirty="0"/>
              <a:t>Syfte: Ha en så bred väg som möjligt och begränsa ”</a:t>
            </a:r>
            <a:r>
              <a:rPr lang="sv-SE" dirty="0" err="1"/>
              <a:t>margin</a:t>
            </a:r>
            <a:r>
              <a:rPr lang="sv-SE" dirty="0"/>
              <a:t> </a:t>
            </a:r>
            <a:r>
              <a:rPr lang="sv-SE" dirty="0" err="1"/>
              <a:t>violations</a:t>
            </a:r>
            <a:r>
              <a:rPr lang="sv-SE" dirty="0"/>
              <a:t>”. </a:t>
            </a:r>
          </a:p>
          <a:p>
            <a:r>
              <a:rPr lang="sv-SE" dirty="0"/>
              <a:t>Hyperparametern C styr hur mycket vi tillåter ”</a:t>
            </a:r>
            <a:r>
              <a:rPr lang="sv-SE" dirty="0" err="1"/>
              <a:t>margin</a:t>
            </a:r>
            <a:r>
              <a:rPr lang="sv-SE" dirty="0"/>
              <a:t> </a:t>
            </a:r>
            <a:r>
              <a:rPr lang="sv-SE" dirty="0" err="1"/>
              <a:t>violations</a:t>
            </a:r>
            <a:r>
              <a:rPr lang="sv-SE" dirty="0"/>
              <a:t>”.</a:t>
            </a:r>
          </a:p>
          <a:p>
            <a:r>
              <a:rPr lang="sv-SE" dirty="0"/>
              <a:t>Högre C </a:t>
            </a:r>
            <a:r>
              <a:rPr lang="sv-SE" dirty="0">
                <a:sym typeface="Wingdings" panose="05000000000000000000" pitchFamily="2" charset="2"/>
              </a:rPr>
              <a:t> Mindre ”</a:t>
            </a:r>
            <a:r>
              <a:rPr lang="sv-SE" dirty="0" err="1">
                <a:sym typeface="Wingdings" panose="05000000000000000000" pitchFamily="2" charset="2"/>
              </a:rPr>
              <a:t>margin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violations</a:t>
            </a:r>
            <a:r>
              <a:rPr lang="sv-SE" dirty="0">
                <a:sym typeface="Wingdings" panose="05000000000000000000" pitchFamily="2" charset="2"/>
              </a:rPr>
              <a:t>”. </a:t>
            </a:r>
          </a:p>
          <a:p>
            <a:r>
              <a:rPr lang="sv-SE" dirty="0" err="1">
                <a:sym typeface="Wingdings" panose="05000000000000000000" pitchFamily="2" charset="2"/>
              </a:rPr>
              <a:t>Overfitting</a:t>
            </a:r>
            <a:r>
              <a:rPr lang="sv-SE" dirty="0">
                <a:sym typeface="Wingdings" panose="05000000000000000000" pitchFamily="2" charset="2"/>
              </a:rPr>
              <a:t>  Regularisera genom att minska C (modellen följer tränings </a:t>
            </a:r>
            <a:r>
              <a:rPr lang="sv-SE" dirty="0" err="1">
                <a:sym typeface="Wingdings" panose="05000000000000000000" pitchFamily="2" charset="2"/>
              </a:rPr>
              <a:t>datan</a:t>
            </a:r>
            <a:r>
              <a:rPr lang="sv-SE" dirty="0">
                <a:sym typeface="Wingdings" panose="05000000000000000000" pitchFamily="2" charset="2"/>
              </a:rPr>
              <a:t> mindre exakt och därför hoppas vi på att den skall generalisera bättre).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>
                <a:sym typeface="Wingdings" panose="05000000000000000000" pitchFamily="2" charset="2"/>
              </a:rPr>
              <a:t>C väljs </a:t>
            </a:r>
            <a:r>
              <a:rPr lang="sv-SE" dirty="0" err="1">
                <a:sym typeface="Wingdings" panose="05000000000000000000" pitchFamily="2" charset="2"/>
              </a:rPr>
              <a:t>m.h.a</a:t>
            </a:r>
            <a:r>
              <a:rPr lang="sv-SE" dirty="0">
                <a:sym typeface="Wingdings" panose="05000000000000000000" pitchFamily="2" charset="2"/>
              </a:rPr>
              <a:t>. </a:t>
            </a:r>
            <a:r>
              <a:rPr lang="sv-SE" dirty="0" err="1">
                <a:sym typeface="Wingdings" panose="05000000000000000000" pitchFamily="2" charset="2"/>
              </a:rPr>
              <a:t>GridSearch</a:t>
            </a:r>
            <a:r>
              <a:rPr lang="sv-SE" dirty="0">
                <a:sym typeface="Wingdings" panose="05000000000000000000" pitchFamily="2" charset="2"/>
              </a:rPr>
              <a:t> i </a:t>
            </a:r>
            <a:br>
              <a:rPr lang="sv-SE" dirty="0">
                <a:sym typeface="Wingdings" panose="05000000000000000000" pitchFamily="2" charset="2"/>
              </a:rPr>
            </a:br>
            <a:r>
              <a:rPr lang="sv-SE" dirty="0">
                <a:sym typeface="Wingdings" panose="05000000000000000000" pitchFamily="2" charset="2"/>
              </a:rPr>
              <a:t>Scikit-</a:t>
            </a:r>
            <a:r>
              <a:rPr lang="sv-SE" dirty="0" err="1">
                <a:sym typeface="Wingdings" panose="05000000000000000000" pitchFamily="2" charset="2"/>
              </a:rPr>
              <a:t>learn</a:t>
            </a:r>
            <a:r>
              <a:rPr lang="sv-SE" dirty="0">
                <a:sym typeface="Wingdings" panose="05000000000000000000" pitchFamily="2" charset="2"/>
              </a:rPr>
              <a:t>.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endParaRPr lang="sv-SE" dirty="0">
              <a:sym typeface="Wingdings" panose="05000000000000000000" pitchFamily="2" charset="2"/>
            </a:endParaRPr>
          </a:p>
          <a:p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19105A1B-9309-0A4F-4DAC-B8873AB8D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23" y="4503413"/>
            <a:ext cx="7385108" cy="208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3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9C9741-87A8-6334-FA52-0F46DA30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Standardisera / Skala </a:t>
            </a:r>
            <a:r>
              <a:rPr lang="sv-SE" dirty="0" err="1"/>
              <a:t>Datan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EB2650F-BAA3-5AA6-2400-526752CA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SVM modeller är känsliga för skalan på </a:t>
            </a:r>
            <a:r>
              <a:rPr lang="sv-SE" dirty="0" err="1"/>
              <a:t>datan</a:t>
            </a:r>
            <a:r>
              <a:rPr lang="sv-SE" dirty="0"/>
              <a:t>. </a:t>
            </a:r>
          </a:p>
          <a:p>
            <a:r>
              <a:rPr lang="sv-SE" dirty="0"/>
              <a:t>Konventionen är att man standardiserar sin data, t.ex. med hjälp av </a:t>
            </a:r>
            <a:r>
              <a:rPr lang="sv-SE" dirty="0" err="1"/>
              <a:t>StandardScaler</a:t>
            </a:r>
            <a:r>
              <a:rPr lang="sv-SE" dirty="0"/>
              <a:t> i Scikit-</a:t>
            </a:r>
            <a:r>
              <a:rPr lang="sv-SE" dirty="0" err="1"/>
              <a:t>learn</a:t>
            </a:r>
            <a:r>
              <a:rPr lang="sv-SE" dirty="0"/>
              <a:t>. 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2FE23990-3914-8737-6B5B-3582B0E66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86" y="3478838"/>
            <a:ext cx="9309827" cy="28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3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1143</TotalTime>
  <Words>1354</Words>
  <Application>Microsoft Office PowerPoint</Application>
  <PresentationFormat>Bredbild</PresentationFormat>
  <Paragraphs>174</Paragraphs>
  <Slides>26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26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Cambria Math</vt:lpstr>
      <vt:lpstr>Courier New</vt:lpstr>
      <vt:lpstr>Office Theme</vt:lpstr>
      <vt:lpstr>Support Vector Machines (SVM)</vt:lpstr>
      <vt:lpstr>Innehåll</vt:lpstr>
      <vt:lpstr>Introduktion till SVM</vt:lpstr>
      <vt:lpstr>Introduktion till SVM</vt:lpstr>
      <vt:lpstr>Linjär SVM Klassificering</vt:lpstr>
      <vt:lpstr>PowerPoint-presentation</vt:lpstr>
      <vt:lpstr>PowerPoint-presentation</vt:lpstr>
      <vt:lpstr>Soft Margin Classification</vt:lpstr>
      <vt:lpstr>Standardisera / Skala Datan</vt:lpstr>
      <vt:lpstr>Exempelkod</vt:lpstr>
      <vt:lpstr>Icke-linjär SVM Klassificering</vt:lpstr>
      <vt:lpstr>Icke-linjär SVM Klassificering</vt:lpstr>
      <vt:lpstr>Icke-linjär SVM Klassificering</vt:lpstr>
      <vt:lpstr>Exempelkod</vt:lpstr>
      <vt:lpstr>Icke-linjär Klassificering: Similarity Features</vt:lpstr>
      <vt:lpstr>Icke-linjär Klassificering: Similarity Features</vt:lpstr>
      <vt:lpstr>PowerPoint-presentation</vt:lpstr>
      <vt:lpstr>Icke-linjär Klassificering: Similarity Features</vt:lpstr>
      <vt:lpstr>Exempelkod</vt:lpstr>
      <vt:lpstr>Hyperparametrar</vt:lpstr>
      <vt:lpstr>Välja Hyperparametrar</vt:lpstr>
      <vt:lpstr>Välja Hyperparametrar</vt:lpstr>
      <vt:lpstr>SVM Regression</vt:lpstr>
      <vt:lpstr>SVM Regression</vt:lpstr>
      <vt:lpstr>SVM Regression</vt:lpstr>
      <vt:lpstr>Support Vector Machines (SVM)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Maskininlärning</dc:title>
  <dc:creator>Antonio Prgomet</dc:creator>
  <cp:lastModifiedBy>Antonio Prgomet</cp:lastModifiedBy>
  <cp:revision>89</cp:revision>
  <dcterms:created xsi:type="dcterms:W3CDTF">2023-05-22T17:34:32Z</dcterms:created>
  <dcterms:modified xsi:type="dcterms:W3CDTF">2023-06-02T11:28:49Z</dcterms:modified>
</cp:coreProperties>
</file>