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308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8" r:id="rId13"/>
    <p:sldId id="360" r:id="rId14"/>
    <p:sldId id="361" r:id="rId15"/>
    <p:sldId id="363" r:id="rId16"/>
    <p:sldId id="364" r:id="rId17"/>
    <p:sldId id="365" r:id="rId18"/>
    <p:sldId id="368" r:id="rId19"/>
    <p:sldId id="369" r:id="rId20"/>
    <p:sldId id="34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FC2AE-17C1-42B1-BCAB-BE69EE06ED96}" type="datetimeFigureOut">
              <a:rPr lang="sv-SE" smtClean="0"/>
              <a:t>2023-06-03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8F7AA-2570-4F45-9124-E786416D66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518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309B-E70E-BD30-F320-CE64618D3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43526-FD96-22E0-41D5-CF00B6FEE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04767-80E4-8E36-5405-D9F1FA47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5523-3843-2255-9C84-383D2D3A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A67EE-0184-D821-1984-0519A66C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3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2A57-C337-53F5-170C-2394AF3E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48EBB-3088-2D14-A80C-3207896FA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05139-4D1F-CCDE-264C-CF4E9A35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55B1C-0274-2E62-3B30-74720C70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B65A8-FE12-F5D9-DD9C-68A8898F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8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3FE12-92A2-D296-9080-07FFDEE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D45C4-6178-A89A-7618-202693BA2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EEBD-7CD2-3D55-A73C-DB54AE01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43379-7E41-9C7C-33EA-113D4143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07B1-B007-0460-F50A-A9A26D33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9CCE-F807-BF9E-3CCB-30ECBBD5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34F2-F9C4-3789-8F37-74DD5D0C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FF65-FFC6-7FAB-7A5D-A18B7D39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27DCF-0293-4A04-DE86-B66C77E1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71ACF-E761-B156-1387-BFEB778C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1B10-A9EA-6C7B-0CE1-5451A54D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3C76-6227-554A-BE8D-02F96E9E5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6EB2-A505-1C9E-86B6-8033153C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5F2A-CD0A-AB68-22FC-41D83ED7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41B2-B753-4987-D99B-431ADE0A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5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8089-7BBC-11D2-5E78-22D3BB35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A57F-6E49-697C-3CB4-57D8EA3D2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2EF6D-290F-717D-E2A1-03CACE1A3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663E-140B-2C2A-8DDB-752D1DBF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65582-8AB5-5E42-7ECA-9B75D84A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39748-5BDA-9F86-0FE0-F2547F4A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3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266-0ACA-8C43-87F8-4F9E9A26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EF0A5-7116-0303-EF15-30365F561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641E-FAB4-7444-6662-5EA0195E6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0177A-8F8B-4372-4DB0-8E47B632D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86222-A202-8B54-6ECB-BE335D2F7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E2B33-1620-EC0A-FCC1-DA9BB2DF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C2633-D610-61CB-C35B-AB15A605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8E863-CA7B-8AE1-5477-1458364C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0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32EE-E2EC-545A-FC82-2D7AB196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5A98D-B8C6-4CD4-C50C-AFCD6038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4D232-F58A-D2A4-B4CB-468F1978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E405E-2919-6920-78C0-D42AC548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8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42DBB-C806-D47D-C520-58C33767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AFF8F-F4BC-CB39-F347-D2DEDCEE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7F907-A95F-EA8E-C344-34DD47F9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8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0A85-C6F8-B8B4-DC8E-974BDE6E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D872C-605F-AD67-AB49-1006E1019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67B82-00E3-2596-E7DC-80247BE09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8962-35F2-EE4A-BE39-A30CBBD6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2FE1C-95D5-2937-7C80-901A095D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9936A-2B64-A910-65BA-B5AB3C42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0EC7-321E-0A26-3342-82CF913E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C173D-1FD5-10EE-C222-98763624F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F8A95-56AE-D735-0482-64FC31F06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8C7E1-49FF-C653-C009-D7DF4766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6E614-D6C9-C319-0BB1-37D47105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95792-9400-58EC-4CBA-EF0C22DD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264D1-50B2-2C30-32B2-18551FA8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0299F-BA52-06F6-7386-1B194C75F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585CA-4430-61DC-0DB0-1861FDBA8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33C59-707E-4958-AF1C-D76E845B647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344DA-4C90-5B75-820B-EB2FC49F3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8FA4-08C5-9353-D012-E2B00E872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ntonioprgom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ntonioprgom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334001-094D-63A0-A018-37201751C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6" r="9089" b="1973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0357D-6D3C-8D05-5928-B82F2A344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6551993" cy="3204134"/>
          </a:xfrm>
        </p:spPr>
        <p:txBody>
          <a:bodyPr anchor="b">
            <a:normAutofit/>
          </a:bodyPr>
          <a:lstStyle/>
          <a:p>
            <a:pPr algn="l"/>
            <a:r>
              <a:rPr lang="sv-SE" sz="4400" dirty="0"/>
              <a:t>Dimensionsreducering - PCA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12326-AE3B-5A69-406A-690AB3B9A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900" dirty="0"/>
              <a:t>Antonio Prgomet</a:t>
            </a:r>
          </a:p>
          <a:p>
            <a:pPr algn="l"/>
            <a:r>
              <a:rPr lang="en-US" sz="1900" dirty="0"/>
              <a:t>Delta AI &amp; Negotiations</a:t>
            </a:r>
            <a:endParaRPr lang="en-US" sz="1900" b="0" i="0" dirty="0">
              <a:effectLst/>
              <a:latin typeface="-apple-system"/>
              <a:hlinkClick r:id="rId3"/>
            </a:endParaRPr>
          </a:p>
          <a:p>
            <a:pPr algn="l"/>
            <a:r>
              <a:rPr lang="en-US" sz="1900" b="0" i="0" dirty="0">
                <a:effectLst/>
                <a:latin typeface="-apple-system"/>
                <a:hlinkClick r:id="rId3"/>
              </a:rPr>
              <a:t>www.linkedin.com/in/antonioprgomet</a:t>
            </a:r>
            <a:r>
              <a:rPr lang="en-US" sz="1900" b="0" i="0" dirty="0">
                <a:effectLst/>
                <a:latin typeface="-apple-system"/>
              </a:rPr>
              <a:t> 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1F68B-65E9-DFBA-E1C1-4FA3006690C7}"/>
              </a:ext>
            </a:extLst>
          </p:cNvPr>
          <p:cNvSpPr/>
          <p:nvPr/>
        </p:nvSpPr>
        <p:spPr>
          <a:xfrm>
            <a:off x="381740" y="390617"/>
            <a:ext cx="1136342" cy="5853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2C8C32-4DD7-0CE6-DC9F-7F87A76A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Principal Component Analysis (PCA)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42CEF23-01FD-7587-C09B-E5ECC2290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Vi kommer lära oss PCA, som är den vanligast förekommande modellen för dimensionsreducering. Det finns andra modeller. </a:t>
            </a:r>
          </a:p>
          <a:p>
            <a:endParaRPr lang="sv-SE" dirty="0"/>
          </a:p>
          <a:p>
            <a:r>
              <a:rPr lang="sv-SE" dirty="0"/>
              <a:t>Dimensionsreducering kan ske genom att projicera ned punkter till ett lägre dimensionellt hyperplan. Hur?</a:t>
            </a:r>
          </a:p>
          <a:p>
            <a:r>
              <a:rPr lang="sv-SE" dirty="0"/>
              <a:t>Välj det hyperplan som behåller högst andel varians och således ”information”. 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Efter en genomförd dimensionsreducering kan man inte helt återskapa sin ursprungs data då viss information försvinner. </a:t>
            </a:r>
          </a:p>
        </p:txBody>
      </p:sp>
    </p:spTree>
    <p:extLst>
      <p:ext uri="{BB962C8B-B14F-4D97-AF65-F5344CB8AC3E}">
        <p14:creationId xmlns:p14="http://schemas.microsoft.com/office/powerpoint/2010/main" val="312612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484C2774-3B7A-70D5-E116-E55D400BA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26" y="1253331"/>
            <a:ext cx="91137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8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966EF9-B560-4730-3FD8-C8857D05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Exempelkod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79553791-7C21-7E2D-0D2B-8F6BDDDA87FA}"/>
              </a:ext>
            </a:extLst>
          </p:cNvPr>
          <p:cNvSpPr txBox="1"/>
          <p:nvPr/>
        </p:nvSpPr>
        <p:spPr>
          <a:xfrm>
            <a:off x="838200" y="1690688"/>
            <a:ext cx="91455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numpy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decomposition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PCA</a:t>
            </a: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Creating a dataset with 3 features/columns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1000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1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Reducing the data to 2 dimensions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pca 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PCA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n_components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pt-BR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X2D 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pca</a:t>
            </a:r>
            <a:r>
              <a:rPr lang="fr-FR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fit_transform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1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X2D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"Recreating" the data to 3 dimensions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X3D_inv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pca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inverse_transform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X2D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Not exactly equal since some information was lost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allclose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X3D_inv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0177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3562416-C9B3-992D-4FCD-C4AA866E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Principal Component Analysis (PCA)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C404A97-81D1-3E3F-D428-D9917813D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861" y="1825625"/>
            <a:ext cx="7022284" cy="4351338"/>
          </a:xfrm>
        </p:spPr>
        <p:txBody>
          <a:bodyPr>
            <a:normAutofit/>
          </a:bodyPr>
          <a:lstStyle/>
          <a:p>
            <a:r>
              <a:rPr lang="sv-SE" dirty="0"/>
              <a:t>Hur vet man antalet dimensioner man skall välja?</a:t>
            </a:r>
          </a:p>
          <a:p>
            <a:r>
              <a:rPr lang="sv-SE" dirty="0"/>
              <a:t>I praktiken så väljer man andelen varians som man vill behålla istället. 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Exempel: För att behålla 95% av variansen: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pca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PCA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n_components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0.95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X_reduced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pca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fit_transform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sv-SE" sz="3600" dirty="0"/>
          </a:p>
          <a:p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687FB2A7-50B4-2002-7DD0-4F79386CF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145" y="2513393"/>
            <a:ext cx="4651025" cy="314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2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Kernel PCA</a:t>
            </a:r>
          </a:p>
        </p:txBody>
      </p:sp>
    </p:spTree>
    <p:extLst>
      <p:ext uri="{BB962C8B-B14F-4D97-AF65-F5344CB8AC3E}">
        <p14:creationId xmlns:p14="http://schemas.microsoft.com/office/powerpoint/2010/main" val="419139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49816B-FDA5-4F4B-6885-1D695182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sv-SE" dirty="0" err="1"/>
              <a:t>Kernel</a:t>
            </a:r>
            <a:r>
              <a:rPr lang="sv-SE" dirty="0"/>
              <a:t> PCA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2EC032C-A494-5F76-125D-656DC526B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sv-SE" dirty="0"/>
              <a:t>När vi pratade om SVM modeller så gick vi igenom ”</a:t>
            </a:r>
            <a:r>
              <a:rPr lang="sv-SE" dirty="0" err="1"/>
              <a:t>Kernel</a:t>
            </a:r>
            <a:r>
              <a:rPr lang="sv-SE" dirty="0"/>
              <a:t> Trick” för att kunna göra icke-linjär klassificering och regression med SVM. Logiken: Linjär klassificering i den transformerade </a:t>
            </a:r>
            <a:r>
              <a:rPr lang="sv-SE" dirty="0" err="1"/>
              <a:t>datan</a:t>
            </a:r>
            <a:r>
              <a:rPr lang="sv-SE" dirty="0"/>
              <a:t> motsvarade icke-linjär klassificering i ”</a:t>
            </a:r>
            <a:r>
              <a:rPr lang="sv-SE" dirty="0" err="1"/>
              <a:t>orginal</a:t>
            </a:r>
            <a:r>
              <a:rPr lang="sv-SE" dirty="0"/>
              <a:t> </a:t>
            </a:r>
            <a:r>
              <a:rPr lang="sv-SE" dirty="0" err="1"/>
              <a:t>datan</a:t>
            </a:r>
            <a:r>
              <a:rPr lang="sv-SE" dirty="0"/>
              <a:t>”. </a:t>
            </a:r>
          </a:p>
          <a:p>
            <a:r>
              <a:rPr lang="sv-SE" dirty="0"/>
              <a:t>”</a:t>
            </a:r>
            <a:r>
              <a:rPr lang="sv-SE" dirty="0" err="1"/>
              <a:t>Kernel</a:t>
            </a:r>
            <a:r>
              <a:rPr lang="sv-SE" dirty="0"/>
              <a:t> trick” kan också användas för PCA </a:t>
            </a:r>
            <a:r>
              <a:rPr lang="sv-SE" dirty="0">
                <a:sym typeface="Wingdings" panose="05000000000000000000" pitchFamily="2" charset="2"/>
              </a:rPr>
              <a:t> </a:t>
            </a:r>
            <a:r>
              <a:rPr lang="sv-SE" dirty="0" err="1">
                <a:sym typeface="Wingdings" panose="05000000000000000000" pitchFamily="2" charset="2"/>
              </a:rPr>
              <a:t>Kernel</a:t>
            </a:r>
            <a:r>
              <a:rPr lang="sv-SE" dirty="0">
                <a:sym typeface="Wingdings" panose="05000000000000000000" pitchFamily="2" charset="2"/>
              </a:rPr>
              <a:t> PCA (</a:t>
            </a:r>
            <a:r>
              <a:rPr lang="sv-SE" dirty="0" err="1">
                <a:sym typeface="Wingdings" panose="05000000000000000000" pitchFamily="2" charset="2"/>
              </a:rPr>
              <a:t>kPCA</a:t>
            </a:r>
            <a:r>
              <a:rPr lang="sv-SE" dirty="0">
                <a:sym typeface="Wingdings" panose="05000000000000000000" pitchFamily="2" charset="2"/>
              </a:rPr>
              <a:t>). Görs för att kunna göra icke-linjär projicering för dimensionsreducering. 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D062B29E-8BF8-E31D-BB9B-CB045B92BA2B}"/>
              </a:ext>
            </a:extLst>
          </p:cNvPr>
          <p:cNvSpPr txBox="1"/>
          <p:nvPr/>
        </p:nvSpPr>
        <p:spPr>
          <a:xfrm>
            <a:off x="1932963" y="3900626"/>
            <a:ext cx="92614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numpy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decomposition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KernelPCA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Creating a dataset with 3 features/columns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1000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rbf_pca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KernelPCA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n_components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kernel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rbf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gamma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0.04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X_reduced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rbf_pca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fit_transform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1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X_reduced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[: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91788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id="{91AB7FA3-34A9-C99A-22ED-5477D33FD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5" y="0"/>
            <a:ext cx="4987354" cy="3436664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BDD28E96-25D2-5C02-E56E-2471FE022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591" y="3429000"/>
            <a:ext cx="9084114" cy="3227689"/>
          </a:xfrm>
          <a:prstGeom prst="rect">
            <a:avLst/>
          </a:prstGeom>
        </p:spPr>
      </p:pic>
      <p:cxnSp>
        <p:nvCxnSpPr>
          <p:cNvPr id="7" name="Koppling: böjd 6">
            <a:extLst>
              <a:ext uri="{FF2B5EF4-FFF2-40B4-BE49-F238E27FC236}">
                <a16:creationId xmlns:a16="http://schemas.microsoft.com/office/drawing/2014/main" id="{D8CDAC52-3581-8B10-F5D2-453CF7131E51}"/>
              </a:ext>
            </a:extLst>
          </p:cNvPr>
          <p:cNvCxnSpPr>
            <a:cxnSpLocks/>
          </p:cNvCxnSpPr>
          <p:nvPr/>
        </p:nvCxnSpPr>
        <p:spPr>
          <a:xfrm>
            <a:off x="5432649" y="960454"/>
            <a:ext cx="3132603" cy="1933748"/>
          </a:xfrm>
          <a:prstGeom prst="curvedConnector3">
            <a:avLst>
              <a:gd name="adj1" fmla="val 1046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15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6CC1162-8805-0B11-74DF-A10AD885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Kernel</a:t>
            </a:r>
            <a:r>
              <a:rPr lang="sv-SE" dirty="0"/>
              <a:t> PCA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4F48F9-56A3-F386-DDF7-DB1B7E2F1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PCA är en ”</a:t>
            </a:r>
            <a:r>
              <a:rPr lang="sv-SE" dirty="0" err="1"/>
              <a:t>unsupervised</a:t>
            </a:r>
            <a:r>
              <a:rPr lang="sv-SE" dirty="0"/>
              <a:t>” modell, hur utvärdera och välja </a:t>
            </a:r>
            <a:r>
              <a:rPr lang="sv-SE" dirty="0" err="1"/>
              <a:t>kernel</a:t>
            </a:r>
            <a:r>
              <a:rPr lang="sv-SE" dirty="0"/>
              <a:t>?</a:t>
            </a:r>
          </a:p>
          <a:p>
            <a:endParaRPr lang="sv-SE" dirty="0"/>
          </a:p>
          <a:p>
            <a:r>
              <a:rPr lang="sv-SE" dirty="0"/>
              <a:t>Ett sätt är att ha en pipeline som t.ex. innehåller: </a:t>
            </a:r>
            <a:br>
              <a:rPr lang="sv-SE" dirty="0"/>
            </a:br>
            <a:r>
              <a:rPr lang="sv-SE" dirty="0" err="1"/>
              <a:t>kPCA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 </a:t>
            </a:r>
            <a:r>
              <a:rPr lang="sv-SE" dirty="0" err="1">
                <a:sym typeface="Wingdings" panose="05000000000000000000" pitchFamily="2" charset="2"/>
              </a:rPr>
              <a:t>Logistic</a:t>
            </a:r>
            <a:r>
              <a:rPr lang="sv-SE" dirty="0">
                <a:sym typeface="Wingdings" panose="05000000000000000000" pitchFamily="2" charset="2"/>
              </a:rPr>
              <a:t> Regression</a:t>
            </a:r>
          </a:p>
          <a:p>
            <a:pPr marL="0" indent="0">
              <a:buNone/>
            </a:pPr>
            <a:br>
              <a:rPr lang="sv-SE" dirty="0">
                <a:sym typeface="Wingdings" panose="05000000000000000000" pitchFamily="2" charset="2"/>
              </a:rPr>
            </a:br>
            <a:r>
              <a:rPr lang="sv-SE" dirty="0">
                <a:sym typeface="Wingdings" panose="05000000000000000000" pitchFamily="2" charset="2"/>
              </a:rPr>
              <a:t>och välja de hyperparametrar för </a:t>
            </a:r>
            <a:r>
              <a:rPr lang="sv-SE" dirty="0" err="1">
                <a:sym typeface="Wingdings" panose="05000000000000000000" pitchFamily="2" charset="2"/>
              </a:rPr>
              <a:t>kPCA</a:t>
            </a:r>
            <a:r>
              <a:rPr lang="sv-SE" dirty="0">
                <a:sym typeface="Wingdings" panose="05000000000000000000" pitchFamily="2" charset="2"/>
              </a:rPr>
              <a:t> som ger så bra prestanda som möjligt för vår </a:t>
            </a:r>
            <a:r>
              <a:rPr lang="sv-SE" dirty="0" err="1">
                <a:sym typeface="Wingdings" panose="05000000000000000000" pitchFamily="2" charset="2"/>
              </a:rPr>
              <a:t>prediktor</a:t>
            </a:r>
            <a:r>
              <a:rPr lang="sv-SE" dirty="0">
                <a:sym typeface="Wingdings" panose="05000000000000000000" pitchFamily="2" charset="2"/>
              </a:rPr>
              <a:t> (</a:t>
            </a:r>
            <a:r>
              <a:rPr lang="sv-SE" dirty="0" err="1">
                <a:sym typeface="Wingdings" panose="05000000000000000000" pitchFamily="2" charset="2"/>
              </a:rPr>
              <a:t>Logistic</a:t>
            </a:r>
            <a:r>
              <a:rPr lang="sv-SE" dirty="0">
                <a:sym typeface="Wingdings" panose="05000000000000000000" pitchFamily="2" charset="2"/>
              </a:rPr>
              <a:t> Regression i detta fallet). </a:t>
            </a:r>
          </a:p>
          <a:p>
            <a:pPr marL="0" indent="0">
              <a:buNone/>
            </a:pPr>
            <a:endParaRPr lang="sv-S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609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6F675A4-3501-04B6-0809-ED3C5F50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Kodexempel – </a:t>
            </a:r>
            <a:r>
              <a:rPr lang="sv-SE" dirty="0" err="1"/>
              <a:t>kPCA</a:t>
            </a:r>
            <a:r>
              <a:rPr lang="sv-SE" dirty="0"/>
              <a:t> (Del 1)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A7CDE85C-5BA9-4A0F-AF5C-9C921AEA9F11}"/>
              </a:ext>
            </a:extLst>
          </p:cNvPr>
          <p:cNvSpPr txBox="1"/>
          <p:nvPr/>
        </p:nvSpPr>
        <p:spPr>
          <a:xfrm>
            <a:off x="1464178" y="2136338"/>
            <a:ext cx="92636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numpy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datasets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make_swiss_roll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pipeline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Pipeline</a:t>
            </a: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linear_model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LogisticRegression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decomposition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KernelPCA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model_selection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GridSearchCV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make_swiss_roll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n_samples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noise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random_state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6.9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33891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6F675A4-3501-04B6-0809-ED3C5F50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Kodexempel – </a:t>
            </a:r>
            <a:r>
              <a:rPr lang="sv-SE" dirty="0" err="1"/>
              <a:t>kPCA</a:t>
            </a:r>
            <a:r>
              <a:rPr lang="sv-SE" dirty="0"/>
              <a:t> (Del 2)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A7CDE85C-5BA9-4A0F-AF5C-9C921AEA9F11}"/>
              </a:ext>
            </a:extLst>
          </p:cNvPr>
          <p:cNvSpPr txBox="1"/>
          <p:nvPr/>
        </p:nvSpPr>
        <p:spPr>
          <a:xfrm>
            <a:off x="2081667" y="1690688"/>
            <a:ext cx="83039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clf</a:t>
            </a:r>
            <a:r>
              <a:rPr lang="sv-S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Pipeline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"kpca"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KernelPCA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n_components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)),</a:t>
            </a:r>
            <a:endParaRPr lang="pt-BR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log_reg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LogisticRegression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solver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lbfgs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param_grid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[{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kpca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__gamma"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linspace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0.03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0.05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kpca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kernel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rbf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sv-SE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sigmoid</a:t>
            </a:r>
            <a:r>
              <a:rPr lang="sv-SE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}]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grid_search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GridSearchCV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param_grid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grid_search</a:t>
            </a:r>
            <a:r>
              <a:rPr lang="es-E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s-E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fit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s-E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grid_search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best_params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BAF726D-E058-039A-1393-FB819BFE4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63" y="5547017"/>
            <a:ext cx="69532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71DA-5D27-96C2-9FDE-597AE1CD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Innehåll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5A7-AFFA-E97E-7CB4-95CF10BEB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4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Introduktion till Dimensionsreducering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Curse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Dimensionality</a:t>
            </a:r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PCA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Kernel</a:t>
            </a:r>
            <a:r>
              <a:rPr lang="sv-SE" dirty="0"/>
              <a:t> PCA (</a:t>
            </a:r>
            <a:r>
              <a:rPr lang="sv-SE" dirty="0" err="1"/>
              <a:t>kPCA</a:t>
            </a:r>
            <a:r>
              <a:rPr lang="sv-SE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95359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334001-094D-63A0-A018-37201751C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6" r="9089" b="1973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0357D-6D3C-8D05-5928-B82F2A344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6551993" cy="3204134"/>
          </a:xfrm>
        </p:spPr>
        <p:txBody>
          <a:bodyPr anchor="b">
            <a:normAutofit/>
          </a:bodyPr>
          <a:lstStyle/>
          <a:p>
            <a:pPr algn="l"/>
            <a:r>
              <a:rPr lang="sv-SE" sz="4400" dirty="0"/>
              <a:t>Dimensionsreducering - PCA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12326-AE3B-5A69-406A-690AB3B9A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900" dirty="0"/>
              <a:t>Antonio Prgomet</a:t>
            </a:r>
          </a:p>
          <a:p>
            <a:pPr algn="l"/>
            <a:r>
              <a:rPr lang="en-US" sz="1900" dirty="0"/>
              <a:t>Delta AI &amp; Negotiations</a:t>
            </a:r>
            <a:endParaRPr lang="en-US" sz="1900" b="0" i="0" dirty="0">
              <a:effectLst/>
              <a:latin typeface="-apple-system"/>
              <a:hlinkClick r:id="rId3"/>
            </a:endParaRPr>
          </a:p>
          <a:p>
            <a:pPr algn="l"/>
            <a:r>
              <a:rPr lang="en-US" sz="1900" b="0" i="0" dirty="0">
                <a:effectLst/>
                <a:latin typeface="-apple-system"/>
                <a:hlinkClick r:id="rId3"/>
              </a:rPr>
              <a:t>www.linkedin.com/in/antonioprgomet</a:t>
            </a:r>
            <a:r>
              <a:rPr lang="en-US" sz="1900" b="0" i="0" dirty="0">
                <a:effectLst/>
                <a:latin typeface="-apple-system"/>
              </a:rPr>
              <a:t> 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1F68B-65E9-DFBA-E1C1-4FA3006690C7}"/>
              </a:ext>
            </a:extLst>
          </p:cNvPr>
          <p:cNvSpPr/>
          <p:nvPr/>
        </p:nvSpPr>
        <p:spPr>
          <a:xfrm>
            <a:off x="381740" y="390617"/>
            <a:ext cx="1136342" cy="5853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86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Introduktion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till </a:t>
            </a:r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Dimensionsreducering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545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4C13AC-6B88-0365-52D6-C3BCB8F0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err="1">
                <a:latin typeface="+mj-lt"/>
                <a:ea typeface="+mj-ea"/>
                <a:cs typeface="+mj-cs"/>
              </a:rPr>
              <a:t>Introduktion</a:t>
            </a:r>
            <a:r>
              <a:rPr lang="en-US" sz="4400" kern="1200" dirty="0">
                <a:latin typeface="+mj-lt"/>
                <a:ea typeface="+mj-ea"/>
                <a:cs typeface="+mj-cs"/>
              </a:rPr>
              <a:t> till </a:t>
            </a:r>
            <a:r>
              <a:rPr lang="en-US" sz="4400" kern="1200" dirty="0" err="1">
                <a:latin typeface="+mj-lt"/>
                <a:ea typeface="+mj-ea"/>
                <a:cs typeface="+mj-cs"/>
              </a:rPr>
              <a:t>Dimensionsreducering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94F427F-3C05-05A0-3E05-D4E9E4AAE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Dimensionsreducering görs för att ha färre features. </a:t>
            </a:r>
          </a:p>
          <a:p>
            <a:r>
              <a:rPr lang="sv-SE" dirty="0"/>
              <a:t>Färre features medför att vi kan träna modellen snabbare men generellt sett på bekostnad av sämre prediktionsförmåga. </a:t>
            </a:r>
          </a:p>
          <a:p>
            <a:r>
              <a:rPr lang="sv-SE" dirty="0"/>
              <a:t>Valet man då gör är att det är värt att offra prediktionsförmåga för kortare träningstid. </a:t>
            </a:r>
          </a:p>
          <a:p>
            <a:r>
              <a:rPr lang="sv-SE" dirty="0"/>
              <a:t>I undantagsfall så kan dimensionsreducering öka prediktionsförmågan om ”brus” tas bort. </a:t>
            </a:r>
          </a:p>
          <a:p>
            <a:endParaRPr lang="sv-SE" dirty="0"/>
          </a:p>
          <a:p>
            <a:r>
              <a:rPr lang="sv-SE" dirty="0"/>
              <a:t>Reducerar man till 2 eller 3 dimensioner så kan </a:t>
            </a:r>
            <a:br>
              <a:rPr lang="sv-SE" dirty="0"/>
            </a:br>
            <a:r>
              <a:rPr lang="sv-SE" dirty="0"/>
              <a:t>ett högdimensionellt </a:t>
            </a:r>
            <a:r>
              <a:rPr lang="sv-SE" dirty="0" err="1"/>
              <a:t>dataset</a:t>
            </a:r>
            <a:r>
              <a:rPr lang="sv-SE" dirty="0"/>
              <a:t> ”visualiseras” </a:t>
            </a:r>
            <a:br>
              <a:rPr lang="sv-SE" dirty="0"/>
            </a:br>
            <a:r>
              <a:rPr lang="sv-SE" dirty="0"/>
              <a:t>vilket kan vara en annan anledning till att </a:t>
            </a:r>
            <a:br>
              <a:rPr lang="sv-SE" dirty="0"/>
            </a:br>
            <a:r>
              <a:rPr lang="sv-SE" dirty="0"/>
              <a:t>reducera antalet dimensioner. 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E37B45EE-B959-34FC-33B8-6A6FC44F4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303" y="3945668"/>
            <a:ext cx="3510263" cy="267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Curse of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228438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685867-B763-64DC-2253-1DB99D1B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Curse of Dimensionality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FFDAA67-AA3E-CCEE-3D2C-F957C0DF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Saker blir mer komplicerat i högre dimensioner.</a:t>
            </a:r>
          </a:p>
          <a:p>
            <a:endParaRPr lang="sv-SE" dirty="0"/>
          </a:p>
          <a:p>
            <a:r>
              <a:rPr lang="sv-SE" dirty="0"/>
              <a:t>Exempel 1: Välj slumpmässigt en punkt i en (1 x 1) kvadrat. Mindre än 0.4% chans att punkten är närmre än 0.001 från en kant. </a:t>
            </a:r>
            <a:r>
              <a:rPr lang="sv-SE" dirty="0">
                <a:sym typeface="Wingdings" panose="05000000000000000000" pitchFamily="2" charset="2"/>
              </a:rPr>
              <a:t> Osannolikt att en punkt är extrem i någon av dimensionerna. </a:t>
            </a:r>
          </a:p>
          <a:p>
            <a:r>
              <a:rPr lang="sv-SE" dirty="0">
                <a:sym typeface="Wingdings" panose="05000000000000000000" pitchFamily="2" charset="2"/>
              </a:rPr>
              <a:t>I en 10 000 dimensionell enhetshyperkub så är samma sannolikhet större än 99.999999%.  Hög sannolikhet att vi har någon ”extrem punkt” sett ur någon dimension.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4606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685867-B763-64DC-2253-1DB99D1B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Curse of Dimensionality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FFDAA67-AA3E-CCEE-3D2C-F957C0DF50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sv-SE" dirty="0"/>
                  <a:t>Exempel 2: Välj slumpmässigt 2 punkter: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sv-SE" dirty="0"/>
                  <a:t>I 2D kvadrat blir avståndet i snitt </a:t>
                </a:r>
                <a14:m>
                  <m:oMath xmlns:m="http://schemas.openxmlformats.org/officeDocument/2006/math">
                    <m:r>
                      <a:rPr lang="sv-SE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sv-SE" dirty="0"/>
                  <a:t> 0.52.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sv-SE" dirty="0"/>
                  <a:t>I 3D kub blir avståndet i snitt </a:t>
                </a:r>
                <a14:m>
                  <m:oMath xmlns:m="http://schemas.openxmlformats.org/officeDocument/2006/math">
                    <m:r>
                      <a:rPr lang="sv-SE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sv-SE" dirty="0"/>
                  <a:t> 0.66.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sv-SE" dirty="0"/>
                  <a:t>I 1 000 000D hyperkub blir avståndet i snitt </a:t>
                </a:r>
                <a14:m>
                  <m:oMath xmlns:m="http://schemas.openxmlformats.org/officeDocument/2006/math">
                    <m:r>
                      <a:rPr lang="sv-SE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sv-SE" dirty="0"/>
                  <a:t> 408. </a:t>
                </a:r>
              </a:p>
              <a:p>
                <a:pPr>
                  <a:buFontTx/>
                  <a:buChar char="-"/>
                </a:pPr>
                <a:endParaRPr lang="sv-SE" dirty="0"/>
              </a:p>
              <a:p>
                <a:r>
                  <a:rPr lang="sv-SE" dirty="0"/>
                  <a:t>Således, i högre dimension är punkterna mer ”unika” och således svårare att modellera. </a:t>
                </a:r>
              </a:p>
              <a:p>
                <a:endParaRPr lang="sv-SE" dirty="0"/>
              </a:p>
              <a:p>
                <a:r>
                  <a:rPr lang="sv-SE" dirty="0"/>
                  <a:t>Slutsats från de två exemplen: Högdimensionella </a:t>
                </a:r>
                <a:r>
                  <a:rPr lang="sv-SE" dirty="0" err="1"/>
                  <a:t>dataset</a:t>
                </a:r>
                <a:r>
                  <a:rPr lang="sv-SE" dirty="0"/>
                  <a:t> är mer svårmodellerade. </a:t>
                </a:r>
              </a:p>
              <a:p>
                <a:endParaRPr lang="sv-SE" dirty="0"/>
              </a:p>
              <a:p>
                <a:r>
                  <a:rPr lang="sv-SE" dirty="0"/>
                  <a:t>Ett sätt att minska </a:t>
                </a:r>
                <a:r>
                  <a:rPr lang="sv-SE" dirty="0" err="1"/>
                  <a:t>datans</a:t>
                </a:r>
                <a:r>
                  <a:rPr lang="sv-SE" dirty="0"/>
                  <a:t> dimension är att projicera ned punkter till ett lägre dimensionellt hyperplan. Se nästa </a:t>
                </a:r>
                <a:r>
                  <a:rPr lang="sv-SE" dirty="0" err="1"/>
                  <a:t>slide</a:t>
                </a:r>
                <a:r>
                  <a:rPr lang="sv-SE" dirty="0"/>
                  <a:t>. </a:t>
                </a:r>
              </a:p>
              <a:p>
                <a:pPr marL="0" indent="0">
                  <a:buNone/>
                </a:pPr>
                <a:endParaRPr lang="sv-SE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FFDAA67-AA3E-CCEE-3D2C-F957C0DF5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r="-1449" b="-252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dobjekt 4">
            <a:extLst>
              <a:ext uri="{FF2B5EF4-FFF2-40B4-BE49-F238E27FC236}">
                <a16:creationId xmlns:a16="http://schemas.microsoft.com/office/drawing/2014/main" id="{5448F842-8D8F-D3D4-C859-9AA321182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817" y="1690688"/>
            <a:ext cx="28384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9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id="{80293DE2-A586-67AA-83E0-7B6D0C0C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3" y="473527"/>
            <a:ext cx="6912364" cy="3613281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50E014CF-C635-6B39-782D-3EF3D6F6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217" y="3303038"/>
            <a:ext cx="4505079" cy="347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1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206172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1927</TotalTime>
  <Words>962</Words>
  <Application>Microsoft Office PowerPoint</Application>
  <PresentationFormat>Bredbild</PresentationFormat>
  <Paragraphs>112</Paragraphs>
  <Slides>20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Dimensionsreducering - PCA </vt:lpstr>
      <vt:lpstr>Innehåll</vt:lpstr>
      <vt:lpstr>Introduktion till Dimensionsreducering</vt:lpstr>
      <vt:lpstr>Introduktion till Dimensionsreducering</vt:lpstr>
      <vt:lpstr>Curse of Dimensionality</vt:lpstr>
      <vt:lpstr>Curse of Dimensionality</vt:lpstr>
      <vt:lpstr>Curse of Dimensionality</vt:lpstr>
      <vt:lpstr>PowerPoint-presentation</vt:lpstr>
      <vt:lpstr>Principal Component Analysis (PCA)</vt:lpstr>
      <vt:lpstr>Principal Component Analysis (PCA)</vt:lpstr>
      <vt:lpstr>PowerPoint-presentation</vt:lpstr>
      <vt:lpstr>Exempelkod</vt:lpstr>
      <vt:lpstr>Principal Component Analysis (PCA)</vt:lpstr>
      <vt:lpstr>Kernel PCA</vt:lpstr>
      <vt:lpstr>Kernel PCA</vt:lpstr>
      <vt:lpstr>PowerPoint-presentation</vt:lpstr>
      <vt:lpstr>Kernel PCA</vt:lpstr>
      <vt:lpstr>Kodexempel – kPCA (Del 1)</vt:lpstr>
      <vt:lpstr>Kodexempel – kPCA (Del 2)</vt:lpstr>
      <vt:lpstr>Dimensionsreducering - PCA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till Maskininlärning</dc:title>
  <dc:creator>Antonio Prgomet</dc:creator>
  <cp:lastModifiedBy>Antonio Prgomet</cp:lastModifiedBy>
  <cp:revision>110</cp:revision>
  <dcterms:created xsi:type="dcterms:W3CDTF">2023-05-22T17:34:32Z</dcterms:created>
  <dcterms:modified xsi:type="dcterms:W3CDTF">2023-06-03T20:32:40Z</dcterms:modified>
</cp:coreProperties>
</file>