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308" r:id="rId4"/>
    <p:sldId id="311" r:id="rId5"/>
    <p:sldId id="313" r:id="rId6"/>
    <p:sldId id="312" r:id="rId7"/>
    <p:sldId id="314" r:id="rId8"/>
    <p:sldId id="315" r:id="rId9"/>
    <p:sldId id="316" r:id="rId10"/>
    <p:sldId id="324" r:id="rId11"/>
    <p:sldId id="323" r:id="rId12"/>
    <p:sldId id="317" r:id="rId13"/>
    <p:sldId id="318" r:id="rId14"/>
    <p:sldId id="319" r:id="rId15"/>
    <p:sldId id="320" r:id="rId16"/>
    <p:sldId id="321" r:id="rId17"/>
    <p:sldId id="322" r:id="rId18"/>
    <p:sldId id="31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309B-E70E-BD30-F320-CE64618D3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43526-FD96-22E0-41D5-CF00B6FEE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04767-80E4-8E36-5405-D9F1FA47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C5523-3843-2255-9C84-383D2D3A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A67EE-0184-D821-1984-0519A66C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3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2A57-C337-53F5-170C-2394AF3E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48EBB-3088-2D14-A80C-3207896FA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05139-4D1F-CCDE-264C-CF4E9A35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55B1C-0274-2E62-3B30-74720C70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B65A8-FE12-F5D9-DD9C-68A8898F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8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3FE12-92A2-D296-9080-07FFDEE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D45C4-6178-A89A-7618-202693BA2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CEEBD-7CD2-3D55-A73C-DB54AE01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43379-7E41-9C7C-33EA-113D4143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A07B1-B007-0460-F50A-A9A26D33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9CCE-F807-BF9E-3CCB-30ECBBD5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34F2-F9C4-3789-8F37-74DD5D0C0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FF65-FFC6-7FAB-7A5D-A18B7D39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27DCF-0293-4A04-DE86-B66C77E1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71ACF-E761-B156-1387-BFEB778C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8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1B10-A9EA-6C7B-0CE1-5451A54D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13C76-6227-554A-BE8D-02F96E9E5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6EB2-A505-1C9E-86B6-8033153C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5F2A-CD0A-AB68-22FC-41D83ED7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141B2-B753-4987-D99B-431ADE0A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5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8089-7BBC-11D2-5E78-22D3BB35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A57F-6E49-697C-3CB4-57D8EA3D2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2EF6D-290F-717D-E2A1-03CACE1A3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663E-140B-2C2A-8DDB-752D1DBF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65582-8AB5-5E42-7ECA-9B75D84A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39748-5BDA-9F86-0FE0-F2547F4A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3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E266-0ACA-8C43-87F8-4F9E9A26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EF0A5-7116-0303-EF15-30365F561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641E-FAB4-7444-6662-5EA0195E6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0177A-8F8B-4372-4DB0-8E47B632D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86222-A202-8B54-6ECB-BE335D2F7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E2B33-1620-EC0A-FCC1-DA9BB2DF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C2633-D610-61CB-C35B-AB15A605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8E863-CA7B-8AE1-5477-1458364C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0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32EE-E2EC-545A-FC82-2D7AB196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5A98D-B8C6-4CD4-C50C-AFCD6038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4D232-F58A-D2A4-B4CB-468F1978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E405E-2919-6920-78C0-D42AC548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8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42DBB-C806-D47D-C520-58C33767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AFF8F-F4BC-CB39-F347-D2DEDCEE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7F907-A95F-EA8E-C344-34DD47F9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8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0A85-C6F8-B8B4-DC8E-974BDE6E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D872C-605F-AD67-AB49-1006E1019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67B82-00E3-2596-E7DC-80247BE09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8962-35F2-EE4A-BE39-A30CBBD6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2FE1C-95D5-2937-7C80-901A095D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9936A-2B64-A910-65BA-B5AB3C42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6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0EC7-321E-0A26-3342-82CF913E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C173D-1FD5-10EE-C222-98763624F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F8A95-56AE-D735-0482-64FC31F06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8C7E1-49FF-C653-C009-D7DF4766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6E614-D6C9-C319-0BB1-37D47105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95792-9400-58EC-4CBA-EF0C22DD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264D1-50B2-2C30-32B2-18551FA8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0299F-BA52-06F6-7386-1B194C75F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585CA-4430-61DC-0DB0-1861FDBA8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33C59-707E-4958-AF1C-D76E845B647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344DA-4C90-5B75-820B-EB2FC49F3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C8FA4-08C5-9353-D012-E2B00E872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3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antonioprgom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antonioprgom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334001-094D-63A0-A018-37201751C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6" r="9089" b="1973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0357D-6D3C-8D05-5928-B82F2A344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sv-SE" sz="4400" dirty="0"/>
              <a:t>Beslutsträd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12326-AE3B-5A69-406A-690AB3B9A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900" dirty="0"/>
              <a:t>Antonio Prgomet</a:t>
            </a:r>
          </a:p>
          <a:p>
            <a:pPr algn="l"/>
            <a:r>
              <a:rPr lang="en-US" sz="1900" dirty="0"/>
              <a:t>Delta AI &amp; Negotiations</a:t>
            </a:r>
            <a:endParaRPr lang="en-US" sz="1900" b="0" i="0" dirty="0">
              <a:effectLst/>
              <a:latin typeface="-apple-system"/>
              <a:hlinkClick r:id="rId3"/>
            </a:endParaRPr>
          </a:p>
          <a:p>
            <a:pPr algn="l"/>
            <a:r>
              <a:rPr lang="en-US" sz="1900" b="0" i="0" dirty="0">
                <a:effectLst/>
                <a:latin typeface="-apple-system"/>
                <a:hlinkClick r:id="rId3"/>
              </a:rPr>
              <a:t>www.linkedin.com/in/antonioprgomet</a:t>
            </a:r>
            <a:r>
              <a:rPr lang="en-US" sz="1900" b="0" i="0" dirty="0">
                <a:effectLst/>
                <a:latin typeface="-apple-system"/>
              </a:rPr>
              <a:t> 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91F68B-65E9-DFBA-E1C1-4FA3006690C7}"/>
              </a:ext>
            </a:extLst>
          </p:cNvPr>
          <p:cNvSpPr/>
          <p:nvPr/>
        </p:nvSpPr>
        <p:spPr>
          <a:xfrm>
            <a:off x="381740" y="390617"/>
            <a:ext cx="1136342" cy="5853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Kodexempel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322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C54D009A-2B47-623C-D89F-2C096A9C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Kodexempel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A83E5761-21EE-612D-1F91-957533AEB006}"/>
              </a:ext>
            </a:extLst>
          </p:cNvPr>
          <p:cNvSpPr txBox="1"/>
          <p:nvPr/>
        </p:nvSpPr>
        <p:spPr>
          <a:xfrm>
            <a:off x="190680" y="1557523"/>
            <a:ext cx="79864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matplotlib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pyplot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datasets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load_iris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DecisionTreeClassifier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skl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iris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load_iris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iris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:]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# petal length and width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iris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target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tree_clf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DecisionTreeClassifier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max_depth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random_state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42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tree_clf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sv-SE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figure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figsize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=(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50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30</a:t>
            </a:r>
            <a:r>
              <a:rPr lang="sv-S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sv-SE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skl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plot_tree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tree_clf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class_names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iris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target_names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feature_names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iris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feature_names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:],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filled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True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sv-SE" dirty="0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A8AC6E16-2CAE-BB9B-ACC1-86F4F16EC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731" y="2883086"/>
            <a:ext cx="5590370" cy="372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Träningsalgoritm</a:t>
            </a: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- CART</a:t>
            </a:r>
          </a:p>
        </p:txBody>
      </p:sp>
    </p:spTree>
    <p:extLst>
      <p:ext uri="{BB962C8B-B14F-4D97-AF65-F5344CB8AC3E}">
        <p14:creationId xmlns:p14="http://schemas.microsoft.com/office/powerpoint/2010/main" val="259991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CE51294-8400-79BC-FD48-F50874597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sz="4400" kern="1200" dirty="0" err="1">
                <a:latin typeface="+mj-lt"/>
                <a:ea typeface="+mj-ea"/>
                <a:cs typeface="+mj-cs"/>
              </a:rPr>
              <a:t>Träningsalgoritm</a:t>
            </a:r>
            <a:r>
              <a:rPr lang="en-US" sz="4400" kern="1200" dirty="0">
                <a:latin typeface="+mj-lt"/>
                <a:ea typeface="+mj-ea"/>
                <a:cs typeface="+mj-cs"/>
              </a:rPr>
              <a:t> - CART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77AF4B2-C74F-B415-3935-0DFBCA2408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8"/>
                <a:ext cx="10515600" cy="4351338"/>
              </a:xfrm>
            </p:spPr>
            <p:txBody>
              <a:bodyPr/>
              <a:lstStyle/>
              <a:p>
                <a:r>
                  <a:rPr lang="sv-SE" sz="2400" dirty="0"/>
                  <a:t>”</a:t>
                </a:r>
                <a:r>
                  <a:rPr lang="sv-SE" sz="2400" dirty="0" err="1"/>
                  <a:t>Classification</a:t>
                </a:r>
                <a:r>
                  <a:rPr lang="sv-SE" sz="2400" dirty="0"/>
                  <a:t> and Regression </a:t>
                </a:r>
                <a:r>
                  <a:rPr lang="sv-SE" sz="2400" dirty="0" err="1"/>
                  <a:t>Tree</a:t>
                </a:r>
                <a:r>
                  <a:rPr lang="sv-SE" sz="2400" dirty="0"/>
                  <a:t>” (CART) algoritmen används för att träna ett beslutsträd. </a:t>
                </a:r>
              </a:p>
              <a:p>
                <a:r>
                  <a:rPr lang="sv-SE" sz="2400" dirty="0"/>
                  <a:t>Välj </a:t>
                </a:r>
                <a14:m>
                  <m:oMath xmlns:m="http://schemas.openxmlformats.org/officeDocument/2006/math">
                    <m:r>
                      <a:rPr lang="sv-SE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sv-SE" sz="2400" dirty="0"/>
                  <a:t> (feature) och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sv-SE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sv-SE" sz="2400" dirty="0"/>
                  <a:t> (</a:t>
                </a:r>
                <a:r>
                  <a:rPr lang="sv-SE" sz="2400" dirty="0" err="1"/>
                  <a:t>threshold</a:t>
                </a:r>
                <a:r>
                  <a:rPr lang="sv-SE" sz="2400" dirty="0"/>
                  <a:t>) för varje ”split” på ett sådant sätt så att vi får så rena noder som möjligt där noderna är viktade med antalet observationer. Mer specifikt så försöker algoritmen minimera kostnadsfunktionen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sz="2400" dirty="0"/>
                  <a:t>: </a:t>
                </a:r>
              </a:p>
              <a:p>
                <a:pPr marL="0" indent="0">
                  <a:buNone/>
                </a:pPr>
                <a:br>
                  <a:rPr lang="sv-SE" sz="2400" dirty="0"/>
                </a:br>
                <a:br>
                  <a:rPr lang="sv-SE" sz="2400" dirty="0"/>
                </a:br>
                <a:br>
                  <a:rPr lang="sv-SE" sz="2400" dirty="0"/>
                </a:b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77AF4B2-C74F-B415-3935-0DFBCA2408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8"/>
                <a:ext cx="10515600" cy="4351338"/>
              </a:xfrm>
              <a:blipFill>
                <a:blip r:embed="rId2"/>
                <a:stretch>
                  <a:fillRect l="-812" t="-1961" r="-104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dobjekt 4">
            <a:extLst>
              <a:ext uri="{FF2B5EF4-FFF2-40B4-BE49-F238E27FC236}">
                <a16:creationId xmlns:a16="http://schemas.microsoft.com/office/drawing/2014/main" id="{58585887-51F6-E8CD-7CC5-1D8AEB9CF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00" y="3295835"/>
            <a:ext cx="5882520" cy="3346448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6E6A2BF6-A2EB-A4F8-CBC4-25AC685D49A5}"/>
              </a:ext>
            </a:extLst>
          </p:cNvPr>
          <p:cNvSpPr txBox="1"/>
          <p:nvPr/>
        </p:nvSpPr>
        <p:spPr>
          <a:xfrm>
            <a:off x="7172891" y="5128108"/>
            <a:ext cx="4545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/>
              <a:t>Algoritmen stannar när maxdjupet är nått eller om den inte kan hitta en split som reducerar ”</a:t>
            </a:r>
            <a:r>
              <a:rPr lang="sv-SE" sz="2400" dirty="0" err="1"/>
              <a:t>impurity</a:t>
            </a:r>
            <a:r>
              <a:rPr lang="sv-SE" sz="2400" dirty="0"/>
              <a:t>”. 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C13DC902-A763-A1C8-0E5F-258A7C55F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091" y="3228191"/>
            <a:ext cx="2540966" cy="179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Regularisering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26906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5E71251-8379-8BE5-F8DB-7755B6F4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Regularisering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8179C3A-7CEF-AB60-4BF4-26932F23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5016" cy="4351338"/>
          </a:xfrm>
        </p:spPr>
        <p:txBody>
          <a:bodyPr>
            <a:normAutofit lnSpcReduction="10000"/>
          </a:bodyPr>
          <a:lstStyle/>
          <a:p>
            <a:r>
              <a:rPr lang="sv-SE" dirty="0"/>
              <a:t>Beslutsträd är en flexibel modell och kan därför ”</a:t>
            </a:r>
            <a:r>
              <a:rPr lang="sv-SE" dirty="0" err="1"/>
              <a:t>overfitta</a:t>
            </a:r>
            <a:r>
              <a:rPr lang="sv-SE" dirty="0"/>
              <a:t>” </a:t>
            </a:r>
            <a:r>
              <a:rPr lang="sv-SE" dirty="0" err="1"/>
              <a:t>träningsdatan</a:t>
            </a:r>
            <a:r>
              <a:rPr lang="sv-SE" dirty="0"/>
              <a:t>, d.v.s. att modellens generaliseringsförmåga till ny data som den inte blivit tränad på är låg. </a:t>
            </a:r>
          </a:p>
          <a:p>
            <a:r>
              <a:rPr lang="sv-SE" dirty="0"/>
              <a:t>Lösning: Regularisering. </a:t>
            </a:r>
          </a:p>
          <a:p>
            <a:endParaRPr lang="sv-SE" dirty="0"/>
          </a:p>
          <a:p>
            <a:r>
              <a:rPr lang="sv-SE" dirty="0"/>
              <a:t>I Scikit-</a:t>
            </a:r>
            <a:r>
              <a:rPr lang="sv-SE" dirty="0" err="1"/>
              <a:t>learn</a:t>
            </a:r>
            <a:r>
              <a:rPr lang="sv-SE" dirty="0"/>
              <a:t> kan man t.ex. genom </a:t>
            </a:r>
            <a:r>
              <a:rPr lang="sv-SE" dirty="0" err="1"/>
              <a:t>GridSearch</a:t>
            </a:r>
            <a:r>
              <a:rPr lang="sv-SE" dirty="0"/>
              <a:t> justera hyperparametrar såsom: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i="0" dirty="0" err="1">
                <a:solidFill>
                  <a:srgbClr val="212529"/>
                </a:solidFill>
                <a:effectLst/>
                <a:latin typeface="-apple-system"/>
              </a:rPr>
              <a:t>max_depth</a:t>
            </a:r>
            <a:endParaRPr lang="sv-SE" i="1" dirty="0">
              <a:solidFill>
                <a:srgbClr val="212529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sv-SE" i="0" dirty="0" err="1">
                <a:solidFill>
                  <a:srgbClr val="212529"/>
                </a:solidFill>
                <a:effectLst/>
                <a:latin typeface="-apple-system"/>
              </a:rPr>
              <a:t>min_samples_split</a:t>
            </a:r>
            <a:r>
              <a:rPr lang="sv-SE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i="0" dirty="0" err="1">
                <a:solidFill>
                  <a:srgbClr val="212529"/>
                </a:solidFill>
                <a:effectLst/>
                <a:latin typeface="-apple-system"/>
              </a:rPr>
              <a:t>min_samples_leaf</a:t>
            </a:r>
            <a:endParaRPr lang="sv-SE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sv-SE" i="0" dirty="0">
              <a:solidFill>
                <a:srgbClr val="212529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Ø"/>
            </a:pPr>
            <a:endParaRPr lang="sv-SE" b="1" dirty="0">
              <a:solidFill>
                <a:srgbClr val="212529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Ø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908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15552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540D1631-EECB-3949-A236-05E981DB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81" y="0"/>
            <a:ext cx="3932237" cy="1600200"/>
          </a:xfrm>
        </p:spPr>
        <p:txBody>
          <a:bodyPr/>
          <a:lstStyle/>
          <a:p>
            <a:r>
              <a:rPr lang="sv-SE" dirty="0"/>
              <a:t>Regression</a:t>
            </a:r>
          </a:p>
        </p:txBody>
      </p:sp>
      <p:pic>
        <p:nvPicPr>
          <p:cNvPr id="8" name="Platshållare för innehåll 7">
            <a:extLst>
              <a:ext uri="{FF2B5EF4-FFF2-40B4-BE49-F238E27FC236}">
                <a16:creationId xmlns:a16="http://schemas.microsoft.com/office/drawing/2014/main" id="{4DC91479-1989-935D-01EA-7A2C9CE33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0684" y="1507787"/>
            <a:ext cx="6981316" cy="3635131"/>
          </a:xfrm>
        </p:spPr>
      </p:pic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1809757B-35D4-0B09-E079-A15BFCC2E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0681" y="1775297"/>
            <a:ext cx="4957898" cy="466441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/>
              <a:t>Exempel: Antag x1 = 0.6.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/>
              <a:t>Då går vi höger, vänster.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/>
              <a:t>Vårt predikterade värde blir 0.111.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/>
              <a:t>I den löv-noden finns det 110 observationer.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/>
              <a:t>MSE = 0.015 i den löv-noden.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/>
              <a:t>För regressionsproblem så vill optimeringsalgoritmen minimera MSE.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/>
              <a:t>Regularisering används också här för att inte ”</a:t>
            </a:r>
            <a:r>
              <a:rPr lang="sv-SE" sz="2000" dirty="0" err="1"/>
              <a:t>overfitta</a:t>
            </a:r>
            <a:r>
              <a:rPr lang="sv-SE" sz="2000" dirty="0"/>
              <a:t> </a:t>
            </a:r>
            <a:r>
              <a:rPr lang="sv-SE" sz="2000" dirty="0" err="1"/>
              <a:t>datan</a:t>
            </a:r>
            <a:r>
              <a:rPr lang="sv-SE" sz="2000" dirty="0"/>
              <a:t>”. Se Scikit-</a:t>
            </a:r>
            <a:r>
              <a:rPr lang="sv-SE" sz="2000" dirty="0" err="1"/>
              <a:t>learn</a:t>
            </a:r>
            <a:r>
              <a:rPr lang="sv-SE" sz="2000" dirty="0"/>
              <a:t> dokumentation för implementation.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2834000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334001-094D-63A0-A018-37201751C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6" r="9089" b="1973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0357D-6D3C-8D05-5928-B82F2A344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sv-SE" sz="4400" dirty="0"/>
              <a:t>Beslutsträd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12326-AE3B-5A69-406A-690AB3B9A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900" dirty="0"/>
              <a:t>Antonio Prgomet</a:t>
            </a:r>
          </a:p>
          <a:p>
            <a:pPr algn="l"/>
            <a:r>
              <a:rPr lang="en-US" sz="1900" dirty="0"/>
              <a:t>Delta AI &amp; Negotiations</a:t>
            </a:r>
            <a:endParaRPr lang="en-US" sz="1900" b="0" i="0" dirty="0">
              <a:effectLst/>
              <a:latin typeface="-apple-system"/>
              <a:hlinkClick r:id="rId3"/>
            </a:endParaRPr>
          </a:p>
          <a:p>
            <a:pPr algn="l"/>
            <a:r>
              <a:rPr lang="en-US" sz="1900" b="0" i="0" dirty="0">
                <a:effectLst/>
                <a:latin typeface="-apple-system"/>
                <a:hlinkClick r:id="rId3"/>
              </a:rPr>
              <a:t>www.linkedin.com/in/antonioprgomet</a:t>
            </a:r>
            <a:r>
              <a:rPr lang="en-US" sz="1900" b="0" i="0" dirty="0">
                <a:effectLst/>
                <a:latin typeface="-apple-system"/>
              </a:rPr>
              <a:t> 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91F68B-65E9-DFBA-E1C1-4FA3006690C7}"/>
              </a:ext>
            </a:extLst>
          </p:cNvPr>
          <p:cNvSpPr/>
          <p:nvPr/>
        </p:nvSpPr>
        <p:spPr>
          <a:xfrm>
            <a:off x="381740" y="390617"/>
            <a:ext cx="1136342" cy="5853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30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71DA-5D27-96C2-9FDE-597AE1CD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Innehåll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5A7-AFFA-E97E-7CB4-95CF10BEB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14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v-SE" dirty="0"/>
              <a:t>Introduktion till Beslutsträd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Tolkning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Regularisering</a:t>
            </a:r>
          </a:p>
        </p:txBody>
      </p:sp>
    </p:spTree>
    <p:extLst>
      <p:ext uri="{BB962C8B-B14F-4D97-AF65-F5344CB8AC3E}">
        <p14:creationId xmlns:p14="http://schemas.microsoft.com/office/powerpoint/2010/main" val="179535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Introduktion</a:t>
            </a: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till </a:t>
            </a:r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Beslutsträd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545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BF07D3D-E216-6A09-5A1A-FF22590C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Introduktion till Beslutsträd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168D57A-7644-7EDF-614B-62A15782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/>
              <a:t>Vi kan hantera både klassificeringsproblem och regressionsproblem med beslutsträd. </a:t>
            </a:r>
          </a:p>
          <a:p>
            <a:endParaRPr lang="sv-SE" dirty="0"/>
          </a:p>
          <a:p>
            <a:r>
              <a:rPr lang="sv-SE" dirty="0"/>
              <a:t>Beslutsträd är grunden till ”</a:t>
            </a:r>
            <a:r>
              <a:rPr lang="sv-SE" dirty="0" err="1"/>
              <a:t>Random</a:t>
            </a:r>
            <a:r>
              <a:rPr lang="sv-SE" dirty="0"/>
              <a:t> Forest” som vi kommer gå igenom senare. </a:t>
            </a:r>
          </a:p>
          <a:p>
            <a:endParaRPr lang="sv-SE" dirty="0"/>
          </a:p>
          <a:p>
            <a:r>
              <a:rPr lang="sv-SE" dirty="0"/>
              <a:t>”White Box” modell – det är enkelt att se varför modellen predikterar som den gör. </a:t>
            </a:r>
          </a:p>
          <a:p>
            <a:endParaRPr lang="sv-SE" dirty="0"/>
          </a:p>
          <a:p>
            <a:r>
              <a:rPr lang="sv-SE" dirty="0"/>
              <a:t>Standardisering av </a:t>
            </a:r>
            <a:r>
              <a:rPr lang="sv-SE" dirty="0" err="1"/>
              <a:t>datan</a:t>
            </a:r>
            <a:r>
              <a:rPr lang="sv-SE" dirty="0"/>
              <a:t> (t.ex. </a:t>
            </a:r>
            <a:r>
              <a:rPr lang="sv-SE" dirty="0" err="1"/>
              <a:t>StandardScaler</a:t>
            </a:r>
            <a:r>
              <a:rPr lang="sv-SE" dirty="0"/>
              <a:t>) behöver överlag inte göras.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8683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Tolkning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376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E88A5210-35B2-35A9-DE0C-735D6C18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600200"/>
          </a:xfrm>
        </p:spPr>
        <p:txBody>
          <a:bodyPr/>
          <a:lstStyle/>
          <a:p>
            <a:r>
              <a:rPr lang="sv-SE" dirty="0"/>
              <a:t>Tolkning</a:t>
            </a: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5A82EBE8-E722-8144-C62A-AA5B32FF5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65569"/>
            <a:ext cx="5094084" cy="47130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800" dirty="0"/>
              <a:t>Antag att en blomma har: </a:t>
            </a:r>
            <a:br>
              <a:rPr lang="sv-SE" sz="1800" dirty="0"/>
            </a:br>
            <a:r>
              <a:rPr lang="sv-SE" sz="1800" dirty="0" err="1"/>
              <a:t>petal_length</a:t>
            </a:r>
            <a:r>
              <a:rPr lang="sv-SE" sz="1800" dirty="0"/>
              <a:t> = 2.6cm, </a:t>
            </a:r>
            <a:r>
              <a:rPr lang="sv-SE" sz="1800" dirty="0" err="1"/>
              <a:t>petal_width</a:t>
            </a:r>
            <a:r>
              <a:rPr lang="sv-SE" sz="1800" dirty="0"/>
              <a:t> = 1.6 cm.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800" dirty="0"/>
              <a:t>Då går vi höger, vänster.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800" dirty="0"/>
              <a:t>Vår predikterade klass blir </a:t>
            </a:r>
            <a:r>
              <a:rPr lang="sv-SE" sz="1800" dirty="0" err="1"/>
              <a:t>versicolor</a:t>
            </a:r>
            <a:r>
              <a:rPr lang="sv-SE" sz="18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800" dirty="0"/>
              <a:t>I den löv-noden så finns det 0 iris </a:t>
            </a:r>
            <a:r>
              <a:rPr lang="sv-SE" sz="1800" dirty="0" err="1"/>
              <a:t>setosa</a:t>
            </a:r>
            <a:r>
              <a:rPr lang="sv-SE" sz="1800" dirty="0"/>
              <a:t>, 49 iris </a:t>
            </a:r>
            <a:r>
              <a:rPr lang="sv-SE" sz="1800" dirty="0" err="1"/>
              <a:t>versicolor</a:t>
            </a:r>
            <a:r>
              <a:rPr lang="sv-SE" sz="1800" dirty="0"/>
              <a:t> och 5 iris </a:t>
            </a:r>
            <a:r>
              <a:rPr lang="sv-SE" sz="1800" dirty="0" err="1"/>
              <a:t>virginica</a:t>
            </a:r>
            <a:r>
              <a:rPr lang="sv-SE" sz="1800" dirty="0"/>
              <a:t> [0, 49, 5].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800" dirty="0" err="1"/>
              <a:t>Samples</a:t>
            </a:r>
            <a:r>
              <a:rPr lang="sv-SE" sz="1800" dirty="0"/>
              <a:t>: 54 observationer är i denna löv-noden.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800" dirty="0" err="1"/>
              <a:t>Gini</a:t>
            </a:r>
            <a:r>
              <a:rPr lang="sv-SE" sz="1800" dirty="0"/>
              <a:t> koefficienten mäter ”</a:t>
            </a:r>
            <a:r>
              <a:rPr lang="sv-SE" sz="1800" dirty="0" err="1"/>
              <a:t>impurity</a:t>
            </a:r>
            <a:r>
              <a:rPr lang="sv-SE" sz="1800" dirty="0"/>
              <a:t>” (orenhet). En nod är ”pure” (ren) om </a:t>
            </a:r>
            <a:r>
              <a:rPr lang="sv-SE" sz="1800" dirty="0" err="1"/>
              <a:t>gini</a:t>
            </a:r>
            <a:r>
              <a:rPr lang="sv-SE" sz="1800" dirty="0"/>
              <a:t> = 0,   d.v.s. alla observationer i noden tillhör samma klass (se t.ex. den orange noden). </a:t>
            </a:r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7EEA5B13-0296-84C8-2FA4-4CF385976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215" y="1065178"/>
            <a:ext cx="5533473" cy="483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09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3A3306-BE1F-E6AD-15A6-63E4D413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Tolkning</a:t>
            </a:r>
          </a:p>
        </p:txBody>
      </p:sp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DCAE3972-64C5-77B1-797A-DC1A4658F3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82921" y="2074017"/>
            <a:ext cx="6353634" cy="3003821"/>
          </a:xfr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CE026313-9E01-6037-1CEA-0E4CD734B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15" y="1690688"/>
            <a:ext cx="4854699" cy="424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8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F464B50-B5E4-82C6-16D5-AB7CC1F9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Gini</a:t>
            </a:r>
            <a:r>
              <a:rPr lang="sv-SE" dirty="0"/>
              <a:t> Koefficienten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9980891-6C55-6A67-D313-A7DDCE9012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dirty="0">
                    <a:latin typeface="Cambria Math" panose="02040503050406030204" pitchFamily="18" charset="0"/>
                  </a:rPr>
                  <a:t>Gini koefficienten för nod 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v-S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sv-SE" dirty="0">
                    <a:latin typeface="Cambria Math" panose="02040503050406030204" pitchFamily="18" charset="0"/>
                  </a:rPr>
                  <a:t> beräknas genom formeln: </a:t>
                </a:r>
                <a:br>
                  <a:rPr lang="sv-SE" dirty="0">
                    <a:latin typeface="Cambria Math" panose="02040503050406030204" pitchFamily="18" charset="0"/>
                  </a:rPr>
                </a:br>
                <a:br>
                  <a:rPr lang="sv-SE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v-S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sv-SE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v-SE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sv-SE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sv-S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sv-SE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sv-S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sv-SE" dirty="0">
                    <a:latin typeface="Cambria Math" panose="02040503050406030204" pitchFamily="18" charset="0"/>
                  </a:rPr>
                  <a:t>  där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sv-SE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v-S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sv-SE" dirty="0">
                    <a:latin typeface="Cambria Math" panose="02040503050406030204" pitchFamily="18" charset="0"/>
                  </a:rPr>
                  <a:t> är antalet observationer från klass k bland observationerna inom nod i. </a:t>
                </a:r>
              </a:p>
              <a:p>
                <a:r>
                  <a:rPr lang="sv-SE" dirty="0">
                    <a:latin typeface="Cambria Math" panose="02040503050406030204" pitchFamily="18" charset="0"/>
                  </a:rPr>
                  <a:t>Exempel: </a:t>
                </a:r>
              </a:p>
              <a:p>
                <a:pPr marL="0" indent="0">
                  <a:buNone/>
                </a:pPr>
                <a:endParaRPr lang="sv-SE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9980891-6C55-6A67-D313-A7DDCE901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9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dobjekt 4">
            <a:extLst>
              <a:ext uri="{FF2B5EF4-FFF2-40B4-BE49-F238E27FC236}">
                <a16:creationId xmlns:a16="http://schemas.microsoft.com/office/drawing/2014/main" id="{F69A762F-4AA1-76B9-084D-34DD4E5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04" y="4470050"/>
            <a:ext cx="7702685" cy="1944367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2DDA6FA0-A90A-94CB-5EB8-B060AD839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539" y="3251447"/>
            <a:ext cx="38862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2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E8B6AE-E03B-225B-27FC-D7D5C3F6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sv-SE" dirty="0"/>
              <a:t>Sannolikhetsprediktioner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9BBC4C1-7D11-1EB1-4711-D301D2919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35044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sv-SE" dirty="0"/>
                  <a:t>Sannolikheter för olika klasser predikteras genom att ta värdena i ”</a:t>
                </a:r>
                <a:r>
                  <a:rPr lang="sv-SE" dirty="0" err="1"/>
                  <a:t>value</a:t>
                </a:r>
                <a:r>
                  <a:rPr lang="sv-SE" dirty="0"/>
                  <a:t>” dividerat med värdet i </a:t>
                </a:r>
                <a:r>
                  <a:rPr lang="sv-SE" dirty="0" err="1"/>
                  <a:t>samples</a:t>
                </a:r>
                <a:r>
                  <a:rPr lang="sv-SE" dirty="0"/>
                  <a:t>. </a:t>
                </a:r>
              </a:p>
              <a:p>
                <a:endParaRPr lang="sv-SE" dirty="0"/>
              </a:p>
              <a:p>
                <a:r>
                  <a:rPr lang="sv-SE" dirty="0"/>
                  <a:t>Exempel: </a:t>
                </a:r>
              </a:p>
              <a:p>
                <a:pPr marL="0" indent="0">
                  <a:buNone/>
                </a:pPr>
                <a:r>
                  <a:rPr lang="sv-SE" dirty="0"/>
                  <a:t>Antag att en blomma har: </a:t>
                </a:r>
                <a:br>
                  <a:rPr lang="sv-SE" dirty="0"/>
                </a:br>
                <a:r>
                  <a:rPr lang="sv-SE" dirty="0" err="1"/>
                  <a:t>petal_length</a:t>
                </a:r>
                <a:r>
                  <a:rPr lang="sv-SE" dirty="0"/>
                  <a:t> = 2.6cm, </a:t>
                </a:r>
                <a:r>
                  <a:rPr lang="sv-SE" dirty="0" err="1"/>
                  <a:t>petal_width</a:t>
                </a:r>
                <a:r>
                  <a:rPr lang="sv-SE" dirty="0"/>
                  <a:t> = 1.6 cm.</a:t>
                </a:r>
                <a:br>
                  <a:rPr lang="sv-SE" dirty="0"/>
                </a:br>
                <a:br>
                  <a:rPr lang="sv-SE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ⅇ</m:t>
                          </m:r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𝑡𝑜𝑠</m:t>
                          </m:r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sv-SE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54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𝑒𝑟𝑠𝑖𝑐𝑜𝑙𝑜𝑟</m:t>
                          </m:r>
                        </m:e>
                      </m:d>
                      <m:r>
                        <a:rPr lang="sv-SE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num>
                        <m:den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54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sv-SE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𝑖𝑟𝑔𝑖𝑛𝑖𝑐𝑎</m:t>
                          </m:r>
                        </m:e>
                      </m:d>
                      <m:r>
                        <a:rPr lang="sv-SE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54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r>
                  <a:rPr lang="sv-SE" dirty="0"/>
                  <a:t>Om </a:t>
                </a:r>
                <a:r>
                  <a:rPr lang="sv-SE" dirty="0" err="1"/>
                  <a:t>petal_length</a:t>
                </a:r>
                <a:r>
                  <a:rPr lang="sv-SE" dirty="0"/>
                  <a:t> = 10 cm, </a:t>
                </a:r>
                <a:r>
                  <a:rPr lang="sv-SE" dirty="0" err="1"/>
                  <a:t>petal_width</a:t>
                </a:r>
                <a:r>
                  <a:rPr lang="sv-SE" dirty="0"/>
                  <a:t> = 1.6 cm </a:t>
                </a:r>
                <a:br>
                  <a:rPr lang="sv-SE" dirty="0"/>
                </a:br>
                <a:r>
                  <a:rPr lang="sv-SE" dirty="0">
                    <a:sym typeface="Wingdings" panose="05000000000000000000" pitchFamily="2" charset="2"/>
                  </a:rPr>
                  <a:t>Exakt samma predikterade sannolikheter. </a:t>
                </a:r>
              </a:p>
              <a:p>
                <a:r>
                  <a:rPr lang="sv-SE" dirty="0">
                    <a:sym typeface="Wingdings" panose="05000000000000000000" pitchFamily="2" charset="2"/>
                  </a:rPr>
                  <a:t>Exemplet belyser att modellen ger ”stela”/</a:t>
                </a:r>
                <a:r>
                  <a:rPr lang="sv-SE" dirty="0" err="1">
                    <a:sym typeface="Wingdings" panose="05000000000000000000" pitchFamily="2" charset="2"/>
                  </a:rPr>
                  <a:t>oflexibla</a:t>
                </a:r>
                <a:r>
                  <a:rPr lang="sv-SE" dirty="0">
                    <a:sym typeface="Wingdings" panose="05000000000000000000" pitchFamily="2" charset="2"/>
                  </a:rPr>
                  <a:t> sannolikheter. </a:t>
                </a:r>
                <a:br>
                  <a:rPr lang="sv-SE" dirty="0"/>
                </a:br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endParaRPr lang="sv-S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v-SE" dirty="0"/>
              </a:p>
              <a:p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9BBC4C1-7D11-1EB1-4711-D301D2919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350445"/>
              </a:xfrm>
              <a:blipFill>
                <a:blip r:embed="rId2"/>
                <a:stretch>
                  <a:fillRect l="-754" t="-22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dobjekt 3">
            <a:extLst>
              <a:ext uri="{FF2B5EF4-FFF2-40B4-BE49-F238E27FC236}">
                <a16:creationId xmlns:a16="http://schemas.microsoft.com/office/drawing/2014/main" id="{552A5CD6-F462-3F9D-8CB8-2FFAFC9B8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870" y="1966794"/>
            <a:ext cx="4075022" cy="356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6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1548</TotalTime>
  <Words>690</Words>
  <Application>Microsoft Office PowerPoint</Application>
  <PresentationFormat>Bredbild</PresentationFormat>
  <Paragraphs>89</Paragraphs>
  <Slides>18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Cambria Math</vt:lpstr>
      <vt:lpstr>Wingdings</vt:lpstr>
      <vt:lpstr>Office Theme</vt:lpstr>
      <vt:lpstr>Beslutsträd</vt:lpstr>
      <vt:lpstr>Innehåll</vt:lpstr>
      <vt:lpstr>Introduktion till Beslutsträd</vt:lpstr>
      <vt:lpstr>Introduktion till Beslutsträd</vt:lpstr>
      <vt:lpstr>Tolkning</vt:lpstr>
      <vt:lpstr>Tolkning</vt:lpstr>
      <vt:lpstr>Tolkning</vt:lpstr>
      <vt:lpstr>Gini Koefficienten</vt:lpstr>
      <vt:lpstr>Sannolikhetsprediktioner</vt:lpstr>
      <vt:lpstr>Kodexempel</vt:lpstr>
      <vt:lpstr>Kodexempel</vt:lpstr>
      <vt:lpstr>Träningsalgoritm - CART</vt:lpstr>
      <vt:lpstr>Träningsalgoritm - CART</vt:lpstr>
      <vt:lpstr>Regularisering</vt:lpstr>
      <vt:lpstr>Regularisering</vt:lpstr>
      <vt:lpstr>Regression</vt:lpstr>
      <vt:lpstr>Regression</vt:lpstr>
      <vt:lpstr>Beslutsträd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till Maskininlärning</dc:title>
  <dc:creator>Antonio Prgomet</dc:creator>
  <cp:lastModifiedBy>Antonio Prgomet</cp:lastModifiedBy>
  <cp:revision>91</cp:revision>
  <dcterms:created xsi:type="dcterms:W3CDTF">2023-05-22T17:34:32Z</dcterms:created>
  <dcterms:modified xsi:type="dcterms:W3CDTF">2023-06-02T14:17:46Z</dcterms:modified>
</cp:coreProperties>
</file>