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8" r:id="rId3"/>
    <p:sldId id="330" r:id="rId4"/>
    <p:sldId id="324" r:id="rId5"/>
    <p:sldId id="325" r:id="rId6"/>
    <p:sldId id="373" r:id="rId7"/>
    <p:sldId id="326" r:id="rId8"/>
    <p:sldId id="328" r:id="rId9"/>
    <p:sldId id="327" r:id="rId10"/>
    <p:sldId id="331" r:id="rId11"/>
    <p:sldId id="335" r:id="rId12"/>
    <p:sldId id="336" r:id="rId13"/>
    <p:sldId id="338" r:id="rId14"/>
    <p:sldId id="339" r:id="rId15"/>
    <p:sldId id="358" r:id="rId16"/>
    <p:sldId id="360" r:id="rId17"/>
    <p:sldId id="368" r:id="rId18"/>
    <p:sldId id="369" r:id="rId19"/>
    <p:sldId id="362" r:id="rId20"/>
    <p:sldId id="342" r:id="rId21"/>
    <p:sldId id="343" r:id="rId22"/>
    <p:sldId id="341" r:id="rId23"/>
    <p:sldId id="347" r:id="rId24"/>
    <p:sldId id="380" r:id="rId25"/>
    <p:sldId id="350" r:id="rId26"/>
    <p:sldId id="353" r:id="rId27"/>
    <p:sldId id="383" r:id="rId28"/>
    <p:sldId id="355" r:id="rId29"/>
    <p:sldId id="381" r:id="rId30"/>
    <p:sldId id="357" r:id="rId31"/>
    <p:sldId id="374" r:id="rId32"/>
    <p:sldId id="352" r:id="rId33"/>
    <p:sldId id="370" r:id="rId34"/>
    <p:sldId id="364" r:id="rId35"/>
    <p:sldId id="384" r:id="rId36"/>
    <p:sldId id="375" r:id="rId37"/>
    <p:sldId id="377" r:id="rId38"/>
    <p:sldId id="367" r:id="rId39"/>
    <p:sldId id="376" r:id="rId40"/>
    <p:sldId id="378" r:id="rId41"/>
    <p:sldId id="372" r:id="rId42"/>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3" autoAdjust="0"/>
    <p:restoredTop sz="94660"/>
  </p:normalViewPr>
  <p:slideViewPr>
    <p:cSldViewPr snapToGrid="0">
      <p:cViewPr varScale="1">
        <p:scale>
          <a:sx n="108" d="100"/>
          <a:sy n="108" d="100"/>
        </p:scale>
        <p:origin x="60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5A775E-3690-4B75-AADC-698C3D1DFBD8}" type="datetimeFigureOut">
              <a:rPr lang="sv-SE" smtClean="0"/>
              <a:t>2023-09-23</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12722F-E939-43DB-B5A1-0C2B5694E662}" type="slidenum">
              <a:rPr lang="sv-SE" smtClean="0"/>
              <a:t>‹#›</a:t>
            </a:fld>
            <a:endParaRPr lang="sv-SE"/>
          </a:p>
        </p:txBody>
      </p:sp>
    </p:spTree>
    <p:extLst>
      <p:ext uri="{BB962C8B-B14F-4D97-AF65-F5344CB8AC3E}">
        <p14:creationId xmlns:p14="http://schemas.microsoft.com/office/powerpoint/2010/main" val="1935295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0C12722F-E939-43DB-B5A1-0C2B5694E662}" type="slidenum">
              <a:rPr lang="sv-SE" smtClean="0"/>
              <a:t>5</a:t>
            </a:fld>
            <a:endParaRPr lang="sv-SE"/>
          </a:p>
        </p:txBody>
      </p:sp>
    </p:spTree>
    <p:extLst>
      <p:ext uri="{BB962C8B-B14F-4D97-AF65-F5344CB8AC3E}">
        <p14:creationId xmlns:p14="http://schemas.microsoft.com/office/powerpoint/2010/main" val="1259302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Datatyper: https://learn.microsoft.com/en-us/sql/t-sql/data-types/data-types-transact-sql?view=sql-server-ver16  </a:t>
            </a:r>
          </a:p>
        </p:txBody>
      </p:sp>
      <p:sp>
        <p:nvSpPr>
          <p:cNvPr id="4" name="Platshållare för bildnummer 3"/>
          <p:cNvSpPr>
            <a:spLocks noGrp="1"/>
          </p:cNvSpPr>
          <p:nvPr>
            <p:ph type="sldNum" sz="quarter" idx="5"/>
          </p:nvPr>
        </p:nvSpPr>
        <p:spPr/>
        <p:txBody>
          <a:bodyPr/>
          <a:lstStyle/>
          <a:p>
            <a:fld id="{0C12722F-E939-43DB-B5A1-0C2B5694E662}" type="slidenum">
              <a:rPr lang="sv-SE" smtClean="0"/>
              <a:t>11</a:t>
            </a:fld>
            <a:endParaRPr lang="sv-SE"/>
          </a:p>
        </p:txBody>
      </p:sp>
    </p:spTree>
    <p:extLst>
      <p:ext uri="{BB962C8B-B14F-4D97-AF65-F5344CB8AC3E}">
        <p14:creationId xmlns:p14="http://schemas.microsoft.com/office/powerpoint/2010/main" val="534860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0C12722F-E939-43DB-B5A1-0C2B5694E662}" type="slidenum">
              <a:rPr lang="sv-SE" smtClean="0"/>
              <a:t>14</a:t>
            </a:fld>
            <a:endParaRPr lang="sv-SE"/>
          </a:p>
        </p:txBody>
      </p:sp>
    </p:spTree>
    <p:extLst>
      <p:ext uri="{BB962C8B-B14F-4D97-AF65-F5344CB8AC3E}">
        <p14:creationId xmlns:p14="http://schemas.microsoft.com/office/powerpoint/2010/main" val="3083167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a:solidFill>
                  <a:srgbClr val="000000"/>
                </a:solidFill>
                <a:highlight>
                  <a:srgbClr val="FFFFFF"/>
                </a:highlight>
                <a:latin typeface="Courier New" panose="02070309020205020404" pitchFamily="49" charset="0"/>
              </a:rPr>
              <a:t>Customer</a:t>
            </a:r>
          </a:p>
          <a:p>
            <a:r>
              <a:rPr lang="sv-SE" sz="1200" b="1">
                <a:solidFill>
                  <a:srgbClr val="000080"/>
                </a:solidFill>
                <a:highlight>
                  <a:srgbClr val="FFFFFF"/>
                </a:highlight>
                <a:latin typeface="Courier New" panose="02070309020205020404" pitchFamily="49" charset="0"/>
              </a:rPr>
              <a:t>-</a:t>
            </a:r>
            <a:endParaRPr lang="sv-SE" sz="1200" b="0">
              <a:solidFill>
                <a:srgbClr val="000000"/>
              </a:solidFill>
              <a:highlight>
                <a:srgbClr val="FFFFFF"/>
              </a:highlight>
              <a:latin typeface="Courier New" panose="02070309020205020404" pitchFamily="49" charset="0"/>
            </a:endParaRPr>
          </a:p>
          <a:p>
            <a:r>
              <a:rPr lang="sv-SE" sz="1200" b="0">
                <a:solidFill>
                  <a:srgbClr val="000000"/>
                </a:solidFill>
                <a:highlight>
                  <a:srgbClr val="FFFFFF"/>
                </a:highlight>
                <a:latin typeface="Courier New" panose="02070309020205020404" pitchFamily="49" charset="0"/>
              </a:rPr>
              <a:t>SSNO PK </a:t>
            </a:r>
            <a:r>
              <a:rPr lang="sv-SE" sz="1200" b="0">
                <a:solidFill>
                  <a:srgbClr val="800080"/>
                </a:solidFill>
                <a:highlight>
                  <a:srgbClr val="FFFFFF"/>
                </a:highlight>
                <a:latin typeface="Courier New" panose="02070309020205020404" pitchFamily="49" charset="0"/>
              </a:rPr>
              <a:t>char</a:t>
            </a:r>
            <a:r>
              <a:rPr lang="sv-SE" sz="1200" b="1">
                <a:solidFill>
                  <a:srgbClr val="000080"/>
                </a:solidFill>
                <a:highlight>
                  <a:srgbClr val="FFFFFF"/>
                </a:highlight>
                <a:latin typeface="Courier New" panose="02070309020205020404" pitchFamily="49" charset="0"/>
              </a:rPr>
              <a:t>(</a:t>
            </a:r>
            <a:r>
              <a:rPr lang="sv-SE" sz="1200" b="0">
                <a:solidFill>
                  <a:srgbClr val="FF8000"/>
                </a:solidFill>
                <a:highlight>
                  <a:srgbClr val="FFFFFF"/>
                </a:highlight>
                <a:latin typeface="Courier New" panose="02070309020205020404" pitchFamily="49" charset="0"/>
              </a:rPr>
              <a:t>13</a:t>
            </a:r>
            <a:r>
              <a:rPr lang="sv-SE" sz="1200" b="1">
                <a:solidFill>
                  <a:srgbClr val="000080"/>
                </a:solidFill>
                <a:highlight>
                  <a:srgbClr val="FFFFFF"/>
                </a:highlight>
                <a:latin typeface="Courier New" panose="02070309020205020404" pitchFamily="49" charset="0"/>
              </a:rPr>
              <a:t>)</a:t>
            </a:r>
            <a:endParaRPr lang="sv-SE" sz="1200" b="0">
              <a:solidFill>
                <a:srgbClr val="000000"/>
              </a:solidFill>
              <a:highlight>
                <a:srgbClr val="FFFFFF"/>
              </a:highlight>
              <a:latin typeface="Courier New" panose="02070309020205020404" pitchFamily="49" charset="0"/>
            </a:endParaRPr>
          </a:p>
          <a:p>
            <a:r>
              <a:rPr lang="sv-SE" sz="1200" b="0">
                <a:solidFill>
                  <a:srgbClr val="000000"/>
                </a:solidFill>
                <a:highlight>
                  <a:srgbClr val="FFFFFF"/>
                </a:highlight>
                <a:latin typeface="Courier New" panose="02070309020205020404" pitchFamily="49" charset="0"/>
              </a:rPr>
              <a:t>FirstName </a:t>
            </a:r>
            <a:r>
              <a:rPr lang="sv-SE" sz="1200" b="0">
                <a:solidFill>
                  <a:srgbClr val="800080"/>
                </a:solidFill>
                <a:highlight>
                  <a:srgbClr val="FFFFFF"/>
                </a:highlight>
                <a:latin typeface="Courier New" panose="02070309020205020404" pitchFamily="49" charset="0"/>
              </a:rPr>
              <a:t>varchar</a:t>
            </a:r>
            <a:r>
              <a:rPr lang="sv-SE" sz="1200" b="1">
                <a:solidFill>
                  <a:srgbClr val="000080"/>
                </a:solidFill>
                <a:highlight>
                  <a:srgbClr val="FFFFFF"/>
                </a:highlight>
                <a:latin typeface="Courier New" panose="02070309020205020404" pitchFamily="49" charset="0"/>
              </a:rPr>
              <a:t>(</a:t>
            </a:r>
            <a:r>
              <a:rPr lang="sv-SE" sz="1200" b="0">
                <a:solidFill>
                  <a:srgbClr val="FF8000"/>
                </a:solidFill>
                <a:highlight>
                  <a:srgbClr val="FFFFFF"/>
                </a:highlight>
                <a:latin typeface="Courier New" panose="02070309020205020404" pitchFamily="49" charset="0"/>
              </a:rPr>
              <a:t>30</a:t>
            </a:r>
            <a:r>
              <a:rPr lang="sv-SE" sz="1200" b="1">
                <a:solidFill>
                  <a:srgbClr val="000080"/>
                </a:solidFill>
                <a:highlight>
                  <a:srgbClr val="FFFFFF"/>
                </a:highlight>
                <a:latin typeface="Courier New" panose="02070309020205020404" pitchFamily="49" charset="0"/>
              </a:rPr>
              <a:t>)</a:t>
            </a:r>
            <a:endParaRPr lang="sv-SE" sz="1200" b="0">
              <a:solidFill>
                <a:srgbClr val="000000"/>
              </a:solidFill>
              <a:highlight>
                <a:srgbClr val="FFFFFF"/>
              </a:highlight>
              <a:latin typeface="Courier New" panose="02070309020205020404" pitchFamily="49" charset="0"/>
            </a:endParaRPr>
          </a:p>
          <a:p>
            <a:r>
              <a:rPr lang="sv-SE" sz="1200" b="0">
                <a:solidFill>
                  <a:srgbClr val="000000"/>
                </a:solidFill>
                <a:highlight>
                  <a:srgbClr val="FFFFFF"/>
                </a:highlight>
                <a:latin typeface="Courier New" panose="02070309020205020404" pitchFamily="49" charset="0"/>
              </a:rPr>
              <a:t>LastName </a:t>
            </a:r>
            <a:r>
              <a:rPr lang="sv-SE" sz="1200" b="0">
                <a:solidFill>
                  <a:srgbClr val="800080"/>
                </a:solidFill>
                <a:highlight>
                  <a:srgbClr val="FFFFFF"/>
                </a:highlight>
                <a:latin typeface="Courier New" panose="02070309020205020404" pitchFamily="49" charset="0"/>
              </a:rPr>
              <a:t>varchar</a:t>
            </a:r>
            <a:r>
              <a:rPr lang="sv-SE" sz="1200" b="1">
                <a:solidFill>
                  <a:srgbClr val="000080"/>
                </a:solidFill>
                <a:highlight>
                  <a:srgbClr val="FFFFFF"/>
                </a:highlight>
                <a:latin typeface="Courier New" panose="02070309020205020404" pitchFamily="49" charset="0"/>
              </a:rPr>
              <a:t>(</a:t>
            </a:r>
            <a:r>
              <a:rPr lang="sv-SE" sz="1200" b="0">
                <a:solidFill>
                  <a:srgbClr val="FF8000"/>
                </a:solidFill>
                <a:highlight>
                  <a:srgbClr val="FFFFFF"/>
                </a:highlight>
                <a:latin typeface="Courier New" panose="02070309020205020404" pitchFamily="49" charset="0"/>
              </a:rPr>
              <a:t>30</a:t>
            </a:r>
            <a:r>
              <a:rPr lang="sv-SE" sz="1200" b="1">
                <a:solidFill>
                  <a:srgbClr val="000080"/>
                </a:solidFill>
                <a:highlight>
                  <a:srgbClr val="FFFFFF"/>
                </a:highlight>
                <a:latin typeface="Courier New" panose="02070309020205020404" pitchFamily="49" charset="0"/>
              </a:rPr>
              <a:t>)</a:t>
            </a:r>
            <a:endParaRPr lang="sv-SE" sz="1200" b="0">
              <a:solidFill>
                <a:srgbClr val="000000"/>
              </a:solidFill>
              <a:highlight>
                <a:srgbClr val="FFFFFF"/>
              </a:highlight>
              <a:latin typeface="Courier New" panose="02070309020205020404" pitchFamily="49" charset="0"/>
            </a:endParaRPr>
          </a:p>
          <a:p>
            <a:r>
              <a:rPr lang="sv-SE" sz="1200" b="0">
                <a:solidFill>
                  <a:srgbClr val="000000"/>
                </a:solidFill>
                <a:highlight>
                  <a:srgbClr val="FFFFFF"/>
                </a:highlight>
                <a:latin typeface="Courier New" panose="02070309020205020404" pitchFamily="49" charset="0"/>
              </a:rPr>
              <a:t>City </a:t>
            </a:r>
            <a:r>
              <a:rPr lang="sv-SE" sz="1200" b="0">
                <a:solidFill>
                  <a:srgbClr val="800080"/>
                </a:solidFill>
                <a:highlight>
                  <a:srgbClr val="FFFFFF"/>
                </a:highlight>
                <a:latin typeface="Courier New" panose="02070309020205020404" pitchFamily="49" charset="0"/>
              </a:rPr>
              <a:t>varchar</a:t>
            </a:r>
            <a:r>
              <a:rPr lang="sv-SE" sz="1200" b="1">
                <a:solidFill>
                  <a:srgbClr val="000080"/>
                </a:solidFill>
                <a:highlight>
                  <a:srgbClr val="FFFFFF"/>
                </a:highlight>
                <a:latin typeface="Courier New" panose="02070309020205020404" pitchFamily="49" charset="0"/>
              </a:rPr>
              <a:t>(</a:t>
            </a:r>
            <a:r>
              <a:rPr lang="sv-SE" sz="1200" b="0">
                <a:solidFill>
                  <a:srgbClr val="FF8000"/>
                </a:solidFill>
                <a:highlight>
                  <a:srgbClr val="FFFFFF"/>
                </a:highlight>
                <a:latin typeface="Courier New" panose="02070309020205020404" pitchFamily="49" charset="0"/>
              </a:rPr>
              <a:t>60</a:t>
            </a:r>
            <a:r>
              <a:rPr lang="sv-SE" sz="1200" b="1">
                <a:solidFill>
                  <a:srgbClr val="000080"/>
                </a:solidFill>
                <a:highlight>
                  <a:srgbClr val="FFFFFF"/>
                </a:highlight>
                <a:latin typeface="Courier New" panose="02070309020205020404" pitchFamily="49" charset="0"/>
              </a:rPr>
              <a:t>)</a:t>
            </a:r>
            <a:r>
              <a:rPr lang="sv-SE" sz="1200" b="0">
                <a:solidFill>
                  <a:srgbClr val="000000"/>
                </a:solidFill>
                <a:highlight>
                  <a:srgbClr val="FFFFFF"/>
                </a:highlight>
                <a:latin typeface="Courier New" panose="02070309020205020404" pitchFamily="49" charset="0"/>
              </a:rPr>
              <a:t> </a:t>
            </a:r>
            <a:r>
              <a:rPr lang="sv-SE" sz="1200" b="1">
                <a:solidFill>
                  <a:srgbClr val="0000FF"/>
                </a:solidFill>
                <a:highlight>
                  <a:srgbClr val="FFFFFF"/>
                </a:highlight>
                <a:latin typeface="Courier New" panose="02070309020205020404" pitchFamily="49" charset="0"/>
              </a:rPr>
              <a:t>NULL</a:t>
            </a:r>
            <a:endParaRPr lang="sv-SE" sz="1200" b="0">
              <a:solidFill>
                <a:srgbClr val="000000"/>
              </a:solidFill>
              <a:highlight>
                <a:srgbClr val="FFFFFF"/>
              </a:highlight>
              <a:latin typeface="Courier New" panose="02070309020205020404" pitchFamily="49" charset="0"/>
            </a:endParaRPr>
          </a:p>
          <a:p>
            <a:endParaRPr lang="sv-SE" sz="1200" b="0">
              <a:solidFill>
                <a:srgbClr val="000000"/>
              </a:solidFill>
              <a:highlight>
                <a:srgbClr val="FFFFFF"/>
              </a:highlight>
              <a:latin typeface="Courier New" panose="02070309020205020404" pitchFamily="49" charset="0"/>
            </a:endParaRPr>
          </a:p>
          <a:p>
            <a:r>
              <a:rPr lang="sv-SE" sz="1200" b="0">
                <a:solidFill>
                  <a:srgbClr val="000000"/>
                </a:solidFill>
                <a:highlight>
                  <a:srgbClr val="FFFFFF"/>
                </a:highlight>
                <a:latin typeface="Courier New" panose="02070309020205020404" pitchFamily="49" charset="0"/>
              </a:rPr>
              <a:t>CustomerMarketing</a:t>
            </a:r>
          </a:p>
          <a:p>
            <a:r>
              <a:rPr lang="sv-SE" sz="1200" b="1">
                <a:solidFill>
                  <a:srgbClr val="000080"/>
                </a:solidFill>
                <a:highlight>
                  <a:srgbClr val="FFFFFF"/>
                </a:highlight>
                <a:latin typeface="Courier New" panose="02070309020205020404" pitchFamily="49" charset="0"/>
              </a:rPr>
              <a:t>-</a:t>
            </a:r>
            <a:endParaRPr lang="sv-SE" sz="1200" b="0">
              <a:solidFill>
                <a:srgbClr val="000000"/>
              </a:solidFill>
              <a:highlight>
                <a:srgbClr val="FFFFFF"/>
              </a:highlight>
              <a:latin typeface="Courier New" panose="02070309020205020404" pitchFamily="49" charset="0"/>
            </a:endParaRPr>
          </a:p>
          <a:p>
            <a:r>
              <a:rPr lang="en-US" sz="1200" b="0">
                <a:solidFill>
                  <a:srgbClr val="000000"/>
                </a:solidFill>
                <a:highlight>
                  <a:srgbClr val="FFFFFF"/>
                </a:highlight>
                <a:latin typeface="Courier New" panose="02070309020205020404" pitchFamily="49" charset="0"/>
              </a:rPr>
              <a:t>SSNO PK </a:t>
            </a:r>
            <a:r>
              <a:rPr lang="en-US" sz="1200" b="0">
                <a:solidFill>
                  <a:srgbClr val="800080"/>
                </a:solidFill>
                <a:highlight>
                  <a:srgbClr val="FFFFFF"/>
                </a:highlight>
                <a:latin typeface="Courier New" panose="02070309020205020404" pitchFamily="49" charset="0"/>
              </a:rPr>
              <a:t>char</a:t>
            </a:r>
            <a:r>
              <a:rPr lang="en-US" sz="1200" b="1">
                <a:solidFill>
                  <a:srgbClr val="000080"/>
                </a:solidFill>
                <a:highlight>
                  <a:srgbClr val="FFFFFF"/>
                </a:highlight>
                <a:latin typeface="Courier New" panose="02070309020205020404" pitchFamily="49" charset="0"/>
              </a:rPr>
              <a:t>(</a:t>
            </a:r>
            <a:r>
              <a:rPr lang="en-US" sz="1200" b="0">
                <a:solidFill>
                  <a:srgbClr val="FF8000"/>
                </a:solidFill>
                <a:highlight>
                  <a:srgbClr val="FFFFFF"/>
                </a:highlight>
                <a:latin typeface="Courier New" panose="02070309020205020404" pitchFamily="49" charset="0"/>
              </a:rPr>
              <a:t>13</a:t>
            </a:r>
            <a:r>
              <a:rPr lang="en-US" sz="1200" b="1">
                <a:solidFill>
                  <a:srgbClr val="000080"/>
                </a:solidFill>
                <a:highlight>
                  <a:srgbClr val="FFFFFF"/>
                </a:highlight>
                <a:latin typeface="Courier New" panose="02070309020205020404" pitchFamily="49" charset="0"/>
              </a:rPr>
              <a:t>)</a:t>
            </a:r>
            <a:r>
              <a:rPr lang="en-US" sz="1200" b="0">
                <a:solidFill>
                  <a:srgbClr val="000000"/>
                </a:solidFill>
                <a:highlight>
                  <a:srgbClr val="FFFFFF"/>
                </a:highlight>
                <a:latin typeface="Courier New" panose="02070309020205020404" pitchFamily="49" charset="0"/>
              </a:rPr>
              <a:t> FK </a:t>
            </a:r>
            <a:r>
              <a:rPr lang="en-US" sz="1200" b="1">
                <a:solidFill>
                  <a:srgbClr val="000080"/>
                </a:solidFill>
                <a:highlight>
                  <a:srgbClr val="FFFFFF"/>
                </a:highlight>
                <a:latin typeface="Courier New" panose="02070309020205020404" pitchFamily="49" charset="0"/>
              </a:rPr>
              <a:t>-</a:t>
            </a:r>
            <a:r>
              <a:rPr lang="en-US" sz="1200" b="0">
                <a:solidFill>
                  <a:srgbClr val="000000"/>
                </a:solidFill>
                <a:highlight>
                  <a:srgbClr val="FFFFFF"/>
                </a:highlight>
                <a:latin typeface="Courier New" panose="02070309020205020404" pitchFamily="49" charset="0"/>
              </a:rPr>
              <a:t> Customer</a:t>
            </a:r>
            <a:r>
              <a:rPr lang="en-US" sz="1200" b="1">
                <a:solidFill>
                  <a:srgbClr val="000080"/>
                </a:solidFill>
                <a:highlight>
                  <a:srgbClr val="FFFFFF"/>
                </a:highlight>
                <a:latin typeface="Courier New" panose="02070309020205020404" pitchFamily="49" charset="0"/>
              </a:rPr>
              <a:t>.</a:t>
            </a:r>
            <a:r>
              <a:rPr lang="en-US" sz="1200" b="0">
                <a:solidFill>
                  <a:srgbClr val="000000"/>
                </a:solidFill>
                <a:highlight>
                  <a:srgbClr val="FFFFFF"/>
                </a:highlight>
                <a:latin typeface="Courier New" panose="02070309020205020404" pitchFamily="49" charset="0"/>
              </a:rPr>
              <a:t>SSNO</a:t>
            </a:r>
          </a:p>
          <a:p>
            <a:r>
              <a:rPr lang="sv-SE" sz="1200" b="0">
                <a:solidFill>
                  <a:srgbClr val="000000"/>
                </a:solidFill>
                <a:highlight>
                  <a:srgbClr val="FFFFFF"/>
                </a:highlight>
                <a:latin typeface="Courier New" panose="02070309020205020404" pitchFamily="49" charset="0"/>
              </a:rPr>
              <a:t>LegalToContact </a:t>
            </a:r>
            <a:r>
              <a:rPr lang="sv-SE" sz="1200" b="0">
                <a:solidFill>
                  <a:srgbClr val="800080"/>
                </a:solidFill>
                <a:highlight>
                  <a:srgbClr val="FFFFFF"/>
                </a:highlight>
                <a:latin typeface="Courier New" panose="02070309020205020404" pitchFamily="49" charset="0"/>
              </a:rPr>
              <a:t>int</a:t>
            </a:r>
            <a:endParaRPr lang="sv-SE" sz="1200" b="0">
              <a:solidFill>
                <a:srgbClr val="000000"/>
              </a:solidFill>
              <a:highlight>
                <a:srgbClr val="FFFFFF"/>
              </a:highlight>
              <a:latin typeface="Courier New" panose="02070309020205020404" pitchFamily="49" charset="0"/>
            </a:endParaRPr>
          </a:p>
          <a:p>
            <a:endParaRPr lang="sv-SE" sz="1200" b="0">
              <a:solidFill>
                <a:srgbClr val="000000"/>
              </a:solidFill>
              <a:highlight>
                <a:srgbClr val="FFFFFF"/>
              </a:highlight>
              <a:latin typeface="Courier New" panose="02070309020205020404" pitchFamily="49" charset="0"/>
            </a:endParaRPr>
          </a:p>
          <a:p>
            <a:r>
              <a:rPr lang="sv-SE" sz="1200" b="0">
                <a:solidFill>
                  <a:srgbClr val="000000"/>
                </a:solidFill>
                <a:highlight>
                  <a:srgbClr val="FFFFFF"/>
                </a:highlight>
                <a:latin typeface="Courier New" panose="02070309020205020404" pitchFamily="49" charset="0"/>
              </a:rPr>
              <a:t>Product</a:t>
            </a:r>
          </a:p>
          <a:p>
            <a:r>
              <a:rPr lang="sv-SE" sz="1200" b="1">
                <a:solidFill>
                  <a:srgbClr val="000080"/>
                </a:solidFill>
                <a:highlight>
                  <a:srgbClr val="FFFFFF"/>
                </a:highlight>
                <a:latin typeface="Courier New" panose="02070309020205020404" pitchFamily="49" charset="0"/>
              </a:rPr>
              <a:t>-</a:t>
            </a:r>
            <a:endParaRPr lang="sv-SE" sz="1200" b="0">
              <a:solidFill>
                <a:srgbClr val="000000"/>
              </a:solidFill>
              <a:highlight>
                <a:srgbClr val="FFFFFF"/>
              </a:highlight>
              <a:latin typeface="Courier New" panose="02070309020205020404" pitchFamily="49" charset="0"/>
            </a:endParaRPr>
          </a:p>
          <a:p>
            <a:r>
              <a:rPr lang="sv-SE" sz="1200" b="0">
                <a:solidFill>
                  <a:srgbClr val="000000"/>
                </a:solidFill>
                <a:highlight>
                  <a:srgbClr val="FFFFFF"/>
                </a:highlight>
                <a:latin typeface="Courier New" panose="02070309020205020404" pitchFamily="49" charset="0"/>
              </a:rPr>
              <a:t>ProductID PK </a:t>
            </a:r>
            <a:r>
              <a:rPr lang="sv-SE" sz="1200" b="0">
                <a:solidFill>
                  <a:srgbClr val="800080"/>
                </a:solidFill>
                <a:highlight>
                  <a:srgbClr val="FFFFFF"/>
                </a:highlight>
                <a:latin typeface="Courier New" panose="02070309020205020404" pitchFamily="49" charset="0"/>
              </a:rPr>
              <a:t>int</a:t>
            </a:r>
            <a:endParaRPr lang="sv-SE" sz="1200" b="0">
              <a:solidFill>
                <a:srgbClr val="000000"/>
              </a:solidFill>
              <a:highlight>
                <a:srgbClr val="FFFFFF"/>
              </a:highlight>
              <a:latin typeface="Courier New" panose="02070309020205020404" pitchFamily="49" charset="0"/>
            </a:endParaRPr>
          </a:p>
          <a:p>
            <a:r>
              <a:rPr lang="sv-SE" sz="1200" b="0">
                <a:solidFill>
                  <a:srgbClr val="000000"/>
                </a:solidFill>
                <a:highlight>
                  <a:srgbClr val="FFFFFF"/>
                </a:highlight>
                <a:latin typeface="Courier New" panose="02070309020205020404" pitchFamily="49" charset="0"/>
              </a:rPr>
              <a:t>ProductName </a:t>
            </a:r>
            <a:r>
              <a:rPr lang="sv-SE" sz="1200" b="0">
                <a:solidFill>
                  <a:srgbClr val="800080"/>
                </a:solidFill>
                <a:highlight>
                  <a:srgbClr val="FFFFFF"/>
                </a:highlight>
                <a:latin typeface="Courier New" panose="02070309020205020404" pitchFamily="49" charset="0"/>
              </a:rPr>
              <a:t>varchar</a:t>
            </a:r>
            <a:r>
              <a:rPr lang="sv-SE" sz="1200" b="1">
                <a:solidFill>
                  <a:srgbClr val="000080"/>
                </a:solidFill>
                <a:highlight>
                  <a:srgbClr val="FFFFFF"/>
                </a:highlight>
                <a:latin typeface="Courier New" panose="02070309020205020404" pitchFamily="49" charset="0"/>
              </a:rPr>
              <a:t>(</a:t>
            </a:r>
            <a:r>
              <a:rPr lang="sv-SE" sz="1200" b="0">
                <a:solidFill>
                  <a:srgbClr val="FF8000"/>
                </a:solidFill>
                <a:highlight>
                  <a:srgbClr val="FFFFFF"/>
                </a:highlight>
                <a:latin typeface="Courier New" panose="02070309020205020404" pitchFamily="49" charset="0"/>
              </a:rPr>
              <a:t>35</a:t>
            </a:r>
            <a:r>
              <a:rPr lang="sv-SE" sz="1200" b="1">
                <a:solidFill>
                  <a:srgbClr val="000080"/>
                </a:solidFill>
                <a:highlight>
                  <a:srgbClr val="FFFFFF"/>
                </a:highlight>
                <a:latin typeface="Courier New" panose="02070309020205020404" pitchFamily="49" charset="0"/>
              </a:rPr>
              <a:t>)</a:t>
            </a:r>
            <a:r>
              <a:rPr lang="sv-SE" sz="1200" b="0">
                <a:solidFill>
                  <a:srgbClr val="000000"/>
                </a:solidFill>
                <a:highlight>
                  <a:srgbClr val="FFFFFF"/>
                </a:highlight>
                <a:latin typeface="Courier New" panose="02070309020205020404" pitchFamily="49" charset="0"/>
              </a:rPr>
              <a:t> </a:t>
            </a:r>
            <a:r>
              <a:rPr lang="sv-SE" sz="1200" b="1">
                <a:solidFill>
                  <a:srgbClr val="0000FF"/>
                </a:solidFill>
                <a:highlight>
                  <a:srgbClr val="FFFFFF"/>
                </a:highlight>
                <a:latin typeface="Courier New" panose="02070309020205020404" pitchFamily="49" charset="0"/>
              </a:rPr>
              <a:t>UNIQUE</a:t>
            </a:r>
            <a:endParaRPr lang="sv-SE" sz="1200" b="0">
              <a:solidFill>
                <a:srgbClr val="000000"/>
              </a:solidFill>
              <a:highlight>
                <a:srgbClr val="FFFFFF"/>
              </a:highlight>
              <a:latin typeface="Courier New" panose="02070309020205020404" pitchFamily="49" charset="0"/>
            </a:endParaRPr>
          </a:p>
          <a:p>
            <a:endParaRPr lang="sv-SE" sz="1200" b="0">
              <a:solidFill>
                <a:srgbClr val="000000"/>
              </a:solidFill>
              <a:highlight>
                <a:srgbClr val="FFFFFF"/>
              </a:highlight>
              <a:latin typeface="Courier New" panose="02070309020205020404" pitchFamily="49" charset="0"/>
            </a:endParaRPr>
          </a:p>
          <a:p>
            <a:r>
              <a:rPr lang="sv-SE" sz="1200" b="0">
                <a:solidFill>
                  <a:srgbClr val="000000"/>
                </a:solidFill>
                <a:highlight>
                  <a:srgbClr val="FFFFFF"/>
                </a:highlight>
                <a:latin typeface="Courier New" panose="02070309020205020404" pitchFamily="49" charset="0"/>
              </a:rPr>
              <a:t>CustomerOrder</a:t>
            </a:r>
          </a:p>
          <a:p>
            <a:r>
              <a:rPr lang="sv-SE" sz="1200" b="1">
                <a:solidFill>
                  <a:srgbClr val="000080"/>
                </a:solidFill>
                <a:highlight>
                  <a:srgbClr val="FFFFFF"/>
                </a:highlight>
                <a:latin typeface="Courier New" panose="02070309020205020404" pitchFamily="49" charset="0"/>
              </a:rPr>
              <a:t>-</a:t>
            </a:r>
            <a:endParaRPr lang="sv-SE" sz="1200" b="0">
              <a:solidFill>
                <a:srgbClr val="000000"/>
              </a:solidFill>
              <a:highlight>
                <a:srgbClr val="FFFFFF"/>
              </a:highlight>
              <a:latin typeface="Courier New" panose="02070309020205020404" pitchFamily="49" charset="0"/>
            </a:endParaRPr>
          </a:p>
          <a:p>
            <a:r>
              <a:rPr lang="sv-SE" sz="1200" b="0">
                <a:solidFill>
                  <a:srgbClr val="000000"/>
                </a:solidFill>
                <a:highlight>
                  <a:srgbClr val="FFFFFF"/>
                </a:highlight>
                <a:latin typeface="Courier New" panose="02070309020205020404" pitchFamily="49" charset="0"/>
              </a:rPr>
              <a:t>ID PK </a:t>
            </a:r>
            <a:r>
              <a:rPr lang="sv-SE" sz="1200" b="0">
                <a:solidFill>
                  <a:srgbClr val="800080"/>
                </a:solidFill>
                <a:highlight>
                  <a:srgbClr val="FFFFFF"/>
                </a:highlight>
                <a:latin typeface="Courier New" panose="02070309020205020404" pitchFamily="49" charset="0"/>
              </a:rPr>
              <a:t>int</a:t>
            </a:r>
            <a:r>
              <a:rPr lang="sv-SE" sz="1200" b="0">
                <a:solidFill>
                  <a:srgbClr val="000000"/>
                </a:solidFill>
                <a:highlight>
                  <a:srgbClr val="FFFFFF"/>
                </a:highlight>
                <a:latin typeface="Courier New" panose="02070309020205020404" pitchFamily="49" charset="0"/>
              </a:rPr>
              <a:t> </a:t>
            </a:r>
          </a:p>
          <a:p>
            <a:r>
              <a:rPr lang="sv-SE" sz="1200" b="0">
                <a:solidFill>
                  <a:srgbClr val="000000"/>
                </a:solidFill>
                <a:highlight>
                  <a:srgbClr val="FFFFFF"/>
                </a:highlight>
                <a:latin typeface="Courier New" panose="02070309020205020404" pitchFamily="49" charset="0"/>
              </a:rPr>
              <a:t>OrderID </a:t>
            </a:r>
            <a:r>
              <a:rPr lang="sv-SE" sz="1200" b="0">
                <a:solidFill>
                  <a:srgbClr val="800080"/>
                </a:solidFill>
                <a:highlight>
                  <a:srgbClr val="FFFFFF"/>
                </a:highlight>
                <a:latin typeface="Courier New" panose="02070309020205020404" pitchFamily="49" charset="0"/>
              </a:rPr>
              <a:t>int</a:t>
            </a:r>
            <a:r>
              <a:rPr lang="sv-SE" sz="1200" b="0">
                <a:solidFill>
                  <a:srgbClr val="000000"/>
                </a:solidFill>
                <a:highlight>
                  <a:srgbClr val="FFFFFF"/>
                </a:highlight>
                <a:latin typeface="Courier New" panose="02070309020205020404" pitchFamily="49" charset="0"/>
              </a:rPr>
              <a:t> </a:t>
            </a:r>
          </a:p>
          <a:p>
            <a:r>
              <a:rPr lang="en-US" sz="1200" b="0">
                <a:solidFill>
                  <a:srgbClr val="000000"/>
                </a:solidFill>
                <a:highlight>
                  <a:srgbClr val="FFFFFF"/>
                </a:highlight>
                <a:latin typeface="Courier New" panose="02070309020205020404" pitchFamily="49" charset="0"/>
              </a:rPr>
              <a:t>SSNO </a:t>
            </a:r>
            <a:r>
              <a:rPr lang="en-US" sz="1200" b="0">
                <a:solidFill>
                  <a:srgbClr val="800080"/>
                </a:solidFill>
                <a:highlight>
                  <a:srgbClr val="FFFFFF"/>
                </a:highlight>
                <a:latin typeface="Courier New" panose="02070309020205020404" pitchFamily="49" charset="0"/>
              </a:rPr>
              <a:t>char</a:t>
            </a:r>
            <a:r>
              <a:rPr lang="en-US" sz="1200" b="1">
                <a:solidFill>
                  <a:srgbClr val="000080"/>
                </a:solidFill>
                <a:highlight>
                  <a:srgbClr val="FFFFFF"/>
                </a:highlight>
                <a:latin typeface="Courier New" panose="02070309020205020404" pitchFamily="49" charset="0"/>
              </a:rPr>
              <a:t>(</a:t>
            </a:r>
            <a:r>
              <a:rPr lang="en-US" sz="1200" b="0">
                <a:solidFill>
                  <a:srgbClr val="FF8000"/>
                </a:solidFill>
                <a:highlight>
                  <a:srgbClr val="FFFFFF"/>
                </a:highlight>
                <a:latin typeface="Courier New" panose="02070309020205020404" pitchFamily="49" charset="0"/>
              </a:rPr>
              <a:t>13</a:t>
            </a:r>
            <a:r>
              <a:rPr lang="en-US" sz="1200" b="1">
                <a:solidFill>
                  <a:srgbClr val="000080"/>
                </a:solidFill>
                <a:highlight>
                  <a:srgbClr val="FFFFFF"/>
                </a:highlight>
                <a:latin typeface="Courier New" panose="02070309020205020404" pitchFamily="49" charset="0"/>
              </a:rPr>
              <a:t>)</a:t>
            </a:r>
            <a:r>
              <a:rPr lang="en-US" sz="1200" b="0">
                <a:solidFill>
                  <a:srgbClr val="000000"/>
                </a:solidFill>
                <a:highlight>
                  <a:srgbClr val="FFFFFF"/>
                </a:highlight>
                <a:latin typeface="Courier New" panose="02070309020205020404" pitchFamily="49" charset="0"/>
              </a:rPr>
              <a:t> FK </a:t>
            </a:r>
            <a:r>
              <a:rPr lang="en-US" sz="1200" b="1">
                <a:solidFill>
                  <a:srgbClr val="000080"/>
                </a:solidFill>
                <a:highlight>
                  <a:srgbClr val="FFFFFF"/>
                </a:highlight>
                <a:latin typeface="Courier New" panose="02070309020205020404" pitchFamily="49" charset="0"/>
              </a:rPr>
              <a:t>&gt;-</a:t>
            </a:r>
            <a:r>
              <a:rPr lang="en-US" sz="1200" b="0">
                <a:solidFill>
                  <a:srgbClr val="000000"/>
                </a:solidFill>
                <a:highlight>
                  <a:srgbClr val="FFFFFF"/>
                </a:highlight>
                <a:latin typeface="Courier New" panose="02070309020205020404" pitchFamily="49" charset="0"/>
              </a:rPr>
              <a:t> Customer</a:t>
            </a:r>
            <a:r>
              <a:rPr lang="en-US" sz="1200" b="1">
                <a:solidFill>
                  <a:srgbClr val="000080"/>
                </a:solidFill>
                <a:highlight>
                  <a:srgbClr val="FFFFFF"/>
                </a:highlight>
                <a:latin typeface="Courier New" panose="02070309020205020404" pitchFamily="49" charset="0"/>
              </a:rPr>
              <a:t>.</a:t>
            </a:r>
            <a:r>
              <a:rPr lang="en-US" sz="1200" b="0">
                <a:solidFill>
                  <a:srgbClr val="000000"/>
                </a:solidFill>
                <a:highlight>
                  <a:srgbClr val="FFFFFF"/>
                </a:highlight>
                <a:latin typeface="Courier New" panose="02070309020205020404" pitchFamily="49" charset="0"/>
              </a:rPr>
              <a:t>SSNO</a:t>
            </a:r>
          </a:p>
          <a:p>
            <a:r>
              <a:rPr lang="sv-SE" sz="1200" b="0">
                <a:solidFill>
                  <a:srgbClr val="000000"/>
                </a:solidFill>
                <a:highlight>
                  <a:srgbClr val="FFFFFF"/>
                </a:highlight>
                <a:latin typeface="Courier New" panose="02070309020205020404" pitchFamily="49" charset="0"/>
              </a:rPr>
              <a:t>ProductID </a:t>
            </a:r>
            <a:r>
              <a:rPr lang="sv-SE" sz="1200" b="0">
                <a:solidFill>
                  <a:srgbClr val="800080"/>
                </a:solidFill>
                <a:highlight>
                  <a:srgbClr val="FFFFFF"/>
                </a:highlight>
                <a:latin typeface="Courier New" panose="02070309020205020404" pitchFamily="49" charset="0"/>
              </a:rPr>
              <a:t>int</a:t>
            </a:r>
            <a:r>
              <a:rPr lang="sv-SE" sz="1200" b="0">
                <a:solidFill>
                  <a:srgbClr val="000000"/>
                </a:solidFill>
                <a:highlight>
                  <a:srgbClr val="FFFFFF"/>
                </a:highlight>
                <a:latin typeface="Courier New" panose="02070309020205020404" pitchFamily="49" charset="0"/>
              </a:rPr>
              <a:t> FK </a:t>
            </a:r>
            <a:r>
              <a:rPr lang="sv-SE" sz="1200" b="1">
                <a:solidFill>
                  <a:srgbClr val="000080"/>
                </a:solidFill>
                <a:highlight>
                  <a:srgbClr val="FFFFFF"/>
                </a:highlight>
                <a:latin typeface="Courier New" panose="02070309020205020404" pitchFamily="49" charset="0"/>
              </a:rPr>
              <a:t>-</a:t>
            </a:r>
            <a:r>
              <a:rPr lang="sv-SE" sz="1200" b="0">
                <a:solidFill>
                  <a:srgbClr val="000000"/>
                </a:solidFill>
                <a:highlight>
                  <a:srgbClr val="FFFFFF"/>
                </a:highlight>
                <a:latin typeface="Courier New" panose="02070309020205020404" pitchFamily="49" charset="0"/>
              </a:rPr>
              <a:t> Product</a:t>
            </a:r>
            <a:r>
              <a:rPr lang="sv-SE" sz="1200" b="1">
                <a:solidFill>
                  <a:srgbClr val="000080"/>
                </a:solidFill>
                <a:highlight>
                  <a:srgbClr val="FFFFFF"/>
                </a:highlight>
                <a:latin typeface="Courier New" panose="02070309020205020404" pitchFamily="49" charset="0"/>
              </a:rPr>
              <a:t>.</a:t>
            </a:r>
            <a:r>
              <a:rPr lang="sv-SE" sz="1200" b="0">
                <a:solidFill>
                  <a:srgbClr val="000000"/>
                </a:solidFill>
                <a:highlight>
                  <a:srgbClr val="FFFFFF"/>
                </a:highlight>
                <a:latin typeface="Courier New" panose="02070309020205020404" pitchFamily="49" charset="0"/>
              </a:rPr>
              <a:t>ProductID</a:t>
            </a:r>
          </a:p>
          <a:p>
            <a:r>
              <a:rPr lang="sv-SE" sz="1200" b="0">
                <a:solidFill>
                  <a:srgbClr val="000000"/>
                </a:solidFill>
                <a:highlight>
                  <a:srgbClr val="FFFFFF"/>
                </a:highlight>
                <a:latin typeface="Courier New" panose="02070309020205020404" pitchFamily="49" charset="0"/>
              </a:rPr>
              <a:t>Quantity </a:t>
            </a:r>
            <a:r>
              <a:rPr lang="sv-SE" sz="1200" b="0">
                <a:solidFill>
                  <a:srgbClr val="800080"/>
                </a:solidFill>
                <a:highlight>
                  <a:srgbClr val="FFFFFF"/>
                </a:highlight>
                <a:latin typeface="Courier New" panose="02070309020205020404" pitchFamily="49" charset="0"/>
              </a:rPr>
              <a:t>int</a:t>
            </a:r>
            <a:r>
              <a:rPr lang="sv-SE" sz="1200" b="0">
                <a:solidFill>
                  <a:srgbClr val="000000"/>
                </a:solidFill>
                <a:highlight>
                  <a:srgbClr val="FFFFFF"/>
                </a:highlight>
                <a:latin typeface="Courier New" panose="02070309020205020404" pitchFamily="49" charset="0"/>
              </a:rPr>
              <a:t> </a:t>
            </a:r>
          </a:p>
          <a:p>
            <a:r>
              <a:rPr lang="sv-SE" sz="1200" b="0">
                <a:solidFill>
                  <a:srgbClr val="000000"/>
                </a:solidFill>
                <a:highlight>
                  <a:srgbClr val="FFFFFF"/>
                </a:highlight>
                <a:latin typeface="Courier New" panose="02070309020205020404" pitchFamily="49" charset="0"/>
              </a:rPr>
              <a:t>TotalAmount </a:t>
            </a:r>
            <a:r>
              <a:rPr lang="sv-SE" sz="1200" b="0">
                <a:solidFill>
                  <a:srgbClr val="800080"/>
                </a:solidFill>
                <a:highlight>
                  <a:srgbClr val="FFFFFF"/>
                </a:highlight>
                <a:latin typeface="Courier New" panose="02070309020205020404" pitchFamily="49" charset="0"/>
              </a:rPr>
              <a:t>money</a:t>
            </a:r>
            <a:endParaRPr lang="sv-SE" sz="1200" b="0">
              <a:solidFill>
                <a:srgbClr val="000000"/>
              </a:solidFill>
              <a:highlight>
                <a:srgbClr val="FFFFFF"/>
              </a:highlight>
              <a:latin typeface="Courier New" panose="02070309020205020404" pitchFamily="49" charset="0"/>
            </a:endParaRPr>
          </a:p>
          <a:p>
            <a:r>
              <a:rPr lang="sv-SE" sz="1200" b="0">
                <a:solidFill>
                  <a:srgbClr val="800080"/>
                </a:solidFill>
                <a:highlight>
                  <a:srgbClr val="FFFFFF"/>
                </a:highlight>
                <a:latin typeface="Courier New" panose="02070309020205020404" pitchFamily="49" charset="0"/>
              </a:rPr>
              <a:t>Date</a:t>
            </a:r>
            <a:r>
              <a:rPr lang="sv-SE" sz="1200" b="0">
                <a:solidFill>
                  <a:srgbClr val="000000"/>
                </a:solidFill>
                <a:highlight>
                  <a:srgbClr val="FFFFFF"/>
                </a:highlight>
                <a:latin typeface="Courier New" panose="02070309020205020404" pitchFamily="49" charset="0"/>
              </a:rPr>
              <a:t> </a:t>
            </a:r>
            <a:r>
              <a:rPr lang="sv-SE" sz="1200" b="0">
                <a:solidFill>
                  <a:srgbClr val="800080"/>
                </a:solidFill>
                <a:highlight>
                  <a:srgbClr val="FFFFFF"/>
                </a:highlight>
                <a:latin typeface="Courier New" panose="02070309020205020404" pitchFamily="49" charset="0"/>
              </a:rPr>
              <a:t>Date</a:t>
            </a:r>
            <a:r>
              <a:rPr lang="sv-SE" sz="1200" b="0">
                <a:solidFill>
                  <a:srgbClr val="000000"/>
                </a:solidFill>
                <a:highlight>
                  <a:srgbClr val="FFFFFF"/>
                </a:highlight>
                <a:latin typeface="Courier New" panose="02070309020205020404" pitchFamily="49" charset="0"/>
              </a:rPr>
              <a:t> </a:t>
            </a:r>
            <a:r>
              <a:rPr lang="sv-SE" sz="1200" b="1">
                <a:solidFill>
                  <a:srgbClr val="0000FF"/>
                </a:solidFill>
                <a:highlight>
                  <a:srgbClr val="FFFFFF"/>
                </a:highlight>
                <a:latin typeface="Courier New" panose="02070309020205020404" pitchFamily="49" charset="0"/>
              </a:rPr>
              <a:t>INDEX</a:t>
            </a:r>
            <a:endParaRPr lang="sv-SE" sz="1200" b="0">
              <a:solidFill>
                <a:srgbClr val="000000"/>
              </a:solidFill>
              <a:highlight>
                <a:srgbClr val="FFFFFF"/>
              </a:highlight>
              <a:latin typeface="Courier New" panose="02070309020205020404" pitchFamily="49" charset="0"/>
            </a:endParaRPr>
          </a:p>
          <a:p>
            <a:endParaRPr lang="sv-SE" sz="1200" b="0">
              <a:solidFill>
                <a:srgbClr val="000000"/>
              </a:solidFill>
              <a:highlight>
                <a:srgbClr val="FFFFFF"/>
              </a:highlight>
              <a:latin typeface="Courier New" panose="02070309020205020404" pitchFamily="49" charset="0"/>
            </a:endParaRPr>
          </a:p>
          <a:p>
            <a:endParaRPr lang="sv-SE" sz="1200" b="0">
              <a:solidFill>
                <a:srgbClr val="000000"/>
              </a:solidFill>
              <a:highlight>
                <a:srgbClr val="FFFFFF"/>
              </a:highlight>
              <a:latin typeface="Courier New" panose="02070309020205020404" pitchFamily="49" charset="0"/>
            </a:endParaRPr>
          </a:p>
          <a:p>
            <a:endParaRPr lang="sv-SE" dirty="0"/>
          </a:p>
        </p:txBody>
      </p:sp>
      <p:sp>
        <p:nvSpPr>
          <p:cNvPr id="4" name="Platshållare för bildnummer 3"/>
          <p:cNvSpPr>
            <a:spLocks noGrp="1"/>
          </p:cNvSpPr>
          <p:nvPr>
            <p:ph type="sldNum" sz="quarter" idx="5"/>
          </p:nvPr>
        </p:nvSpPr>
        <p:spPr/>
        <p:txBody>
          <a:bodyPr/>
          <a:lstStyle/>
          <a:p>
            <a:fld id="{0C12722F-E939-43DB-B5A1-0C2B5694E662}" type="slidenum">
              <a:rPr lang="sv-SE" smtClean="0"/>
              <a:t>22</a:t>
            </a:fld>
            <a:endParaRPr lang="sv-SE"/>
          </a:p>
        </p:txBody>
      </p:sp>
    </p:spTree>
    <p:extLst>
      <p:ext uri="{BB962C8B-B14F-4D97-AF65-F5344CB8AC3E}">
        <p14:creationId xmlns:p14="http://schemas.microsoft.com/office/powerpoint/2010/main" val="3362892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0C12722F-E939-43DB-B5A1-0C2B5694E662}" type="slidenum">
              <a:rPr lang="sv-SE" smtClean="0"/>
              <a:t>23</a:t>
            </a:fld>
            <a:endParaRPr lang="sv-SE"/>
          </a:p>
        </p:txBody>
      </p:sp>
    </p:spTree>
    <p:extLst>
      <p:ext uri="{BB962C8B-B14F-4D97-AF65-F5344CB8AC3E}">
        <p14:creationId xmlns:p14="http://schemas.microsoft.com/office/powerpoint/2010/main" val="800733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https://github.com/Microsoft/sql-server-samples/releases/tag/wide-world-importers-v1.0 </a:t>
            </a:r>
          </a:p>
          <a:p>
            <a:endParaRPr lang="sv-SE" dirty="0"/>
          </a:p>
          <a:p>
            <a:r>
              <a:rPr lang="sv-SE" dirty="0"/>
              <a:t>https://github.com/Microsoft/sql-server-samples/releases/tag/wide-world-importers-v1.0 </a:t>
            </a:r>
          </a:p>
        </p:txBody>
      </p:sp>
      <p:sp>
        <p:nvSpPr>
          <p:cNvPr id="4" name="Platshållare för bildnummer 3"/>
          <p:cNvSpPr>
            <a:spLocks noGrp="1"/>
          </p:cNvSpPr>
          <p:nvPr>
            <p:ph type="sldNum" sz="quarter" idx="5"/>
          </p:nvPr>
        </p:nvSpPr>
        <p:spPr/>
        <p:txBody>
          <a:bodyPr/>
          <a:lstStyle/>
          <a:p>
            <a:fld id="{0C12722F-E939-43DB-B5A1-0C2B5694E662}" type="slidenum">
              <a:rPr lang="sv-SE" smtClean="0"/>
              <a:t>31</a:t>
            </a:fld>
            <a:endParaRPr lang="sv-SE"/>
          </a:p>
        </p:txBody>
      </p:sp>
    </p:spTree>
    <p:extLst>
      <p:ext uri="{BB962C8B-B14F-4D97-AF65-F5344CB8AC3E}">
        <p14:creationId xmlns:p14="http://schemas.microsoft.com/office/powerpoint/2010/main" val="3530169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1E22032-FAAC-D83B-1EF1-98DACB903763}"/>
              </a:ext>
            </a:extLst>
          </p:cNvPr>
          <p:cNvSpPr>
            <a:spLocks noGrp="1"/>
          </p:cNvSpPr>
          <p:nvPr>
            <p:ph type="ctrTitle"/>
          </p:nvPr>
        </p:nvSpPr>
        <p:spPr>
          <a:xfrm>
            <a:off x="1524000" y="1122363"/>
            <a:ext cx="9144000" cy="2387600"/>
          </a:xfrm>
        </p:spPr>
        <p:txBody>
          <a:bodyPr anchor="b"/>
          <a:lstStyle>
            <a:lvl1pPr algn="ctr">
              <a:defRPr sz="6000"/>
            </a:lvl1pPr>
          </a:lstStyle>
          <a:p>
            <a:r>
              <a:rPr lang="sv-SE"/>
              <a:t>Klicka här för att ändra mall för rubrikformat</a:t>
            </a:r>
          </a:p>
        </p:txBody>
      </p:sp>
      <p:sp>
        <p:nvSpPr>
          <p:cNvPr id="3" name="Underrubrik 2">
            <a:extLst>
              <a:ext uri="{FF2B5EF4-FFF2-40B4-BE49-F238E27FC236}">
                <a16:creationId xmlns:a16="http://schemas.microsoft.com/office/drawing/2014/main" id="{943873DD-B308-5746-69FB-9E8D73AFDA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p>
        </p:txBody>
      </p:sp>
      <p:sp>
        <p:nvSpPr>
          <p:cNvPr id="4" name="Platshållare för datum 3">
            <a:extLst>
              <a:ext uri="{FF2B5EF4-FFF2-40B4-BE49-F238E27FC236}">
                <a16:creationId xmlns:a16="http://schemas.microsoft.com/office/drawing/2014/main" id="{7616244E-43EB-9E34-3A9E-1F31143D5F5C}"/>
              </a:ext>
            </a:extLst>
          </p:cNvPr>
          <p:cNvSpPr>
            <a:spLocks noGrp="1"/>
          </p:cNvSpPr>
          <p:nvPr>
            <p:ph type="dt" sz="half" idx="10"/>
          </p:nvPr>
        </p:nvSpPr>
        <p:spPr/>
        <p:txBody>
          <a:bodyPr/>
          <a:lstStyle/>
          <a:p>
            <a:fld id="{AC10C172-6913-45EC-A28E-8368CDB99AC3}" type="datetimeFigureOut">
              <a:rPr lang="sv-SE" smtClean="0"/>
              <a:t>2023-09-23</a:t>
            </a:fld>
            <a:endParaRPr lang="sv-SE"/>
          </a:p>
        </p:txBody>
      </p:sp>
      <p:sp>
        <p:nvSpPr>
          <p:cNvPr id="5" name="Platshållare för sidfot 4">
            <a:extLst>
              <a:ext uri="{FF2B5EF4-FFF2-40B4-BE49-F238E27FC236}">
                <a16:creationId xmlns:a16="http://schemas.microsoft.com/office/drawing/2014/main" id="{D6028655-A002-7D06-4F96-B1E3B37491DA}"/>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EC973BD8-D264-06E5-EC44-25E467D4B845}"/>
              </a:ext>
            </a:extLst>
          </p:cNvPr>
          <p:cNvSpPr>
            <a:spLocks noGrp="1"/>
          </p:cNvSpPr>
          <p:nvPr>
            <p:ph type="sldNum" sz="quarter" idx="12"/>
          </p:nvPr>
        </p:nvSpPr>
        <p:spPr/>
        <p:txBody>
          <a:bodyPr/>
          <a:lstStyle/>
          <a:p>
            <a:fld id="{ABF17354-295D-441F-AF28-1974492DD326}" type="slidenum">
              <a:rPr lang="sv-SE" smtClean="0"/>
              <a:t>‹#›</a:t>
            </a:fld>
            <a:endParaRPr lang="sv-SE"/>
          </a:p>
        </p:txBody>
      </p:sp>
    </p:spTree>
    <p:extLst>
      <p:ext uri="{BB962C8B-B14F-4D97-AF65-F5344CB8AC3E}">
        <p14:creationId xmlns:p14="http://schemas.microsoft.com/office/powerpoint/2010/main" val="2792278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9823EFA-8BA6-CFE6-F739-634176B7DBBC}"/>
              </a:ext>
            </a:extLst>
          </p:cNvPr>
          <p:cNvSpPr>
            <a:spLocks noGrp="1"/>
          </p:cNvSpPr>
          <p:nvPr>
            <p:ph type="title"/>
          </p:nvPr>
        </p:nvSpPr>
        <p:spPr/>
        <p:txBody>
          <a:bodyPr/>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E7E89634-7E94-BDBD-F3C2-5CDE1427ADC0}"/>
              </a:ext>
            </a:extLst>
          </p:cNvPr>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2E815BB2-FAA0-F2C0-F72C-9AAE4D2277A2}"/>
              </a:ext>
            </a:extLst>
          </p:cNvPr>
          <p:cNvSpPr>
            <a:spLocks noGrp="1"/>
          </p:cNvSpPr>
          <p:nvPr>
            <p:ph type="dt" sz="half" idx="10"/>
          </p:nvPr>
        </p:nvSpPr>
        <p:spPr/>
        <p:txBody>
          <a:bodyPr/>
          <a:lstStyle/>
          <a:p>
            <a:fld id="{AC10C172-6913-45EC-A28E-8368CDB99AC3}" type="datetimeFigureOut">
              <a:rPr lang="sv-SE" smtClean="0"/>
              <a:t>2023-09-23</a:t>
            </a:fld>
            <a:endParaRPr lang="sv-SE"/>
          </a:p>
        </p:txBody>
      </p:sp>
      <p:sp>
        <p:nvSpPr>
          <p:cNvPr id="5" name="Platshållare för sidfot 4">
            <a:extLst>
              <a:ext uri="{FF2B5EF4-FFF2-40B4-BE49-F238E27FC236}">
                <a16:creationId xmlns:a16="http://schemas.microsoft.com/office/drawing/2014/main" id="{2ECC0325-04F8-F0CA-4249-23246811B505}"/>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F6FA84E0-C9D0-0A8C-F630-4D89F16153B7}"/>
              </a:ext>
            </a:extLst>
          </p:cNvPr>
          <p:cNvSpPr>
            <a:spLocks noGrp="1"/>
          </p:cNvSpPr>
          <p:nvPr>
            <p:ph type="sldNum" sz="quarter" idx="12"/>
          </p:nvPr>
        </p:nvSpPr>
        <p:spPr/>
        <p:txBody>
          <a:bodyPr/>
          <a:lstStyle/>
          <a:p>
            <a:fld id="{ABF17354-295D-441F-AF28-1974492DD326}" type="slidenum">
              <a:rPr lang="sv-SE" smtClean="0"/>
              <a:t>‹#›</a:t>
            </a:fld>
            <a:endParaRPr lang="sv-SE"/>
          </a:p>
        </p:txBody>
      </p:sp>
    </p:spTree>
    <p:extLst>
      <p:ext uri="{BB962C8B-B14F-4D97-AF65-F5344CB8AC3E}">
        <p14:creationId xmlns:p14="http://schemas.microsoft.com/office/powerpoint/2010/main" val="1764179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a:extLst>
              <a:ext uri="{FF2B5EF4-FFF2-40B4-BE49-F238E27FC236}">
                <a16:creationId xmlns:a16="http://schemas.microsoft.com/office/drawing/2014/main" id="{2994D979-7C7F-15C4-688E-D8EDB7A7CF55}"/>
              </a:ext>
            </a:extLst>
          </p:cNvPr>
          <p:cNvSpPr>
            <a:spLocks noGrp="1"/>
          </p:cNvSpPr>
          <p:nvPr>
            <p:ph type="title" orient="vert"/>
          </p:nvPr>
        </p:nvSpPr>
        <p:spPr>
          <a:xfrm>
            <a:off x="8724900" y="365125"/>
            <a:ext cx="2628900" cy="5811838"/>
          </a:xfrm>
        </p:spPr>
        <p:txBody>
          <a:bodyPr vert="eaVert"/>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4CB7D3CE-C874-E8B5-77D0-46FB56E76214}"/>
              </a:ext>
            </a:extLst>
          </p:cNvPr>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C748FB45-FE04-CF14-ACCE-E114E505F617}"/>
              </a:ext>
            </a:extLst>
          </p:cNvPr>
          <p:cNvSpPr>
            <a:spLocks noGrp="1"/>
          </p:cNvSpPr>
          <p:nvPr>
            <p:ph type="dt" sz="half" idx="10"/>
          </p:nvPr>
        </p:nvSpPr>
        <p:spPr/>
        <p:txBody>
          <a:bodyPr/>
          <a:lstStyle/>
          <a:p>
            <a:fld id="{AC10C172-6913-45EC-A28E-8368CDB99AC3}" type="datetimeFigureOut">
              <a:rPr lang="sv-SE" smtClean="0"/>
              <a:t>2023-09-23</a:t>
            </a:fld>
            <a:endParaRPr lang="sv-SE"/>
          </a:p>
        </p:txBody>
      </p:sp>
      <p:sp>
        <p:nvSpPr>
          <p:cNvPr id="5" name="Platshållare för sidfot 4">
            <a:extLst>
              <a:ext uri="{FF2B5EF4-FFF2-40B4-BE49-F238E27FC236}">
                <a16:creationId xmlns:a16="http://schemas.microsoft.com/office/drawing/2014/main" id="{8A9E255B-C88A-01D6-81E8-799B5302E29B}"/>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8E55E32A-2AA9-2071-43A1-59664E1AD579}"/>
              </a:ext>
            </a:extLst>
          </p:cNvPr>
          <p:cNvSpPr>
            <a:spLocks noGrp="1"/>
          </p:cNvSpPr>
          <p:nvPr>
            <p:ph type="sldNum" sz="quarter" idx="12"/>
          </p:nvPr>
        </p:nvSpPr>
        <p:spPr/>
        <p:txBody>
          <a:bodyPr/>
          <a:lstStyle/>
          <a:p>
            <a:fld id="{ABF17354-295D-441F-AF28-1974492DD326}" type="slidenum">
              <a:rPr lang="sv-SE" smtClean="0"/>
              <a:t>‹#›</a:t>
            </a:fld>
            <a:endParaRPr lang="sv-SE"/>
          </a:p>
        </p:txBody>
      </p:sp>
    </p:spTree>
    <p:extLst>
      <p:ext uri="{BB962C8B-B14F-4D97-AF65-F5344CB8AC3E}">
        <p14:creationId xmlns:p14="http://schemas.microsoft.com/office/powerpoint/2010/main" val="2806064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9CF2DEA-02EA-B5B5-A3EF-0781166910FD}"/>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D69FE1D0-CFE0-98CF-3650-6B6819E5054D}"/>
              </a:ext>
            </a:extLst>
          </p:cNvPr>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12A7A223-61D3-1AD5-CBD2-5B67A7478533}"/>
              </a:ext>
            </a:extLst>
          </p:cNvPr>
          <p:cNvSpPr>
            <a:spLocks noGrp="1"/>
          </p:cNvSpPr>
          <p:nvPr>
            <p:ph type="dt" sz="half" idx="10"/>
          </p:nvPr>
        </p:nvSpPr>
        <p:spPr/>
        <p:txBody>
          <a:bodyPr/>
          <a:lstStyle/>
          <a:p>
            <a:fld id="{AC10C172-6913-45EC-A28E-8368CDB99AC3}" type="datetimeFigureOut">
              <a:rPr lang="sv-SE" smtClean="0"/>
              <a:t>2023-09-23</a:t>
            </a:fld>
            <a:endParaRPr lang="sv-SE"/>
          </a:p>
        </p:txBody>
      </p:sp>
      <p:sp>
        <p:nvSpPr>
          <p:cNvPr id="5" name="Platshållare för sidfot 4">
            <a:extLst>
              <a:ext uri="{FF2B5EF4-FFF2-40B4-BE49-F238E27FC236}">
                <a16:creationId xmlns:a16="http://schemas.microsoft.com/office/drawing/2014/main" id="{0B4D3073-B19D-E470-A616-75A296CB498D}"/>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FC02EE2B-CE94-6A82-4D7E-C12F187C86E7}"/>
              </a:ext>
            </a:extLst>
          </p:cNvPr>
          <p:cNvSpPr>
            <a:spLocks noGrp="1"/>
          </p:cNvSpPr>
          <p:nvPr>
            <p:ph type="sldNum" sz="quarter" idx="12"/>
          </p:nvPr>
        </p:nvSpPr>
        <p:spPr/>
        <p:txBody>
          <a:bodyPr/>
          <a:lstStyle/>
          <a:p>
            <a:fld id="{ABF17354-295D-441F-AF28-1974492DD326}" type="slidenum">
              <a:rPr lang="sv-SE" smtClean="0"/>
              <a:t>‹#›</a:t>
            </a:fld>
            <a:endParaRPr lang="sv-SE"/>
          </a:p>
        </p:txBody>
      </p:sp>
    </p:spTree>
    <p:extLst>
      <p:ext uri="{BB962C8B-B14F-4D97-AF65-F5344CB8AC3E}">
        <p14:creationId xmlns:p14="http://schemas.microsoft.com/office/powerpoint/2010/main" val="3892397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F0F2146-283D-E996-A98E-B070B17F3DE2}"/>
              </a:ext>
            </a:extLst>
          </p:cNvPr>
          <p:cNvSpPr>
            <a:spLocks noGrp="1"/>
          </p:cNvSpPr>
          <p:nvPr>
            <p:ph type="title"/>
          </p:nvPr>
        </p:nvSpPr>
        <p:spPr>
          <a:xfrm>
            <a:off x="831850" y="1709738"/>
            <a:ext cx="10515600" cy="2852737"/>
          </a:xfrm>
        </p:spPr>
        <p:txBody>
          <a:bodyPr anchor="b"/>
          <a:lstStyle>
            <a:lvl1pPr>
              <a:defRPr sz="6000"/>
            </a:lvl1pPr>
          </a:lstStyle>
          <a:p>
            <a:r>
              <a:rPr lang="sv-SE"/>
              <a:t>Klicka här för att ändra mall för rubrikformat</a:t>
            </a:r>
          </a:p>
        </p:txBody>
      </p:sp>
      <p:sp>
        <p:nvSpPr>
          <p:cNvPr id="3" name="Platshållare för text 2">
            <a:extLst>
              <a:ext uri="{FF2B5EF4-FFF2-40B4-BE49-F238E27FC236}">
                <a16:creationId xmlns:a16="http://schemas.microsoft.com/office/drawing/2014/main" id="{3CB15080-B4A6-086C-A6F7-61C306463F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a:extLst>
              <a:ext uri="{FF2B5EF4-FFF2-40B4-BE49-F238E27FC236}">
                <a16:creationId xmlns:a16="http://schemas.microsoft.com/office/drawing/2014/main" id="{5CFAF421-FD3F-3286-DA50-6C524861982A}"/>
              </a:ext>
            </a:extLst>
          </p:cNvPr>
          <p:cNvSpPr>
            <a:spLocks noGrp="1"/>
          </p:cNvSpPr>
          <p:nvPr>
            <p:ph type="dt" sz="half" idx="10"/>
          </p:nvPr>
        </p:nvSpPr>
        <p:spPr/>
        <p:txBody>
          <a:bodyPr/>
          <a:lstStyle/>
          <a:p>
            <a:fld id="{AC10C172-6913-45EC-A28E-8368CDB99AC3}" type="datetimeFigureOut">
              <a:rPr lang="sv-SE" smtClean="0"/>
              <a:t>2023-09-23</a:t>
            </a:fld>
            <a:endParaRPr lang="sv-SE"/>
          </a:p>
        </p:txBody>
      </p:sp>
      <p:sp>
        <p:nvSpPr>
          <p:cNvPr id="5" name="Platshållare för sidfot 4">
            <a:extLst>
              <a:ext uri="{FF2B5EF4-FFF2-40B4-BE49-F238E27FC236}">
                <a16:creationId xmlns:a16="http://schemas.microsoft.com/office/drawing/2014/main" id="{F4572324-8ED9-F0DD-CDA3-B29091DCB3FA}"/>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C13BA074-6BE7-0C1E-AA82-CA7E1F69ADE8}"/>
              </a:ext>
            </a:extLst>
          </p:cNvPr>
          <p:cNvSpPr>
            <a:spLocks noGrp="1"/>
          </p:cNvSpPr>
          <p:nvPr>
            <p:ph type="sldNum" sz="quarter" idx="12"/>
          </p:nvPr>
        </p:nvSpPr>
        <p:spPr/>
        <p:txBody>
          <a:bodyPr/>
          <a:lstStyle/>
          <a:p>
            <a:fld id="{ABF17354-295D-441F-AF28-1974492DD326}" type="slidenum">
              <a:rPr lang="sv-SE" smtClean="0"/>
              <a:t>‹#›</a:t>
            </a:fld>
            <a:endParaRPr lang="sv-SE"/>
          </a:p>
        </p:txBody>
      </p:sp>
    </p:spTree>
    <p:extLst>
      <p:ext uri="{BB962C8B-B14F-4D97-AF65-F5344CB8AC3E}">
        <p14:creationId xmlns:p14="http://schemas.microsoft.com/office/powerpoint/2010/main" val="2585456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0765B16-7D6D-B50E-D7D1-62166124A407}"/>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A2488545-3061-2CB5-5BA2-8535E4326877}"/>
              </a:ext>
            </a:extLst>
          </p:cNvPr>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a:extLst>
              <a:ext uri="{FF2B5EF4-FFF2-40B4-BE49-F238E27FC236}">
                <a16:creationId xmlns:a16="http://schemas.microsoft.com/office/drawing/2014/main" id="{AA2C5B07-65D1-B012-D401-345D1A70CFFE}"/>
              </a:ext>
            </a:extLst>
          </p:cNvPr>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a:extLst>
              <a:ext uri="{FF2B5EF4-FFF2-40B4-BE49-F238E27FC236}">
                <a16:creationId xmlns:a16="http://schemas.microsoft.com/office/drawing/2014/main" id="{64B44F30-05C9-244A-E162-EF344F90D005}"/>
              </a:ext>
            </a:extLst>
          </p:cNvPr>
          <p:cNvSpPr>
            <a:spLocks noGrp="1"/>
          </p:cNvSpPr>
          <p:nvPr>
            <p:ph type="dt" sz="half" idx="10"/>
          </p:nvPr>
        </p:nvSpPr>
        <p:spPr/>
        <p:txBody>
          <a:bodyPr/>
          <a:lstStyle/>
          <a:p>
            <a:fld id="{AC10C172-6913-45EC-A28E-8368CDB99AC3}" type="datetimeFigureOut">
              <a:rPr lang="sv-SE" smtClean="0"/>
              <a:t>2023-09-23</a:t>
            </a:fld>
            <a:endParaRPr lang="sv-SE"/>
          </a:p>
        </p:txBody>
      </p:sp>
      <p:sp>
        <p:nvSpPr>
          <p:cNvPr id="6" name="Platshållare för sidfot 5">
            <a:extLst>
              <a:ext uri="{FF2B5EF4-FFF2-40B4-BE49-F238E27FC236}">
                <a16:creationId xmlns:a16="http://schemas.microsoft.com/office/drawing/2014/main" id="{14C22824-83C3-FED8-6493-2236A01CB961}"/>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7C8C4AC9-B680-1B63-30C4-E9BEDE626621}"/>
              </a:ext>
            </a:extLst>
          </p:cNvPr>
          <p:cNvSpPr>
            <a:spLocks noGrp="1"/>
          </p:cNvSpPr>
          <p:nvPr>
            <p:ph type="sldNum" sz="quarter" idx="12"/>
          </p:nvPr>
        </p:nvSpPr>
        <p:spPr/>
        <p:txBody>
          <a:bodyPr/>
          <a:lstStyle/>
          <a:p>
            <a:fld id="{ABF17354-295D-441F-AF28-1974492DD326}" type="slidenum">
              <a:rPr lang="sv-SE" smtClean="0"/>
              <a:t>‹#›</a:t>
            </a:fld>
            <a:endParaRPr lang="sv-SE"/>
          </a:p>
        </p:txBody>
      </p:sp>
    </p:spTree>
    <p:extLst>
      <p:ext uri="{BB962C8B-B14F-4D97-AF65-F5344CB8AC3E}">
        <p14:creationId xmlns:p14="http://schemas.microsoft.com/office/powerpoint/2010/main" val="3860701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CD73977-F429-12BF-5E68-E039572D2089}"/>
              </a:ext>
            </a:extLst>
          </p:cNvPr>
          <p:cNvSpPr>
            <a:spLocks noGrp="1"/>
          </p:cNvSpPr>
          <p:nvPr>
            <p:ph type="title"/>
          </p:nvPr>
        </p:nvSpPr>
        <p:spPr>
          <a:xfrm>
            <a:off x="839788" y="365125"/>
            <a:ext cx="10515600" cy="1325563"/>
          </a:xfrm>
        </p:spPr>
        <p:txBody>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D5EA426E-45F1-B408-F763-76C0E362CF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a:extLst>
              <a:ext uri="{FF2B5EF4-FFF2-40B4-BE49-F238E27FC236}">
                <a16:creationId xmlns:a16="http://schemas.microsoft.com/office/drawing/2014/main" id="{AE43B660-AEF0-4141-5231-27BAFB1FE361}"/>
              </a:ext>
            </a:extLst>
          </p:cNvPr>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a:extLst>
              <a:ext uri="{FF2B5EF4-FFF2-40B4-BE49-F238E27FC236}">
                <a16:creationId xmlns:a16="http://schemas.microsoft.com/office/drawing/2014/main" id="{AF419060-32D4-5589-EE90-F3B7537C9C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a:extLst>
              <a:ext uri="{FF2B5EF4-FFF2-40B4-BE49-F238E27FC236}">
                <a16:creationId xmlns:a16="http://schemas.microsoft.com/office/drawing/2014/main" id="{F54B842C-4676-1B4F-B834-9DF3D1E94C00}"/>
              </a:ext>
            </a:extLst>
          </p:cNvPr>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a:extLst>
              <a:ext uri="{FF2B5EF4-FFF2-40B4-BE49-F238E27FC236}">
                <a16:creationId xmlns:a16="http://schemas.microsoft.com/office/drawing/2014/main" id="{A906B19C-03D6-2494-012E-CBB6FC8C1505}"/>
              </a:ext>
            </a:extLst>
          </p:cNvPr>
          <p:cNvSpPr>
            <a:spLocks noGrp="1"/>
          </p:cNvSpPr>
          <p:nvPr>
            <p:ph type="dt" sz="half" idx="10"/>
          </p:nvPr>
        </p:nvSpPr>
        <p:spPr/>
        <p:txBody>
          <a:bodyPr/>
          <a:lstStyle/>
          <a:p>
            <a:fld id="{AC10C172-6913-45EC-A28E-8368CDB99AC3}" type="datetimeFigureOut">
              <a:rPr lang="sv-SE" smtClean="0"/>
              <a:t>2023-09-23</a:t>
            </a:fld>
            <a:endParaRPr lang="sv-SE"/>
          </a:p>
        </p:txBody>
      </p:sp>
      <p:sp>
        <p:nvSpPr>
          <p:cNvPr id="8" name="Platshållare för sidfot 7">
            <a:extLst>
              <a:ext uri="{FF2B5EF4-FFF2-40B4-BE49-F238E27FC236}">
                <a16:creationId xmlns:a16="http://schemas.microsoft.com/office/drawing/2014/main" id="{DAF9E314-8A38-6554-9C80-3DF4508E2F41}"/>
              </a:ext>
            </a:extLst>
          </p:cNvPr>
          <p:cNvSpPr>
            <a:spLocks noGrp="1"/>
          </p:cNvSpPr>
          <p:nvPr>
            <p:ph type="ftr" sz="quarter" idx="11"/>
          </p:nvPr>
        </p:nvSpPr>
        <p:spPr/>
        <p:txBody>
          <a:bodyPr/>
          <a:lstStyle/>
          <a:p>
            <a:endParaRPr lang="sv-SE"/>
          </a:p>
        </p:txBody>
      </p:sp>
      <p:sp>
        <p:nvSpPr>
          <p:cNvPr id="9" name="Platshållare för bildnummer 8">
            <a:extLst>
              <a:ext uri="{FF2B5EF4-FFF2-40B4-BE49-F238E27FC236}">
                <a16:creationId xmlns:a16="http://schemas.microsoft.com/office/drawing/2014/main" id="{4A6582E0-BB8F-15F2-B9D8-A71B137FE5B8}"/>
              </a:ext>
            </a:extLst>
          </p:cNvPr>
          <p:cNvSpPr>
            <a:spLocks noGrp="1"/>
          </p:cNvSpPr>
          <p:nvPr>
            <p:ph type="sldNum" sz="quarter" idx="12"/>
          </p:nvPr>
        </p:nvSpPr>
        <p:spPr/>
        <p:txBody>
          <a:bodyPr/>
          <a:lstStyle/>
          <a:p>
            <a:fld id="{ABF17354-295D-441F-AF28-1974492DD326}" type="slidenum">
              <a:rPr lang="sv-SE" smtClean="0"/>
              <a:t>‹#›</a:t>
            </a:fld>
            <a:endParaRPr lang="sv-SE"/>
          </a:p>
        </p:txBody>
      </p:sp>
    </p:spTree>
    <p:extLst>
      <p:ext uri="{BB962C8B-B14F-4D97-AF65-F5344CB8AC3E}">
        <p14:creationId xmlns:p14="http://schemas.microsoft.com/office/powerpoint/2010/main" val="1745177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5940447-BF95-9DA8-C24A-0A70C56FA97D}"/>
              </a:ext>
            </a:extLst>
          </p:cNvPr>
          <p:cNvSpPr>
            <a:spLocks noGrp="1"/>
          </p:cNvSpPr>
          <p:nvPr>
            <p:ph type="title"/>
          </p:nvPr>
        </p:nvSpPr>
        <p:spPr/>
        <p:txBody>
          <a:bodyPr/>
          <a:lstStyle/>
          <a:p>
            <a:r>
              <a:rPr lang="sv-SE"/>
              <a:t>Klicka här för att ändra mall för rubrikformat</a:t>
            </a:r>
          </a:p>
        </p:txBody>
      </p:sp>
      <p:sp>
        <p:nvSpPr>
          <p:cNvPr id="3" name="Platshållare för datum 2">
            <a:extLst>
              <a:ext uri="{FF2B5EF4-FFF2-40B4-BE49-F238E27FC236}">
                <a16:creationId xmlns:a16="http://schemas.microsoft.com/office/drawing/2014/main" id="{10506BDF-C44D-03C5-5DF8-2BCF7558A4B1}"/>
              </a:ext>
            </a:extLst>
          </p:cNvPr>
          <p:cNvSpPr>
            <a:spLocks noGrp="1"/>
          </p:cNvSpPr>
          <p:nvPr>
            <p:ph type="dt" sz="half" idx="10"/>
          </p:nvPr>
        </p:nvSpPr>
        <p:spPr/>
        <p:txBody>
          <a:bodyPr/>
          <a:lstStyle/>
          <a:p>
            <a:fld id="{AC10C172-6913-45EC-A28E-8368CDB99AC3}" type="datetimeFigureOut">
              <a:rPr lang="sv-SE" smtClean="0"/>
              <a:t>2023-09-23</a:t>
            </a:fld>
            <a:endParaRPr lang="sv-SE"/>
          </a:p>
        </p:txBody>
      </p:sp>
      <p:sp>
        <p:nvSpPr>
          <p:cNvPr id="4" name="Platshållare för sidfot 3">
            <a:extLst>
              <a:ext uri="{FF2B5EF4-FFF2-40B4-BE49-F238E27FC236}">
                <a16:creationId xmlns:a16="http://schemas.microsoft.com/office/drawing/2014/main" id="{863546F4-81D6-51E0-726E-782C49B81229}"/>
              </a:ext>
            </a:extLst>
          </p:cNvPr>
          <p:cNvSpPr>
            <a:spLocks noGrp="1"/>
          </p:cNvSpPr>
          <p:nvPr>
            <p:ph type="ftr" sz="quarter" idx="11"/>
          </p:nvPr>
        </p:nvSpPr>
        <p:spPr/>
        <p:txBody>
          <a:bodyPr/>
          <a:lstStyle/>
          <a:p>
            <a:endParaRPr lang="sv-SE"/>
          </a:p>
        </p:txBody>
      </p:sp>
      <p:sp>
        <p:nvSpPr>
          <p:cNvPr id="5" name="Platshållare för bildnummer 4">
            <a:extLst>
              <a:ext uri="{FF2B5EF4-FFF2-40B4-BE49-F238E27FC236}">
                <a16:creationId xmlns:a16="http://schemas.microsoft.com/office/drawing/2014/main" id="{08DC1160-77CE-DC15-1072-8E5761B5DA8C}"/>
              </a:ext>
            </a:extLst>
          </p:cNvPr>
          <p:cNvSpPr>
            <a:spLocks noGrp="1"/>
          </p:cNvSpPr>
          <p:nvPr>
            <p:ph type="sldNum" sz="quarter" idx="12"/>
          </p:nvPr>
        </p:nvSpPr>
        <p:spPr/>
        <p:txBody>
          <a:bodyPr/>
          <a:lstStyle/>
          <a:p>
            <a:fld id="{ABF17354-295D-441F-AF28-1974492DD326}" type="slidenum">
              <a:rPr lang="sv-SE" smtClean="0"/>
              <a:t>‹#›</a:t>
            </a:fld>
            <a:endParaRPr lang="sv-SE"/>
          </a:p>
        </p:txBody>
      </p:sp>
    </p:spTree>
    <p:extLst>
      <p:ext uri="{BB962C8B-B14F-4D97-AF65-F5344CB8AC3E}">
        <p14:creationId xmlns:p14="http://schemas.microsoft.com/office/powerpoint/2010/main" val="319487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248FE2D5-9C9E-D976-516C-EF1EA51C7EAA}"/>
              </a:ext>
            </a:extLst>
          </p:cNvPr>
          <p:cNvSpPr>
            <a:spLocks noGrp="1"/>
          </p:cNvSpPr>
          <p:nvPr>
            <p:ph type="dt" sz="half" idx="10"/>
          </p:nvPr>
        </p:nvSpPr>
        <p:spPr/>
        <p:txBody>
          <a:bodyPr/>
          <a:lstStyle/>
          <a:p>
            <a:fld id="{AC10C172-6913-45EC-A28E-8368CDB99AC3}" type="datetimeFigureOut">
              <a:rPr lang="sv-SE" smtClean="0"/>
              <a:t>2023-09-23</a:t>
            </a:fld>
            <a:endParaRPr lang="sv-SE"/>
          </a:p>
        </p:txBody>
      </p:sp>
      <p:sp>
        <p:nvSpPr>
          <p:cNvPr id="3" name="Platshållare för sidfot 2">
            <a:extLst>
              <a:ext uri="{FF2B5EF4-FFF2-40B4-BE49-F238E27FC236}">
                <a16:creationId xmlns:a16="http://schemas.microsoft.com/office/drawing/2014/main" id="{C5A3239E-F17D-5EBB-4549-7B9923619670}"/>
              </a:ext>
            </a:extLst>
          </p:cNvPr>
          <p:cNvSpPr>
            <a:spLocks noGrp="1"/>
          </p:cNvSpPr>
          <p:nvPr>
            <p:ph type="ftr" sz="quarter" idx="11"/>
          </p:nvPr>
        </p:nvSpPr>
        <p:spPr/>
        <p:txBody>
          <a:bodyPr/>
          <a:lstStyle/>
          <a:p>
            <a:endParaRPr lang="sv-SE"/>
          </a:p>
        </p:txBody>
      </p:sp>
      <p:sp>
        <p:nvSpPr>
          <p:cNvPr id="4" name="Platshållare för bildnummer 3">
            <a:extLst>
              <a:ext uri="{FF2B5EF4-FFF2-40B4-BE49-F238E27FC236}">
                <a16:creationId xmlns:a16="http://schemas.microsoft.com/office/drawing/2014/main" id="{83BE97AA-1E6E-7E09-CBA8-7E2834094EF3}"/>
              </a:ext>
            </a:extLst>
          </p:cNvPr>
          <p:cNvSpPr>
            <a:spLocks noGrp="1"/>
          </p:cNvSpPr>
          <p:nvPr>
            <p:ph type="sldNum" sz="quarter" idx="12"/>
          </p:nvPr>
        </p:nvSpPr>
        <p:spPr/>
        <p:txBody>
          <a:bodyPr/>
          <a:lstStyle/>
          <a:p>
            <a:fld id="{ABF17354-295D-441F-AF28-1974492DD326}" type="slidenum">
              <a:rPr lang="sv-SE" smtClean="0"/>
              <a:t>‹#›</a:t>
            </a:fld>
            <a:endParaRPr lang="sv-SE"/>
          </a:p>
        </p:txBody>
      </p:sp>
    </p:spTree>
    <p:extLst>
      <p:ext uri="{BB962C8B-B14F-4D97-AF65-F5344CB8AC3E}">
        <p14:creationId xmlns:p14="http://schemas.microsoft.com/office/powerpoint/2010/main" val="831382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53E5C86-E363-5F27-6FA3-F0B239841B02}"/>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6FF3E355-F724-D5C0-9FA3-79108BA153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a:extLst>
              <a:ext uri="{FF2B5EF4-FFF2-40B4-BE49-F238E27FC236}">
                <a16:creationId xmlns:a16="http://schemas.microsoft.com/office/drawing/2014/main" id="{DBDF0F0A-1EDC-BFC6-03E4-7B25D63ADF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48F21360-4255-7B98-3DEE-F87F082AFBC6}"/>
              </a:ext>
            </a:extLst>
          </p:cNvPr>
          <p:cNvSpPr>
            <a:spLocks noGrp="1"/>
          </p:cNvSpPr>
          <p:nvPr>
            <p:ph type="dt" sz="half" idx="10"/>
          </p:nvPr>
        </p:nvSpPr>
        <p:spPr/>
        <p:txBody>
          <a:bodyPr/>
          <a:lstStyle/>
          <a:p>
            <a:fld id="{AC10C172-6913-45EC-A28E-8368CDB99AC3}" type="datetimeFigureOut">
              <a:rPr lang="sv-SE" smtClean="0"/>
              <a:t>2023-09-23</a:t>
            </a:fld>
            <a:endParaRPr lang="sv-SE"/>
          </a:p>
        </p:txBody>
      </p:sp>
      <p:sp>
        <p:nvSpPr>
          <p:cNvPr id="6" name="Platshållare för sidfot 5">
            <a:extLst>
              <a:ext uri="{FF2B5EF4-FFF2-40B4-BE49-F238E27FC236}">
                <a16:creationId xmlns:a16="http://schemas.microsoft.com/office/drawing/2014/main" id="{7631EB0E-7D6B-861A-A89A-BAA41A32CFF6}"/>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D3B84826-600B-C12D-9257-DD04C6054148}"/>
              </a:ext>
            </a:extLst>
          </p:cNvPr>
          <p:cNvSpPr>
            <a:spLocks noGrp="1"/>
          </p:cNvSpPr>
          <p:nvPr>
            <p:ph type="sldNum" sz="quarter" idx="12"/>
          </p:nvPr>
        </p:nvSpPr>
        <p:spPr/>
        <p:txBody>
          <a:bodyPr/>
          <a:lstStyle/>
          <a:p>
            <a:fld id="{ABF17354-295D-441F-AF28-1974492DD326}" type="slidenum">
              <a:rPr lang="sv-SE" smtClean="0"/>
              <a:t>‹#›</a:t>
            </a:fld>
            <a:endParaRPr lang="sv-SE"/>
          </a:p>
        </p:txBody>
      </p:sp>
    </p:spTree>
    <p:extLst>
      <p:ext uri="{BB962C8B-B14F-4D97-AF65-F5344CB8AC3E}">
        <p14:creationId xmlns:p14="http://schemas.microsoft.com/office/powerpoint/2010/main" val="354011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F394358-0A4E-433F-F02E-05405B87B601}"/>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p>
        </p:txBody>
      </p:sp>
      <p:sp>
        <p:nvSpPr>
          <p:cNvPr id="3" name="Platshållare för bild 2">
            <a:extLst>
              <a:ext uri="{FF2B5EF4-FFF2-40B4-BE49-F238E27FC236}">
                <a16:creationId xmlns:a16="http://schemas.microsoft.com/office/drawing/2014/main" id="{B80C3F3A-860C-346A-DFCA-F3F007AF62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a:extLst>
              <a:ext uri="{FF2B5EF4-FFF2-40B4-BE49-F238E27FC236}">
                <a16:creationId xmlns:a16="http://schemas.microsoft.com/office/drawing/2014/main" id="{4EC9F368-C280-E8A7-FB36-774E913856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6590E13B-2A10-C6BC-AFC2-71C2ABC9DE44}"/>
              </a:ext>
            </a:extLst>
          </p:cNvPr>
          <p:cNvSpPr>
            <a:spLocks noGrp="1"/>
          </p:cNvSpPr>
          <p:nvPr>
            <p:ph type="dt" sz="half" idx="10"/>
          </p:nvPr>
        </p:nvSpPr>
        <p:spPr/>
        <p:txBody>
          <a:bodyPr/>
          <a:lstStyle/>
          <a:p>
            <a:fld id="{AC10C172-6913-45EC-A28E-8368CDB99AC3}" type="datetimeFigureOut">
              <a:rPr lang="sv-SE" smtClean="0"/>
              <a:t>2023-09-23</a:t>
            </a:fld>
            <a:endParaRPr lang="sv-SE"/>
          </a:p>
        </p:txBody>
      </p:sp>
      <p:sp>
        <p:nvSpPr>
          <p:cNvPr id="6" name="Platshållare för sidfot 5">
            <a:extLst>
              <a:ext uri="{FF2B5EF4-FFF2-40B4-BE49-F238E27FC236}">
                <a16:creationId xmlns:a16="http://schemas.microsoft.com/office/drawing/2014/main" id="{B5F94A64-D6E6-0FE1-F49C-7FB133B95ED3}"/>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DB588AE8-E071-8963-3CBE-E7E2AB6C1CD1}"/>
              </a:ext>
            </a:extLst>
          </p:cNvPr>
          <p:cNvSpPr>
            <a:spLocks noGrp="1"/>
          </p:cNvSpPr>
          <p:nvPr>
            <p:ph type="sldNum" sz="quarter" idx="12"/>
          </p:nvPr>
        </p:nvSpPr>
        <p:spPr/>
        <p:txBody>
          <a:bodyPr/>
          <a:lstStyle/>
          <a:p>
            <a:fld id="{ABF17354-295D-441F-AF28-1974492DD326}" type="slidenum">
              <a:rPr lang="sv-SE" smtClean="0"/>
              <a:t>‹#›</a:t>
            </a:fld>
            <a:endParaRPr lang="sv-SE"/>
          </a:p>
        </p:txBody>
      </p:sp>
    </p:spTree>
    <p:extLst>
      <p:ext uri="{BB962C8B-B14F-4D97-AF65-F5344CB8AC3E}">
        <p14:creationId xmlns:p14="http://schemas.microsoft.com/office/powerpoint/2010/main" val="2402638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761EB12E-D31C-4733-E346-528F8F0CDB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B372774E-3918-EE49-4366-CFF80DF156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8F952A96-0B80-87C2-57B4-C93BF42759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10C172-6913-45EC-A28E-8368CDB99AC3}" type="datetimeFigureOut">
              <a:rPr lang="sv-SE" smtClean="0"/>
              <a:t>2023-09-23</a:t>
            </a:fld>
            <a:endParaRPr lang="sv-SE"/>
          </a:p>
        </p:txBody>
      </p:sp>
      <p:sp>
        <p:nvSpPr>
          <p:cNvPr id="5" name="Platshållare för sidfot 4">
            <a:extLst>
              <a:ext uri="{FF2B5EF4-FFF2-40B4-BE49-F238E27FC236}">
                <a16:creationId xmlns:a16="http://schemas.microsoft.com/office/drawing/2014/main" id="{E23AECF9-9687-7143-A574-3FD5A81642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a:extLst>
              <a:ext uri="{FF2B5EF4-FFF2-40B4-BE49-F238E27FC236}">
                <a16:creationId xmlns:a16="http://schemas.microsoft.com/office/drawing/2014/main" id="{ED36D4F6-74A3-126B-1006-EBCA13E658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F17354-295D-441F-AF28-1974492DD326}" type="slidenum">
              <a:rPr lang="sv-SE" smtClean="0"/>
              <a:t>‹#›</a:t>
            </a:fld>
            <a:endParaRPr lang="sv-SE"/>
          </a:p>
        </p:txBody>
      </p:sp>
    </p:spTree>
    <p:extLst>
      <p:ext uri="{BB962C8B-B14F-4D97-AF65-F5344CB8AC3E}">
        <p14:creationId xmlns:p14="http://schemas.microsoft.com/office/powerpoint/2010/main" val="1652173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linkedin.com/in/antonioprgome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microsoft.com/en-us/sql-server/sql-server-2022"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learn.microsoft.com/en-us/sql/ssms/download-sql-server-management-studio-ssms?view=sql-server-ver16"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www.quickdatabasediagrams.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learn.microsoft.com/en-us/sql/samples/adventureworks-install-configure?view=sql-server-ver16&amp;tabs=ssms"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hyperlink" Target="https://stackoverflow.com/questions/5194995/what-is-the-difference-between-a-stored-procedure-and-a-view"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www.linkedin.com/in/antonioprgomet"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C49745-25F2-931C-1C2C-576ECB290A73}"/>
              </a:ext>
            </a:extLst>
          </p:cNvPr>
          <p:cNvSpPr>
            <a:spLocks noGrp="1"/>
          </p:cNvSpPr>
          <p:nvPr>
            <p:ph type="ctrTitle"/>
          </p:nvPr>
        </p:nvSpPr>
        <p:spPr/>
        <p:txBody>
          <a:bodyPr>
            <a:normAutofit fontScale="90000"/>
          </a:bodyPr>
          <a:lstStyle/>
          <a:p>
            <a:r>
              <a:rPr lang="sv-SE"/>
              <a:t>Relationsdatabaser och Microsoft SQL Server – En Överblick</a:t>
            </a:r>
            <a:endParaRPr lang="sv-SE" dirty="0"/>
          </a:p>
        </p:txBody>
      </p:sp>
      <p:sp>
        <p:nvSpPr>
          <p:cNvPr id="3" name="Underrubrik 2">
            <a:extLst>
              <a:ext uri="{FF2B5EF4-FFF2-40B4-BE49-F238E27FC236}">
                <a16:creationId xmlns:a16="http://schemas.microsoft.com/office/drawing/2014/main" id="{F4104EA6-AF37-D362-1BF3-5501A7984B54}"/>
              </a:ext>
            </a:extLst>
          </p:cNvPr>
          <p:cNvSpPr>
            <a:spLocks noGrp="1"/>
          </p:cNvSpPr>
          <p:nvPr>
            <p:ph type="subTitle" idx="1"/>
          </p:nvPr>
        </p:nvSpPr>
        <p:spPr/>
        <p:txBody>
          <a:bodyPr/>
          <a:lstStyle/>
          <a:p>
            <a:r>
              <a:rPr lang="sv-SE"/>
              <a:t>Antonio Prgomet</a:t>
            </a:r>
          </a:p>
          <a:p>
            <a:r>
              <a:rPr lang="sv-SE"/>
              <a:t>Delta AI &amp; Negotiations</a:t>
            </a:r>
          </a:p>
          <a:p>
            <a:r>
              <a:rPr lang="en-US" sz="2400" b="0" i="0">
                <a:effectLst/>
                <a:latin typeface="-apple-system"/>
                <a:hlinkClick r:id="rId2"/>
              </a:rPr>
              <a:t>www.linkedin.com/in/antonioprgomet</a:t>
            </a:r>
            <a:endParaRPr lang="en-US">
              <a:latin typeface="-apple-system"/>
            </a:endParaRPr>
          </a:p>
          <a:p>
            <a:endParaRPr lang="en-US" sz="2400" b="0" i="0">
              <a:effectLst/>
              <a:latin typeface="-apple-system"/>
            </a:endParaRPr>
          </a:p>
          <a:p>
            <a:endParaRPr lang="sv-SE" dirty="0"/>
          </a:p>
        </p:txBody>
      </p:sp>
    </p:spTree>
    <p:extLst>
      <p:ext uri="{BB962C8B-B14F-4D97-AF65-F5344CB8AC3E}">
        <p14:creationId xmlns:p14="http://schemas.microsoft.com/office/powerpoint/2010/main" val="1059133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19B5466-B361-7B0C-FF83-F9E58ADD6B29}"/>
              </a:ext>
            </a:extLst>
          </p:cNvPr>
          <p:cNvSpPr>
            <a:spLocks noGrp="1"/>
          </p:cNvSpPr>
          <p:nvPr>
            <p:ph type="title"/>
          </p:nvPr>
        </p:nvSpPr>
        <p:spPr/>
        <p:txBody>
          <a:bodyPr/>
          <a:lstStyle/>
          <a:p>
            <a:r>
              <a:rPr lang="sv-SE" dirty="0"/>
              <a:t>Relationsdatabaser - Uppbyggnad</a:t>
            </a:r>
          </a:p>
        </p:txBody>
      </p:sp>
      <p:sp>
        <p:nvSpPr>
          <p:cNvPr id="3" name="Platshållare för text 2">
            <a:extLst>
              <a:ext uri="{FF2B5EF4-FFF2-40B4-BE49-F238E27FC236}">
                <a16:creationId xmlns:a16="http://schemas.microsoft.com/office/drawing/2014/main" id="{4244DE79-EB21-4069-B772-524B000BC3DB}"/>
              </a:ext>
            </a:extLst>
          </p:cNvPr>
          <p:cNvSpPr>
            <a:spLocks noGrp="1"/>
          </p:cNvSpPr>
          <p:nvPr>
            <p:ph type="body" idx="1"/>
          </p:nvPr>
        </p:nvSpPr>
        <p:spPr/>
        <p:txBody>
          <a:bodyPr>
            <a:normAutofit fontScale="92500" lnSpcReduction="10000"/>
          </a:bodyPr>
          <a:lstStyle/>
          <a:p>
            <a:r>
              <a:rPr lang="sv-SE" dirty="0"/>
              <a:t>Nu kollar vi på hur en relationsdatabas är uppbyggd. Senare kollar vi på ett exempel där vi bygger upp en relationsdatabas.  </a:t>
            </a:r>
          </a:p>
          <a:p>
            <a:endParaRPr lang="sv-SE" dirty="0"/>
          </a:p>
          <a:p>
            <a:r>
              <a:rPr lang="sv-SE" dirty="0"/>
              <a:t>Relationsdatabaser består av tabeller som har en koppling (relation).</a:t>
            </a:r>
          </a:p>
          <a:p>
            <a:endParaRPr lang="sv-SE" dirty="0"/>
          </a:p>
          <a:p>
            <a:endParaRPr lang="sv-SE" dirty="0"/>
          </a:p>
        </p:txBody>
      </p:sp>
    </p:spTree>
    <p:extLst>
      <p:ext uri="{BB962C8B-B14F-4D97-AF65-F5344CB8AC3E}">
        <p14:creationId xmlns:p14="http://schemas.microsoft.com/office/powerpoint/2010/main" val="1235958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a:extLst>
              <a:ext uri="{FF2B5EF4-FFF2-40B4-BE49-F238E27FC236}">
                <a16:creationId xmlns:a16="http://schemas.microsoft.com/office/drawing/2014/main" id="{66462A6F-E342-BD90-9476-90017279F183}"/>
              </a:ext>
            </a:extLst>
          </p:cNvPr>
          <p:cNvSpPr>
            <a:spLocks noGrp="1"/>
          </p:cNvSpPr>
          <p:nvPr>
            <p:ph type="title"/>
          </p:nvPr>
        </p:nvSpPr>
        <p:spPr/>
        <p:txBody>
          <a:bodyPr/>
          <a:lstStyle/>
          <a:p>
            <a:r>
              <a:rPr lang="sv-SE" dirty="0"/>
              <a:t>Bygga upp en relationsdatabas – Specificera datatyper för kolumner</a:t>
            </a:r>
          </a:p>
        </p:txBody>
      </p:sp>
      <p:sp>
        <p:nvSpPr>
          <p:cNvPr id="5" name="Platshållare för innehåll 4">
            <a:extLst>
              <a:ext uri="{FF2B5EF4-FFF2-40B4-BE49-F238E27FC236}">
                <a16:creationId xmlns:a16="http://schemas.microsoft.com/office/drawing/2014/main" id="{8823D820-FC4F-C902-84CC-90A7D61D73C4}"/>
              </a:ext>
            </a:extLst>
          </p:cNvPr>
          <p:cNvSpPr>
            <a:spLocks noGrp="1"/>
          </p:cNvSpPr>
          <p:nvPr>
            <p:ph idx="1"/>
          </p:nvPr>
        </p:nvSpPr>
        <p:spPr/>
        <p:txBody>
          <a:bodyPr>
            <a:normAutofit fontScale="70000" lnSpcReduction="20000"/>
          </a:bodyPr>
          <a:lstStyle/>
          <a:p>
            <a:r>
              <a:rPr lang="sv-SE" dirty="0"/>
              <a:t>Relationsdatabaser består av tabeller som har en koppling (relation). </a:t>
            </a:r>
          </a:p>
          <a:p>
            <a:r>
              <a:rPr lang="sv-SE" dirty="0"/>
              <a:t>Varje tabell består av rader (”</a:t>
            </a:r>
            <a:r>
              <a:rPr lang="sv-SE" dirty="0" err="1"/>
              <a:t>rows</a:t>
            </a:r>
            <a:r>
              <a:rPr lang="sv-SE" dirty="0"/>
              <a:t>”, ”</a:t>
            </a:r>
            <a:r>
              <a:rPr lang="sv-SE" dirty="0" err="1"/>
              <a:t>records</a:t>
            </a:r>
            <a:r>
              <a:rPr lang="sv-SE" dirty="0"/>
              <a:t>”) och kolumner (”</a:t>
            </a:r>
            <a:r>
              <a:rPr lang="sv-SE" dirty="0" err="1"/>
              <a:t>columns</a:t>
            </a:r>
            <a:r>
              <a:rPr lang="sv-SE" dirty="0"/>
              <a:t>”, ”</a:t>
            </a:r>
            <a:r>
              <a:rPr lang="sv-SE" dirty="0" err="1"/>
              <a:t>fields</a:t>
            </a:r>
            <a:r>
              <a:rPr lang="sv-SE" dirty="0"/>
              <a:t>”, ”</a:t>
            </a:r>
            <a:r>
              <a:rPr lang="sv-SE" dirty="0" err="1"/>
              <a:t>attributes</a:t>
            </a:r>
            <a:r>
              <a:rPr lang="sv-SE" dirty="0"/>
              <a:t>”). </a:t>
            </a:r>
          </a:p>
          <a:p>
            <a:r>
              <a:rPr lang="sv-SE" dirty="0"/>
              <a:t>Vi måste specificera datatypen för varje kolumn, vanligt förekommande är: </a:t>
            </a:r>
          </a:p>
          <a:p>
            <a:pPr marL="0" indent="0">
              <a:buNone/>
            </a:pPr>
            <a:r>
              <a:rPr lang="sv-SE" b="1" dirty="0"/>
              <a:t>1. Numeriska datatyper:</a:t>
            </a:r>
          </a:p>
          <a:p>
            <a:pPr>
              <a:buFontTx/>
              <a:buChar char="-"/>
            </a:pPr>
            <a:r>
              <a:rPr lang="sv-SE" dirty="0" err="1"/>
              <a:t>Int</a:t>
            </a:r>
            <a:endParaRPr lang="sv-SE" dirty="0"/>
          </a:p>
          <a:p>
            <a:pPr>
              <a:buFontTx/>
              <a:buChar char="-"/>
            </a:pPr>
            <a:r>
              <a:rPr lang="sv-SE" dirty="0"/>
              <a:t>Float</a:t>
            </a:r>
          </a:p>
          <a:p>
            <a:pPr>
              <a:buFontTx/>
              <a:buChar char="-"/>
            </a:pPr>
            <a:r>
              <a:rPr lang="sv-SE" dirty="0"/>
              <a:t>Money</a:t>
            </a:r>
          </a:p>
          <a:p>
            <a:pPr marL="0" indent="0">
              <a:buNone/>
            </a:pPr>
            <a:r>
              <a:rPr lang="sv-SE" b="1" dirty="0"/>
              <a:t>2. Text datatyper:</a:t>
            </a:r>
          </a:p>
          <a:p>
            <a:pPr>
              <a:buFontTx/>
              <a:buChar char="-"/>
            </a:pPr>
            <a:r>
              <a:rPr lang="sv-SE" dirty="0"/>
              <a:t>VARCHAR(n): Textsträng med upp till n tecken.</a:t>
            </a:r>
          </a:p>
          <a:p>
            <a:pPr>
              <a:buFontTx/>
              <a:buChar char="-"/>
            </a:pPr>
            <a:r>
              <a:rPr lang="sv-SE" dirty="0"/>
              <a:t>CHAR(n): Textsträng med exakt n tecken.</a:t>
            </a:r>
          </a:p>
          <a:p>
            <a:pPr marL="0" indent="0">
              <a:buNone/>
            </a:pPr>
            <a:r>
              <a:rPr lang="sv-SE" b="1" dirty="0"/>
              <a:t>3. Datum och tid datatyper:</a:t>
            </a:r>
          </a:p>
          <a:p>
            <a:pPr marL="0" indent="0">
              <a:buNone/>
            </a:pPr>
            <a:r>
              <a:rPr lang="sv-SE" dirty="0"/>
              <a:t>- Date</a:t>
            </a:r>
          </a:p>
        </p:txBody>
      </p:sp>
      <p:pic>
        <p:nvPicPr>
          <p:cNvPr id="2" name="Bildobjekt 1">
            <a:extLst>
              <a:ext uri="{FF2B5EF4-FFF2-40B4-BE49-F238E27FC236}">
                <a16:creationId xmlns:a16="http://schemas.microsoft.com/office/drawing/2014/main" id="{1B9058C8-A936-F4D5-EA54-9B1A28EF706A}"/>
              </a:ext>
            </a:extLst>
          </p:cNvPr>
          <p:cNvPicPr>
            <a:picLocks noChangeAspect="1"/>
          </p:cNvPicPr>
          <p:nvPr/>
        </p:nvPicPr>
        <p:blipFill>
          <a:blip r:embed="rId3"/>
          <a:stretch>
            <a:fillRect/>
          </a:stretch>
        </p:blipFill>
        <p:spPr>
          <a:xfrm>
            <a:off x="6961924" y="3089362"/>
            <a:ext cx="4831182" cy="3403513"/>
          </a:xfrm>
          <a:prstGeom prst="rect">
            <a:avLst/>
          </a:prstGeom>
        </p:spPr>
      </p:pic>
    </p:spTree>
    <p:extLst>
      <p:ext uri="{BB962C8B-B14F-4D97-AF65-F5344CB8AC3E}">
        <p14:creationId xmlns:p14="http://schemas.microsoft.com/office/powerpoint/2010/main" val="1318950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A21DF13-AE46-F77F-EEAC-28CE63815089}"/>
              </a:ext>
            </a:extLst>
          </p:cNvPr>
          <p:cNvSpPr>
            <a:spLocks noGrp="1"/>
          </p:cNvSpPr>
          <p:nvPr>
            <p:ph type="title"/>
          </p:nvPr>
        </p:nvSpPr>
        <p:spPr/>
        <p:txBody>
          <a:bodyPr/>
          <a:lstStyle/>
          <a:p>
            <a:r>
              <a:rPr lang="sv-SE" dirty="0"/>
              <a:t>Bygga upp en relationsdatabas – Identifierare</a:t>
            </a:r>
          </a:p>
        </p:txBody>
      </p:sp>
      <p:sp>
        <p:nvSpPr>
          <p:cNvPr id="3" name="Platshållare för innehåll 2">
            <a:extLst>
              <a:ext uri="{FF2B5EF4-FFF2-40B4-BE49-F238E27FC236}">
                <a16:creationId xmlns:a16="http://schemas.microsoft.com/office/drawing/2014/main" id="{F30E4B40-B45B-4015-EBF0-43AC7DCB1AF0}"/>
              </a:ext>
            </a:extLst>
          </p:cNvPr>
          <p:cNvSpPr>
            <a:spLocks noGrp="1"/>
          </p:cNvSpPr>
          <p:nvPr>
            <p:ph idx="1"/>
          </p:nvPr>
        </p:nvSpPr>
        <p:spPr/>
        <p:txBody>
          <a:bodyPr>
            <a:normAutofit fontScale="85000" lnSpcReduction="20000"/>
          </a:bodyPr>
          <a:lstStyle/>
          <a:p>
            <a:r>
              <a:rPr lang="sv-SE" dirty="0"/>
              <a:t>Varje rad i en relationsdatabas har oftast en unik identifierare, ”</a:t>
            </a:r>
            <a:r>
              <a:rPr lang="sv-SE" dirty="0" err="1"/>
              <a:t>primary</a:t>
            </a:r>
            <a:r>
              <a:rPr lang="sv-SE" dirty="0"/>
              <a:t> </a:t>
            </a:r>
            <a:r>
              <a:rPr lang="sv-SE" dirty="0" err="1"/>
              <a:t>key</a:t>
            </a:r>
            <a:r>
              <a:rPr lang="sv-SE" dirty="0"/>
              <a:t>” (PK). </a:t>
            </a:r>
          </a:p>
          <a:p>
            <a:r>
              <a:rPr lang="sv-SE" dirty="0"/>
              <a:t>Exempel: Personnummer, </a:t>
            </a:r>
            <a:r>
              <a:rPr lang="sv-SE" dirty="0" err="1"/>
              <a:t>banknummer</a:t>
            </a:r>
            <a:r>
              <a:rPr lang="sv-SE" dirty="0"/>
              <a:t>, din mejladress för att logga in på olika webbsidor, ISBN numret för böcker. </a:t>
            </a:r>
          </a:p>
          <a:p>
            <a:r>
              <a:rPr lang="sv-SE" dirty="0"/>
              <a:t>Om du t.ex. vill ha en relationsdatabas över ditt bibliotek så kan vi använda ISBN numret som en PK, det är en ”naturlig nyckel”. </a:t>
            </a:r>
          </a:p>
          <a:p>
            <a:r>
              <a:rPr lang="sv-SE" dirty="0"/>
              <a:t>Finns det ingen ”naturlig nyckel” så kan vi skapa ”</a:t>
            </a:r>
            <a:r>
              <a:rPr lang="sv-SE" dirty="0" err="1"/>
              <a:t>surrogate</a:t>
            </a:r>
            <a:r>
              <a:rPr lang="sv-SE" dirty="0"/>
              <a:t> </a:t>
            </a:r>
            <a:r>
              <a:rPr lang="sv-SE" dirty="0" err="1"/>
              <a:t>key</a:t>
            </a:r>
            <a:r>
              <a:rPr lang="sv-SE" dirty="0"/>
              <a:t>”, exempel: ditt </a:t>
            </a:r>
            <a:r>
              <a:rPr lang="sv-SE" dirty="0" err="1"/>
              <a:t>banknummer</a:t>
            </a:r>
            <a:r>
              <a:rPr lang="sv-SE" dirty="0"/>
              <a:t> eller helt enkelt värden; 1, 2, 3, 4, 5, … . </a:t>
            </a:r>
          </a:p>
          <a:p>
            <a:endParaRPr lang="sv-SE" dirty="0"/>
          </a:p>
          <a:p>
            <a:r>
              <a:rPr lang="sv-SE" dirty="0"/>
              <a:t>Ibland kan två eller flera kolumner tillsammans skapa en ”</a:t>
            </a:r>
            <a:r>
              <a:rPr lang="sv-SE" dirty="0" err="1"/>
              <a:t>primary</a:t>
            </a:r>
            <a:r>
              <a:rPr lang="sv-SE" dirty="0"/>
              <a:t> </a:t>
            </a:r>
            <a:r>
              <a:rPr lang="sv-SE" dirty="0" err="1"/>
              <a:t>key</a:t>
            </a:r>
            <a:r>
              <a:rPr lang="sv-SE" dirty="0"/>
              <a:t>”, det kallas då för ”</a:t>
            </a:r>
            <a:r>
              <a:rPr lang="sv-SE" dirty="0" err="1"/>
              <a:t>composite</a:t>
            </a:r>
            <a:r>
              <a:rPr lang="sv-SE" dirty="0"/>
              <a:t> </a:t>
            </a:r>
            <a:r>
              <a:rPr lang="sv-SE" dirty="0" err="1"/>
              <a:t>primary</a:t>
            </a:r>
            <a:r>
              <a:rPr lang="sv-SE" dirty="0"/>
              <a:t> </a:t>
            </a:r>
            <a:r>
              <a:rPr lang="sv-SE" dirty="0" err="1"/>
              <a:t>key</a:t>
            </a:r>
            <a:r>
              <a:rPr lang="sv-SE" dirty="0"/>
              <a:t>” / ”</a:t>
            </a:r>
            <a:r>
              <a:rPr lang="sv-SE" dirty="0" err="1"/>
              <a:t>concatenated</a:t>
            </a:r>
            <a:r>
              <a:rPr lang="sv-SE" dirty="0"/>
              <a:t> </a:t>
            </a:r>
            <a:r>
              <a:rPr lang="sv-SE" dirty="0" err="1"/>
              <a:t>key</a:t>
            </a:r>
            <a:r>
              <a:rPr lang="sv-SE" dirty="0"/>
              <a:t>”. </a:t>
            </a:r>
          </a:p>
          <a:p>
            <a:r>
              <a:rPr lang="sv-SE" dirty="0"/>
              <a:t>Exempel: Adresser såsom ”Gustavs Gata 10” är inte unikt. </a:t>
            </a:r>
            <a:br>
              <a:rPr lang="sv-SE" dirty="0"/>
            </a:br>
            <a:r>
              <a:rPr lang="sv-SE" dirty="0"/>
              <a:t>Adress och postnummer kan vara unikt såsom ”Gustavs Gata 10, 222 33”. </a:t>
            </a:r>
          </a:p>
          <a:p>
            <a:endParaRPr lang="sv-SE" dirty="0"/>
          </a:p>
        </p:txBody>
      </p:sp>
    </p:spTree>
    <p:extLst>
      <p:ext uri="{BB962C8B-B14F-4D97-AF65-F5344CB8AC3E}">
        <p14:creationId xmlns:p14="http://schemas.microsoft.com/office/powerpoint/2010/main" val="2410574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C00052F-17AB-CC29-2CED-8B0B983626C7}"/>
              </a:ext>
            </a:extLst>
          </p:cNvPr>
          <p:cNvSpPr>
            <a:spLocks noGrp="1"/>
          </p:cNvSpPr>
          <p:nvPr>
            <p:ph type="title"/>
          </p:nvPr>
        </p:nvSpPr>
        <p:spPr/>
        <p:txBody>
          <a:bodyPr/>
          <a:lstStyle/>
          <a:p>
            <a:r>
              <a:rPr lang="sv-SE" dirty="0"/>
              <a:t>Bygga upp en relationsdatabas – Värden och Index</a:t>
            </a:r>
          </a:p>
        </p:txBody>
      </p:sp>
      <p:sp>
        <p:nvSpPr>
          <p:cNvPr id="3" name="Platshållare för innehåll 2">
            <a:extLst>
              <a:ext uri="{FF2B5EF4-FFF2-40B4-BE49-F238E27FC236}">
                <a16:creationId xmlns:a16="http://schemas.microsoft.com/office/drawing/2014/main" id="{252E8C16-3F77-C45D-B9F0-2D76A9F9D266}"/>
              </a:ext>
            </a:extLst>
          </p:cNvPr>
          <p:cNvSpPr>
            <a:spLocks noGrp="1"/>
          </p:cNvSpPr>
          <p:nvPr>
            <p:ph idx="1"/>
          </p:nvPr>
        </p:nvSpPr>
        <p:spPr>
          <a:xfrm>
            <a:off x="838200" y="1825625"/>
            <a:ext cx="10515600" cy="4601808"/>
          </a:xfrm>
        </p:spPr>
        <p:txBody>
          <a:bodyPr>
            <a:normAutofit fontScale="77500" lnSpcReduction="20000"/>
          </a:bodyPr>
          <a:lstStyle/>
          <a:p>
            <a:r>
              <a:rPr lang="en-GB" dirty="0"/>
              <a:t>Vi </a:t>
            </a:r>
            <a:r>
              <a:rPr lang="en-GB" dirty="0" err="1"/>
              <a:t>kan</a:t>
            </a:r>
            <a:r>
              <a:rPr lang="en-GB" dirty="0"/>
              <a:t> </a:t>
            </a:r>
            <a:r>
              <a:rPr lang="sv-SE" dirty="0"/>
              <a:t>i vår databas specificera att en kolumn endast skall ha unika värden. T.ex. personnummer och mejladresser i en kundtabell. </a:t>
            </a:r>
          </a:p>
          <a:p>
            <a:r>
              <a:rPr lang="sv-SE" dirty="0"/>
              <a:t>Vi kan specificera om en kolumn kräver ett värde eller om det är valfritt med hjälp av ”NULL” och ”NOT NULL”. </a:t>
            </a:r>
          </a:p>
          <a:p>
            <a:r>
              <a:rPr lang="sv-SE" dirty="0"/>
              <a:t>Vi kan specificera ett ”default” värde för en kolumn. </a:t>
            </a:r>
          </a:p>
          <a:p>
            <a:r>
              <a:rPr lang="sv-SE" dirty="0"/>
              <a:t>Vi kan lägga till ”check </a:t>
            </a:r>
            <a:r>
              <a:rPr lang="sv-SE" dirty="0" err="1"/>
              <a:t>constraints</a:t>
            </a:r>
            <a:r>
              <a:rPr lang="sv-SE" dirty="0"/>
              <a:t>” som styr acceptabla värden, t.ex. pris &gt; 0. </a:t>
            </a:r>
          </a:p>
          <a:p>
            <a:endParaRPr lang="sv-SE" dirty="0"/>
          </a:p>
          <a:p>
            <a:r>
              <a:rPr lang="sv-SE" dirty="0"/>
              <a:t>Vi kan skapa något som heter ”index” för att påskynda sökningar och ”</a:t>
            </a:r>
            <a:r>
              <a:rPr lang="sv-SE" dirty="0" err="1"/>
              <a:t>joins</a:t>
            </a:r>
            <a:r>
              <a:rPr lang="sv-SE" dirty="0"/>
              <a:t>” (”</a:t>
            </a:r>
            <a:r>
              <a:rPr lang="sv-SE" dirty="0" err="1"/>
              <a:t>joins</a:t>
            </a:r>
            <a:r>
              <a:rPr lang="sv-SE" dirty="0"/>
              <a:t>” gås igenom senare men handlar om att kombinera rader och kolumner från flera tabeller). </a:t>
            </a:r>
          </a:p>
          <a:p>
            <a:r>
              <a:rPr lang="sv-SE" dirty="0" err="1"/>
              <a:t>Primary</a:t>
            </a:r>
            <a:r>
              <a:rPr lang="sv-SE" dirty="0"/>
              <a:t> </a:t>
            </a:r>
            <a:r>
              <a:rPr lang="sv-SE" dirty="0" err="1"/>
              <a:t>key</a:t>
            </a:r>
            <a:r>
              <a:rPr lang="sv-SE" dirty="0"/>
              <a:t> skapar ett index som heter ”</a:t>
            </a:r>
            <a:r>
              <a:rPr lang="sv-SE" dirty="0" err="1"/>
              <a:t>clustered</a:t>
            </a:r>
            <a:r>
              <a:rPr lang="sv-SE" dirty="0"/>
              <a:t> index” och det styr i vilken ordning </a:t>
            </a:r>
            <a:r>
              <a:rPr lang="sv-SE" dirty="0" err="1"/>
              <a:t>datan</a:t>
            </a:r>
            <a:r>
              <a:rPr lang="sv-SE" dirty="0"/>
              <a:t> är fysiskt lagrad. Vi kan lägga till index och det heter då ”non-</a:t>
            </a:r>
            <a:r>
              <a:rPr lang="sv-SE" dirty="0" err="1"/>
              <a:t>clustered</a:t>
            </a:r>
            <a:r>
              <a:rPr lang="sv-SE" dirty="0"/>
              <a:t> index”. </a:t>
            </a:r>
          </a:p>
          <a:p>
            <a:r>
              <a:rPr lang="sv-SE" dirty="0"/>
              <a:t>Varför inte skapa index på alla kolumner? Det gör det långsammare att modifiera vår tabell. Varje gång vi lägger till, uppdaterar eller tar bort en rad så måste indexet byggas om. Har vi många index så kan det ta lång tid varje gång vi t.ex. lägger till en ny rad (tänk en kundtabell som dagligen ändras). </a:t>
            </a:r>
          </a:p>
        </p:txBody>
      </p:sp>
    </p:spTree>
    <p:extLst>
      <p:ext uri="{BB962C8B-B14F-4D97-AF65-F5344CB8AC3E}">
        <p14:creationId xmlns:p14="http://schemas.microsoft.com/office/powerpoint/2010/main" val="3487216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12D848B-9D5A-41D1-6D24-9EE4E8F5A46D}"/>
              </a:ext>
            </a:extLst>
          </p:cNvPr>
          <p:cNvSpPr>
            <a:spLocks noGrp="1"/>
          </p:cNvSpPr>
          <p:nvPr>
            <p:ph type="title"/>
          </p:nvPr>
        </p:nvSpPr>
        <p:spPr>
          <a:xfrm>
            <a:off x="838200" y="18255"/>
            <a:ext cx="10515600" cy="1325563"/>
          </a:xfrm>
        </p:spPr>
        <p:txBody>
          <a:bodyPr/>
          <a:lstStyle/>
          <a:p>
            <a:r>
              <a:rPr lang="sv-SE" dirty="0"/>
              <a:t>Bygga upp en relationsdatabas - Relationer</a:t>
            </a:r>
          </a:p>
        </p:txBody>
      </p:sp>
      <p:sp>
        <p:nvSpPr>
          <p:cNvPr id="3" name="Platshållare för innehåll 2">
            <a:extLst>
              <a:ext uri="{FF2B5EF4-FFF2-40B4-BE49-F238E27FC236}">
                <a16:creationId xmlns:a16="http://schemas.microsoft.com/office/drawing/2014/main" id="{B16795FA-1DFD-4C81-453D-B9E807DDD819}"/>
              </a:ext>
            </a:extLst>
          </p:cNvPr>
          <p:cNvSpPr>
            <a:spLocks noGrp="1"/>
          </p:cNvSpPr>
          <p:nvPr>
            <p:ph idx="1"/>
          </p:nvPr>
        </p:nvSpPr>
        <p:spPr>
          <a:xfrm>
            <a:off x="838200" y="1130754"/>
            <a:ext cx="10515600" cy="4351338"/>
          </a:xfrm>
        </p:spPr>
        <p:txBody>
          <a:bodyPr>
            <a:normAutofit fontScale="77500" lnSpcReduction="20000"/>
          </a:bodyPr>
          <a:lstStyle/>
          <a:p>
            <a:r>
              <a:rPr lang="sv-SE" dirty="0"/>
              <a:t>En ”</a:t>
            </a:r>
            <a:r>
              <a:rPr lang="sv-SE" dirty="0" err="1"/>
              <a:t>foreign</a:t>
            </a:r>
            <a:r>
              <a:rPr lang="sv-SE" dirty="0"/>
              <a:t> </a:t>
            </a:r>
            <a:r>
              <a:rPr lang="sv-SE" dirty="0" err="1"/>
              <a:t>key</a:t>
            </a:r>
            <a:r>
              <a:rPr lang="sv-SE" dirty="0"/>
              <a:t>” (FK) är en kolumn i en tabell som länkar till en ”</a:t>
            </a:r>
            <a:r>
              <a:rPr lang="sv-SE" dirty="0" err="1"/>
              <a:t>primary</a:t>
            </a:r>
            <a:r>
              <a:rPr lang="sv-SE" dirty="0"/>
              <a:t> </a:t>
            </a:r>
            <a:r>
              <a:rPr lang="sv-SE" dirty="0" err="1"/>
              <a:t>key</a:t>
            </a:r>
            <a:r>
              <a:rPr lang="sv-SE" dirty="0"/>
              <a:t>” på en annan tabell. FK gör att det finns en koppling mellan tabellerna. </a:t>
            </a:r>
          </a:p>
          <a:p>
            <a:endParaRPr lang="sv-SE" dirty="0"/>
          </a:p>
          <a:p>
            <a:r>
              <a:rPr lang="sv-SE" b="1" dirty="0"/>
              <a:t>”</a:t>
            </a:r>
            <a:r>
              <a:rPr lang="sv-SE" b="1" dirty="0" err="1"/>
              <a:t>One</a:t>
            </a:r>
            <a:r>
              <a:rPr lang="sv-SE" b="1" dirty="0"/>
              <a:t>-to-</a:t>
            </a:r>
            <a:r>
              <a:rPr lang="sv-SE" b="1" dirty="0" err="1"/>
              <a:t>Many</a:t>
            </a:r>
            <a:r>
              <a:rPr lang="sv-SE" b="1" dirty="0"/>
              <a:t>”: </a:t>
            </a:r>
            <a:r>
              <a:rPr lang="sv-SE" dirty="0"/>
              <a:t>Exempelvis en kund kan göra många transaktioner. Den vanligaste typen av relation. </a:t>
            </a:r>
          </a:p>
          <a:p>
            <a:r>
              <a:rPr lang="sv-SE" b="1" dirty="0"/>
              <a:t>”</a:t>
            </a:r>
            <a:r>
              <a:rPr lang="sv-SE" b="1" dirty="0" err="1"/>
              <a:t>One</a:t>
            </a:r>
            <a:r>
              <a:rPr lang="sv-SE" b="1" dirty="0"/>
              <a:t>-to-</a:t>
            </a:r>
            <a:r>
              <a:rPr lang="sv-SE" b="1" dirty="0" err="1"/>
              <a:t>One</a:t>
            </a:r>
            <a:r>
              <a:rPr lang="sv-SE" b="1" dirty="0"/>
              <a:t>”:</a:t>
            </a:r>
            <a:r>
              <a:rPr lang="sv-SE" dirty="0"/>
              <a:t> Denna typ av relation kan uppstå när man t.ex. tillämpar olika säkerhetsinställningar på delar av en tabell. </a:t>
            </a:r>
            <a:br>
              <a:rPr lang="sv-SE" dirty="0"/>
            </a:br>
            <a:r>
              <a:rPr lang="sv-SE" dirty="0"/>
              <a:t>Exempelvis kan viss information om kunder vara känslig information, då kan man skapa en tabell utan den känsliga informationen som fler i företaget kan få tillgång till. Det finns då en ”</a:t>
            </a:r>
            <a:r>
              <a:rPr lang="sv-SE" dirty="0" err="1"/>
              <a:t>one</a:t>
            </a:r>
            <a:r>
              <a:rPr lang="sv-SE" dirty="0"/>
              <a:t>-to-</a:t>
            </a:r>
            <a:r>
              <a:rPr lang="sv-SE" dirty="0" err="1"/>
              <a:t>one</a:t>
            </a:r>
            <a:r>
              <a:rPr lang="sv-SE" dirty="0"/>
              <a:t>” relation mellan den fullständiga tabellen och tabellen utan den känsliga informationen. </a:t>
            </a:r>
          </a:p>
          <a:p>
            <a:r>
              <a:rPr lang="sv-SE" b="1" dirty="0"/>
              <a:t>”</a:t>
            </a:r>
            <a:r>
              <a:rPr lang="sv-SE" b="1" dirty="0" err="1"/>
              <a:t>Many</a:t>
            </a:r>
            <a:r>
              <a:rPr lang="sv-SE" b="1" dirty="0"/>
              <a:t>-to-</a:t>
            </a:r>
            <a:r>
              <a:rPr lang="sv-SE" b="1" dirty="0" err="1"/>
              <a:t>Many</a:t>
            </a:r>
            <a:r>
              <a:rPr lang="sv-SE" b="1" dirty="0"/>
              <a:t>”: </a:t>
            </a:r>
            <a:r>
              <a:rPr lang="sv-SE" dirty="0"/>
              <a:t>Exempelvis kan en bok ha flera författare och en författare kan skriva flera böcker. Detta kan inte modelleras med en FK och därför får man i praktiken använda en tabell som länkar samman tabellerna </a:t>
            </a:r>
            <a:r>
              <a:rPr lang="sv-SE" sz="2900" dirty="0"/>
              <a:t>(kallas för ”</a:t>
            </a:r>
            <a:r>
              <a:rPr lang="en-US" sz="2900" dirty="0"/>
              <a:t>join table”, “junction table” </a:t>
            </a:r>
            <a:r>
              <a:rPr lang="en-US" sz="2900" dirty="0" err="1"/>
              <a:t>eller</a:t>
            </a:r>
            <a:r>
              <a:rPr lang="en-US" sz="2900" dirty="0"/>
              <a:t> “cross-reference table”)</a:t>
            </a:r>
            <a:endParaRPr lang="sv-SE" sz="2900" dirty="0"/>
          </a:p>
          <a:p>
            <a:endParaRPr lang="sv-SE" dirty="0"/>
          </a:p>
          <a:p>
            <a:pPr marL="0" indent="0">
              <a:buNone/>
            </a:pPr>
            <a:endParaRPr lang="sv-SE" dirty="0"/>
          </a:p>
        </p:txBody>
      </p:sp>
      <p:pic>
        <p:nvPicPr>
          <p:cNvPr id="5" name="Bildobjekt 4">
            <a:extLst>
              <a:ext uri="{FF2B5EF4-FFF2-40B4-BE49-F238E27FC236}">
                <a16:creationId xmlns:a16="http://schemas.microsoft.com/office/drawing/2014/main" id="{ED7A7138-BDEA-1417-0ED8-61A5D795E994}"/>
              </a:ext>
            </a:extLst>
          </p:cNvPr>
          <p:cNvPicPr>
            <a:picLocks noChangeAspect="1"/>
          </p:cNvPicPr>
          <p:nvPr/>
        </p:nvPicPr>
        <p:blipFill>
          <a:blip r:embed="rId3"/>
          <a:stretch>
            <a:fillRect/>
          </a:stretch>
        </p:blipFill>
        <p:spPr>
          <a:xfrm>
            <a:off x="7985983" y="5038465"/>
            <a:ext cx="4134995" cy="1730759"/>
          </a:xfrm>
          <a:prstGeom prst="rect">
            <a:avLst/>
          </a:prstGeom>
        </p:spPr>
      </p:pic>
    </p:spTree>
    <p:extLst>
      <p:ext uri="{BB962C8B-B14F-4D97-AF65-F5344CB8AC3E}">
        <p14:creationId xmlns:p14="http://schemas.microsoft.com/office/powerpoint/2010/main" val="75241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19B5466-B361-7B0C-FF83-F9E58ADD6B29}"/>
              </a:ext>
            </a:extLst>
          </p:cNvPr>
          <p:cNvSpPr>
            <a:spLocks noGrp="1"/>
          </p:cNvSpPr>
          <p:nvPr>
            <p:ph type="title"/>
          </p:nvPr>
        </p:nvSpPr>
        <p:spPr/>
        <p:txBody>
          <a:bodyPr/>
          <a:lstStyle/>
          <a:p>
            <a:r>
              <a:rPr lang="sv-SE" dirty="0"/>
              <a:t>Installera ”SQL Server” och </a:t>
            </a:r>
            <a:br>
              <a:rPr lang="sv-SE" dirty="0"/>
            </a:br>
            <a:r>
              <a:rPr lang="sv-SE" dirty="0"/>
              <a:t>”SQL Server Management Studio” för Windows</a:t>
            </a:r>
          </a:p>
        </p:txBody>
      </p:sp>
      <p:sp>
        <p:nvSpPr>
          <p:cNvPr id="3" name="Platshållare för text 2">
            <a:extLst>
              <a:ext uri="{FF2B5EF4-FFF2-40B4-BE49-F238E27FC236}">
                <a16:creationId xmlns:a16="http://schemas.microsoft.com/office/drawing/2014/main" id="{4244DE79-EB21-4069-B772-524B000BC3DB}"/>
              </a:ext>
            </a:extLst>
          </p:cNvPr>
          <p:cNvSpPr>
            <a:spLocks noGrp="1"/>
          </p:cNvSpPr>
          <p:nvPr>
            <p:ph type="body" idx="1"/>
          </p:nvPr>
        </p:nvSpPr>
        <p:spPr/>
        <p:txBody>
          <a:bodyPr/>
          <a:lstStyle/>
          <a:p>
            <a:endParaRPr lang="sv-SE" dirty="0"/>
          </a:p>
        </p:txBody>
      </p:sp>
      <p:pic>
        <p:nvPicPr>
          <p:cNvPr id="4" name="Picture 2" descr="Microsoft SQL Server Logo PNG vector in SVG, PDF, AI, CDR format">
            <a:extLst>
              <a:ext uri="{FF2B5EF4-FFF2-40B4-BE49-F238E27FC236}">
                <a16:creationId xmlns:a16="http://schemas.microsoft.com/office/drawing/2014/main" id="{6C801FA9-434A-1293-FDB8-7E0B6540BB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1554" y="0"/>
            <a:ext cx="2870446" cy="2154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273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a:extLst>
              <a:ext uri="{FF2B5EF4-FFF2-40B4-BE49-F238E27FC236}">
                <a16:creationId xmlns:a16="http://schemas.microsoft.com/office/drawing/2014/main" id="{5207EC6D-802C-6C8B-98C7-2B2DB8FE409D}"/>
              </a:ext>
            </a:extLst>
          </p:cNvPr>
          <p:cNvSpPr>
            <a:spLocks noGrp="1"/>
          </p:cNvSpPr>
          <p:nvPr>
            <p:ph type="title"/>
          </p:nvPr>
        </p:nvSpPr>
        <p:spPr/>
        <p:txBody>
          <a:bodyPr/>
          <a:lstStyle/>
          <a:p>
            <a:r>
              <a:rPr lang="sv-SE" dirty="0"/>
              <a:t>Installera SQL Server</a:t>
            </a:r>
          </a:p>
        </p:txBody>
      </p:sp>
      <p:sp>
        <p:nvSpPr>
          <p:cNvPr id="5" name="Platshållare för innehåll 4">
            <a:extLst>
              <a:ext uri="{FF2B5EF4-FFF2-40B4-BE49-F238E27FC236}">
                <a16:creationId xmlns:a16="http://schemas.microsoft.com/office/drawing/2014/main" id="{2252B06A-960B-53CE-BBB5-FE6D29C146E8}"/>
              </a:ext>
            </a:extLst>
          </p:cNvPr>
          <p:cNvSpPr>
            <a:spLocks noGrp="1"/>
          </p:cNvSpPr>
          <p:nvPr>
            <p:ph sz="half" idx="1"/>
          </p:nvPr>
        </p:nvSpPr>
        <p:spPr/>
        <p:txBody>
          <a:bodyPr/>
          <a:lstStyle/>
          <a:p>
            <a:r>
              <a:rPr lang="sv-SE" dirty="0">
                <a:hlinkClick r:id="rId2"/>
              </a:rPr>
              <a:t>https://www.microsoft.com/en-us/sql-server/sql-server-2022</a:t>
            </a:r>
            <a:r>
              <a:rPr lang="sv-SE" dirty="0"/>
              <a:t> </a:t>
            </a:r>
          </a:p>
          <a:p>
            <a:r>
              <a:rPr lang="sv-SE" dirty="0"/>
              <a:t>Ladda ned </a:t>
            </a:r>
            <a:r>
              <a:rPr lang="sv-SE" dirty="0" err="1"/>
              <a:t>Developer</a:t>
            </a:r>
            <a:r>
              <a:rPr lang="sv-SE" dirty="0"/>
              <a:t> Edition &gt; öppna filen som laddas ned &gt; Välj Basic installation (inga val/inställningar behöver ändras). </a:t>
            </a:r>
          </a:p>
          <a:p>
            <a:endParaRPr lang="sv-SE" dirty="0"/>
          </a:p>
        </p:txBody>
      </p:sp>
      <p:pic>
        <p:nvPicPr>
          <p:cNvPr id="7" name="Platshållare för innehåll 6">
            <a:extLst>
              <a:ext uri="{FF2B5EF4-FFF2-40B4-BE49-F238E27FC236}">
                <a16:creationId xmlns:a16="http://schemas.microsoft.com/office/drawing/2014/main" id="{C0E4EC74-C946-316D-6098-4E20F695215D}"/>
              </a:ext>
            </a:extLst>
          </p:cNvPr>
          <p:cNvPicPr>
            <a:picLocks noGrp="1" noChangeAspect="1"/>
          </p:cNvPicPr>
          <p:nvPr>
            <p:ph sz="half" idx="2"/>
          </p:nvPr>
        </p:nvPicPr>
        <p:blipFill>
          <a:blip r:embed="rId3"/>
          <a:stretch>
            <a:fillRect/>
          </a:stretch>
        </p:blipFill>
        <p:spPr>
          <a:xfrm>
            <a:off x="6172199" y="1950116"/>
            <a:ext cx="5833703" cy="4618635"/>
          </a:xfrm>
          <a:prstGeom prst="rect">
            <a:avLst/>
          </a:prstGeom>
        </p:spPr>
      </p:pic>
    </p:spTree>
    <p:extLst>
      <p:ext uri="{BB962C8B-B14F-4D97-AF65-F5344CB8AC3E}">
        <p14:creationId xmlns:p14="http://schemas.microsoft.com/office/powerpoint/2010/main" val="3206346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04D9EAD-9A34-D1BC-ADB9-A1D5598C6D64}"/>
              </a:ext>
            </a:extLst>
          </p:cNvPr>
          <p:cNvSpPr>
            <a:spLocks noGrp="1"/>
          </p:cNvSpPr>
          <p:nvPr>
            <p:ph type="title"/>
          </p:nvPr>
        </p:nvSpPr>
        <p:spPr/>
        <p:txBody>
          <a:bodyPr/>
          <a:lstStyle/>
          <a:p>
            <a:r>
              <a:rPr lang="sv-SE" dirty="0"/>
              <a:t>Installera SQL Server Management Studio (SSMS)</a:t>
            </a:r>
          </a:p>
        </p:txBody>
      </p:sp>
      <p:sp>
        <p:nvSpPr>
          <p:cNvPr id="5" name="Platshållare för innehåll 4">
            <a:extLst>
              <a:ext uri="{FF2B5EF4-FFF2-40B4-BE49-F238E27FC236}">
                <a16:creationId xmlns:a16="http://schemas.microsoft.com/office/drawing/2014/main" id="{5029AC65-A012-3300-639E-A83041F2A962}"/>
              </a:ext>
            </a:extLst>
          </p:cNvPr>
          <p:cNvSpPr>
            <a:spLocks noGrp="1"/>
          </p:cNvSpPr>
          <p:nvPr>
            <p:ph idx="1"/>
          </p:nvPr>
        </p:nvSpPr>
        <p:spPr/>
        <p:txBody>
          <a:bodyPr/>
          <a:lstStyle/>
          <a:p>
            <a:r>
              <a:rPr lang="sv-SE" dirty="0"/>
              <a:t>När du installerat SQL Server så har</a:t>
            </a:r>
            <a:br>
              <a:rPr lang="sv-SE" dirty="0"/>
            </a:br>
            <a:r>
              <a:rPr lang="sv-SE" dirty="0"/>
              <a:t>du möjlighet att trycka</a:t>
            </a:r>
            <a:br>
              <a:rPr lang="sv-SE" dirty="0"/>
            </a:br>
            <a:r>
              <a:rPr lang="sv-SE" dirty="0"/>
              <a:t>på ”</a:t>
            </a:r>
            <a:r>
              <a:rPr lang="sv-SE" dirty="0" err="1"/>
              <a:t>Install</a:t>
            </a:r>
            <a:r>
              <a:rPr lang="sv-SE" dirty="0"/>
              <a:t> SSMS” för att installera</a:t>
            </a:r>
            <a:br>
              <a:rPr lang="sv-SE" dirty="0"/>
            </a:br>
            <a:r>
              <a:rPr lang="sv-SE" dirty="0"/>
              <a:t>SQL Server Management Studio. </a:t>
            </a:r>
          </a:p>
          <a:p>
            <a:r>
              <a:rPr lang="sv-SE" dirty="0"/>
              <a:t>Alternativt så kan du göra enligt </a:t>
            </a:r>
            <a:br>
              <a:rPr lang="sv-SE" dirty="0"/>
            </a:br>
            <a:r>
              <a:rPr lang="sv-SE" dirty="0"/>
              <a:t>nästkommande PP </a:t>
            </a:r>
            <a:r>
              <a:rPr lang="sv-SE" dirty="0" err="1"/>
              <a:t>slide</a:t>
            </a:r>
            <a:r>
              <a:rPr lang="sv-SE" dirty="0"/>
              <a:t>.</a:t>
            </a:r>
          </a:p>
        </p:txBody>
      </p:sp>
      <p:pic>
        <p:nvPicPr>
          <p:cNvPr id="4" name="Bildobjekt 3">
            <a:extLst>
              <a:ext uri="{FF2B5EF4-FFF2-40B4-BE49-F238E27FC236}">
                <a16:creationId xmlns:a16="http://schemas.microsoft.com/office/drawing/2014/main" id="{15B37353-D75B-C1B1-DE3A-77DE5A2E85FE}"/>
              </a:ext>
            </a:extLst>
          </p:cNvPr>
          <p:cNvPicPr>
            <a:picLocks noChangeAspect="1"/>
          </p:cNvPicPr>
          <p:nvPr/>
        </p:nvPicPr>
        <p:blipFill>
          <a:blip r:embed="rId2"/>
          <a:stretch>
            <a:fillRect/>
          </a:stretch>
        </p:blipFill>
        <p:spPr>
          <a:xfrm>
            <a:off x="6513667" y="1568434"/>
            <a:ext cx="5343525" cy="4200525"/>
          </a:xfrm>
          <a:prstGeom prst="rect">
            <a:avLst/>
          </a:prstGeom>
        </p:spPr>
      </p:pic>
    </p:spTree>
    <p:extLst>
      <p:ext uri="{BB962C8B-B14F-4D97-AF65-F5344CB8AC3E}">
        <p14:creationId xmlns:p14="http://schemas.microsoft.com/office/powerpoint/2010/main" val="695822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9B013EC-5B33-A7E8-F6BA-08DC6BD24842}"/>
              </a:ext>
            </a:extLst>
          </p:cNvPr>
          <p:cNvSpPr>
            <a:spLocks noGrp="1"/>
          </p:cNvSpPr>
          <p:nvPr>
            <p:ph type="title"/>
          </p:nvPr>
        </p:nvSpPr>
        <p:spPr/>
        <p:txBody>
          <a:bodyPr/>
          <a:lstStyle/>
          <a:p>
            <a:r>
              <a:rPr lang="sv-SE" dirty="0"/>
              <a:t>Installera SQL Server Management Studio</a:t>
            </a:r>
          </a:p>
        </p:txBody>
      </p:sp>
      <p:sp>
        <p:nvSpPr>
          <p:cNvPr id="3" name="Platshållare för innehåll 2">
            <a:extLst>
              <a:ext uri="{FF2B5EF4-FFF2-40B4-BE49-F238E27FC236}">
                <a16:creationId xmlns:a16="http://schemas.microsoft.com/office/drawing/2014/main" id="{872FCC6C-66DC-CFF2-C2FD-F877952D08D5}"/>
              </a:ext>
            </a:extLst>
          </p:cNvPr>
          <p:cNvSpPr>
            <a:spLocks noGrp="1"/>
          </p:cNvSpPr>
          <p:nvPr>
            <p:ph idx="1"/>
          </p:nvPr>
        </p:nvSpPr>
        <p:spPr/>
        <p:txBody>
          <a:bodyPr/>
          <a:lstStyle/>
          <a:p>
            <a:r>
              <a:rPr lang="sv-SE" sz="2800" dirty="0">
                <a:hlinkClick r:id="rId2"/>
              </a:rPr>
              <a:t>https://learn.microsoft.com/en-us/sql/ssms/download-sql-server-management-studio-ssms?view=sql-server-ver16</a:t>
            </a:r>
            <a:endParaRPr lang="sv-SE" sz="2800" dirty="0"/>
          </a:p>
          <a:p>
            <a:pPr marL="0" indent="0">
              <a:buNone/>
            </a:pPr>
            <a:endParaRPr lang="sv-SE" sz="2800" dirty="0"/>
          </a:p>
          <a:p>
            <a:endParaRPr lang="sv-SE" dirty="0"/>
          </a:p>
          <a:p>
            <a:endParaRPr lang="sv-SE" dirty="0"/>
          </a:p>
          <a:p>
            <a:endParaRPr lang="sv-SE" dirty="0"/>
          </a:p>
          <a:p>
            <a:r>
              <a:rPr lang="sv-SE" dirty="0"/>
              <a:t>Öppna filen som laddas ned &gt; och tryck på </a:t>
            </a:r>
            <a:r>
              <a:rPr lang="sv-SE" dirty="0" err="1"/>
              <a:t>install</a:t>
            </a:r>
            <a:r>
              <a:rPr lang="sv-SE" dirty="0"/>
              <a:t> (se nästa </a:t>
            </a:r>
            <a:r>
              <a:rPr lang="sv-SE" dirty="0" err="1"/>
              <a:t>slide</a:t>
            </a:r>
            <a:r>
              <a:rPr lang="sv-SE" dirty="0"/>
              <a:t>).  </a:t>
            </a:r>
          </a:p>
          <a:p>
            <a:endParaRPr lang="sv-SE" dirty="0"/>
          </a:p>
          <a:p>
            <a:endParaRPr lang="sv-SE" dirty="0"/>
          </a:p>
          <a:p>
            <a:endParaRPr lang="sv-SE" dirty="0"/>
          </a:p>
        </p:txBody>
      </p:sp>
      <p:pic>
        <p:nvPicPr>
          <p:cNvPr id="4" name="Platshållare för innehåll 9">
            <a:extLst>
              <a:ext uri="{FF2B5EF4-FFF2-40B4-BE49-F238E27FC236}">
                <a16:creationId xmlns:a16="http://schemas.microsoft.com/office/drawing/2014/main" id="{F99A9A98-0636-8184-D0BC-FC573467A01B}"/>
              </a:ext>
            </a:extLst>
          </p:cNvPr>
          <p:cNvPicPr>
            <a:picLocks noChangeAspect="1"/>
          </p:cNvPicPr>
          <p:nvPr/>
        </p:nvPicPr>
        <p:blipFill>
          <a:blip r:embed="rId3"/>
          <a:stretch>
            <a:fillRect/>
          </a:stretch>
        </p:blipFill>
        <p:spPr>
          <a:xfrm>
            <a:off x="1952501" y="2935175"/>
            <a:ext cx="6233207" cy="1485996"/>
          </a:xfrm>
          <a:prstGeom prst="rect">
            <a:avLst/>
          </a:prstGeom>
        </p:spPr>
      </p:pic>
    </p:spTree>
    <p:extLst>
      <p:ext uri="{BB962C8B-B14F-4D97-AF65-F5344CB8AC3E}">
        <p14:creationId xmlns:p14="http://schemas.microsoft.com/office/powerpoint/2010/main" val="3583517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27CBAE61-3E49-E349-6765-14BE27E3C407}"/>
              </a:ext>
            </a:extLst>
          </p:cNvPr>
          <p:cNvSpPr>
            <a:spLocks noGrp="1"/>
          </p:cNvSpPr>
          <p:nvPr>
            <p:ph type="title"/>
          </p:nvPr>
        </p:nvSpPr>
        <p:spPr>
          <a:xfrm>
            <a:off x="838199" y="137073"/>
            <a:ext cx="10515600" cy="1325563"/>
          </a:xfrm>
        </p:spPr>
        <p:txBody>
          <a:bodyPr/>
          <a:lstStyle/>
          <a:p>
            <a:r>
              <a:rPr lang="sv-SE" dirty="0"/>
              <a:t>Installera SQL Server Management Studio</a:t>
            </a:r>
          </a:p>
        </p:txBody>
      </p:sp>
      <p:sp>
        <p:nvSpPr>
          <p:cNvPr id="9" name="Platshållare för innehåll 8">
            <a:extLst>
              <a:ext uri="{FF2B5EF4-FFF2-40B4-BE49-F238E27FC236}">
                <a16:creationId xmlns:a16="http://schemas.microsoft.com/office/drawing/2014/main" id="{952708A7-BC0A-2F20-F017-89A2D726222D}"/>
              </a:ext>
            </a:extLst>
          </p:cNvPr>
          <p:cNvSpPr>
            <a:spLocks noGrp="1"/>
          </p:cNvSpPr>
          <p:nvPr>
            <p:ph idx="1"/>
          </p:nvPr>
        </p:nvSpPr>
        <p:spPr/>
        <p:txBody>
          <a:bodyPr/>
          <a:lstStyle/>
          <a:p>
            <a:endParaRPr lang="sv-SE" dirty="0"/>
          </a:p>
          <a:p>
            <a:endParaRPr lang="sv-SE" dirty="0"/>
          </a:p>
          <a:p>
            <a:endParaRPr lang="sv-SE" dirty="0"/>
          </a:p>
          <a:p>
            <a:endParaRPr lang="sv-SE" dirty="0"/>
          </a:p>
          <a:p>
            <a:endParaRPr lang="sv-SE" dirty="0"/>
          </a:p>
          <a:p>
            <a:endParaRPr lang="sv-SE" dirty="0"/>
          </a:p>
          <a:p>
            <a:endParaRPr lang="sv-SE" dirty="0"/>
          </a:p>
          <a:p>
            <a:r>
              <a:rPr lang="sv-SE" dirty="0"/>
              <a:t>När installationen är klar kan du öppna: </a:t>
            </a:r>
          </a:p>
        </p:txBody>
      </p:sp>
      <p:pic>
        <p:nvPicPr>
          <p:cNvPr id="10" name="Platshållare för innehåll 6">
            <a:extLst>
              <a:ext uri="{FF2B5EF4-FFF2-40B4-BE49-F238E27FC236}">
                <a16:creationId xmlns:a16="http://schemas.microsoft.com/office/drawing/2014/main" id="{5483C858-A517-A491-7BF0-94E45054F80D}"/>
              </a:ext>
            </a:extLst>
          </p:cNvPr>
          <p:cNvPicPr>
            <a:picLocks noChangeAspect="1"/>
          </p:cNvPicPr>
          <p:nvPr/>
        </p:nvPicPr>
        <p:blipFill>
          <a:blip r:embed="rId2"/>
          <a:stretch>
            <a:fillRect/>
          </a:stretch>
        </p:blipFill>
        <p:spPr>
          <a:xfrm>
            <a:off x="3583935" y="1343818"/>
            <a:ext cx="4184936" cy="3573770"/>
          </a:xfrm>
          <a:prstGeom prst="rect">
            <a:avLst/>
          </a:prstGeom>
        </p:spPr>
      </p:pic>
      <p:pic>
        <p:nvPicPr>
          <p:cNvPr id="11" name="Platshållare för innehåll 4">
            <a:extLst>
              <a:ext uri="{FF2B5EF4-FFF2-40B4-BE49-F238E27FC236}">
                <a16:creationId xmlns:a16="http://schemas.microsoft.com/office/drawing/2014/main" id="{1B4261DC-EF96-4E42-6138-F09E9A9ECCA9}"/>
              </a:ext>
            </a:extLst>
          </p:cNvPr>
          <p:cNvPicPr>
            <a:picLocks noChangeAspect="1"/>
          </p:cNvPicPr>
          <p:nvPr/>
        </p:nvPicPr>
        <p:blipFill>
          <a:blip r:embed="rId3"/>
          <a:stretch>
            <a:fillRect/>
          </a:stretch>
        </p:blipFill>
        <p:spPr>
          <a:xfrm>
            <a:off x="3264339" y="5948567"/>
            <a:ext cx="6692996" cy="456792"/>
          </a:xfrm>
          <a:prstGeom prst="rect">
            <a:avLst/>
          </a:prstGeom>
        </p:spPr>
      </p:pic>
    </p:spTree>
    <p:extLst>
      <p:ext uri="{BB962C8B-B14F-4D97-AF65-F5344CB8AC3E}">
        <p14:creationId xmlns:p14="http://schemas.microsoft.com/office/powerpoint/2010/main" val="473918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F0732C8-E32C-169D-394A-347F185F337E}"/>
              </a:ext>
            </a:extLst>
          </p:cNvPr>
          <p:cNvSpPr>
            <a:spLocks noGrp="1"/>
          </p:cNvSpPr>
          <p:nvPr>
            <p:ph type="title"/>
          </p:nvPr>
        </p:nvSpPr>
        <p:spPr/>
        <p:txBody>
          <a:bodyPr/>
          <a:lstStyle/>
          <a:p>
            <a:r>
              <a:rPr lang="sv-SE" dirty="0"/>
              <a:t>Innehåll</a:t>
            </a:r>
          </a:p>
        </p:txBody>
      </p:sp>
      <p:sp>
        <p:nvSpPr>
          <p:cNvPr id="3" name="Platshållare för innehåll 2">
            <a:extLst>
              <a:ext uri="{FF2B5EF4-FFF2-40B4-BE49-F238E27FC236}">
                <a16:creationId xmlns:a16="http://schemas.microsoft.com/office/drawing/2014/main" id="{3DBAF06F-D3E5-6BAB-550E-3B235D6B666C}"/>
              </a:ext>
            </a:extLst>
          </p:cNvPr>
          <p:cNvSpPr>
            <a:spLocks noGrp="1"/>
          </p:cNvSpPr>
          <p:nvPr>
            <p:ph idx="1"/>
          </p:nvPr>
        </p:nvSpPr>
        <p:spPr/>
        <p:txBody>
          <a:bodyPr>
            <a:normAutofit lnSpcReduction="10000"/>
          </a:bodyPr>
          <a:lstStyle/>
          <a:p>
            <a:r>
              <a:rPr lang="sv-SE" dirty="0"/>
              <a:t>Informationssamhället</a:t>
            </a:r>
          </a:p>
          <a:p>
            <a:r>
              <a:rPr lang="sv-SE" dirty="0" err="1"/>
              <a:t>Relational</a:t>
            </a:r>
            <a:r>
              <a:rPr lang="sv-SE" dirty="0"/>
              <a:t> </a:t>
            </a:r>
            <a:r>
              <a:rPr lang="sv-SE" dirty="0" err="1"/>
              <a:t>Database</a:t>
            </a:r>
            <a:r>
              <a:rPr lang="sv-SE" dirty="0"/>
              <a:t> Management Systems (RDMS)</a:t>
            </a:r>
          </a:p>
          <a:p>
            <a:endParaRPr lang="sv-SE" dirty="0"/>
          </a:p>
          <a:p>
            <a:r>
              <a:rPr lang="sv-SE" dirty="0"/>
              <a:t>Relationsdatabaser</a:t>
            </a:r>
          </a:p>
          <a:p>
            <a:r>
              <a:rPr lang="sv-SE" dirty="0"/>
              <a:t>Installera SQL Server</a:t>
            </a:r>
          </a:p>
          <a:p>
            <a:endParaRPr lang="sv-SE" dirty="0"/>
          </a:p>
          <a:p>
            <a:r>
              <a:rPr lang="sv-SE" dirty="0"/>
              <a:t>Bygga en relationsdatabas</a:t>
            </a:r>
          </a:p>
          <a:p>
            <a:r>
              <a:rPr lang="sv-SE" dirty="0"/>
              <a:t>Ställa frågor ”</a:t>
            </a:r>
            <a:r>
              <a:rPr lang="sv-SE" dirty="0" err="1"/>
              <a:t>Queries</a:t>
            </a:r>
            <a:r>
              <a:rPr lang="sv-SE" dirty="0"/>
              <a:t>”</a:t>
            </a:r>
          </a:p>
          <a:p>
            <a:r>
              <a:rPr lang="sv-SE" dirty="0"/>
              <a:t>Exempel på hur en riktig databas kan se ut</a:t>
            </a:r>
          </a:p>
          <a:p>
            <a:pPr marL="0" indent="0">
              <a:buNone/>
            </a:pPr>
            <a:endParaRPr lang="sv-SE" dirty="0"/>
          </a:p>
        </p:txBody>
      </p:sp>
    </p:spTree>
    <p:extLst>
      <p:ext uri="{BB962C8B-B14F-4D97-AF65-F5344CB8AC3E}">
        <p14:creationId xmlns:p14="http://schemas.microsoft.com/office/powerpoint/2010/main" val="979206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19B5466-B361-7B0C-FF83-F9E58ADD6B29}"/>
              </a:ext>
            </a:extLst>
          </p:cNvPr>
          <p:cNvSpPr>
            <a:spLocks noGrp="1"/>
          </p:cNvSpPr>
          <p:nvPr>
            <p:ph type="title"/>
          </p:nvPr>
        </p:nvSpPr>
        <p:spPr/>
        <p:txBody>
          <a:bodyPr/>
          <a:lstStyle/>
          <a:p>
            <a:r>
              <a:rPr lang="sv-SE" dirty="0"/>
              <a:t>Exempel – Bygga en relationsdatabas</a:t>
            </a:r>
          </a:p>
        </p:txBody>
      </p:sp>
      <p:sp>
        <p:nvSpPr>
          <p:cNvPr id="3" name="Platshållare för text 2">
            <a:extLst>
              <a:ext uri="{FF2B5EF4-FFF2-40B4-BE49-F238E27FC236}">
                <a16:creationId xmlns:a16="http://schemas.microsoft.com/office/drawing/2014/main" id="{4244DE79-EB21-4069-B772-524B000BC3DB}"/>
              </a:ext>
            </a:extLst>
          </p:cNvPr>
          <p:cNvSpPr>
            <a:spLocks noGrp="1"/>
          </p:cNvSpPr>
          <p:nvPr>
            <p:ph type="body" idx="1"/>
          </p:nvPr>
        </p:nvSpPr>
        <p:spPr/>
        <p:txBody>
          <a:bodyPr/>
          <a:lstStyle/>
          <a:p>
            <a:endParaRPr lang="sv-SE" dirty="0"/>
          </a:p>
        </p:txBody>
      </p:sp>
    </p:spTree>
    <p:extLst>
      <p:ext uri="{BB962C8B-B14F-4D97-AF65-F5344CB8AC3E}">
        <p14:creationId xmlns:p14="http://schemas.microsoft.com/office/powerpoint/2010/main" val="2946528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49833C0-5D36-4117-5AB8-A99E9C11DC34}"/>
              </a:ext>
            </a:extLst>
          </p:cNvPr>
          <p:cNvSpPr>
            <a:spLocks noGrp="1"/>
          </p:cNvSpPr>
          <p:nvPr>
            <p:ph type="title"/>
          </p:nvPr>
        </p:nvSpPr>
        <p:spPr/>
        <p:txBody>
          <a:bodyPr/>
          <a:lstStyle/>
          <a:p>
            <a:r>
              <a:rPr lang="sv-SE" dirty="0"/>
              <a:t>Verktyg</a:t>
            </a:r>
          </a:p>
        </p:txBody>
      </p:sp>
      <p:sp>
        <p:nvSpPr>
          <p:cNvPr id="3" name="Platshållare för innehåll 2">
            <a:extLst>
              <a:ext uri="{FF2B5EF4-FFF2-40B4-BE49-F238E27FC236}">
                <a16:creationId xmlns:a16="http://schemas.microsoft.com/office/drawing/2014/main" id="{260156FF-CB0F-D9A0-967E-E856451C25F8}"/>
              </a:ext>
            </a:extLst>
          </p:cNvPr>
          <p:cNvSpPr>
            <a:spLocks noGrp="1"/>
          </p:cNvSpPr>
          <p:nvPr>
            <p:ph idx="1"/>
          </p:nvPr>
        </p:nvSpPr>
        <p:spPr/>
        <p:txBody>
          <a:bodyPr>
            <a:normAutofit fontScale="92500" lnSpcReduction="20000"/>
          </a:bodyPr>
          <a:lstStyle/>
          <a:p>
            <a:r>
              <a:rPr lang="sv-SE" dirty="0"/>
              <a:t>Ett första steg i att bygga en relationsdatabas kan vara att skapa en modell för att få en överblick. Finns flertalet verktyg som kan användas för detta.</a:t>
            </a:r>
          </a:p>
          <a:p>
            <a:r>
              <a:rPr lang="sv-SE" dirty="0"/>
              <a:t>Några exempel: </a:t>
            </a:r>
            <a:r>
              <a:rPr lang="sv-SE" dirty="0" err="1"/>
              <a:t>Lucidchart</a:t>
            </a:r>
            <a:r>
              <a:rPr lang="sv-SE" dirty="0"/>
              <a:t>, SQL </a:t>
            </a:r>
            <a:r>
              <a:rPr lang="sv-SE" dirty="0" err="1"/>
              <a:t>Database</a:t>
            </a:r>
            <a:r>
              <a:rPr lang="sv-SE" dirty="0"/>
              <a:t> </a:t>
            </a:r>
            <a:r>
              <a:rPr lang="sv-SE" dirty="0" err="1"/>
              <a:t>Modeler</a:t>
            </a:r>
            <a:r>
              <a:rPr lang="sv-SE" dirty="0"/>
              <a:t>, Quick </a:t>
            </a:r>
            <a:r>
              <a:rPr lang="sv-SE" dirty="0" err="1"/>
              <a:t>Database</a:t>
            </a:r>
            <a:r>
              <a:rPr lang="sv-SE" dirty="0"/>
              <a:t> Diagrams. </a:t>
            </a:r>
          </a:p>
          <a:p>
            <a:r>
              <a:rPr lang="sv-SE" dirty="0"/>
              <a:t>I denna video kommer jag använda ”Quick </a:t>
            </a:r>
            <a:r>
              <a:rPr lang="sv-SE" dirty="0" err="1"/>
              <a:t>Database</a:t>
            </a:r>
            <a:r>
              <a:rPr lang="sv-SE" dirty="0"/>
              <a:t> Diagrams” som är ett enkelt verktyg: </a:t>
            </a:r>
            <a:r>
              <a:rPr lang="sv-SE" dirty="0">
                <a:hlinkClick r:id="rId2"/>
              </a:rPr>
              <a:t>https://www.quickdatabasediagrams.com/</a:t>
            </a:r>
            <a:r>
              <a:rPr lang="sv-SE" dirty="0"/>
              <a:t> .</a:t>
            </a:r>
          </a:p>
          <a:p>
            <a:pPr marL="0" indent="0">
              <a:buNone/>
            </a:pPr>
            <a:endParaRPr lang="sv-SE" dirty="0"/>
          </a:p>
          <a:p>
            <a:r>
              <a:rPr lang="sv-SE" dirty="0"/>
              <a:t>Exempel: Antag att du har ett företag som säljer produkter. Företaget har flertalet kunder och måste kunna följa upp vilka produkter kunderna köpt i varje order. </a:t>
            </a:r>
            <a:br>
              <a:rPr lang="sv-SE" dirty="0"/>
            </a:br>
            <a:br>
              <a:rPr lang="sv-SE" dirty="0"/>
            </a:br>
            <a:r>
              <a:rPr lang="sv-SE" dirty="0"/>
              <a:t>Vi skapar en modell för hur relationsdatabasen hade kunnat se ut. </a:t>
            </a:r>
          </a:p>
        </p:txBody>
      </p:sp>
    </p:spTree>
    <p:extLst>
      <p:ext uri="{BB962C8B-B14F-4D97-AF65-F5344CB8AC3E}">
        <p14:creationId xmlns:p14="http://schemas.microsoft.com/office/powerpoint/2010/main" val="1607506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ruta 1">
            <a:extLst>
              <a:ext uri="{FF2B5EF4-FFF2-40B4-BE49-F238E27FC236}">
                <a16:creationId xmlns:a16="http://schemas.microsoft.com/office/drawing/2014/main" id="{37420CF9-5D4E-D63A-CB11-60EE196BF41F}"/>
              </a:ext>
            </a:extLst>
          </p:cNvPr>
          <p:cNvSpPr txBox="1"/>
          <p:nvPr/>
        </p:nvSpPr>
        <p:spPr>
          <a:xfrm>
            <a:off x="336593" y="740961"/>
            <a:ext cx="4233296" cy="6124754"/>
          </a:xfrm>
          <a:prstGeom prst="rect">
            <a:avLst/>
          </a:prstGeom>
          <a:noFill/>
        </p:spPr>
        <p:txBody>
          <a:bodyPr wrap="square" rtlCol="0">
            <a:spAutoFit/>
          </a:bodyPr>
          <a:lstStyle/>
          <a:p>
            <a:r>
              <a:rPr lang="sv-SE" sz="1400" dirty="0" err="1">
                <a:solidFill>
                  <a:srgbClr val="000000"/>
                </a:solidFill>
                <a:highlight>
                  <a:srgbClr val="FFFFFF"/>
                </a:highlight>
                <a:latin typeface="Courier New" panose="02070309020205020404" pitchFamily="49" charset="0"/>
              </a:rPr>
              <a:t>Customer</a:t>
            </a:r>
            <a:endParaRPr lang="sv-SE" sz="1400" dirty="0">
              <a:solidFill>
                <a:srgbClr val="000000"/>
              </a:solidFill>
              <a:highlight>
                <a:srgbClr val="FFFFFF"/>
              </a:highlight>
              <a:latin typeface="Courier New" panose="02070309020205020404" pitchFamily="49" charset="0"/>
            </a:endParaRPr>
          </a:p>
          <a:p>
            <a:r>
              <a:rPr lang="sv-SE" sz="1400" b="1" dirty="0">
                <a:solidFill>
                  <a:srgbClr val="000080"/>
                </a:solidFill>
                <a:highlight>
                  <a:srgbClr val="FFFFFF"/>
                </a:highlight>
                <a:latin typeface="Courier New" panose="02070309020205020404" pitchFamily="49" charset="0"/>
              </a:rPr>
              <a:t>-</a:t>
            </a:r>
            <a:endParaRPr lang="sv-SE" sz="1400" b="0" dirty="0">
              <a:solidFill>
                <a:srgbClr val="000000"/>
              </a:solidFill>
              <a:highlight>
                <a:srgbClr val="FFFFFF"/>
              </a:highlight>
              <a:latin typeface="Courier New" panose="02070309020205020404" pitchFamily="49" charset="0"/>
            </a:endParaRPr>
          </a:p>
          <a:p>
            <a:r>
              <a:rPr lang="sv-SE" sz="1400" b="0" dirty="0">
                <a:solidFill>
                  <a:srgbClr val="000000"/>
                </a:solidFill>
                <a:highlight>
                  <a:srgbClr val="FFFFFF"/>
                </a:highlight>
                <a:latin typeface="Courier New" panose="02070309020205020404" pitchFamily="49" charset="0"/>
              </a:rPr>
              <a:t>SSNO PK </a:t>
            </a:r>
            <a:r>
              <a:rPr lang="sv-SE" sz="1400" b="0" dirty="0">
                <a:solidFill>
                  <a:srgbClr val="800080"/>
                </a:solidFill>
                <a:highlight>
                  <a:srgbClr val="FFFFFF"/>
                </a:highlight>
                <a:latin typeface="Courier New" panose="02070309020205020404" pitchFamily="49" charset="0"/>
              </a:rPr>
              <a:t>char</a:t>
            </a:r>
            <a:r>
              <a:rPr lang="sv-SE" sz="1400" b="1" dirty="0">
                <a:solidFill>
                  <a:srgbClr val="000080"/>
                </a:solidFill>
                <a:highlight>
                  <a:srgbClr val="FFFFFF"/>
                </a:highlight>
                <a:latin typeface="Courier New" panose="02070309020205020404" pitchFamily="49" charset="0"/>
              </a:rPr>
              <a:t>(</a:t>
            </a:r>
            <a:r>
              <a:rPr lang="sv-SE" sz="1400" b="0" dirty="0">
                <a:solidFill>
                  <a:srgbClr val="FF8000"/>
                </a:solidFill>
                <a:highlight>
                  <a:srgbClr val="FFFFFF"/>
                </a:highlight>
                <a:latin typeface="Courier New" panose="02070309020205020404" pitchFamily="49" charset="0"/>
              </a:rPr>
              <a:t>13</a:t>
            </a:r>
            <a:r>
              <a:rPr lang="sv-SE" sz="1400" b="1" dirty="0">
                <a:solidFill>
                  <a:srgbClr val="000080"/>
                </a:solidFill>
                <a:highlight>
                  <a:srgbClr val="FFFFFF"/>
                </a:highlight>
                <a:latin typeface="Courier New" panose="02070309020205020404" pitchFamily="49" charset="0"/>
              </a:rPr>
              <a:t>)</a:t>
            </a:r>
            <a:endParaRPr lang="sv-SE" sz="1400" b="0" dirty="0">
              <a:solidFill>
                <a:srgbClr val="000000"/>
              </a:solidFill>
              <a:highlight>
                <a:srgbClr val="FFFFFF"/>
              </a:highlight>
              <a:latin typeface="Courier New" panose="02070309020205020404" pitchFamily="49" charset="0"/>
            </a:endParaRPr>
          </a:p>
          <a:p>
            <a:r>
              <a:rPr lang="sv-SE" sz="1400" b="0" dirty="0" err="1">
                <a:solidFill>
                  <a:srgbClr val="000000"/>
                </a:solidFill>
                <a:highlight>
                  <a:srgbClr val="FFFFFF"/>
                </a:highlight>
                <a:latin typeface="Courier New" panose="02070309020205020404" pitchFamily="49" charset="0"/>
              </a:rPr>
              <a:t>FirstName</a:t>
            </a:r>
            <a:r>
              <a:rPr lang="sv-SE" sz="1400" b="0" dirty="0">
                <a:solidFill>
                  <a:srgbClr val="000000"/>
                </a:solidFill>
                <a:highlight>
                  <a:srgbClr val="FFFFFF"/>
                </a:highlight>
                <a:latin typeface="Courier New" panose="02070309020205020404" pitchFamily="49" charset="0"/>
              </a:rPr>
              <a:t> </a:t>
            </a:r>
            <a:r>
              <a:rPr lang="sv-SE" sz="1400" b="0" dirty="0" err="1">
                <a:solidFill>
                  <a:srgbClr val="800080"/>
                </a:solidFill>
                <a:highlight>
                  <a:srgbClr val="FFFFFF"/>
                </a:highlight>
                <a:latin typeface="Courier New" panose="02070309020205020404" pitchFamily="49" charset="0"/>
              </a:rPr>
              <a:t>varchar</a:t>
            </a:r>
            <a:r>
              <a:rPr lang="sv-SE" sz="1400" b="1" dirty="0">
                <a:solidFill>
                  <a:srgbClr val="000080"/>
                </a:solidFill>
                <a:highlight>
                  <a:srgbClr val="FFFFFF"/>
                </a:highlight>
                <a:latin typeface="Courier New" panose="02070309020205020404" pitchFamily="49" charset="0"/>
              </a:rPr>
              <a:t>(</a:t>
            </a:r>
            <a:r>
              <a:rPr lang="sv-SE" sz="1400" b="0" dirty="0">
                <a:solidFill>
                  <a:srgbClr val="FF8000"/>
                </a:solidFill>
                <a:highlight>
                  <a:srgbClr val="FFFFFF"/>
                </a:highlight>
                <a:latin typeface="Courier New" panose="02070309020205020404" pitchFamily="49" charset="0"/>
              </a:rPr>
              <a:t>30</a:t>
            </a:r>
            <a:r>
              <a:rPr lang="sv-SE" sz="1400" b="1" dirty="0">
                <a:solidFill>
                  <a:srgbClr val="000080"/>
                </a:solidFill>
                <a:highlight>
                  <a:srgbClr val="FFFFFF"/>
                </a:highlight>
                <a:latin typeface="Courier New" panose="02070309020205020404" pitchFamily="49" charset="0"/>
              </a:rPr>
              <a:t>)</a:t>
            </a:r>
            <a:endParaRPr lang="sv-SE" sz="1400" b="0" dirty="0">
              <a:solidFill>
                <a:srgbClr val="000000"/>
              </a:solidFill>
              <a:highlight>
                <a:srgbClr val="FFFFFF"/>
              </a:highlight>
              <a:latin typeface="Courier New" panose="02070309020205020404" pitchFamily="49" charset="0"/>
            </a:endParaRPr>
          </a:p>
          <a:p>
            <a:r>
              <a:rPr lang="sv-SE" sz="1400" b="0" dirty="0" err="1">
                <a:solidFill>
                  <a:srgbClr val="000000"/>
                </a:solidFill>
                <a:highlight>
                  <a:srgbClr val="FFFFFF"/>
                </a:highlight>
                <a:latin typeface="Courier New" panose="02070309020205020404" pitchFamily="49" charset="0"/>
              </a:rPr>
              <a:t>LastName</a:t>
            </a:r>
            <a:r>
              <a:rPr lang="sv-SE" sz="1400" b="0" dirty="0">
                <a:solidFill>
                  <a:srgbClr val="000000"/>
                </a:solidFill>
                <a:highlight>
                  <a:srgbClr val="FFFFFF"/>
                </a:highlight>
                <a:latin typeface="Courier New" panose="02070309020205020404" pitchFamily="49" charset="0"/>
              </a:rPr>
              <a:t> </a:t>
            </a:r>
            <a:r>
              <a:rPr lang="sv-SE" sz="1400" b="0" dirty="0" err="1">
                <a:solidFill>
                  <a:srgbClr val="800080"/>
                </a:solidFill>
                <a:highlight>
                  <a:srgbClr val="FFFFFF"/>
                </a:highlight>
                <a:latin typeface="Courier New" panose="02070309020205020404" pitchFamily="49" charset="0"/>
              </a:rPr>
              <a:t>varchar</a:t>
            </a:r>
            <a:r>
              <a:rPr lang="sv-SE" sz="1400" b="1" dirty="0">
                <a:solidFill>
                  <a:srgbClr val="000080"/>
                </a:solidFill>
                <a:highlight>
                  <a:srgbClr val="FFFFFF"/>
                </a:highlight>
                <a:latin typeface="Courier New" panose="02070309020205020404" pitchFamily="49" charset="0"/>
              </a:rPr>
              <a:t>(</a:t>
            </a:r>
            <a:r>
              <a:rPr lang="sv-SE" sz="1400" b="0" dirty="0">
                <a:solidFill>
                  <a:srgbClr val="FF8000"/>
                </a:solidFill>
                <a:highlight>
                  <a:srgbClr val="FFFFFF"/>
                </a:highlight>
                <a:latin typeface="Courier New" panose="02070309020205020404" pitchFamily="49" charset="0"/>
              </a:rPr>
              <a:t>30</a:t>
            </a:r>
            <a:r>
              <a:rPr lang="sv-SE" sz="1400" b="1" dirty="0">
                <a:solidFill>
                  <a:srgbClr val="000080"/>
                </a:solidFill>
                <a:highlight>
                  <a:srgbClr val="FFFFFF"/>
                </a:highlight>
                <a:latin typeface="Courier New" panose="02070309020205020404" pitchFamily="49" charset="0"/>
              </a:rPr>
              <a:t>)</a:t>
            </a:r>
            <a:endParaRPr lang="sv-SE" sz="1400" b="0" dirty="0">
              <a:solidFill>
                <a:srgbClr val="000000"/>
              </a:solidFill>
              <a:highlight>
                <a:srgbClr val="FFFFFF"/>
              </a:highlight>
              <a:latin typeface="Courier New" panose="02070309020205020404" pitchFamily="49" charset="0"/>
            </a:endParaRPr>
          </a:p>
          <a:p>
            <a:r>
              <a:rPr lang="sv-SE" sz="1400" b="0" dirty="0">
                <a:solidFill>
                  <a:srgbClr val="000000"/>
                </a:solidFill>
                <a:highlight>
                  <a:srgbClr val="FFFFFF"/>
                </a:highlight>
                <a:latin typeface="Courier New" panose="02070309020205020404" pitchFamily="49" charset="0"/>
              </a:rPr>
              <a:t>City </a:t>
            </a:r>
            <a:r>
              <a:rPr lang="sv-SE" sz="1400" b="0" dirty="0" err="1">
                <a:solidFill>
                  <a:srgbClr val="800080"/>
                </a:solidFill>
                <a:highlight>
                  <a:srgbClr val="FFFFFF"/>
                </a:highlight>
                <a:latin typeface="Courier New" panose="02070309020205020404" pitchFamily="49" charset="0"/>
              </a:rPr>
              <a:t>varchar</a:t>
            </a:r>
            <a:r>
              <a:rPr lang="sv-SE" sz="1400" b="1" dirty="0">
                <a:solidFill>
                  <a:srgbClr val="000080"/>
                </a:solidFill>
                <a:highlight>
                  <a:srgbClr val="FFFFFF"/>
                </a:highlight>
                <a:latin typeface="Courier New" panose="02070309020205020404" pitchFamily="49" charset="0"/>
              </a:rPr>
              <a:t>(</a:t>
            </a:r>
            <a:r>
              <a:rPr lang="sv-SE" sz="1400" b="0" dirty="0">
                <a:solidFill>
                  <a:srgbClr val="FF8000"/>
                </a:solidFill>
                <a:highlight>
                  <a:srgbClr val="FFFFFF"/>
                </a:highlight>
                <a:latin typeface="Courier New" panose="02070309020205020404" pitchFamily="49" charset="0"/>
              </a:rPr>
              <a:t>60</a:t>
            </a:r>
            <a:r>
              <a:rPr lang="sv-SE" sz="1400" b="1" dirty="0">
                <a:solidFill>
                  <a:srgbClr val="000080"/>
                </a:solidFill>
                <a:highlight>
                  <a:srgbClr val="FFFFFF"/>
                </a:highlight>
                <a:latin typeface="Courier New" panose="02070309020205020404" pitchFamily="49" charset="0"/>
              </a:rPr>
              <a:t>)</a:t>
            </a:r>
            <a:r>
              <a:rPr lang="sv-SE" sz="1400" b="0" dirty="0">
                <a:solidFill>
                  <a:srgbClr val="000000"/>
                </a:solidFill>
                <a:highlight>
                  <a:srgbClr val="FFFFFF"/>
                </a:highlight>
                <a:latin typeface="Courier New" panose="02070309020205020404" pitchFamily="49" charset="0"/>
              </a:rPr>
              <a:t> </a:t>
            </a:r>
            <a:r>
              <a:rPr lang="sv-SE" sz="1400" b="1" dirty="0">
                <a:solidFill>
                  <a:srgbClr val="0000FF"/>
                </a:solidFill>
                <a:highlight>
                  <a:srgbClr val="FFFFFF"/>
                </a:highlight>
                <a:latin typeface="Courier New" panose="02070309020205020404" pitchFamily="49" charset="0"/>
              </a:rPr>
              <a:t>NULL</a:t>
            </a:r>
            <a:endParaRPr lang="sv-SE" sz="1400" b="0" dirty="0">
              <a:solidFill>
                <a:srgbClr val="000000"/>
              </a:solidFill>
              <a:highlight>
                <a:srgbClr val="FFFFFF"/>
              </a:highlight>
              <a:latin typeface="Courier New" panose="02070309020205020404" pitchFamily="49" charset="0"/>
            </a:endParaRPr>
          </a:p>
          <a:p>
            <a:endParaRPr lang="sv-SE" sz="1400" b="0" dirty="0">
              <a:solidFill>
                <a:srgbClr val="000000"/>
              </a:solidFill>
              <a:highlight>
                <a:srgbClr val="FFFFFF"/>
              </a:highlight>
              <a:latin typeface="Courier New" panose="02070309020205020404" pitchFamily="49" charset="0"/>
            </a:endParaRPr>
          </a:p>
          <a:p>
            <a:r>
              <a:rPr lang="sv-SE" sz="1400" b="0" dirty="0" err="1">
                <a:solidFill>
                  <a:srgbClr val="000000"/>
                </a:solidFill>
                <a:highlight>
                  <a:srgbClr val="FFFFFF"/>
                </a:highlight>
                <a:latin typeface="Courier New" panose="02070309020205020404" pitchFamily="49" charset="0"/>
              </a:rPr>
              <a:t>CustomerMarketing</a:t>
            </a:r>
            <a:endParaRPr lang="sv-SE" sz="1400" b="0" dirty="0">
              <a:solidFill>
                <a:srgbClr val="000000"/>
              </a:solidFill>
              <a:highlight>
                <a:srgbClr val="FFFFFF"/>
              </a:highlight>
              <a:latin typeface="Courier New" panose="02070309020205020404" pitchFamily="49" charset="0"/>
            </a:endParaRPr>
          </a:p>
          <a:p>
            <a:r>
              <a:rPr lang="sv-SE" sz="1400" b="1" dirty="0">
                <a:solidFill>
                  <a:srgbClr val="000080"/>
                </a:solidFill>
                <a:highlight>
                  <a:srgbClr val="FFFFFF"/>
                </a:highlight>
                <a:latin typeface="Courier New" panose="02070309020205020404" pitchFamily="49" charset="0"/>
              </a:rPr>
              <a:t>-</a:t>
            </a:r>
            <a:endParaRPr lang="sv-SE"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SSNO PK </a:t>
            </a:r>
            <a:r>
              <a:rPr lang="en-US" sz="1400" b="0" dirty="0">
                <a:solidFill>
                  <a:srgbClr val="800080"/>
                </a:solidFill>
                <a:highlight>
                  <a:srgbClr val="FFFFFF"/>
                </a:highlight>
                <a:latin typeface="Courier New" panose="02070309020205020404" pitchFamily="49" charset="0"/>
              </a:rPr>
              <a:t>char</a:t>
            </a:r>
            <a:r>
              <a:rPr lang="en-US" sz="1400" b="1" dirty="0">
                <a:solidFill>
                  <a:srgbClr val="000080"/>
                </a:solidFill>
                <a:highlight>
                  <a:srgbClr val="FFFFFF"/>
                </a:highlight>
                <a:latin typeface="Courier New" panose="02070309020205020404" pitchFamily="49" charset="0"/>
              </a:rPr>
              <a:t>(</a:t>
            </a:r>
            <a:r>
              <a:rPr lang="en-US" sz="1400" b="0" dirty="0">
                <a:solidFill>
                  <a:srgbClr val="FF8000"/>
                </a:solidFill>
                <a:highlight>
                  <a:srgbClr val="FFFFFF"/>
                </a:highlight>
                <a:latin typeface="Courier New" panose="02070309020205020404" pitchFamily="49" charset="0"/>
              </a:rPr>
              <a:t>13</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FK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Customer</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SSNO</a:t>
            </a:r>
            <a:endParaRPr lang="en-US" sz="1400" b="0" dirty="0">
              <a:solidFill>
                <a:srgbClr val="000000"/>
              </a:solidFill>
              <a:highlight>
                <a:srgbClr val="FFFFFF"/>
              </a:highlight>
              <a:latin typeface="Courier New" panose="02070309020205020404" pitchFamily="49" charset="0"/>
            </a:endParaRPr>
          </a:p>
          <a:p>
            <a:r>
              <a:rPr lang="sv-SE" sz="1400" b="0" dirty="0" err="1">
                <a:solidFill>
                  <a:srgbClr val="000000"/>
                </a:solidFill>
                <a:highlight>
                  <a:srgbClr val="FFFFFF"/>
                </a:highlight>
                <a:latin typeface="Courier New" panose="02070309020205020404" pitchFamily="49" charset="0"/>
              </a:rPr>
              <a:t>LegalToContact</a:t>
            </a:r>
            <a:r>
              <a:rPr lang="sv-SE" sz="1400" b="0" dirty="0">
                <a:solidFill>
                  <a:srgbClr val="000000"/>
                </a:solidFill>
                <a:highlight>
                  <a:srgbClr val="FFFFFF"/>
                </a:highlight>
                <a:latin typeface="Courier New" panose="02070309020205020404" pitchFamily="49" charset="0"/>
              </a:rPr>
              <a:t> </a:t>
            </a:r>
            <a:r>
              <a:rPr lang="sv-SE" sz="1400" b="0" dirty="0" err="1">
                <a:solidFill>
                  <a:srgbClr val="800080"/>
                </a:solidFill>
                <a:highlight>
                  <a:srgbClr val="FFFFFF"/>
                </a:highlight>
                <a:latin typeface="Courier New" panose="02070309020205020404" pitchFamily="49" charset="0"/>
              </a:rPr>
              <a:t>int</a:t>
            </a:r>
            <a:endParaRPr lang="sv-SE" sz="1400" b="0" dirty="0">
              <a:solidFill>
                <a:srgbClr val="000000"/>
              </a:solidFill>
              <a:highlight>
                <a:srgbClr val="FFFFFF"/>
              </a:highlight>
              <a:latin typeface="Courier New" panose="02070309020205020404" pitchFamily="49" charset="0"/>
            </a:endParaRPr>
          </a:p>
          <a:p>
            <a:endParaRPr lang="sv-SE" sz="1400" b="0" dirty="0">
              <a:solidFill>
                <a:srgbClr val="000000"/>
              </a:solidFill>
              <a:highlight>
                <a:srgbClr val="FFFFFF"/>
              </a:highlight>
              <a:latin typeface="Courier New" panose="02070309020205020404" pitchFamily="49" charset="0"/>
            </a:endParaRPr>
          </a:p>
          <a:p>
            <a:r>
              <a:rPr lang="sv-SE" sz="1400" b="0" dirty="0">
                <a:solidFill>
                  <a:srgbClr val="000000"/>
                </a:solidFill>
                <a:highlight>
                  <a:srgbClr val="FFFFFF"/>
                </a:highlight>
                <a:latin typeface="Courier New" panose="02070309020205020404" pitchFamily="49" charset="0"/>
              </a:rPr>
              <a:t>Product</a:t>
            </a:r>
          </a:p>
          <a:p>
            <a:r>
              <a:rPr lang="sv-SE" sz="1400" b="1" dirty="0">
                <a:solidFill>
                  <a:srgbClr val="000080"/>
                </a:solidFill>
                <a:highlight>
                  <a:srgbClr val="FFFFFF"/>
                </a:highlight>
                <a:latin typeface="Courier New" panose="02070309020205020404" pitchFamily="49" charset="0"/>
              </a:rPr>
              <a:t>-</a:t>
            </a:r>
            <a:endParaRPr lang="sv-SE" sz="1400" b="0" dirty="0">
              <a:solidFill>
                <a:srgbClr val="000000"/>
              </a:solidFill>
              <a:highlight>
                <a:srgbClr val="FFFFFF"/>
              </a:highlight>
              <a:latin typeface="Courier New" panose="02070309020205020404" pitchFamily="49" charset="0"/>
            </a:endParaRPr>
          </a:p>
          <a:p>
            <a:r>
              <a:rPr lang="sv-SE" sz="1400" b="0" dirty="0" err="1">
                <a:solidFill>
                  <a:srgbClr val="000000"/>
                </a:solidFill>
                <a:highlight>
                  <a:srgbClr val="FFFFFF"/>
                </a:highlight>
                <a:latin typeface="Courier New" panose="02070309020205020404" pitchFamily="49" charset="0"/>
              </a:rPr>
              <a:t>ProductID</a:t>
            </a:r>
            <a:r>
              <a:rPr lang="sv-SE" sz="1400" b="0" dirty="0">
                <a:solidFill>
                  <a:srgbClr val="000000"/>
                </a:solidFill>
                <a:highlight>
                  <a:srgbClr val="FFFFFF"/>
                </a:highlight>
                <a:latin typeface="Courier New" panose="02070309020205020404" pitchFamily="49" charset="0"/>
              </a:rPr>
              <a:t> PK </a:t>
            </a:r>
            <a:r>
              <a:rPr lang="sv-SE" sz="1400" b="0" dirty="0" err="1">
                <a:solidFill>
                  <a:srgbClr val="800080"/>
                </a:solidFill>
                <a:highlight>
                  <a:srgbClr val="FFFFFF"/>
                </a:highlight>
                <a:latin typeface="Courier New" panose="02070309020205020404" pitchFamily="49" charset="0"/>
              </a:rPr>
              <a:t>int</a:t>
            </a:r>
            <a:endParaRPr lang="sv-SE" sz="1400" b="0" dirty="0">
              <a:solidFill>
                <a:srgbClr val="000000"/>
              </a:solidFill>
              <a:highlight>
                <a:srgbClr val="FFFFFF"/>
              </a:highlight>
              <a:latin typeface="Courier New" panose="02070309020205020404" pitchFamily="49" charset="0"/>
            </a:endParaRPr>
          </a:p>
          <a:p>
            <a:r>
              <a:rPr lang="sv-SE" sz="1400" b="0" dirty="0" err="1">
                <a:solidFill>
                  <a:srgbClr val="000000"/>
                </a:solidFill>
                <a:highlight>
                  <a:srgbClr val="FFFFFF"/>
                </a:highlight>
                <a:latin typeface="Courier New" panose="02070309020205020404" pitchFamily="49" charset="0"/>
              </a:rPr>
              <a:t>ProductName</a:t>
            </a:r>
            <a:r>
              <a:rPr lang="sv-SE" sz="1400" b="0" dirty="0">
                <a:solidFill>
                  <a:srgbClr val="000000"/>
                </a:solidFill>
                <a:highlight>
                  <a:srgbClr val="FFFFFF"/>
                </a:highlight>
                <a:latin typeface="Courier New" panose="02070309020205020404" pitchFamily="49" charset="0"/>
              </a:rPr>
              <a:t> </a:t>
            </a:r>
            <a:r>
              <a:rPr lang="sv-SE" sz="1400" b="0" dirty="0" err="1">
                <a:solidFill>
                  <a:srgbClr val="800080"/>
                </a:solidFill>
                <a:highlight>
                  <a:srgbClr val="FFFFFF"/>
                </a:highlight>
                <a:latin typeface="Courier New" panose="02070309020205020404" pitchFamily="49" charset="0"/>
              </a:rPr>
              <a:t>varchar</a:t>
            </a:r>
            <a:r>
              <a:rPr lang="sv-SE" sz="1400" b="1" dirty="0">
                <a:solidFill>
                  <a:srgbClr val="000080"/>
                </a:solidFill>
                <a:highlight>
                  <a:srgbClr val="FFFFFF"/>
                </a:highlight>
                <a:latin typeface="Courier New" panose="02070309020205020404" pitchFamily="49" charset="0"/>
              </a:rPr>
              <a:t>(</a:t>
            </a:r>
            <a:r>
              <a:rPr lang="sv-SE" sz="1400" b="0" dirty="0">
                <a:solidFill>
                  <a:srgbClr val="FF8000"/>
                </a:solidFill>
                <a:highlight>
                  <a:srgbClr val="FFFFFF"/>
                </a:highlight>
                <a:latin typeface="Courier New" panose="02070309020205020404" pitchFamily="49" charset="0"/>
              </a:rPr>
              <a:t>35</a:t>
            </a:r>
            <a:r>
              <a:rPr lang="sv-SE" sz="1400" b="1" dirty="0">
                <a:solidFill>
                  <a:srgbClr val="000080"/>
                </a:solidFill>
                <a:highlight>
                  <a:srgbClr val="FFFFFF"/>
                </a:highlight>
                <a:latin typeface="Courier New" panose="02070309020205020404" pitchFamily="49" charset="0"/>
              </a:rPr>
              <a:t>)</a:t>
            </a:r>
            <a:r>
              <a:rPr lang="sv-SE" sz="1400" b="0" dirty="0">
                <a:solidFill>
                  <a:srgbClr val="000000"/>
                </a:solidFill>
                <a:highlight>
                  <a:srgbClr val="FFFFFF"/>
                </a:highlight>
                <a:latin typeface="Courier New" panose="02070309020205020404" pitchFamily="49" charset="0"/>
              </a:rPr>
              <a:t> </a:t>
            </a:r>
            <a:r>
              <a:rPr lang="sv-SE" sz="1400" b="1" dirty="0">
                <a:solidFill>
                  <a:srgbClr val="0000FF"/>
                </a:solidFill>
                <a:highlight>
                  <a:srgbClr val="FFFFFF"/>
                </a:highlight>
                <a:latin typeface="Courier New" panose="02070309020205020404" pitchFamily="49" charset="0"/>
              </a:rPr>
              <a:t>UNIQUE</a:t>
            </a:r>
            <a:endParaRPr lang="sv-SE" sz="1400" b="0" dirty="0">
              <a:solidFill>
                <a:srgbClr val="000000"/>
              </a:solidFill>
              <a:highlight>
                <a:srgbClr val="FFFFFF"/>
              </a:highlight>
              <a:latin typeface="Courier New" panose="02070309020205020404" pitchFamily="49" charset="0"/>
            </a:endParaRPr>
          </a:p>
          <a:p>
            <a:endParaRPr lang="sv-SE" sz="1400" b="0" dirty="0">
              <a:solidFill>
                <a:srgbClr val="000000"/>
              </a:solidFill>
              <a:highlight>
                <a:srgbClr val="FFFFFF"/>
              </a:highlight>
              <a:latin typeface="Courier New" panose="02070309020205020404" pitchFamily="49" charset="0"/>
            </a:endParaRPr>
          </a:p>
          <a:p>
            <a:r>
              <a:rPr lang="sv-SE" sz="1400" b="0" dirty="0" err="1">
                <a:solidFill>
                  <a:srgbClr val="000000"/>
                </a:solidFill>
                <a:highlight>
                  <a:srgbClr val="FFFFFF"/>
                </a:highlight>
                <a:latin typeface="Courier New" panose="02070309020205020404" pitchFamily="49" charset="0"/>
              </a:rPr>
              <a:t>CustomerOrder</a:t>
            </a:r>
            <a:endParaRPr lang="sv-SE" sz="1400" b="0" dirty="0">
              <a:solidFill>
                <a:srgbClr val="000000"/>
              </a:solidFill>
              <a:highlight>
                <a:srgbClr val="FFFFFF"/>
              </a:highlight>
              <a:latin typeface="Courier New" panose="02070309020205020404" pitchFamily="49" charset="0"/>
            </a:endParaRPr>
          </a:p>
          <a:p>
            <a:r>
              <a:rPr lang="sv-SE" sz="1400" b="1" dirty="0">
                <a:solidFill>
                  <a:srgbClr val="000080"/>
                </a:solidFill>
                <a:highlight>
                  <a:srgbClr val="FFFFFF"/>
                </a:highlight>
                <a:latin typeface="Courier New" panose="02070309020205020404" pitchFamily="49" charset="0"/>
              </a:rPr>
              <a:t>-</a:t>
            </a:r>
            <a:endParaRPr lang="sv-SE" sz="1400" b="0" dirty="0">
              <a:solidFill>
                <a:srgbClr val="000000"/>
              </a:solidFill>
              <a:highlight>
                <a:srgbClr val="FFFFFF"/>
              </a:highlight>
              <a:latin typeface="Courier New" panose="02070309020205020404" pitchFamily="49" charset="0"/>
            </a:endParaRPr>
          </a:p>
          <a:p>
            <a:r>
              <a:rPr lang="sv-SE" sz="1400" b="0" dirty="0">
                <a:solidFill>
                  <a:srgbClr val="000000"/>
                </a:solidFill>
                <a:highlight>
                  <a:srgbClr val="FFFFFF"/>
                </a:highlight>
                <a:latin typeface="Courier New" panose="02070309020205020404" pitchFamily="49" charset="0"/>
              </a:rPr>
              <a:t>ID PK </a:t>
            </a:r>
            <a:r>
              <a:rPr lang="sv-SE" sz="1400" b="0" dirty="0" err="1">
                <a:solidFill>
                  <a:srgbClr val="800080"/>
                </a:solidFill>
                <a:highlight>
                  <a:srgbClr val="FFFFFF"/>
                </a:highlight>
                <a:latin typeface="Courier New" panose="02070309020205020404" pitchFamily="49" charset="0"/>
              </a:rPr>
              <a:t>int</a:t>
            </a:r>
            <a:r>
              <a:rPr lang="sv-SE" sz="1400" b="0" dirty="0">
                <a:solidFill>
                  <a:srgbClr val="000000"/>
                </a:solidFill>
                <a:highlight>
                  <a:srgbClr val="FFFFFF"/>
                </a:highlight>
                <a:latin typeface="Courier New" panose="02070309020205020404" pitchFamily="49" charset="0"/>
              </a:rPr>
              <a:t> </a:t>
            </a:r>
          </a:p>
          <a:p>
            <a:r>
              <a:rPr lang="sv-SE" sz="1400" b="0" dirty="0" err="1">
                <a:solidFill>
                  <a:srgbClr val="000000"/>
                </a:solidFill>
                <a:highlight>
                  <a:srgbClr val="FFFFFF"/>
                </a:highlight>
                <a:latin typeface="Courier New" panose="02070309020205020404" pitchFamily="49" charset="0"/>
              </a:rPr>
              <a:t>OrderID</a:t>
            </a:r>
            <a:r>
              <a:rPr lang="sv-SE" sz="1400" b="0" dirty="0">
                <a:solidFill>
                  <a:srgbClr val="000000"/>
                </a:solidFill>
                <a:highlight>
                  <a:srgbClr val="FFFFFF"/>
                </a:highlight>
                <a:latin typeface="Courier New" panose="02070309020205020404" pitchFamily="49" charset="0"/>
              </a:rPr>
              <a:t> </a:t>
            </a:r>
            <a:r>
              <a:rPr lang="sv-SE" sz="1400" b="0" dirty="0" err="1">
                <a:solidFill>
                  <a:srgbClr val="800080"/>
                </a:solidFill>
                <a:highlight>
                  <a:srgbClr val="FFFFFF"/>
                </a:highlight>
                <a:latin typeface="Courier New" panose="02070309020205020404" pitchFamily="49" charset="0"/>
              </a:rPr>
              <a:t>int</a:t>
            </a:r>
            <a:r>
              <a:rPr lang="sv-SE" sz="1400" b="0" dirty="0">
                <a:solidFill>
                  <a:srgbClr val="000000"/>
                </a:solidFill>
                <a:highlight>
                  <a:srgbClr val="FFFFFF"/>
                </a:highlight>
                <a:latin typeface="Courier New" panose="02070309020205020404" pitchFamily="49" charset="0"/>
              </a:rPr>
              <a:t> </a:t>
            </a:r>
          </a:p>
          <a:p>
            <a:r>
              <a:rPr lang="en-US" sz="1400" b="0" dirty="0">
                <a:solidFill>
                  <a:srgbClr val="000000"/>
                </a:solidFill>
                <a:highlight>
                  <a:srgbClr val="FFFFFF"/>
                </a:highlight>
                <a:latin typeface="Courier New" panose="02070309020205020404" pitchFamily="49" charset="0"/>
              </a:rPr>
              <a:t>SSNO </a:t>
            </a:r>
            <a:r>
              <a:rPr lang="en-US" sz="1400" b="0" dirty="0">
                <a:solidFill>
                  <a:srgbClr val="800080"/>
                </a:solidFill>
                <a:highlight>
                  <a:srgbClr val="FFFFFF"/>
                </a:highlight>
                <a:latin typeface="Courier New" panose="02070309020205020404" pitchFamily="49" charset="0"/>
              </a:rPr>
              <a:t>char</a:t>
            </a:r>
            <a:r>
              <a:rPr lang="en-US" sz="1400" b="1" dirty="0">
                <a:solidFill>
                  <a:srgbClr val="000080"/>
                </a:solidFill>
                <a:highlight>
                  <a:srgbClr val="FFFFFF"/>
                </a:highlight>
                <a:latin typeface="Courier New" panose="02070309020205020404" pitchFamily="49" charset="0"/>
              </a:rPr>
              <a:t>(</a:t>
            </a:r>
            <a:r>
              <a:rPr lang="en-US" sz="1400" b="0" dirty="0">
                <a:solidFill>
                  <a:srgbClr val="FF8000"/>
                </a:solidFill>
                <a:highlight>
                  <a:srgbClr val="FFFFFF"/>
                </a:highlight>
                <a:latin typeface="Courier New" panose="02070309020205020404" pitchFamily="49" charset="0"/>
              </a:rPr>
              <a:t>13</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FK </a:t>
            </a:r>
            <a:r>
              <a:rPr lang="en-US" sz="1400" b="1" dirty="0">
                <a:solidFill>
                  <a:srgbClr val="000080"/>
                </a:solidFill>
                <a:highlight>
                  <a:srgbClr val="FFFFFF"/>
                </a:highlight>
                <a:latin typeface="Courier New" panose="02070309020205020404" pitchFamily="49" charset="0"/>
              </a:rPr>
              <a:t>&gt;-</a:t>
            </a:r>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Customer</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SSNO</a:t>
            </a:r>
            <a:endParaRPr lang="en-US" sz="1400" b="0" dirty="0">
              <a:solidFill>
                <a:srgbClr val="000000"/>
              </a:solidFill>
              <a:highlight>
                <a:srgbClr val="FFFFFF"/>
              </a:highlight>
              <a:latin typeface="Courier New" panose="02070309020205020404" pitchFamily="49" charset="0"/>
            </a:endParaRPr>
          </a:p>
          <a:p>
            <a:r>
              <a:rPr lang="sv-SE" sz="1400" b="0" dirty="0" err="1">
                <a:solidFill>
                  <a:srgbClr val="000000"/>
                </a:solidFill>
                <a:highlight>
                  <a:srgbClr val="FFFFFF"/>
                </a:highlight>
                <a:latin typeface="Courier New" panose="02070309020205020404" pitchFamily="49" charset="0"/>
              </a:rPr>
              <a:t>ProductID</a:t>
            </a:r>
            <a:r>
              <a:rPr lang="sv-SE" sz="1400" b="0" dirty="0">
                <a:solidFill>
                  <a:srgbClr val="000000"/>
                </a:solidFill>
                <a:highlight>
                  <a:srgbClr val="FFFFFF"/>
                </a:highlight>
                <a:latin typeface="Courier New" panose="02070309020205020404" pitchFamily="49" charset="0"/>
              </a:rPr>
              <a:t> </a:t>
            </a:r>
            <a:r>
              <a:rPr lang="sv-SE" sz="1400" b="0" dirty="0" err="1">
                <a:solidFill>
                  <a:srgbClr val="800080"/>
                </a:solidFill>
                <a:highlight>
                  <a:srgbClr val="FFFFFF"/>
                </a:highlight>
                <a:latin typeface="Courier New" panose="02070309020205020404" pitchFamily="49" charset="0"/>
              </a:rPr>
              <a:t>int</a:t>
            </a:r>
            <a:r>
              <a:rPr lang="sv-SE" sz="1400" b="0" dirty="0">
                <a:solidFill>
                  <a:srgbClr val="000000"/>
                </a:solidFill>
                <a:highlight>
                  <a:srgbClr val="FFFFFF"/>
                </a:highlight>
                <a:latin typeface="Courier New" panose="02070309020205020404" pitchFamily="49" charset="0"/>
              </a:rPr>
              <a:t> FK </a:t>
            </a:r>
            <a:r>
              <a:rPr lang="sv-SE" sz="1400" b="1" dirty="0">
                <a:solidFill>
                  <a:srgbClr val="000080"/>
                </a:solidFill>
                <a:highlight>
                  <a:srgbClr val="FFFFFF"/>
                </a:highlight>
                <a:latin typeface="Courier New" panose="02070309020205020404" pitchFamily="49" charset="0"/>
              </a:rPr>
              <a:t>-</a:t>
            </a:r>
            <a:r>
              <a:rPr lang="sv-SE" sz="1400" b="0" dirty="0">
                <a:solidFill>
                  <a:srgbClr val="000000"/>
                </a:solidFill>
                <a:highlight>
                  <a:srgbClr val="FFFFFF"/>
                </a:highlight>
                <a:latin typeface="Courier New" panose="02070309020205020404" pitchFamily="49" charset="0"/>
              </a:rPr>
              <a:t> </a:t>
            </a:r>
            <a:r>
              <a:rPr lang="sv-SE" sz="1400" b="0" dirty="0" err="1">
                <a:solidFill>
                  <a:srgbClr val="000000"/>
                </a:solidFill>
                <a:highlight>
                  <a:srgbClr val="FFFFFF"/>
                </a:highlight>
                <a:latin typeface="Courier New" panose="02070309020205020404" pitchFamily="49" charset="0"/>
              </a:rPr>
              <a:t>Product</a:t>
            </a:r>
            <a:r>
              <a:rPr lang="sv-SE" sz="1400" b="1" dirty="0" err="1">
                <a:solidFill>
                  <a:srgbClr val="000080"/>
                </a:solidFill>
                <a:highlight>
                  <a:srgbClr val="FFFFFF"/>
                </a:highlight>
                <a:latin typeface="Courier New" panose="02070309020205020404" pitchFamily="49" charset="0"/>
              </a:rPr>
              <a:t>.</a:t>
            </a:r>
            <a:r>
              <a:rPr lang="sv-SE" sz="1400" b="0" dirty="0" err="1">
                <a:solidFill>
                  <a:srgbClr val="000000"/>
                </a:solidFill>
                <a:highlight>
                  <a:srgbClr val="FFFFFF"/>
                </a:highlight>
                <a:latin typeface="Courier New" panose="02070309020205020404" pitchFamily="49" charset="0"/>
              </a:rPr>
              <a:t>ProductID</a:t>
            </a:r>
            <a:endParaRPr lang="sv-SE" sz="1400" b="0" dirty="0">
              <a:solidFill>
                <a:srgbClr val="000000"/>
              </a:solidFill>
              <a:highlight>
                <a:srgbClr val="FFFFFF"/>
              </a:highlight>
              <a:latin typeface="Courier New" panose="02070309020205020404" pitchFamily="49" charset="0"/>
            </a:endParaRPr>
          </a:p>
          <a:p>
            <a:r>
              <a:rPr lang="sv-SE" sz="1400" b="0" dirty="0" err="1">
                <a:solidFill>
                  <a:srgbClr val="000000"/>
                </a:solidFill>
                <a:highlight>
                  <a:srgbClr val="FFFFFF"/>
                </a:highlight>
                <a:latin typeface="Courier New" panose="02070309020205020404" pitchFamily="49" charset="0"/>
              </a:rPr>
              <a:t>Quantity</a:t>
            </a:r>
            <a:r>
              <a:rPr lang="sv-SE" sz="1400" b="0" dirty="0">
                <a:solidFill>
                  <a:srgbClr val="000000"/>
                </a:solidFill>
                <a:highlight>
                  <a:srgbClr val="FFFFFF"/>
                </a:highlight>
                <a:latin typeface="Courier New" panose="02070309020205020404" pitchFamily="49" charset="0"/>
              </a:rPr>
              <a:t> </a:t>
            </a:r>
            <a:r>
              <a:rPr lang="sv-SE" sz="1400" b="0" dirty="0" err="1">
                <a:solidFill>
                  <a:srgbClr val="800080"/>
                </a:solidFill>
                <a:highlight>
                  <a:srgbClr val="FFFFFF"/>
                </a:highlight>
                <a:latin typeface="Courier New" panose="02070309020205020404" pitchFamily="49" charset="0"/>
              </a:rPr>
              <a:t>int</a:t>
            </a:r>
            <a:r>
              <a:rPr lang="sv-SE" sz="1400" b="0" dirty="0">
                <a:solidFill>
                  <a:srgbClr val="000000"/>
                </a:solidFill>
                <a:highlight>
                  <a:srgbClr val="FFFFFF"/>
                </a:highlight>
                <a:latin typeface="Courier New" panose="02070309020205020404" pitchFamily="49" charset="0"/>
              </a:rPr>
              <a:t> </a:t>
            </a:r>
          </a:p>
          <a:p>
            <a:r>
              <a:rPr lang="sv-SE" sz="1400" b="0" dirty="0" err="1">
                <a:solidFill>
                  <a:srgbClr val="000000"/>
                </a:solidFill>
                <a:highlight>
                  <a:srgbClr val="FFFFFF"/>
                </a:highlight>
                <a:latin typeface="Courier New" panose="02070309020205020404" pitchFamily="49" charset="0"/>
              </a:rPr>
              <a:t>TotalAmount</a:t>
            </a:r>
            <a:r>
              <a:rPr lang="sv-SE" sz="1400" b="0" dirty="0">
                <a:solidFill>
                  <a:srgbClr val="000000"/>
                </a:solidFill>
                <a:highlight>
                  <a:srgbClr val="FFFFFF"/>
                </a:highlight>
                <a:latin typeface="Courier New" panose="02070309020205020404" pitchFamily="49" charset="0"/>
              </a:rPr>
              <a:t> </a:t>
            </a:r>
            <a:r>
              <a:rPr lang="sv-SE" sz="1400" b="0" dirty="0" err="1">
                <a:solidFill>
                  <a:srgbClr val="800080"/>
                </a:solidFill>
                <a:highlight>
                  <a:srgbClr val="FFFFFF"/>
                </a:highlight>
                <a:latin typeface="Courier New" panose="02070309020205020404" pitchFamily="49" charset="0"/>
              </a:rPr>
              <a:t>money</a:t>
            </a:r>
            <a:endParaRPr lang="sv-SE" sz="1400" b="0" dirty="0">
              <a:solidFill>
                <a:srgbClr val="000000"/>
              </a:solidFill>
              <a:highlight>
                <a:srgbClr val="FFFFFF"/>
              </a:highlight>
              <a:latin typeface="Courier New" panose="02070309020205020404" pitchFamily="49" charset="0"/>
            </a:endParaRPr>
          </a:p>
          <a:p>
            <a:r>
              <a:rPr lang="sv-SE" sz="1400" b="0" dirty="0">
                <a:solidFill>
                  <a:srgbClr val="800080"/>
                </a:solidFill>
                <a:highlight>
                  <a:srgbClr val="FFFFFF"/>
                </a:highlight>
                <a:latin typeface="Courier New" panose="02070309020205020404" pitchFamily="49" charset="0"/>
              </a:rPr>
              <a:t>Date</a:t>
            </a:r>
            <a:r>
              <a:rPr lang="sv-SE" sz="1400" b="0" dirty="0">
                <a:solidFill>
                  <a:srgbClr val="000000"/>
                </a:solidFill>
                <a:highlight>
                  <a:srgbClr val="FFFFFF"/>
                </a:highlight>
                <a:latin typeface="Courier New" panose="02070309020205020404" pitchFamily="49" charset="0"/>
              </a:rPr>
              <a:t> </a:t>
            </a:r>
            <a:r>
              <a:rPr lang="sv-SE" sz="1400" b="0" dirty="0" err="1">
                <a:solidFill>
                  <a:srgbClr val="800080"/>
                </a:solidFill>
                <a:highlight>
                  <a:srgbClr val="FFFFFF"/>
                </a:highlight>
                <a:latin typeface="Courier New" panose="02070309020205020404" pitchFamily="49" charset="0"/>
              </a:rPr>
              <a:t>Date</a:t>
            </a:r>
            <a:r>
              <a:rPr lang="sv-SE" sz="1400" b="0" dirty="0">
                <a:solidFill>
                  <a:srgbClr val="000000"/>
                </a:solidFill>
                <a:highlight>
                  <a:srgbClr val="FFFFFF"/>
                </a:highlight>
                <a:latin typeface="Courier New" panose="02070309020205020404" pitchFamily="49" charset="0"/>
              </a:rPr>
              <a:t> </a:t>
            </a:r>
            <a:r>
              <a:rPr lang="sv-SE" sz="1400" b="1" dirty="0">
                <a:solidFill>
                  <a:srgbClr val="0000FF"/>
                </a:solidFill>
                <a:highlight>
                  <a:srgbClr val="FFFFFF"/>
                </a:highlight>
                <a:latin typeface="Courier New" panose="02070309020205020404" pitchFamily="49" charset="0"/>
              </a:rPr>
              <a:t>INDEX</a:t>
            </a:r>
            <a:endParaRPr lang="sv-SE" sz="1400" b="0" dirty="0">
              <a:solidFill>
                <a:srgbClr val="000000"/>
              </a:solidFill>
              <a:highlight>
                <a:srgbClr val="FFFFFF"/>
              </a:highlight>
              <a:latin typeface="Courier New" panose="02070309020205020404" pitchFamily="49" charset="0"/>
            </a:endParaRPr>
          </a:p>
          <a:p>
            <a:endParaRPr lang="sv-SE" sz="1400" b="0" dirty="0">
              <a:solidFill>
                <a:srgbClr val="000000"/>
              </a:solidFill>
              <a:highlight>
                <a:srgbClr val="FFFFFF"/>
              </a:highlight>
              <a:latin typeface="Courier New" panose="02070309020205020404" pitchFamily="49" charset="0"/>
            </a:endParaRPr>
          </a:p>
          <a:p>
            <a:endParaRPr lang="sv-SE" sz="1400" b="0" dirty="0">
              <a:solidFill>
                <a:srgbClr val="000000"/>
              </a:solidFill>
              <a:highlight>
                <a:srgbClr val="FFFFFF"/>
              </a:highlight>
              <a:latin typeface="Courier New" panose="02070309020205020404" pitchFamily="49" charset="0"/>
            </a:endParaRPr>
          </a:p>
        </p:txBody>
      </p:sp>
      <p:pic>
        <p:nvPicPr>
          <p:cNvPr id="11" name="Bildobjekt 10">
            <a:extLst>
              <a:ext uri="{FF2B5EF4-FFF2-40B4-BE49-F238E27FC236}">
                <a16:creationId xmlns:a16="http://schemas.microsoft.com/office/drawing/2014/main" id="{B9F8D462-40CE-99F3-F03D-56EB0906D777}"/>
              </a:ext>
            </a:extLst>
          </p:cNvPr>
          <p:cNvPicPr>
            <a:picLocks noChangeAspect="1"/>
          </p:cNvPicPr>
          <p:nvPr/>
        </p:nvPicPr>
        <p:blipFill>
          <a:blip r:embed="rId3"/>
          <a:stretch>
            <a:fillRect/>
          </a:stretch>
        </p:blipFill>
        <p:spPr>
          <a:xfrm>
            <a:off x="4569889" y="1204292"/>
            <a:ext cx="7378531" cy="5198092"/>
          </a:xfrm>
          <a:prstGeom prst="rect">
            <a:avLst/>
          </a:prstGeom>
        </p:spPr>
      </p:pic>
      <p:sp>
        <p:nvSpPr>
          <p:cNvPr id="3" name="textruta 2">
            <a:extLst>
              <a:ext uri="{FF2B5EF4-FFF2-40B4-BE49-F238E27FC236}">
                <a16:creationId xmlns:a16="http://schemas.microsoft.com/office/drawing/2014/main" id="{BD9BF9BA-A706-F55A-E123-7D99E2928B7D}"/>
              </a:ext>
            </a:extLst>
          </p:cNvPr>
          <p:cNvSpPr txBox="1"/>
          <p:nvPr/>
        </p:nvSpPr>
        <p:spPr>
          <a:xfrm>
            <a:off x="5495278" y="226164"/>
            <a:ext cx="5912528" cy="941033"/>
          </a:xfrm>
          <a:prstGeom prst="rect">
            <a:avLst/>
          </a:prstGeom>
          <a:noFill/>
        </p:spPr>
        <p:txBody>
          <a:bodyPr wrap="square" rtlCol="0">
            <a:spAutoFit/>
          </a:bodyPr>
          <a:lstStyle/>
          <a:p>
            <a:r>
              <a:rPr lang="sv-SE" i="1" dirty="0"/>
              <a:t>”Exempel: Antag att du har ett företag som säljer produkter. Företaget har flertalet kunder och måste kunna följa upp vilka produkter kunderna köpt i varje order”.</a:t>
            </a:r>
          </a:p>
        </p:txBody>
      </p:sp>
    </p:spTree>
    <p:extLst>
      <p:ext uri="{BB962C8B-B14F-4D97-AF65-F5344CB8AC3E}">
        <p14:creationId xmlns:p14="http://schemas.microsoft.com/office/powerpoint/2010/main" val="905717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22038A7-A868-0E21-0B70-235D26E753FE}"/>
              </a:ext>
            </a:extLst>
          </p:cNvPr>
          <p:cNvSpPr>
            <a:spLocks noGrp="1"/>
          </p:cNvSpPr>
          <p:nvPr>
            <p:ph type="title"/>
          </p:nvPr>
        </p:nvSpPr>
        <p:spPr/>
        <p:txBody>
          <a:bodyPr/>
          <a:lstStyle/>
          <a:p>
            <a:r>
              <a:rPr lang="sv-SE" dirty="0"/>
              <a:t>Skapa tabellerna i SQL</a:t>
            </a:r>
          </a:p>
        </p:txBody>
      </p:sp>
      <p:sp>
        <p:nvSpPr>
          <p:cNvPr id="3" name="Platshållare för innehåll 2">
            <a:extLst>
              <a:ext uri="{FF2B5EF4-FFF2-40B4-BE49-F238E27FC236}">
                <a16:creationId xmlns:a16="http://schemas.microsoft.com/office/drawing/2014/main" id="{8839BDF7-BE85-E012-D557-F316693E7514}"/>
              </a:ext>
            </a:extLst>
          </p:cNvPr>
          <p:cNvSpPr>
            <a:spLocks noGrp="1"/>
          </p:cNvSpPr>
          <p:nvPr>
            <p:ph idx="1"/>
          </p:nvPr>
        </p:nvSpPr>
        <p:spPr/>
        <p:txBody>
          <a:bodyPr>
            <a:normAutofit fontScale="85000" lnSpcReduction="20000"/>
          </a:bodyPr>
          <a:lstStyle/>
          <a:p>
            <a:r>
              <a:rPr lang="sv-SE" dirty="0"/>
              <a:t>”Quick </a:t>
            </a:r>
            <a:r>
              <a:rPr lang="sv-SE" dirty="0" err="1"/>
              <a:t>Database</a:t>
            </a:r>
            <a:r>
              <a:rPr lang="sv-SE" dirty="0"/>
              <a:t> Diagrams” (och andra program) kan autogenerera kod för att skapa tabellerna.</a:t>
            </a:r>
          </a:p>
          <a:p>
            <a:r>
              <a:rPr lang="sv-SE" dirty="0"/>
              <a:t>Risker med autogenererad kod: </a:t>
            </a:r>
          </a:p>
          <a:p>
            <a:pPr>
              <a:buFont typeface="Wingdings" panose="05000000000000000000" pitchFamily="2" charset="2"/>
              <a:buChar char="Ø"/>
            </a:pPr>
            <a:r>
              <a:rPr lang="sv-SE" dirty="0"/>
              <a:t>Man förstår inte vad koden gör. </a:t>
            </a:r>
          </a:p>
          <a:p>
            <a:pPr>
              <a:buFont typeface="Wingdings" panose="05000000000000000000" pitchFamily="2" charset="2"/>
              <a:buChar char="Ø"/>
            </a:pPr>
            <a:r>
              <a:rPr lang="sv-SE" dirty="0"/>
              <a:t>Koden kan vara svår att underhålla om standarder såsom t.ex. namngivning bryts. </a:t>
            </a:r>
          </a:p>
          <a:p>
            <a:pPr>
              <a:buFont typeface="Wingdings" panose="05000000000000000000" pitchFamily="2" charset="2"/>
              <a:buChar char="Ø"/>
            </a:pPr>
            <a:r>
              <a:rPr lang="sv-SE" dirty="0"/>
              <a:t>Inte lika flexibelt som att skriva koden själv. Exempel: ”check </a:t>
            </a:r>
            <a:r>
              <a:rPr lang="sv-SE" dirty="0" err="1"/>
              <a:t>constraints</a:t>
            </a:r>
            <a:r>
              <a:rPr lang="sv-SE" dirty="0"/>
              <a:t>” som styr acceptabla värden, t.ex. pris &gt; 0 kan inte </a:t>
            </a:r>
            <a:r>
              <a:rPr lang="sv-SE" dirty="0" err="1"/>
              <a:t>autogenereras</a:t>
            </a:r>
            <a:r>
              <a:rPr lang="sv-SE" dirty="0"/>
              <a:t> från ”Quick </a:t>
            </a:r>
            <a:r>
              <a:rPr lang="sv-SE" dirty="0" err="1"/>
              <a:t>Database</a:t>
            </a:r>
            <a:r>
              <a:rPr lang="sv-SE" dirty="0"/>
              <a:t> Diagrams”.</a:t>
            </a:r>
          </a:p>
          <a:p>
            <a:r>
              <a:rPr lang="sv-SE" dirty="0" err="1"/>
              <a:t>Rekomendation</a:t>
            </a:r>
            <a:r>
              <a:rPr lang="sv-SE" dirty="0"/>
              <a:t>: Autogenererad kod kan användas som en första inspiration </a:t>
            </a:r>
            <a:r>
              <a:rPr lang="sv-SE" b="1" dirty="0"/>
              <a:t>för att därefter skriva koden själv </a:t>
            </a:r>
            <a:r>
              <a:rPr lang="sv-SE" dirty="0"/>
              <a:t>som är ett säkrare alternativ.</a:t>
            </a:r>
          </a:p>
          <a:p>
            <a:r>
              <a:rPr lang="sv-SE" dirty="0"/>
              <a:t>Att göra rätt från första implementation är alltid enklare än att göra en ”</a:t>
            </a:r>
            <a:r>
              <a:rPr lang="sv-SE" dirty="0" err="1"/>
              <a:t>code</a:t>
            </a:r>
            <a:r>
              <a:rPr lang="sv-SE" dirty="0"/>
              <a:t> </a:t>
            </a:r>
            <a:r>
              <a:rPr lang="sv-SE" dirty="0" err="1"/>
              <a:t>refactoring</a:t>
            </a:r>
            <a:r>
              <a:rPr lang="sv-SE" dirty="0"/>
              <a:t>” senare som i </a:t>
            </a:r>
            <a:r>
              <a:rPr lang="sv-SE" dirty="0" err="1"/>
              <a:t>verkligehten</a:t>
            </a:r>
            <a:r>
              <a:rPr lang="sv-SE" dirty="0"/>
              <a:t> kan vara en mycket svår och tidskrävande process. </a:t>
            </a:r>
          </a:p>
        </p:txBody>
      </p:sp>
    </p:spTree>
    <p:extLst>
      <p:ext uri="{BB962C8B-B14F-4D97-AF65-F5344CB8AC3E}">
        <p14:creationId xmlns:p14="http://schemas.microsoft.com/office/powerpoint/2010/main" val="1433523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3C023A9-D029-9A66-D0CD-D94101B9EC2F}"/>
              </a:ext>
            </a:extLst>
          </p:cNvPr>
          <p:cNvSpPr>
            <a:spLocks noGrp="1"/>
          </p:cNvSpPr>
          <p:nvPr>
            <p:ph type="title"/>
          </p:nvPr>
        </p:nvSpPr>
        <p:spPr/>
        <p:txBody>
          <a:bodyPr/>
          <a:lstStyle/>
          <a:p>
            <a:r>
              <a:rPr lang="sv-SE" dirty="0"/>
              <a:t>Kodexempel – ”</a:t>
            </a:r>
            <a:r>
              <a:rPr lang="sv-SE" dirty="0" err="1"/>
              <a:t>create_tables</a:t>
            </a:r>
            <a:r>
              <a:rPr lang="sv-SE" dirty="0"/>
              <a:t>”</a:t>
            </a:r>
          </a:p>
        </p:txBody>
      </p:sp>
    </p:spTree>
    <p:extLst>
      <p:ext uri="{BB962C8B-B14F-4D97-AF65-F5344CB8AC3E}">
        <p14:creationId xmlns:p14="http://schemas.microsoft.com/office/powerpoint/2010/main" val="3877101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19B5466-B361-7B0C-FF83-F9E58ADD6B29}"/>
              </a:ext>
            </a:extLst>
          </p:cNvPr>
          <p:cNvSpPr>
            <a:spLocks noGrp="1"/>
          </p:cNvSpPr>
          <p:nvPr>
            <p:ph type="title"/>
          </p:nvPr>
        </p:nvSpPr>
        <p:spPr/>
        <p:txBody>
          <a:bodyPr/>
          <a:lstStyle/>
          <a:p>
            <a:r>
              <a:rPr lang="sv-SE" dirty="0"/>
              <a:t>SQL frågor ”</a:t>
            </a:r>
            <a:r>
              <a:rPr lang="sv-SE" dirty="0" err="1"/>
              <a:t>queries</a:t>
            </a:r>
            <a:r>
              <a:rPr lang="sv-SE" dirty="0"/>
              <a:t>”</a:t>
            </a:r>
          </a:p>
        </p:txBody>
      </p:sp>
      <p:sp>
        <p:nvSpPr>
          <p:cNvPr id="3" name="Platshållare för text 2">
            <a:extLst>
              <a:ext uri="{FF2B5EF4-FFF2-40B4-BE49-F238E27FC236}">
                <a16:creationId xmlns:a16="http://schemas.microsoft.com/office/drawing/2014/main" id="{4244DE79-EB21-4069-B772-524B000BC3DB}"/>
              </a:ext>
            </a:extLst>
          </p:cNvPr>
          <p:cNvSpPr>
            <a:spLocks noGrp="1"/>
          </p:cNvSpPr>
          <p:nvPr>
            <p:ph type="body" idx="1"/>
          </p:nvPr>
        </p:nvSpPr>
        <p:spPr/>
        <p:txBody>
          <a:bodyPr/>
          <a:lstStyle/>
          <a:p>
            <a:r>
              <a:rPr lang="sv-SE" dirty="0"/>
              <a:t>Med hjälp av programmeringsspråket SQL så kan vi ställa frågor ”</a:t>
            </a:r>
            <a:r>
              <a:rPr lang="sv-SE" dirty="0" err="1"/>
              <a:t>queries</a:t>
            </a:r>
            <a:r>
              <a:rPr lang="sv-SE" dirty="0"/>
              <a:t>” för att få ut önskad data från våra databaser. </a:t>
            </a:r>
          </a:p>
        </p:txBody>
      </p:sp>
    </p:spTree>
    <p:extLst>
      <p:ext uri="{BB962C8B-B14F-4D97-AF65-F5344CB8AC3E}">
        <p14:creationId xmlns:p14="http://schemas.microsoft.com/office/powerpoint/2010/main" val="4055024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a:extLst>
              <a:ext uri="{FF2B5EF4-FFF2-40B4-BE49-F238E27FC236}">
                <a16:creationId xmlns:a16="http://schemas.microsoft.com/office/drawing/2014/main" id="{A03A62CB-CB72-1028-97B9-52199D5F32ED}"/>
              </a:ext>
            </a:extLst>
          </p:cNvPr>
          <p:cNvSpPr>
            <a:spLocks noGrp="1"/>
          </p:cNvSpPr>
          <p:nvPr>
            <p:ph type="title"/>
          </p:nvPr>
        </p:nvSpPr>
        <p:spPr>
          <a:xfrm>
            <a:off x="838200" y="177110"/>
            <a:ext cx="10515600" cy="1325563"/>
          </a:xfrm>
        </p:spPr>
        <p:txBody>
          <a:bodyPr/>
          <a:lstStyle/>
          <a:p>
            <a:r>
              <a:rPr lang="sv-SE" dirty="0"/>
              <a:t>Frågor</a:t>
            </a:r>
          </a:p>
        </p:txBody>
      </p:sp>
      <p:sp>
        <p:nvSpPr>
          <p:cNvPr id="5" name="Platshållare för innehåll 4">
            <a:extLst>
              <a:ext uri="{FF2B5EF4-FFF2-40B4-BE49-F238E27FC236}">
                <a16:creationId xmlns:a16="http://schemas.microsoft.com/office/drawing/2014/main" id="{DDEFB700-CA15-57A3-2CE7-509409A1CDEC}"/>
              </a:ext>
            </a:extLst>
          </p:cNvPr>
          <p:cNvSpPr>
            <a:spLocks noGrp="1"/>
          </p:cNvSpPr>
          <p:nvPr>
            <p:ph idx="1"/>
          </p:nvPr>
        </p:nvSpPr>
        <p:spPr>
          <a:xfrm>
            <a:off x="838200" y="1454455"/>
            <a:ext cx="10515600" cy="4351338"/>
          </a:xfrm>
        </p:spPr>
        <p:txBody>
          <a:bodyPr/>
          <a:lstStyle/>
          <a:p>
            <a:r>
              <a:rPr lang="sv-SE" dirty="0"/>
              <a:t>Exempel på en fråga hade kunnat vara: </a:t>
            </a:r>
          </a:p>
          <a:p>
            <a:pPr marL="0" indent="0">
              <a:buNone/>
            </a:pPr>
            <a:endParaRPr lang="sv-SE" dirty="0"/>
          </a:p>
        </p:txBody>
      </p:sp>
      <p:sp>
        <p:nvSpPr>
          <p:cNvPr id="6" name="textruta 5">
            <a:extLst>
              <a:ext uri="{FF2B5EF4-FFF2-40B4-BE49-F238E27FC236}">
                <a16:creationId xmlns:a16="http://schemas.microsoft.com/office/drawing/2014/main" id="{9D8B0858-8241-B4FD-6AC8-0CE34835ABC3}"/>
              </a:ext>
            </a:extLst>
          </p:cNvPr>
          <p:cNvSpPr txBox="1"/>
          <p:nvPr/>
        </p:nvSpPr>
        <p:spPr>
          <a:xfrm>
            <a:off x="1756692" y="2319490"/>
            <a:ext cx="3987160" cy="1754326"/>
          </a:xfrm>
          <a:prstGeom prst="rect">
            <a:avLst/>
          </a:prstGeom>
          <a:noFill/>
        </p:spPr>
        <p:txBody>
          <a:bodyPr wrap="square" rtlCol="0">
            <a:spAutoFit/>
          </a:bodyPr>
          <a:lstStyle/>
          <a:p>
            <a:r>
              <a:rPr lang="sv-SE" sz="1800" b="1" dirty="0">
                <a:solidFill>
                  <a:srgbClr val="0000FF"/>
                </a:solidFill>
                <a:highlight>
                  <a:srgbClr val="FFFFFF"/>
                </a:highlight>
                <a:latin typeface="Courier New" panose="02070309020205020404" pitchFamily="49" charset="0"/>
              </a:rPr>
              <a:t>SELECT</a:t>
            </a:r>
            <a:r>
              <a:rPr lang="sv-SE" sz="1800" b="0" dirty="0">
                <a:solidFill>
                  <a:srgbClr val="000000"/>
                </a:solidFill>
                <a:highlight>
                  <a:srgbClr val="FFFFFF"/>
                </a:highlight>
                <a:latin typeface="Courier New" panose="02070309020205020404" pitchFamily="49" charset="0"/>
              </a:rPr>
              <a:t> SSNO</a:t>
            </a:r>
            <a:r>
              <a:rPr lang="sv-SE" sz="1800" b="1" dirty="0">
                <a:solidFill>
                  <a:srgbClr val="000080"/>
                </a:solidFill>
                <a:highlight>
                  <a:srgbClr val="FFFFFF"/>
                </a:highlight>
                <a:latin typeface="Courier New" panose="02070309020205020404" pitchFamily="49" charset="0"/>
              </a:rPr>
              <a:t>,</a:t>
            </a:r>
            <a:r>
              <a:rPr lang="sv-SE" sz="1800" b="0" dirty="0">
                <a:solidFill>
                  <a:srgbClr val="000000"/>
                </a:solidFill>
                <a:highlight>
                  <a:srgbClr val="FFFFFF"/>
                </a:highlight>
                <a:latin typeface="Courier New" panose="02070309020205020404" pitchFamily="49" charset="0"/>
              </a:rPr>
              <a:t> </a:t>
            </a:r>
          </a:p>
          <a:p>
            <a:r>
              <a:rPr lang="sv-SE" sz="1800" b="0" dirty="0">
                <a:solidFill>
                  <a:srgbClr val="000000"/>
                </a:solidFill>
                <a:highlight>
                  <a:srgbClr val="FFFFFF"/>
                </a:highlight>
                <a:latin typeface="Courier New" panose="02070309020205020404" pitchFamily="49" charset="0"/>
              </a:rPr>
              <a:t>	</a:t>
            </a:r>
            <a:r>
              <a:rPr lang="sv-SE" sz="1800" b="0" dirty="0" err="1">
                <a:solidFill>
                  <a:srgbClr val="000000"/>
                </a:solidFill>
                <a:highlight>
                  <a:srgbClr val="FFFFFF"/>
                </a:highlight>
                <a:latin typeface="Courier New" panose="02070309020205020404" pitchFamily="49" charset="0"/>
              </a:rPr>
              <a:t>Quantity</a:t>
            </a:r>
            <a:r>
              <a:rPr lang="sv-SE" sz="1800" b="1" dirty="0">
                <a:solidFill>
                  <a:srgbClr val="000080"/>
                </a:solidFill>
                <a:highlight>
                  <a:srgbClr val="FFFFFF"/>
                </a:highlight>
                <a:latin typeface="Courier New" panose="02070309020205020404" pitchFamily="49" charset="0"/>
              </a:rPr>
              <a:t>,</a:t>
            </a:r>
            <a:endParaRPr lang="sv-SE" sz="1800" b="0" dirty="0">
              <a:solidFill>
                <a:srgbClr val="000000"/>
              </a:solidFill>
              <a:highlight>
                <a:srgbClr val="FFFFFF"/>
              </a:highlight>
              <a:latin typeface="Courier New" panose="02070309020205020404" pitchFamily="49" charset="0"/>
            </a:endParaRPr>
          </a:p>
          <a:p>
            <a:r>
              <a:rPr lang="sv-SE" sz="1800" b="0" dirty="0">
                <a:solidFill>
                  <a:srgbClr val="000000"/>
                </a:solidFill>
                <a:highlight>
                  <a:srgbClr val="FFFFFF"/>
                </a:highlight>
                <a:latin typeface="Courier New" panose="02070309020205020404" pitchFamily="49" charset="0"/>
              </a:rPr>
              <a:t>	</a:t>
            </a:r>
            <a:r>
              <a:rPr lang="sv-SE" sz="1800" b="0" dirty="0" err="1">
                <a:solidFill>
                  <a:srgbClr val="000000"/>
                </a:solidFill>
                <a:highlight>
                  <a:srgbClr val="FFFFFF"/>
                </a:highlight>
                <a:latin typeface="Courier New" panose="02070309020205020404" pitchFamily="49" charset="0"/>
              </a:rPr>
              <a:t>TotalAmount</a:t>
            </a:r>
            <a:endParaRPr lang="sv-SE" sz="1800" b="0" dirty="0">
              <a:solidFill>
                <a:srgbClr val="000000"/>
              </a:solidFill>
              <a:highlight>
                <a:srgbClr val="FFFFFF"/>
              </a:highlight>
              <a:latin typeface="Courier New" panose="02070309020205020404" pitchFamily="49" charset="0"/>
            </a:endParaRPr>
          </a:p>
          <a:p>
            <a:r>
              <a:rPr lang="sv-SE" sz="1800" b="1" dirty="0">
                <a:solidFill>
                  <a:srgbClr val="0000FF"/>
                </a:solidFill>
                <a:highlight>
                  <a:srgbClr val="FFFFFF"/>
                </a:highlight>
                <a:latin typeface="Courier New" panose="02070309020205020404" pitchFamily="49" charset="0"/>
              </a:rPr>
              <a:t>FROM</a:t>
            </a:r>
            <a:r>
              <a:rPr lang="sv-SE" sz="1800" b="0" dirty="0">
                <a:solidFill>
                  <a:srgbClr val="000000"/>
                </a:solidFill>
                <a:highlight>
                  <a:srgbClr val="FFFFFF"/>
                </a:highlight>
                <a:latin typeface="Courier New" panose="02070309020205020404" pitchFamily="49" charset="0"/>
              </a:rPr>
              <a:t> </a:t>
            </a:r>
            <a:r>
              <a:rPr lang="sv-SE" sz="1800" b="0" dirty="0" err="1">
                <a:solidFill>
                  <a:srgbClr val="000000"/>
                </a:solidFill>
                <a:highlight>
                  <a:srgbClr val="FFFFFF"/>
                </a:highlight>
                <a:latin typeface="Courier New" panose="02070309020205020404" pitchFamily="49" charset="0"/>
              </a:rPr>
              <a:t>CustomerOrder</a:t>
            </a:r>
            <a:endParaRPr lang="sv-SE" sz="1800" b="0" dirty="0">
              <a:solidFill>
                <a:srgbClr val="000000"/>
              </a:solidFill>
              <a:highlight>
                <a:srgbClr val="FFFFFF"/>
              </a:highlight>
              <a:latin typeface="Courier New" panose="02070309020205020404" pitchFamily="49" charset="0"/>
            </a:endParaRPr>
          </a:p>
          <a:p>
            <a:r>
              <a:rPr lang="sv-SE" sz="1800" b="1" dirty="0">
                <a:solidFill>
                  <a:srgbClr val="0000FF"/>
                </a:solidFill>
                <a:highlight>
                  <a:srgbClr val="FFFFFF"/>
                </a:highlight>
                <a:latin typeface="Courier New" panose="02070309020205020404" pitchFamily="49" charset="0"/>
              </a:rPr>
              <a:t>WHERE</a:t>
            </a:r>
            <a:r>
              <a:rPr lang="sv-SE" sz="1800" b="0" dirty="0">
                <a:solidFill>
                  <a:srgbClr val="000000"/>
                </a:solidFill>
                <a:highlight>
                  <a:srgbClr val="FFFFFF"/>
                </a:highlight>
                <a:latin typeface="Courier New" panose="02070309020205020404" pitchFamily="49" charset="0"/>
              </a:rPr>
              <a:t> </a:t>
            </a:r>
            <a:r>
              <a:rPr lang="sv-SE" sz="1800" b="0" dirty="0" err="1">
                <a:solidFill>
                  <a:srgbClr val="000000"/>
                </a:solidFill>
                <a:highlight>
                  <a:srgbClr val="FFFFFF"/>
                </a:highlight>
                <a:latin typeface="Courier New" panose="02070309020205020404" pitchFamily="49" charset="0"/>
              </a:rPr>
              <a:t>Quantity</a:t>
            </a:r>
            <a:r>
              <a:rPr lang="sv-SE" sz="1800" b="0" dirty="0">
                <a:solidFill>
                  <a:srgbClr val="000000"/>
                </a:solidFill>
                <a:highlight>
                  <a:srgbClr val="FFFFFF"/>
                </a:highlight>
                <a:latin typeface="Courier New" panose="02070309020205020404" pitchFamily="49" charset="0"/>
              </a:rPr>
              <a:t> </a:t>
            </a:r>
            <a:r>
              <a:rPr lang="sv-SE" sz="1800" b="1" dirty="0">
                <a:solidFill>
                  <a:srgbClr val="000080"/>
                </a:solidFill>
                <a:highlight>
                  <a:srgbClr val="FFFFFF"/>
                </a:highlight>
                <a:latin typeface="Courier New" panose="02070309020205020404" pitchFamily="49" charset="0"/>
              </a:rPr>
              <a:t>&gt;</a:t>
            </a:r>
            <a:r>
              <a:rPr lang="sv-SE" sz="1800" b="0" dirty="0">
                <a:solidFill>
                  <a:srgbClr val="000000"/>
                </a:solidFill>
                <a:highlight>
                  <a:srgbClr val="FFFFFF"/>
                </a:highlight>
                <a:latin typeface="Courier New" panose="02070309020205020404" pitchFamily="49" charset="0"/>
              </a:rPr>
              <a:t> </a:t>
            </a:r>
            <a:r>
              <a:rPr lang="sv-SE" sz="1800" b="0" dirty="0">
                <a:solidFill>
                  <a:srgbClr val="FF8000"/>
                </a:solidFill>
                <a:highlight>
                  <a:srgbClr val="FFFFFF"/>
                </a:highlight>
                <a:latin typeface="Courier New" panose="02070309020205020404" pitchFamily="49" charset="0"/>
              </a:rPr>
              <a:t>2</a:t>
            </a:r>
            <a:endParaRPr lang="sv-SE" sz="1800" b="0" dirty="0">
              <a:solidFill>
                <a:srgbClr val="000000"/>
              </a:solidFill>
              <a:highlight>
                <a:srgbClr val="FFFFFF"/>
              </a:highlight>
              <a:latin typeface="Courier New" panose="02070309020205020404" pitchFamily="49" charset="0"/>
            </a:endParaRPr>
          </a:p>
          <a:p>
            <a:r>
              <a:rPr lang="sv-SE" sz="1800" b="1" dirty="0">
                <a:solidFill>
                  <a:srgbClr val="0000FF"/>
                </a:solidFill>
                <a:highlight>
                  <a:srgbClr val="FFFFFF"/>
                </a:highlight>
                <a:latin typeface="Courier New" panose="02070309020205020404" pitchFamily="49" charset="0"/>
              </a:rPr>
              <a:t>ORDER</a:t>
            </a:r>
            <a:r>
              <a:rPr lang="sv-SE" sz="1800" b="0" dirty="0">
                <a:solidFill>
                  <a:srgbClr val="000000"/>
                </a:solidFill>
                <a:highlight>
                  <a:srgbClr val="FFFFFF"/>
                </a:highlight>
                <a:latin typeface="Courier New" panose="02070309020205020404" pitchFamily="49" charset="0"/>
              </a:rPr>
              <a:t> </a:t>
            </a:r>
            <a:r>
              <a:rPr lang="sv-SE" sz="1800" b="1" dirty="0">
                <a:solidFill>
                  <a:srgbClr val="0000FF"/>
                </a:solidFill>
                <a:highlight>
                  <a:srgbClr val="FFFFFF"/>
                </a:highlight>
                <a:latin typeface="Courier New" panose="02070309020205020404" pitchFamily="49" charset="0"/>
              </a:rPr>
              <a:t>BY</a:t>
            </a:r>
            <a:r>
              <a:rPr lang="sv-SE" sz="1800" b="0" dirty="0">
                <a:solidFill>
                  <a:srgbClr val="000000"/>
                </a:solidFill>
                <a:highlight>
                  <a:srgbClr val="FFFFFF"/>
                </a:highlight>
                <a:latin typeface="Courier New" panose="02070309020205020404" pitchFamily="49" charset="0"/>
              </a:rPr>
              <a:t> </a:t>
            </a:r>
            <a:r>
              <a:rPr lang="sv-SE" sz="1800" b="0" dirty="0" err="1">
                <a:solidFill>
                  <a:srgbClr val="000000"/>
                </a:solidFill>
                <a:highlight>
                  <a:srgbClr val="FFFFFF"/>
                </a:highlight>
                <a:latin typeface="Courier New" panose="02070309020205020404" pitchFamily="49" charset="0"/>
              </a:rPr>
              <a:t>TotalAmount</a:t>
            </a:r>
            <a:r>
              <a:rPr lang="sv-SE" sz="1800" b="0" dirty="0">
                <a:solidFill>
                  <a:srgbClr val="000000"/>
                </a:solidFill>
                <a:highlight>
                  <a:srgbClr val="FFFFFF"/>
                </a:highlight>
                <a:latin typeface="Courier New" panose="02070309020205020404" pitchFamily="49" charset="0"/>
              </a:rPr>
              <a:t> </a:t>
            </a:r>
            <a:r>
              <a:rPr lang="sv-SE" sz="1800" b="1" dirty="0">
                <a:solidFill>
                  <a:srgbClr val="0000FF"/>
                </a:solidFill>
                <a:highlight>
                  <a:srgbClr val="FFFFFF"/>
                </a:highlight>
                <a:latin typeface="Courier New" panose="02070309020205020404" pitchFamily="49" charset="0"/>
              </a:rPr>
              <a:t>DESC</a:t>
            </a:r>
            <a:r>
              <a:rPr lang="sv-SE" sz="1800" b="1" dirty="0">
                <a:solidFill>
                  <a:srgbClr val="000080"/>
                </a:solidFill>
                <a:highlight>
                  <a:srgbClr val="FFFFFF"/>
                </a:highlight>
                <a:latin typeface="Courier New" panose="02070309020205020404" pitchFamily="49" charset="0"/>
              </a:rPr>
              <a:t>;</a:t>
            </a:r>
            <a:endParaRPr lang="sv-SE" dirty="0"/>
          </a:p>
        </p:txBody>
      </p:sp>
      <p:pic>
        <p:nvPicPr>
          <p:cNvPr id="8" name="Bildobjekt 7">
            <a:extLst>
              <a:ext uri="{FF2B5EF4-FFF2-40B4-BE49-F238E27FC236}">
                <a16:creationId xmlns:a16="http://schemas.microsoft.com/office/drawing/2014/main" id="{E157524A-0FAA-4B97-304E-3D5C5839162F}"/>
              </a:ext>
            </a:extLst>
          </p:cNvPr>
          <p:cNvPicPr>
            <a:picLocks noChangeAspect="1"/>
          </p:cNvPicPr>
          <p:nvPr/>
        </p:nvPicPr>
        <p:blipFill>
          <a:blip r:embed="rId2"/>
          <a:stretch>
            <a:fillRect/>
          </a:stretch>
        </p:blipFill>
        <p:spPr>
          <a:xfrm>
            <a:off x="1834832" y="4468917"/>
            <a:ext cx="3830880" cy="1336876"/>
          </a:xfrm>
          <a:prstGeom prst="rect">
            <a:avLst/>
          </a:prstGeom>
        </p:spPr>
      </p:pic>
    </p:spTree>
    <p:extLst>
      <p:ext uri="{BB962C8B-B14F-4D97-AF65-F5344CB8AC3E}">
        <p14:creationId xmlns:p14="http://schemas.microsoft.com/office/powerpoint/2010/main" val="1887707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11AFF2B-F82B-A44F-ECED-FAB40A8687FC}"/>
              </a:ext>
            </a:extLst>
          </p:cNvPr>
          <p:cNvSpPr>
            <a:spLocks noGrp="1"/>
          </p:cNvSpPr>
          <p:nvPr>
            <p:ph type="title"/>
          </p:nvPr>
        </p:nvSpPr>
        <p:spPr/>
        <p:txBody>
          <a:bodyPr/>
          <a:lstStyle/>
          <a:p>
            <a:r>
              <a:rPr lang="sv-SE" dirty="0"/>
              <a:t>Frågor - </a:t>
            </a:r>
            <a:r>
              <a:rPr lang="sv-SE" dirty="0" err="1"/>
              <a:t>Joins</a:t>
            </a:r>
            <a:r>
              <a:rPr lang="sv-SE" dirty="0"/>
              <a:t> </a:t>
            </a:r>
          </a:p>
        </p:txBody>
      </p:sp>
      <p:sp>
        <p:nvSpPr>
          <p:cNvPr id="3" name="Platshållare för innehåll 2">
            <a:extLst>
              <a:ext uri="{FF2B5EF4-FFF2-40B4-BE49-F238E27FC236}">
                <a16:creationId xmlns:a16="http://schemas.microsoft.com/office/drawing/2014/main" id="{97E50207-7444-ADDD-DC82-0594EFF7358C}"/>
              </a:ext>
            </a:extLst>
          </p:cNvPr>
          <p:cNvSpPr>
            <a:spLocks noGrp="1"/>
          </p:cNvSpPr>
          <p:nvPr>
            <p:ph idx="1"/>
          </p:nvPr>
        </p:nvSpPr>
        <p:spPr>
          <a:xfrm>
            <a:off x="838199" y="1606858"/>
            <a:ext cx="10906957" cy="4953739"/>
          </a:xfrm>
        </p:spPr>
        <p:txBody>
          <a:bodyPr>
            <a:normAutofit fontScale="92500" lnSpcReduction="20000"/>
          </a:bodyPr>
          <a:lstStyle/>
          <a:p>
            <a:r>
              <a:rPr lang="sv-SE" dirty="0"/>
              <a:t>Med ”JOINS” så kan vi få rader och kolumner från flera tabeller.</a:t>
            </a:r>
          </a:p>
          <a:p>
            <a:r>
              <a:rPr lang="sv-SE" dirty="0"/>
              <a:t>För att kunna göra en ”JOIN” så krävs det att det finns en kolumn som länkar tabellerna. Kolumnerna behöver inte ha samma namn även om de ofta kan ha det. </a:t>
            </a:r>
            <a:br>
              <a:rPr lang="sv-SE" dirty="0"/>
            </a:br>
            <a:endParaRPr lang="sv-SE" dirty="0"/>
          </a:p>
          <a:p>
            <a:endParaRPr lang="sv-SE" dirty="0"/>
          </a:p>
          <a:p>
            <a:endParaRPr lang="sv-SE" dirty="0"/>
          </a:p>
          <a:p>
            <a:endParaRPr lang="sv-SE" dirty="0"/>
          </a:p>
          <a:p>
            <a:r>
              <a:rPr lang="sv-SE" b="1" dirty="0"/>
              <a:t>LEFT JOIN (LEFT OUTER JOIN) </a:t>
            </a:r>
            <a:r>
              <a:rPr lang="sv-SE" dirty="0"/>
              <a:t>returnerar alla rader i den vänstra </a:t>
            </a:r>
            <a:br>
              <a:rPr lang="sv-SE" dirty="0"/>
            </a:br>
            <a:r>
              <a:rPr lang="sv-SE" dirty="0"/>
              <a:t>tabellen och de matchande från den högra. </a:t>
            </a:r>
            <a:br>
              <a:rPr lang="sv-SE" dirty="0"/>
            </a:br>
            <a:r>
              <a:rPr lang="sv-SE" dirty="0"/>
              <a:t>Finns det ingen matchning så returneras ”NULL”.</a:t>
            </a:r>
          </a:p>
          <a:p>
            <a:r>
              <a:rPr lang="sv-SE" b="1" dirty="0"/>
              <a:t>INNER JOIN </a:t>
            </a:r>
            <a:r>
              <a:rPr lang="sv-SE" dirty="0"/>
              <a:t>returnerar endast de rader där det finns en</a:t>
            </a:r>
            <a:br>
              <a:rPr lang="sv-SE" dirty="0"/>
            </a:br>
            <a:r>
              <a:rPr lang="sv-SE" dirty="0"/>
              <a:t>matchning mellan raderna i den vänstra tabellen och </a:t>
            </a:r>
            <a:br>
              <a:rPr lang="sv-SE" dirty="0"/>
            </a:br>
            <a:r>
              <a:rPr lang="sv-SE" dirty="0"/>
              <a:t>raderna i den högra tabellen. </a:t>
            </a:r>
          </a:p>
          <a:p>
            <a:endParaRPr lang="sv-SE" dirty="0"/>
          </a:p>
          <a:p>
            <a:endParaRPr lang="sv-SE" dirty="0"/>
          </a:p>
          <a:p>
            <a:endParaRPr lang="sv-SE" dirty="0"/>
          </a:p>
        </p:txBody>
      </p:sp>
      <p:pic>
        <p:nvPicPr>
          <p:cNvPr id="4" name="Bildobjekt 3">
            <a:extLst>
              <a:ext uri="{FF2B5EF4-FFF2-40B4-BE49-F238E27FC236}">
                <a16:creationId xmlns:a16="http://schemas.microsoft.com/office/drawing/2014/main" id="{D519CD0C-82DB-AD63-3646-4248E8D74F25}"/>
              </a:ext>
            </a:extLst>
          </p:cNvPr>
          <p:cNvPicPr>
            <a:picLocks noChangeAspect="1"/>
          </p:cNvPicPr>
          <p:nvPr/>
        </p:nvPicPr>
        <p:blipFill>
          <a:blip r:embed="rId2"/>
          <a:stretch>
            <a:fillRect/>
          </a:stretch>
        </p:blipFill>
        <p:spPr>
          <a:xfrm>
            <a:off x="2727627" y="2781419"/>
            <a:ext cx="1999145" cy="1514737"/>
          </a:xfrm>
          <a:prstGeom prst="rect">
            <a:avLst/>
          </a:prstGeom>
        </p:spPr>
      </p:pic>
      <p:pic>
        <p:nvPicPr>
          <p:cNvPr id="5" name="Bildobjekt 4">
            <a:extLst>
              <a:ext uri="{FF2B5EF4-FFF2-40B4-BE49-F238E27FC236}">
                <a16:creationId xmlns:a16="http://schemas.microsoft.com/office/drawing/2014/main" id="{2FEB8D0B-B860-50E6-3B8B-F322A85967B1}"/>
              </a:ext>
            </a:extLst>
          </p:cNvPr>
          <p:cNvPicPr>
            <a:picLocks noChangeAspect="1"/>
          </p:cNvPicPr>
          <p:nvPr/>
        </p:nvPicPr>
        <p:blipFill>
          <a:blip r:embed="rId3"/>
          <a:stretch>
            <a:fillRect/>
          </a:stretch>
        </p:blipFill>
        <p:spPr>
          <a:xfrm>
            <a:off x="5729823" y="2757585"/>
            <a:ext cx="2030405" cy="1562404"/>
          </a:xfrm>
          <a:prstGeom prst="rect">
            <a:avLst/>
          </a:prstGeom>
        </p:spPr>
      </p:pic>
    </p:spTree>
    <p:extLst>
      <p:ext uri="{BB962C8B-B14F-4D97-AF65-F5344CB8AC3E}">
        <p14:creationId xmlns:p14="http://schemas.microsoft.com/office/powerpoint/2010/main" val="3688680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ubrik 5">
            <a:extLst>
              <a:ext uri="{FF2B5EF4-FFF2-40B4-BE49-F238E27FC236}">
                <a16:creationId xmlns:a16="http://schemas.microsoft.com/office/drawing/2014/main" id="{80734F88-187F-5FDA-B203-72E5AB39E864}"/>
              </a:ext>
            </a:extLst>
          </p:cNvPr>
          <p:cNvSpPr>
            <a:spLocks noGrp="1"/>
          </p:cNvSpPr>
          <p:nvPr>
            <p:ph type="title"/>
          </p:nvPr>
        </p:nvSpPr>
        <p:spPr>
          <a:xfrm>
            <a:off x="838200" y="45948"/>
            <a:ext cx="10515600" cy="1325563"/>
          </a:xfrm>
        </p:spPr>
        <p:txBody>
          <a:bodyPr/>
          <a:lstStyle/>
          <a:p>
            <a:r>
              <a:rPr lang="sv-SE" dirty="0"/>
              <a:t>Frågor - </a:t>
            </a:r>
            <a:r>
              <a:rPr lang="sv-SE" dirty="0" err="1"/>
              <a:t>Joins</a:t>
            </a:r>
            <a:r>
              <a:rPr lang="sv-SE" dirty="0"/>
              <a:t> </a:t>
            </a:r>
          </a:p>
        </p:txBody>
      </p:sp>
      <p:pic>
        <p:nvPicPr>
          <p:cNvPr id="4" name="Bildobjekt 3">
            <a:extLst>
              <a:ext uri="{FF2B5EF4-FFF2-40B4-BE49-F238E27FC236}">
                <a16:creationId xmlns:a16="http://schemas.microsoft.com/office/drawing/2014/main" id="{F730E78A-431A-DF56-65E4-D41D9DB7D90D}"/>
              </a:ext>
            </a:extLst>
          </p:cNvPr>
          <p:cNvPicPr>
            <a:picLocks noChangeAspect="1"/>
          </p:cNvPicPr>
          <p:nvPr/>
        </p:nvPicPr>
        <p:blipFill>
          <a:blip r:embed="rId2"/>
          <a:stretch>
            <a:fillRect/>
          </a:stretch>
        </p:blipFill>
        <p:spPr>
          <a:xfrm>
            <a:off x="5911984" y="1252013"/>
            <a:ext cx="3544725" cy="1177400"/>
          </a:xfrm>
          <a:prstGeom prst="rect">
            <a:avLst/>
          </a:prstGeom>
        </p:spPr>
      </p:pic>
      <p:pic>
        <p:nvPicPr>
          <p:cNvPr id="5" name="Bildobjekt 4">
            <a:extLst>
              <a:ext uri="{FF2B5EF4-FFF2-40B4-BE49-F238E27FC236}">
                <a16:creationId xmlns:a16="http://schemas.microsoft.com/office/drawing/2014/main" id="{81DA0717-F404-B908-473E-CA90BBA0EC8C}"/>
              </a:ext>
            </a:extLst>
          </p:cNvPr>
          <p:cNvPicPr>
            <a:picLocks noChangeAspect="1"/>
          </p:cNvPicPr>
          <p:nvPr/>
        </p:nvPicPr>
        <p:blipFill>
          <a:blip r:embed="rId3"/>
          <a:stretch>
            <a:fillRect/>
          </a:stretch>
        </p:blipFill>
        <p:spPr>
          <a:xfrm>
            <a:off x="838200" y="1177932"/>
            <a:ext cx="4845158" cy="1325562"/>
          </a:xfrm>
          <a:prstGeom prst="rect">
            <a:avLst/>
          </a:prstGeom>
        </p:spPr>
      </p:pic>
      <p:sp>
        <p:nvSpPr>
          <p:cNvPr id="7" name="textruta 6">
            <a:extLst>
              <a:ext uri="{FF2B5EF4-FFF2-40B4-BE49-F238E27FC236}">
                <a16:creationId xmlns:a16="http://schemas.microsoft.com/office/drawing/2014/main" id="{68468E72-E5B1-7A48-4016-8500F7CAD648}"/>
              </a:ext>
            </a:extLst>
          </p:cNvPr>
          <p:cNvSpPr txBox="1"/>
          <p:nvPr/>
        </p:nvSpPr>
        <p:spPr>
          <a:xfrm>
            <a:off x="838200" y="3459378"/>
            <a:ext cx="4845158" cy="1477328"/>
          </a:xfrm>
          <a:prstGeom prst="rect">
            <a:avLst/>
          </a:prstGeom>
          <a:noFill/>
        </p:spPr>
        <p:txBody>
          <a:bodyPr wrap="square" rtlCol="0">
            <a:spAutoFit/>
          </a:bodyPr>
          <a:lstStyle/>
          <a:p>
            <a:r>
              <a:rPr lang="sv-SE" sz="1800" b="1" dirty="0">
                <a:solidFill>
                  <a:srgbClr val="0000FF"/>
                </a:solidFill>
                <a:highlight>
                  <a:srgbClr val="FFFFFF"/>
                </a:highlight>
                <a:latin typeface="Courier New" panose="02070309020205020404" pitchFamily="49" charset="0"/>
              </a:rPr>
              <a:t>SELECT</a:t>
            </a:r>
            <a:r>
              <a:rPr lang="sv-SE" sz="1800" b="0" dirty="0">
                <a:solidFill>
                  <a:srgbClr val="000000"/>
                </a:solidFill>
                <a:highlight>
                  <a:srgbClr val="FFFFFF"/>
                </a:highlight>
                <a:latin typeface="Courier New" panose="02070309020205020404" pitchFamily="49" charset="0"/>
              </a:rPr>
              <a:t> </a:t>
            </a:r>
            <a:r>
              <a:rPr lang="sv-SE" sz="1800" b="0" dirty="0" err="1">
                <a:solidFill>
                  <a:srgbClr val="000000"/>
                </a:solidFill>
                <a:highlight>
                  <a:srgbClr val="FFFFFF"/>
                </a:highlight>
                <a:latin typeface="Courier New" panose="02070309020205020404" pitchFamily="49" charset="0"/>
              </a:rPr>
              <a:t>A</a:t>
            </a:r>
            <a:r>
              <a:rPr lang="sv-SE" sz="1800" b="1" dirty="0" err="1">
                <a:solidFill>
                  <a:srgbClr val="000080"/>
                </a:solidFill>
                <a:highlight>
                  <a:srgbClr val="FFFFFF"/>
                </a:highlight>
                <a:latin typeface="Courier New" panose="02070309020205020404" pitchFamily="49" charset="0"/>
              </a:rPr>
              <a:t>.</a:t>
            </a:r>
            <a:r>
              <a:rPr lang="sv-SE" sz="1800" b="0" dirty="0" err="1">
                <a:solidFill>
                  <a:srgbClr val="000000"/>
                </a:solidFill>
                <a:highlight>
                  <a:srgbClr val="FFFFFF"/>
                </a:highlight>
                <a:latin typeface="Courier New" panose="02070309020205020404" pitchFamily="49" charset="0"/>
              </a:rPr>
              <a:t>FirstName</a:t>
            </a:r>
            <a:r>
              <a:rPr lang="sv-SE" sz="1800" b="1" dirty="0">
                <a:solidFill>
                  <a:srgbClr val="000080"/>
                </a:solidFill>
                <a:highlight>
                  <a:srgbClr val="FFFFFF"/>
                </a:highlight>
                <a:latin typeface="Courier New" panose="02070309020205020404" pitchFamily="49" charset="0"/>
              </a:rPr>
              <a:t>,</a:t>
            </a:r>
            <a:r>
              <a:rPr lang="sv-SE" sz="1800" b="0" dirty="0">
                <a:solidFill>
                  <a:srgbClr val="000000"/>
                </a:solidFill>
                <a:highlight>
                  <a:srgbClr val="FFFFFF"/>
                </a:highlight>
                <a:latin typeface="Courier New" panose="02070309020205020404" pitchFamily="49" charset="0"/>
              </a:rPr>
              <a:t> </a:t>
            </a:r>
          </a:p>
          <a:p>
            <a:r>
              <a:rPr lang="sv-SE" sz="1800" b="0" dirty="0">
                <a:solidFill>
                  <a:srgbClr val="000000"/>
                </a:solidFill>
                <a:highlight>
                  <a:srgbClr val="FFFFFF"/>
                </a:highlight>
                <a:latin typeface="Courier New" panose="02070309020205020404" pitchFamily="49" charset="0"/>
              </a:rPr>
              <a:t>	</a:t>
            </a:r>
            <a:r>
              <a:rPr lang="sv-SE" sz="1800" b="0" dirty="0" err="1">
                <a:solidFill>
                  <a:srgbClr val="000000"/>
                </a:solidFill>
                <a:highlight>
                  <a:srgbClr val="FFFFFF"/>
                </a:highlight>
                <a:latin typeface="Courier New" panose="02070309020205020404" pitchFamily="49" charset="0"/>
              </a:rPr>
              <a:t>B</a:t>
            </a:r>
            <a:r>
              <a:rPr lang="sv-SE" sz="1800" b="1" dirty="0" err="1">
                <a:solidFill>
                  <a:srgbClr val="000080"/>
                </a:solidFill>
                <a:highlight>
                  <a:srgbClr val="FFFFFF"/>
                </a:highlight>
                <a:latin typeface="Courier New" panose="02070309020205020404" pitchFamily="49" charset="0"/>
              </a:rPr>
              <a:t>.</a:t>
            </a:r>
            <a:r>
              <a:rPr lang="sv-SE" sz="1800" b="0" dirty="0" err="1">
                <a:solidFill>
                  <a:srgbClr val="000000"/>
                </a:solidFill>
                <a:highlight>
                  <a:srgbClr val="FFFFFF"/>
                </a:highlight>
                <a:latin typeface="Courier New" panose="02070309020205020404" pitchFamily="49" charset="0"/>
              </a:rPr>
              <a:t>LegalToContact</a:t>
            </a:r>
            <a:endParaRPr lang="sv-SE" sz="1800" b="0" dirty="0">
              <a:solidFill>
                <a:srgbClr val="000000"/>
              </a:solidFill>
              <a:highlight>
                <a:srgbClr val="FFFFFF"/>
              </a:highlight>
              <a:latin typeface="Courier New" panose="02070309020205020404" pitchFamily="49" charset="0"/>
            </a:endParaRPr>
          </a:p>
          <a:p>
            <a:r>
              <a:rPr lang="sv-SE" sz="1800" b="1" dirty="0">
                <a:solidFill>
                  <a:srgbClr val="0000FF"/>
                </a:solidFill>
                <a:highlight>
                  <a:srgbClr val="FFFFFF"/>
                </a:highlight>
                <a:latin typeface="Courier New" panose="02070309020205020404" pitchFamily="49" charset="0"/>
              </a:rPr>
              <a:t>FROM</a:t>
            </a:r>
            <a:r>
              <a:rPr lang="sv-SE" sz="1800" b="0" dirty="0">
                <a:solidFill>
                  <a:srgbClr val="000000"/>
                </a:solidFill>
                <a:highlight>
                  <a:srgbClr val="FFFFFF"/>
                </a:highlight>
                <a:latin typeface="Courier New" panose="02070309020205020404" pitchFamily="49" charset="0"/>
              </a:rPr>
              <a:t> </a:t>
            </a:r>
            <a:r>
              <a:rPr lang="sv-SE" sz="1800" b="0" dirty="0" err="1">
                <a:solidFill>
                  <a:srgbClr val="000000"/>
                </a:solidFill>
                <a:highlight>
                  <a:srgbClr val="FFFFFF"/>
                </a:highlight>
                <a:latin typeface="Courier New" panose="02070309020205020404" pitchFamily="49" charset="0"/>
              </a:rPr>
              <a:t>Customer</a:t>
            </a:r>
            <a:r>
              <a:rPr lang="sv-SE" sz="1800" b="0" dirty="0">
                <a:solidFill>
                  <a:srgbClr val="000000"/>
                </a:solidFill>
                <a:highlight>
                  <a:srgbClr val="FFFFFF"/>
                </a:highlight>
                <a:latin typeface="Courier New" panose="02070309020205020404" pitchFamily="49" charset="0"/>
              </a:rPr>
              <a:t> </a:t>
            </a:r>
            <a:r>
              <a:rPr lang="sv-SE" sz="1800" b="1" dirty="0">
                <a:solidFill>
                  <a:srgbClr val="0000FF"/>
                </a:solidFill>
                <a:highlight>
                  <a:srgbClr val="FFFFFF"/>
                </a:highlight>
                <a:latin typeface="Courier New" panose="02070309020205020404" pitchFamily="49" charset="0"/>
              </a:rPr>
              <a:t>as</a:t>
            </a:r>
            <a:r>
              <a:rPr lang="sv-SE" sz="1800" b="0" dirty="0">
                <a:solidFill>
                  <a:srgbClr val="000000"/>
                </a:solidFill>
                <a:highlight>
                  <a:srgbClr val="FFFFFF"/>
                </a:highlight>
                <a:latin typeface="Courier New" panose="02070309020205020404" pitchFamily="49" charset="0"/>
              </a:rPr>
              <a:t> A </a:t>
            </a:r>
          </a:p>
          <a:p>
            <a:r>
              <a:rPr lang="en-US" sz="1800" b="1" dirty="0">
                <a:solidFill>
                  <a:srgbClr val="0000FF"/>
                </a:solidFill>
                <a:highlight>
                  <a:srgbClr val="FFFFFF"/>
                </a:highlight>
                <a:latin typeface="Courier New" panose="02070309020205020404" pitchFamily="49" charset="0"/>
              </a:rPr>
              <a:t>LEFT</a:t>
            </a:r>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JOIN</a:t>
            </a:r>
            <a:r>
              <a:rPr lang="en-US" sz="1800" b="0" dirty="0">
                <a:solidFill>
                  <a:srgbClr val="000000"/>
                </a:solidFill>
                <a:highlight>
                  <a:srgbClr val="FFFFFF"/>
                </a:highlight>
                <a:latin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rPr>
              <a:t>CustomerMarketing</a:t>
            </a:r>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as</a:t>
            </a:r>
            <a:r>
              <a:rPr lang="en-US" sz="1800" b="0" dirty="0">
                <a:solidFill>
                  <a:srgbClr val="000000"/>
                </a:solidFill>
                <a:highlight>
                  <a:srgbClr val="FFFFFF"/>
                </a:highlight>
                <a:latin typeface="Courier New" panose="02070309020205020404" pitchFamily="49" charset="0"/>
              </a:rPr>
              <a:t> B</a:t>
            </a: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ON</a:t>
            </a:r>
            <a:r>
              <a:rPr lang="en-US" sz="1800" b="0" dirty="0">
                <a:solidFill>
                  <a:srgbClr val="000000"/>
                </a:solidFill>
                <a:highlight>
                  <a:srgbClr val="FFFFFF"/>
                </a:highlight>
                <a:latin typeface="Courier New" panose="02070309020205020404" pitchFamily="49" charset="0"/>
              </a:rPr>
              <a:t> A</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SSNO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B</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SSNO</a:t>
            </a:r>
            <a:r>
              <a:rPr lang="en-US" sz="1800" b="1" dirty="0">
                <a:solidFill>
                  <a:srgbClr val="000080"/>
                </a:solidFill>
                <a:highlight>
                  <a:srgbClr val="FFFFFF"/>
                </a:highlight>
                <a:latin typeface="Courier New" panose="02070309020205020404" pitchFamily="49" charset="0"/>
              </a:rPr>
              <a:t>;</a:t>
            </a:r>
            <a:endParaRPr lang="sv-SE" dirty="0"/>
          </a:p>
        </p:txBody>
      </p:sp>
      <p:pic>
        <p:nvPicPr>
          <p:cNvPr id="9" name="Bildobjekt 8">
            <a:extLst>
              <a:ext uri="{FF2B5EF4-FFF2-40B4-BE49-F238E27FC236}">
                <a16:creationId xmlns:a16="http://schemas.microsoft.com/office/drawing/2014/main" id="{E42A9F52-5A1F-2BD5-A86C-EC51C9219262}"/>
              </a:ext>
            </a:extLst>
          </p:cNvPr>
          <p:cNvPicPr>
            <a:picLocks noChangeAspect="1"/>
          </p:cNvPicPr>
          <p:nvPr/>
        </p:nvPicPr>
        <p:blipFill>
          <a:blip r:embed="rId4"/>
          <a:stretch>
            <a:fillRect/>
          </a:stretch>
        </p:blipFill>
        <p:spPr>
          <a:xfrm>
            <a:off x="1130554" y="5082782"/>
            <a:ext cx="3103630" cy="1477328"/>
          </a:xfrm>
          <a:prstGeom prst="rect">
            <a:avLst/>
          </a:prstGeom>
        </p:spPr>
      </p:pic>
      <p:sp>
        <p:nvSpPr>
          <p:cNvPr id="10" name="textruta 9">
            <a:extLst>
              <a:ext uri="{FF2B5EF4-FFF2-40B4-BE49-F238E27FC236}">
                <a16:creationId xmlns:a16="http://schemas.microsoft.com/office/drawing/2014/main" id="{D6108605-547C-D66B-1807-ED8BAD26E51B}"/>
              </a:ext>
            </a:extLst>
          </p:cNvPr>
          <p:cNvSpPr txBox="1"/>
          <p:nvPr/>
        </p:nvSpPr>
        <p:spPr>
          <a:xfrm>
            <a:off x="6428792" y="3429000"/>
            <a:ext cx="4845158" cy="1477328"/>
          </a:xfrm>
          <a:prstGeom prst="rect">
            <a:avLst/>
          </a:prstGeom>
          <a:noFill/>
        </p:spPr>
        <p:txBody>
          <a:bodyPr wrap="square" rtlCol="0">
            <a:spAutoFit/>
          </a:bodyPr>
          <a:lstStyle/>
          <a:p>
            <a:r>
              <a:rPr lang="sv-SE" sz="1800" b="1" dirty="0">
                <a:solidFill>
                  <a:srgbClr val="0000FF"/>
                </a:solidFill>
                <a:highlight>
                  <a:srgbClr val="FFFFFF"/>
                </a:highlight>
                <a:latin typeface="Courier New" panose="02070309020205020404" pitchFamily="49" charset="0"/>
              </a:rPr>
              <a:t>SELECT</a:t>
            </a:r>
            <a:r>
              <a:rPr lang="sv-SE" sz="1800" b="0" dirty="0">
                <a:solidFill>
                  <a:srgbClr val="000000"/>
                </a:solidFill>
                <a:highlight>
                  <a:srgbClr val="FFFFFF"/>
                </a:highlight>
                <a:latin typeface="Courier New" panose="02070309020205020404" pitchFamily="49" charset="0"/>
              </a:rPr>
              <a:t> </a:t>
            </a:r>
            <a:r>
              <a:rPr lang="sv-SE" sz="1800" b="0" dirty="0" err="1">
                <a:solidFill>
                  <a:srgbClr val="000000"/>
                </a:solidFill>
                <a:highlight>
                  <a:srgbClr val="FFFFFF"/>
                </a:highlight>
                <a:latin typeface="Courier New" panose="02070309020205020404" pitchFamily="49" charset="0"/>
              </a:rPr>
              <a:t>A</a:t>
            </a:r>
            <a:r>
              <a:rPr lang="sv-SE" sz="1800" b="1" dirty="0" err="1">
                <a:solidFill>
                  <a:srgbClr val="000080"/>
                </a:solidFill>
                <a:highlight>
                  <a:srgbClr val="FFFFFF"/>
                </a:highlight>
                <a:latin typeface="Courier New" panose="02070309020205020404" pitchFamily="49" charset="0"/>
              </a:rPr>
              <a:t>.</a:t>
            </a:r>
            <a:r>
              <a:rPr lang="sv-SE" sz="1800" b="0" dirty="0" err="1">
                <a:solidFill>
                  <a:srgbClr val="000000"/>
                </a:solidFill>
                <a:highlight>
                  <a:srgbClr val="FFFFFF"/>
                </a:highlight>
                <a:latin typeface="Courier New" panose="02070309020205020404" pitchFamily="49" charset="0"/>
              </a:rPr>
              <a:t>FirstName</a:t>
            </a:r>
            <a:r>
              <a:rPr lang="sv-SE" sz="1800" b="1" dirty="0">
                <a:solidFill>
                  <a:srgbClr val="000080"/>
                </a:solidFill>
                <a:highlight>
                  <a:srgbClr val="FFFFFF"/>
                </a:highlight>
                <a:latin typeface="Courier New" panose="02070309020205020404" pitchFamily="49" charset="0"/>
              </a:rPr>
              <a:t>,</a:t>
            </a:r>
            <a:r>
              <a:rPr lang="sv-SE" sz="1800" b="0" dirty="0">
                <a:solidFill>
                  <a:srgbClr val="000000"/>
                </a:solidFill>
                <a:highlight>
                  <a:srgbClr val="FFFFFF"/>
                </a:highlight>
                <a:latin typeface="Courier New" panose="02070309020205020404" pitchFamily="49" charset="0"/>
              </a:rPr>
              <a:t> </a:t>
            </a:r>
          </a:p>
          <a:p>
            <a:r>
              <a:rPr lang="sv-SE" sz="1800" b="0" dirty="0">
                <a:solidFill>
                  <a:srgbClr val="000000"/>
                </a:solidFill>
                <a:highlight>
                  <a:srgbClr val="FFFFFF"/>
                </a:highlight>
                <a:latin typeface="Courier New" panose="02070309020205020404" pitchFamily="49" charset="0"/>
              </a:rPr>
              <a:t>	</a:t>
            </a:r>
            <a:r>
              <a:rPr lang="sv-SE" sz="1800" b="0" dirty="0" err="1">
                <a:solidFill>
                  <a:srgbClr val="000000"/>
                </a:solidFill>
                <a:highlight>
                  <a:srgbClr val="FFFFFF"/>
                </a:highlight>
                <a:latin typeface="Courier New" panose="02070309020205020404" pitchFamily="49" charset="0"/>
              </a:rPr>
              <a:t>B</a:t>
            </a:r>
            <a:r>
              <a:rPr lang="sv-SE" sz="1800" b="1" dirty="0" err="1">
                <a:solidFill>
                  <a:srgbClr val="000080"/>
                </a:solidFill>
                <a:highlight>
                  <a:srgbClr val="FFFFFF"/>
                </a:highlight>
                <a:latin typeface="Courier New" panose="02070309020205020404" pitchFamily="49" charset="0"/>
              </a:rPr>
              <a:t>.</a:t>
            </a:r>
            <a:r>
              <a:rPr lang="sv-SE" sz="1800" b="0" dirty="0" err="1">
                <a:solidFill>
                  <a:srgbClr val="000000"/>
                </a:solidFill>
                <a:highlight>
                  <a:srgbClr val="FFFFFF"/>
                </a:highlight>
                <a:latin typeface="Courier New" panose="02070309020205020404" pitchFamily="49" charset="0"/>
              </a:rPr>
              <a:t>LegalToContact</a:t>
            </a:r>
            <a:endParaRPr lang="sv-SE" sz="1800" b="0" dirty="0">
              <a:solidFill>
                <a:srgbClr val="000000"/>
              </a:solidFill>
              <a:highlight>
                <a:srgbClr val="FFFFFF"/>
              </a:highlight>
              <a:latin typeface="Courier New" panose="02070309020205020404" pitchFamily="49" charset="0"/>
            </a:endParaRPr>
          </a:p>
          <a:p>
            <a:r>
              <a:rPr lang="sv-SE" sz="1800" b="1" dirty="0">
                <a:solidFill>
                  <a:srgbClr val="0000FF"/>
                </a:solidFill>
                <a:highlight>
                  <a:srgbClr val="FFFFFF"/>
                </a:highlight>
                <a:latin typeface="Courier New" panose="02070309020205020404" pitchFamily="49" charset="0"/>
              </a:rPr>
              <a:t>FROM</a:t>
            </a:r>
            <a:r>
              <a:rPr lang="sv-SE" sz="1800" b="0" dirty="0">
                <a:solidFill>
                  <a:srgbClr val="000000"/>
                </a:solidFill>
                <a:highlight>
                  <a:srgbClr val="FFFFFF"/>
                </a:highlight>
                <a:latin typeface="Courier New" panose="02070309020205020404" pitchFamily="49" charset="0"/>
              </a:rPr>
              <a:t> </a:t>
            </a:r>
            <a:r>
              <a:rPr lang="sv-SE" sz="1800" b="0" dirty="0" err="1">
                <a:solidFill>
                  <a:srgbClr val="000000"/>
                </a:solidFill>
                <a:highlight>
                  <a:srgbClr val="FFFFFF"/>
                </a:highlight>
                <a:latin typeface="Courier New" panose="02070309020205020404" pitchFamily="49" charset="0"/>
              </a:rPr>
              <a:t>Customer</a:t>
            </a:r>
            <a:r>
              <a:rPr lang="sv-SE" sz="1800" b="0" dirty="0">
                <a:solidFill>
                  <a:srgbClr val="000000"/>
                </a:solidFill>
                <a:highlight>
                  <a:srgbClr val="FFFFFF"/>
                </a:highlight>
                <a:latin typeface="Courier New" panose="02070309020205020404" pitchFamily="49" charset="0"/>
              </a:rPr>
              <a:t> </a:t>
            </a:r>
            <a:r>
              <a:rPr lang="sv-SE" sz="1800" b="1" dirty="0">
                <a:solidFill>
                  <a:srgbClr val="0000FF"/>
                </a:solidFill>
                <a:highlight>
                  <a:srgbClr val="FFFFFF"/>
                </a:highlight>
                <a:latin typeface="Courier New" panose="02070309020205020404" pitchFamily="49" charset="0"/>
              </a:rPr>
              <a:t>as</a:t>
            </a:r>
            <a:r>
              <a:rPr lang="sv-SE" sz="1800" b="0" dirty="0">
                <a:solidFill>
                  <a:srgbClr val="000000"/>
                </a:solidFill>
                <a:highlight>
                  <a:srgbClr val="FFFFFF"/>
                </a:highlight>
                <a:latin typeface="Courier New" panose="02070309020205020404" pitchFamily="49" charset="0"/>
              </a:rPr>
              <a:t> A </a:t>
            </a:r>
          </a:p>
          <a:p>
            <a:r>
              <a:rPr lang="en-US" sz="1800" b="1" dirty="0">
                <a:solidFill>
                  <a:srgbClr val="0000FF"/>
                </a:solidFill>
                <a:highlight>
                  <a:srgbClr val="FFFFFF"/>
                </a:highlight>
                <a:latin typeface="Courier New" panose="02070309020205020404" pitchFamily="49" charset="0"/>
              </a:rPr>
              <a:t>INNER</a:t>
            </a:r>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JOIN</a:t>
            </a:r>
            <a:r>
              <a:rPr lang="en-US" sz="1800" b="0" dirty="0">
                <a:solidFill>
                  <a:srgbClr val="000000"/>
                </a:solidFill>
                <a:highlight>
                  <a:srgbClr val="FFFFFF"/>
                </a:highlight>
                <a:latin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rPr>
              <a:t>CustomerMarketing</a:t>
            </a:r>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as</a:t>
            </a:r>
            <a:r>
              <a:rPr lang="en-US" sz="1800" b="0" dirty="0">
                <a:solidFill>
                  <a:srgbClr val="000000"/>
                </a:solidFill>
                <a:highlight>
                  <a:srgbClr val="FFFFFF"/>
                </a:highlight>
                <a:latin typeface="Courier New" panose="02070309020205020404" pitchFamily="49" charset="0"/>
              </a:rPr>
              <a:t> B</a:t>
            </a: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ON</a:t>
            </a:r>
            <a:r>
              <a:rPr lang="en-US" sz="1800" b="0" dirty="0">
                <a:solidFill>
                  <a:srgbClr val="000000"/>
                </a:solidFill>
                <a:highlight>
                  <a:srgbClr val="FFFFFF"/>
                </a:highlight>
                <a:latin typeface="Courier New" panose="02070309020205020404" pitchFamily="49" charset="0"/>
              </a:rPr>
              <a:t> A</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SSNO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B</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SSNO</a:t>
            </a:r>
            <a:r>
              <a:rPr lang="en-US" sz="1800" b="1" dirty="0">
                <a:solidFill>
                  <a:srgbClr val="000080"/>
                </a:solidFill>
                <a:highlight>
                  <a:srgbClr val="FFFFFF"/>
                </a:highlight>
                <a:latin typeface="Courier New" panose="02070309020205020404" pitchFamily="49" charset="0"/>
              </a:rPr>
              <a:t>;</a:t>
            </a:r>
            <a:endParaRPr lang="sv-SE" dirty="0"/>
          </a:p>
        </p:txBody>
      </p:sp>
      <p:pic>
        <p:nvPicPr>
          <p:cNvPr id="12" name="Bildobjekt 11">
            <a:extLst>
              <a:ext uri="{FF2B5EF4-FFF2-40B4-BE49-F238E27FC236}">
                <a16:creationId xmlns:a16="http://schemas.microsoft.com/office/drawing/2014/main" id="{644E06DD-097E-A621-4934-32A77EBF022D}"/>
              </a:ext>
            </a:extLst>
          </p:cNvPr>
          <p:cNvPicPr>
            <a:picLocks noChangeAspect="1"/>
          </p:cNvPicPr>
          <p:nvPr/>
        </p:nvPicPr>
        <p:blipFill>
          <a:blip r:embed="rId5"/>
          <a:stretch>
            <a:fillRect/>
          </a:stretch>
        </p:blipFill>
        <p:spPr>
          <a:xfrm>
            <a:off x="6931339" y="5224160"/>
            <a:ext cx="3172680" cy="1194572"/>
          </a:xfrm>
          <a:prstGeom prst="rect">
            <a:avLst/>
          </a:prstGeom>
        </p:spPr>
      </p:pic>
      <p:sp>
        <p:nvSpPr>
          <p:cNvPr id="13" name="textruta 12">
            <a:extLst>
              <a:ext uri="{FF2B5EF4-FFF2-40B4-BE49-F238E27FC236}">
                <a16:creationId xmlns:a16="http://schemas.microsoft.com/office/drawing/2014/main" id="{D48C2130-EECC-9A1C-5CD4-81EE58256563}"/>
              </a:ext>
            </a:extLst>
          </p:cNvPr>
          <p:cNvSpPr txBox="1"/>
          <p:nvPr/>
        </p:nvSpPr>
        <p:spPr>
          <a:xfrm>
            <a:off x="1999316" y="2766155"/>
            <a:ext cx="1975526" cy="523220"/>
          </a:xfrm>
          <a:prstGeom prst="rect">
            <a:avLst/>
          </a:prstGeom>
          <a:noFill/>
        </p:spPr>
        <p:txBody>
          <a:bodyPr wrap="square" rtlCol="0">
            <a:spAutoFit/>
          </a:bodyPr>
          <a:lstStyle/>
          <a:p>
            <a:r>
              <a:rPr lang="sv-SE" sz="2800" b="1" u="sng" dirty="0"/>
              <a:t>LEFT JOIN</a:t>
            </a:r>
          </a:p>
        </p:txBody>
      </p:sp>
      <p:sp>
        <p:nvSpPr>
          <p:cNvPr id="14" name="textruta 13">
            <a:extLst>
              <a:ext uri="{FF2B5EF4-FFF2-40B4-BE49-F238E27FC236}">
                <a16:creationId xmlns:a16="http://schemas.microsoft.com/office/drawing/2014/main" id="{4D049516-3CF1-7833-6328-DE747798FE74}"/>
              </a:ext>
            </a:extLst>
          </p:cNvPr>
          <p:cNvSpPr txBox="1"/>
          <p:nvPr/>
        </p:nvSpPr>
        <p:spPr>
          <a:xfrm>
            <a:off x="7684346" y="2766155"/>
            <a:ext cx="1975526" cy="523220"/>
          </a:xfrm>
          <a:prstGeom prst="rect">
            <a:avLst/>
          </a:prstGeom>
          <a:noFill/>
        </p:spPr>
        <p:txBody>
          <a:bodyPr wrap="square" rtlCol="0">
            <a:spAutoFit/>
          </a:bodyPr>
          <a:lstStyle/>
          <a:p>
            <a:r>
              <a:rPr lang="sv-SE" sz="2800" b="1" u="sng" dirty="0"/>
              <a:t>INNER JOIN</a:t>
            </a:r>
          </a:p>
        </p:txBody>
      </p:sp>
    </p:spTree>
    <p:extLst>
      <p:ext uri="{BB962C8B-B14F-4D97-AF65-F5344CB8AC3E}">
        <p14:creationId xmlns:p14="http://schemas.microsoft.com/office/powerpoint/2010/main" val="2176765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3C023A9-D029-9A66-D0CD-D94101B9EC2F}"/>
              </a:ext>
            </a:extLst>
          </p:cNvPr>
          <p:cNvSpPr>
            <a:spLocks noGrp="1"/>
          </p:cNvSpPr>
          <p:nvPr>
            <p:ph type="title"/>
          </p:nvPr>
        </p:nvSpPr>
        <p:spPr/>
        <p:txBody>
          <a:bodyPr/>
          <a:lstStyle/>
          <a:p>
            <a:r>
              <a:rPr lang="sv-SE" dirty="0"/>
              <a:t>Kodexempel – ”</a:t>
            </a:r>
            <a:r>
              <a:rPr lang="sv-SE" dirty="0" err="1"/>
              <a:t>queries</a:t>
            </a:r>
            <a:r>
              <a:rPr lang="sv-SE" dirty="0"/>
              <a:t>”</a:t>
            </a:r>
          </a:p>
        </p:txBody>
      </p:sp>
    </p:spTree>
    <p:extLst>
      <p:ext uri="{BB962C8B-B14F-4D97-AF65-F5344CB8AC3E}">
        <p14:creationId xmlns:p14="http://schemas.microsoft.com/office/powerpoint/2010/main" val="3361336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19B5466-B361-7B0C-FF83-F9E58ADD6B29}"/>
              </a:ext>
            </a:extLst>
          </p:cNvPr>
          <p:cNvSpPr>
            <a:spLocks noGrp="1"/>
          </p:cNvSpPr>
          <p:nvPr>
            <p:ph type="title"/>
          </p:nvPr>
        </p:nvSpPr>
        <p:spPr/>
        <p:txBody>
          <a:bodyPr/>
          <a:lstStyle/>
          <a:p>
            <a:r>
              <a:rPr lang="sv-SE" dirty="0"/>
              <a:t>Introduktion - Informationssamhället</a:t>
            </a:r>
          </a:p>
        </p:txBody>
      </p:sp>
      <p:sp>
        <p:nvSpPr>
          <p:cNvPr id="3" name="Platshållare för text 2">
            <a:extLst>
              <a:ext uri="{FF2B5EF4-FFF2-40B4-BE49-F238E27FC236}">
                <a16:creationId xmlns:a16="http://schemas.microsoft.com/office/drawing/2014/main" id="{4244DE79-EB21-4069-B772-524B000BC3DB}"/>
              </a:ext>
            </a:extLst>
          </p:cNvPr>
          <p:cNvSpPr>
            <a:spLocks noGrp="1"/>
          </p:cNvSpPr>
          <p:nvPr>
            <p:ph type="body" idx="1"/>
          </p:nvPr>
        </p:nvSpPr>
        <p:spPr/>
        <p:txBody>
          <a:bodyPr>
            <a:normAutofit/>
          </a:bodyPr>
          <a:lstStyle/>
          <a:p>
            <a:r>
              <a:rPr lang="sv-SE" dirty="0"/>
              <a:t>Informationssamhället innebär att hantering av information i hög grad ersätter fysiskt arbete som i vissa avseenden kan automatiseras, tänk t.ex. på matproduktion. Datorer och internet är en central del i informationssamhället.</a:t>
            </a:r>
          </a:p>
        </p:txBody>
      </p:sp>
    </p:spTree>
    <p:extLst>
      <p:ext uri="{BB962C8B-B14F-4D97-AF65-F5344CB8AC3E}">
        <p14:creationId xmlns:p14="http://schemas.microsoft.com/office/powerpoint/2010/main" val="1718925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19B5466-B361-7B0C-FF83-F9E58ADD6B29}"/>
              </a:ext>
            </a:extLst>
          </p:cNvPr>
          <p:cNvSpPr>
            <a:spLocks noGrp="1"/>
          </p:cNvSpPr>
          <p:nvPr>
            <p:ph type="title"/>
          </p:nvPr>
        </p:nvSpPr>
        <p:spPr/>
        <p:txBody>
          <a:bodyPr/>
          <a:lstStyle/>
          <a:p>
            <a:r>
              <a:rPr lang="sv-SE" dirty="0"/>
              <a:t>Exempel databas – </a:t>
            </a:r>
            <a:br>
              <a:rPr lang="sv-SE" dirty="0"/>
            </a:br>
            <a:r>
              <a:rPr lang="sv-SE" dirty="0"/>
              <a:t>”</a:t>
            </a:r>
            <a:r>
              <a:rPr lang="sv-SE" dirty="0" err="1"/>
              <a:t>Adventure</a:t>
            </a:r>
            <a:r>
              <a:rPr lang="sv-SE" dirty="0"/>
              <a:t> Works”</a:t>
            </a:r>
          </a:p>
        </p:txBody>
      </p:sp>
      <p:sp>
        <p:nvSpPr>
          <p:cNvPr id="3" name="Platshållare för text 2">
            <a:extLst>
              <a:ext uri="{FF2B5EF4-FFF2-40B4-BE49-F238E27FC236}">
                <a16:creationId xmlns:a16="http://schemas.microsoft.com/office/drawing/2014/main" id="{4244DE79-EB21-4069-B772-524B000BC3DB}"/>
              </a:ext>
            </a:extLst>
          </p:cNvPr>
          <p:cNvSpPr>
            <a:spLocks noGrp="1"/>
          </p:cNvSpPr>
          <p:nvPr>
            <p:ph type="body" idx="1"/>
          </p:nvPr>
        </p:nvSpPr>
        <p:spPr/>
        <p:txBody>
          <a:bodyPr/>
          <a:lstStyle/>
          <a:p>
            <a:r>
              <a:rPr lang="sv-SE" dirty="0"/>
              <a:t>Vi laddar in och kollar på hur en databas kan se ut i verkligheten.</a:t>
            </a:r>
          </a:p>
        </p:txBody>
      </p:sp>
    </p:spTree>
    <p:extLst>
      <p:ext uri="{BB962C8B-B14F-4D97-AF65-F5344CB8AC3E}">
        <p14:creationId xmlns:p14="http://schemas.microsoft.com/office/powerpoint/2010/main" val="42258887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ubrik 10">
            <a:extLst>
              <a:ext uri="{FF2B5EF4-FFF2-40B4-BE49-F238E27FC236}">
                <a16:creationId xmlns:a16="http://schemas.microsoft.com/office/drawing/2014/main" id="{81A3C7C3-A136-C88C-AA2F-4F50BBBF9879}"/>
              </a:ext>
            </a:extLst>
          </p:cNvPr>
          <p:cNvSpPr>
            <a:spLocks noGrp="1"/>
          </p:cNvSpPr>
          <p:nvPr>
            <p:ph type="title"/>
          </p:nvPr>
        </p:nvSpPr>
        <p:spPr/>
        <p:txBody>
          <a:bodyPr/>
          <a:lstStyle/>
          <a:p>
            <a:r>
              <a:rPr lang="sv-SE" dirty="0" err="1"/>
              <a:t>Adventure</a:t>
            </a:r>
            <a:r>
              <a:rPr lang="sv-SE" dirty="0"/>
              <a:t> Works</a:t>
            </a:r>
          </a:p>
        </p:txBody>
      </p:sp>
      <p:sp>
        <p:nvSpPr>
          <p:cNvPr id="12" name="Platshållare för innehåll 11">
            <a:extLst>
              <a:ext uri="{FF2B5EF4-FFF2-40B4-BE49-F238E27FC236}">
                <a16:creationId xmlns:a16="http://schemas.microsoft.com/office/drawing/2014/main" id="{0FA95B55-5D33-04C1-3DF3-FC6DCB27BD15}"/>
              </a:ext>
            </a:extLst>
          </p:cNvPr>
          <p:cNvSpPr>
            <a:spLocks noGrp="1"/>
          </p:cNvSpPr>
          <p:nvPr>
            <p:ph sz="half" idx="1"/>
          </p:nvPr>
        </p:nvSpPr>
        <p:spPr/>
        <p:txBody>
          <a:bodyPr>
            <a:normAutofit fontScale="77500" lnSpcReduction="20000"/>
          </a:bodyPr>
          <a:lstStyle/>
          <a:p>
            <a:r>
              <a:rPr lang="sv-SE" dirty="0"/>
              <a:t>Vi laddar in en databas för att se hur det kan se ut i verkligheten. </a:t>
            </a:r>
          </a:p>
          <a:p>
            <a:r>
              <a:rPr lang="sv-SE" dirty="0">
                <a:hlinkClick r:id="rId3"/>
              </a:rPr>
              <a:t>https://learn.microsoft.com/en-us/sql/samples/adventureworks-install-configure?view=sql-server-ver16&amp;tabs=ssms</a:t>
            </a:r>
            <a:r>
              <a:rPr lang="sv-SE" dirty="0"/>
              <a:t>    </a:t>
            </a:r>
          </a:p>
          <a:p>
            <a:endParaRPr lang="sv-SE" dirty="0"/>
          </a:p>
          <a:p>
            <a:endParaRPr lang="sv-SE" dirty="0"/>
          </a:p>
          <a:p>
            <a:r>
              <a:rPr lang="sv-SE" dirty="0"/>
              <a:t>Placera filen i din motsvarighet till: </a:t>
            </a:r>
            <a:br>
              <a:rPr lang="sv-SE" dirty="0"/>
            </a:br>
            <a:r>
              <a:rPr lang="sv-SE" sz="2400" dirty="0"/>
              <a:t>C:\Program </a:t>
            </a:r>
            <a:r>
              <a:rPr lang="sv-SE" sz="2400" dirty="0" err="1"/>
              <a:t>Files</a:t>
            </a:r>
            <a:r>
              <a:rPr lang="sv-SE" sz="2400" dirty="0"/>
              <a:t>\Microsoft SQL Server\MSSQL16.MSSQLSERVER\MSSQL\Backup</a:t>
            </a:r>
            <a:br>
              <a:rPr lang="sv-SE" sz="2400" dirty="0"/>
            </a:br>
            <a:endParaRPr lang="sv-SE" sz="2400" dirty="0"/>
          </a:p>
          <a:p>
            <a:r>
              <a:rPr lang="sv-SE" dirty="0"/>
              <a:t>I MSSQL: </a:t>
            </a:r>
            <a:r>
              <a:rPr lang="sv-SE" dirty="0" err="1"/>
              <a:t>Databases</a:t>
            </a:r>
            <a:r>
              <a:rPr lang="sv-SE" dirty="0"/>
              <a:t> &gt; </a:t>
            </a:r>
            <a:r>
              <a:rPr lang="sv-SE" dirty="0" err="1"/>
              <a:t>Restore</a:t>
            </a:r>
            <a:r>
              <a:rPr lang="sv-SE" dirty="0"/>
              <a:t> </a:t>
            </a:r>
            <a:r>
              <a:rPr lang="sv-SE" dirty="0" err="1"/>
              <a:t>Database</a:t>
            </a:r>
            <a:r>
              <a:rPr lang="sv-SE" dirty="0"/>
              <a:t> &gt; </a:t>
            </a:r>
            <a:r>
              <a:rPr lang="sv-SE" dirty="0" err="1"/>
              <a:t>Device</a:t>
            </a:r>
            <a:r>
              <a:rPr lang="sv-SE" dirty="0"/>
              <a:t> &gt; ”…” &gt; </a:t>
            </a:r>
            <a:r>
              <a:rPr lang="sv-SE" dirty="0" err="1"/>
              <a:t>Add</a:t>
            </a:r>
            <a:br>
              <a:rPr lang="sv-SE" dirty="0"/>
            </a:br>
            <a:endParaRPr lang="sv-SE" dirty="0"/>
          </a:p>
        </p:txBody>
      </p:sp>
      <p:pic>
        <p:nvPicPr>
          <p:cNvPr id="5" name="Bildobjekt 4">
            <a:extLst>
              <a:ext uri="{FF2B5EF4-FFF2-40B4-BE49-F238E27FC236}">
                <a16:creationId xmlns:a16="http://schemas.microsoft.com/office/drawing/2014/main" id="{874CD609-3540-5F3C-C8D3-AED5440D735E}"/>
              </a:ext>
            </a:extLst>
          </p:cNvPr>
          <p:cNvPicPr>
            <a:picLocks noChangeAspect="1"/>
          </p:cNvPicPr>
          <p:nvPr/>
        </p:nvPicPr>
        <p:blipFill>
          <a:blip r:embed="rId4"/>
          <a:stretch>
            <a:fillRect/>
          </a:stretch>
        </p:blipFill>
        <p:spPr>
          <a:xfrm>
            <a:off x="5926317" y="1169309"/>
            <a:ext cx="6265683" cy="3086256"/>
          </a:xfrm>
          <a:prstGeom prst="rect">
            <a:avLst/>
          </a:prstGeom>
        </p:spPr>
      </p:pic>
    </p:spTree>
    <p:extLst>
      <p:ext uri="{BB962C8B-B14F-4D97-AF65-F5344CB8AC3E}">
        <p14:creationId xmlns:p14="http://schemas.microsoft.com/office/powerpoint/2010/main" val="41240378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a:extLst>
              <a:ext uri="{FF2B5EF4-FFF2-40B4-BE49-F238E27FC236}">
                <a16:creationId xmlns:a16="http://schemas.microsoft.com/office/drawing/2014/main" id="{ACC77607-32C1-7AA8-A535-297FA5EE26D5}"/>
              </a:ext>
            </a:extLst>
          </p:cNvPr>
          <p:cNvSpPr>
            <a:spLocks noGrp="1"/>
          </p:cNvSpPr>
          <p:nvPr>
            <p:ph type="title"/>
          </p:nvPr>
        </p:nvSpPr>
        <p:spPr/>
        <p:txBody>
          <a:bodyPr/>
          <a:lstStyle/>
          <a:p>
            <a:r>
              <a:rPr lang="sv-SE" dirty="0"/>
              <a:t>Schema</a:t>
            </a:r>
          </a:p>
        </p:txBody>
      </p:sp>
      <p:sp>
        <p:nvSpPr>
          <p:cNvPr id="5" name="Platshållare för innehåll 4">
            <a:extLst>
              <a:ext uri="{FF2B5EF4-FFF2-40B4-BE49-F238E27FC236}">
                <a16:creationId xmlns:a16="http://schemas.microsoft.com/office/drawing/2014/main" id="{39B120BE-2F98-B2AC-687F-835BEACF4776}"/>
              </a:ext>
            </a:extLst>
          </p:cNvPr>
          <p:cNvSpPr>
            <a:spLocks noGrp="1"/>
          </p:cNvSpPr>
          <p:nvPr>
            <p:ph idx="1"/>
          </p:nvPr>
        </p:nvSpPr>
        <p:spPr/>
        <p:txBody>
          <a:bodyPr>
            <a:normAutofit/>
          </a:bodyPr>
          <a:lstStyle/>
          <a:p>
            <a:r>
              <a:rPr lang="sv-SE" dirty="0"/>
              <a:t>I databasen så ser vi att tabellerna har namn enligt formatet: </a:t>
            </a:r>
            <a:br>
              <a:rPr lang="sv-SE" dirty="0"/>
            </a:br>
            <a:r>
              <a:rPr lang="sv-SE" dirty="0"/>
              <a:t>- </a:t>
            </a:r>
            <a:r>
              <a:rPr lang="sv-SE" dirty="0" err="1"/>
              <a:t>HumanResources.Department</a:t>
            </a:r>
            <a:br>
              <a:rPr lang="sv-SE" dirty="0"/>
            </a:br>
            <a:r>
              <a:rPr lang="sv-SE" dirty="0"/>
              <a:t>- </a:t>
            </a:r>
            <a:r>
              <a:rPr lang="sv-SE" dirty="0" err="1"/>
              <a:t>HumanResources.Employee</a:t>
            </a:r>
            <a:br>
              <a:rPr lang="sv-SE" dirty="0"/>
            </a:br>
            <a:br>
              <a:rPr lang="sv-SE" dirty="0"/>
            </a:br>
            <a:r>
              <a:rPr lang="sv-SE" dirty="0"/>
              <a:t>- </a:t>
            </a:r>
            <a:r>
              <a:rPr lang="sv-SE" dirty="0" err="1"/>
              <a:t>Person.Address</a:t>
            </a:r>
            <a:br>
              <a:rPr lang="sv-SE" dirty="0"/>
            </a:br>
            <a:r>
              <a:rPr lang="sv-SE" dirty="0"/>
              <a:t>- </a:t>
            </a:r>
            <a:r>
              <a:rPr lang="sv-SE" dirty="0" err="1"/>
              <a:t>Person.AddressType</a:t>
            </a:r>
            <a:endParaRPr lang="sv-SE" dirty="0"/>
          </a:p>
          <a:p>
            <a:pPr marL="0" indent="0">
              <a:buNone/>
            </a:pPr>
            <a:endParaRPr lang="sv-SE" dirty="0"/>
          </a:p>
          <a:p>
            <a:r>
              <a:rPr lang="sv-SE" dirty="0"/>
              <a:t>”Human” och ”Person” kallas ”schema” och är ett sätt att organisera våra tabeller för att få en bättre överblick. </a:t>
            </a:r>
          </a:p>
          <a:p>
            <a:endParaRPr lang="sv-SE" dirty="0"/>
          </a:p>
          <a:p>
            <a:endParaRPr lang="sv-SE" dirty="0"/>
          </a:p>
        </p:txBody>
      </p:sp>
    </p:spTree>
    <p:extLst>
      <p:ext uri="{BB962C8B-B14F-4D97-AF65-F5344CB8AC3E}">
        <p14:creationId xmlns:p14="http://schemas.microsoft.com/office/powerpoint/2010/main" val="4191756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19B5466-B361-7B0C-FF83-F9E58ADD6B29}"/>
              </a:ext>
            </a:extLst>
          </p:cNvPr>
          <p:cNvSpPr>
            <a:spLocks noGrp="1"/>
          </p:cNvSpPr>
          <p:nvPr>
            <p:ph type="title"/>
          </p:nvPr>
        </p:nvSpPr>
        <p:spPr/>
        <p:txBody>
          <a:bodyPr/>
          <a:lstStyle/>
          <a:p>
            <a:r>
              <a:rPr lang="sv-SE" dirty="0"/>
              <a:t>GROUP BY</a:t>
            </a:r>
          </a:p>
        </p:txBody>
      </p:sp>
      <p:sp>
        <p:nvSpPr>
          <p:cNvPr id="3" name="Platshållare för text 2">
            <a:extLst>
              <a:ext uri="{FF2B5EF4-FFF2-40B4-BE49-F238E27FC236}">
                <a16:creationId xmlns:a16="http://schemas.microsoft.com/office/drawing/2014/main" id="{4244DE79-EB21-4069-B772-524B000BC3DB}"/>
              </a:ext>
            </a:extLst>
          </p:cNvPr>
          <p:cNvSpPr>
            <a:spLocks noGrp="1"/>
          </p:cNvSpPr>
          <p:nvPr>
            <p:ph type="body" idx="1"/>
          </p:nvPr>
        </p:nvSpPr>
        <p:spPr/>
        <p:txBody>
          <a:bodyPr/>
          <a:lstStyle/>
          <a:p>
            <a:endParaRPr lang="sv-SE" dirty="0"/>
          </a:p>
        </p:txBody>
      </p:sp>
    </p:spTree>
    <p:extLst>
      <p:ext uri="{BB962C8B-B14F-4D97-AF65-F5344CB8AC3E}">
        <p14:creationId xmlns:p14="http://schemas.microsoft.com/office/powerpoint/2010/main" val="13398299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9CB0A2C-D910-F1C6-897C-9AB19E0B82F1}"/>
              </a:ext>
            </a:extLst>
          </p:cNvPr>
          <p:cNvSpPr>
            <a:spLocks noGrp="1"/>
          </p:cNvSpPr>
          <p:nvPr>
            <p:ph type="title"/>
          </p:nvPr>
        </p:nvSpPr>
        <p:spPr>
          <a:xfrm>
            <a:off x="838200" y="29545"/>
            <a:ext cx="10515600" cy="1325563"/>
          </a:xfrm>
        </p:spPr>
        <p:txBody>
          <a:bodyPr/>
          <a:lstStyle/>
          <a:p>
            <a:r>
              <a:rPr lang="sv-SE" dirty="0"/>
              <a:t>GROUP BY</a:t>
            </a:r>
          </a:p>
        </p:txBody>
      </p:sp>
      <p:sp>
        <p:nvSpPr>
          <p:cNvPr id="3" name="Platshållare för innehåll 2">
            <a:extLst>
              <a:ext uri="{FF2B5EF4-FFF2-40B4-BE49-F238E27FC236}">
                <a16:creationId xmlns:a16="http://schemas.microsoft.com/office/drawing/2014/main" id="{C85A0F19-D0A4-5C6E-9AE7-79C803B5D2D1}"/>
              </a:ext>
            </a:extLst>
          </p:cNvPr>
          <p:cNvSpPr>
            <a:spLocks noGrp="1"/>
          </p:cNvSpPr>
          <p:nvPr>
            <p:ph idx="1"/>
          </p:nvPr>
        </p:nvSpPr>
        <p:spPr>
          <a:xfrm>
            <a:off x="838200" y="1186433"/>
            <a:ext cx="10515600" cy="4351338"/>
          </a:xfrm>
        </p:spPr>
        <p:txBody>
          <a:bodyPr>
            <a:normAutofit/>
          </a:bodyPr>
          <a:lstStyle/>
          <a:p>
            <a:r>
              <a:rPr lang="sv-SE" dirty="0"/>
              <a:t>Group BY används för att gruppera rader med samma värden och därefter kan vi använda ”aggregerade funktioner” såsom ”Count” eller ”</a:t>
            </a:r>
            <a:r>
              <a:rPr lang="sv-SE" dirty="0" err="1"/>
              <a:t>Sum</a:t>
            </a:r>
            <a:r>
              <a:rPr lang="sv-SE" dirty="0"/>
              <a:t>”. </a:t>
            </a:r>
          </a:p>
          <a:p>
            <a:r>
              <a:rPr lang="sv-SE" dirty="0"/>
              <a:t>Exempel, vi vill veta antalet adresser för olika städer.</a:t>
            </a:r>
          </a:p>
          <a:p>
            <a:endParaRPr lang="sv-SE" dirty="0"/>
          </a:p>
          <a:p>
            <a:endParaRPr lang="sv-SE" dirty="0"/>
          </a:p>
          <a:p>
            <a:endParaRPr lang="sv-SE" dirty="0"/>
          </a:p>
          <a:p>
            <a:endParaRPr lang="sv-SE" dirty="0"/>
          </a:p>
          <a:p>
            <a:endParaRPr lang="sv-SE" dirty="0"/>
          </a:p>
          <a:p>
            <a:endParaRPr lang="sv-SE" dirty="0"/>
          </a:p>
        </p:txBody>
      </p:sp>
      <p:sp>
        <p:nvSpPr>
          <p:cNvPr id="4" name="textruta 3">
            <a:extLst>
              <a:ext uri="{FF2B5EF4-FFF2-40B4-BE49-F238E27FC236}">
                <a16:creationId xmlns:a16="http://schemas.microsoft.com/office/drawing/2014/main" id="{7049B067-4BC9-5C2E-6359-22B2C7017E9B}"/>
              </a:ext>
            </a:extLst>
          </p:cNvPr>
          <p:cNvSpPr txBox="1"/>
          <p:nvPr/>
        </p:nvSpPr>
        <p:spPr>
          <a:xfrm>
            <a:off x="1305018" y="3171547"/>
            <a:ext cx="6027938" cy="1477328"/>
          </a:xfrm>
          <a:prstGeom prst="rect">
            <a:avLst/>
          </a:prstGeom>
          <a:noFill/>
        </p:spPr>
        <p:txBody>
          <a:bodyPr wrap="square" rtlCol="0">
            <a:spAutoFit/>
          </a:bodyPr>
          <a:lstStyle/>
          <a:p>
            <a:r>
              <a:rPr lang="sv-SE" sz="1800" b="1" dirty="0">
                <a:solidFill>
                  <a:srgbClr val="0000FF"/>
                </a:solidFill>
                <a:highlight>
                  <a:srgbClr val="FFFFFF"/>
                </a:highlight>
                <a:latin typeface="Courier New" panose="02070309020205020404" pitchFamily="49" charset="0"/>
              </a:rPr>
              <a:t>SELECT</a:t>
            </a:r>
            <a:r>
              <a:rPr lang="sv-SE" sz="1800" b="0" dirty="0">
                <a:solidFill>
                  <a:srgbClr val="000000"/>
                </a:solidFill>
                <a:highlight>
                  <a:srgbClr val="FFFFFF"/>
                </a:highlight>
                <a:latin typeface="Courier New" panose="02070309020205020404" pitchFamily="49" charset="0"/>
              </a:rPr>
              <a:t> City</a:t>
            </a:r>
            <a:r>
              <a:rPr lang="sv-SE" sz="1800" b="1" dirty="0">
                <a:solidFill>
                  <a:srgbClr val="000080"/>
                </a:solidFill>
                <a:highlight>
                  <a:srgbClr val="FFFFFF"/>
                </a:highlight>
                <a:latin typeface="Courier New" panose="02070309020205020404" pitchFamily="49" charset="0"/>
              </a:rPr>
              <a:t>,</a:t>
            </a:r>
            <a:endParaRPr lang="sv-SE" sz="1800" b="0" dirty="0">
              <a:solidFill>
                <a:srgbClr val="000000"/>
              </a:solidFill>
              <a:highlight>
                <a:srgbClr val="FFFFFF"/>
              </a:highlight>
              <a:latin typeface="Courier New" panose="02070309020205020404" pitchFamily="49" charset="0"/>
            </a:endParaRPr>
          </a:p>
          <a:p>
            <a:r>
              <a:rPr lang="sv-SE" sz="1800" b="0" dirty="0">
                <a:solidFill>
                  <a:srgbClr val="000000"/>
                </a:solidFill>
                <a:highlight>
                  <a:srgbClr val="FFFFFF"/>
                </a:highlight>
                <a:latin typeface="Courier New" panose="02070309020205020404" pitchFamily="49" charset="0"/>
              </a:rPr>
              <a:t>	</a:t>
            </a:r>
            <a:r>
              <a:rPr lang="sv-SE" sz="1800" b="1" dirty="0">
                <a:solidFill>
                  <a:srgbClr val="0000FF"/>
                </a:solidFill>
                <a:highlight>
                  <a:srgbClr val="FFFFFF"/>
                </a:highlight>
                <a:latin typeface="Courier New" panose="02070309020205020404" pitchFamily="49" charset="0"/>
              </a:rPr>
              <a:t>Count</a:t>
            </a:r>
            <a:r>
              <a:rPr lang="sv-SE" sz="1800" b="1" dirty="0">
                <a:solidFill>
                  <a:srgbClr val="000080"/>
                </a:solidFill>
                <a:highlight>
                  <a:srgbClr val="FFFFFF"/>
                </a:highlight>
                <a:latin typeface="Courier New" panose="02070309020205020404" pitchFamily="49" charset="0"/>
              </a:rPr>
              <a:t>(</a:t>
            </a:r>
            <a:r>
              <a:rPr lang="sv-SE" sz="1800" b="0" dirty="0">
                <a:solidFill>
                  <a:srgbClr val="000000"/>
                </a:solidFill>
                <a:highlight>
                  <a:srgbClr val="FFFFFF"/>
                </a:highlight>
                <a:latin typeface="Courier New" panose="02070309020205020404" pitchFamily="49" charset="0"/>
              </a:rPr>
              <a:t>AddressLine1</a:t>
            </a:r>
            <a:r>
              <a:rPr lang="sv-SE" sz="1800" b="1" dirty="0">
                <a:solidFill>
                  <a:srgbClr val="000080"/>
                </a:solidFill>
                <a:highlight>
                  <a:srgbClr val="FFFFFF"/>
                </a:highlight>
                <a:latin typeface="Courier New" panose="02070309020205020404" pitchFamily="49" charset="0"/>
              </a:rPr>
              <a:t>)</a:t>
            </a:r>
            <a:r>
              <a:rPr lang="sv-SE" sz="1800" b="0" dirty="0">
                <a:solidFill>
                  <a:srgbClr val="000000"/>
                </a:solidFill>
                <a:highlight>
                  <a:srgbClr val="FFFFFF"/>
                </a:highlight>
                <a:latin typeface="Courier New" panose="02070309020205020404" pitchFamily="49" charset="0"/>
              </a:rPr>
              <a:t> </a:t>
            </a:r>
            <a:r>
              <a:rPr lang="sv-SE" sz="1800" b="1" dirty="0">
                <a:solidFill>
                  <a:srgbClr val="0000FF"/>
                </a:solidFill>
                <a:highlight>
                  <a:srgbClr val="FFFFFF"/>
                </a:highlight>
                <a:latin typeface="Courier New" panose="02070309020205020404" pitchFamily="49" charset="0"/>
              </a:rPr>
              <a:t>as</a:t>
            </a:r>
            <a:r>
              <a:rPr lang="sv-SE" sz="1800" b="0" dirty="0">
                <a:solidFill>
                  <a:srgbClr val="000000"/>
                </a:solidFill>
                <a:highlight>
                  <a:srgbClr val="FFFFFF"/>
                </a:highlight>
                <a:latin typeface="Courier New" panose="02070309020205020404" pitchFamily="49" charset="0"/>
              </a:rPr>
              <a:t> </a:t>
            </a:r>
            <a:r>
              <a:rPr lang="sv-SE" sz="1800" b="0" dirty="0" err="1">
                <a:solidFill>
                  <a:srgbClr val="000000"/>
                </a:solidFill>
                <a:highlight>
                  <a:srgbClr val="FFFFFF"/>
                </a:highlight>
                <a:latin typeface="Courier New" panose="02070309020205020404" pitchFamily="49" charset="0"/>
              </a:rPr>
              <a:t>NbrAddresses</a:t>
            </a:r>
            <a:endParaRPr lang="sv-SE" sz="1800" b="0" dirty="0">
              <a:solidFill>
                <a:srgbClr val="000000"/>
              </a:solidFill>
              <a:highlight>
                <a:srgbClr val="FFFFFF"/>
              </a:highlight>
              <a:latin typeface="Courier New" panose="02070309020205020404" pitchFamily="49" charset="0"/>
            </a:endParaRPr>
          </a:p>
          <a:p>
            <a:r>
              <a:rPr lang="sv-SE" sz="1800" b="1" dirty="0">
                <a:solidFill>
                  <a:srgbClr val="0000FF"/>
                </a:solidFill>
                <a:highlight>
                  <a:srgbClr val="FFFFFF"/>
                </a:highlight>
                <a:latin typeface="Courier New" panose="02070309020205020404" pitchFamily="49" charset="0"/>
              </a:rPr>
              <a:t>FROM</a:t>
            </a:r>
            <a:r>
              <a:rPr lang="sv-SE" sz="1800" b="0" dirty="0">
                <a:solidFill>
                  <a:srgbClr val="000000"/>
                </a:solidFill>
                <a:highlight>
                  <a:srgbClr val="FFFFFF"/>
                </a:highlight>
                <a:latin typeface="Courier New" panose="02070309020205020404" pitchFamily="49" charset="0"/>
              </a:rPr>
              <a:t> </a:t>
            </a:r>
            <a:r>
              <a:rPr lang="sv-SE" sz="1800" b="0" dirty="0" err="1">
                <a:solidFill>
                  <a:srgbClr val="000000"/>
                </a:solidFill>
                <a:highlight>
                  <a:srgbClr val="FFFFFF"/>
                </a:highlight>
                <a:latin typeface="Courier New" panose="02070309020205020404" pitchFamily="49" charset="0"/>
              </a:rPr>
              <a:t>Person</a:t>
            </a:r>
            <a:r>
              <a:rPr lang="sv-SE" sz="1800" b="1" dirty="0" err="1">
                <a:solidFill>
                  <a:srgbClr val="000080"/>
                </a:solidFill>
                <a:highlight>
                  <a:srgbClr val="FFFFFF"/>
                </a:highlight>
                <a:latin typeface="Courier New" panose="02070309020205020404" pitchFamily="49" charset="0"/>
              </a:rPr>
              <a:t>.</a:t>
            </a:r>
            <a:r>
              <a:rPr lang="sv-SE" sz="1800" b="0" dirty="0" err="1">
                <a:solidFill>
                  <a:srgbClr val="000000"/>
                </a:solidFill>
                <a:highlight>
                  <a:srgbClr val="FFFFFF"/>
                </a:highlight>
                <a:latin typeface="Courier New" panose="02070309020205020404" pitchFamily="49" charset="0"/>
              </a:rPr>
              <a:t>Address</a:t>
            </a:r>
            <a:endParaRPr lang="sv-SE" sz="1800" b="0" dirty="0">
              <a:solidFill>
                <a:srgbClr val="000000"/>
              </a:solidFill>
              <a:highlight>
                <a:srgbClr val="FFFFFF"/>
              </a:highlight>
              <a:latin typeface="Courier New" panose="02070309020205020404" pitchFamily="49" charset="0"/>
            </a:endParaRPr>
          </a:p>
          <a:p>
            <a:r>
              <a:rPr lang="sv-SE" sz="1800" b="1" dirty="0">
                <a:solidFill>
                  <a:srgbClr val="0000FF"/>
                </a:solidFill>
                <a:highlight>
                  <a:srgbClr val="FFFFFF"/>
                </a:highlight>
                <a:latin typeface="Courier New" panose="02070309020205020404" pitchFamily="49" charset="0"/>
              </a:rPr>
              <a:t>GROUP</a:t>
            </a:r>
            <a:r>
              <a:rPr lang="sv-SE" sz="1800" b="0" dirty="0">
                <a:solidFill>
                  <a:srgbClr val="000000"/>
                </a:solidFill>
                <a:highlight>
                  <a:srgbClr val="FFFFFF"/>
                </a:highlight>
                <a:latin typeface="Courier New" panose="02070309020205020404" pitchFamily="49" charset="0"/>
              </a:rPr>
              <a:t> </a:t>
            </a:r>
            <a:r>
              <a:rPr lang="sv-SE" sz="1800" b="1" dirty="0">
                <a:solidFill>
                  <a:srgbClr val="0000FF"/>
                </a:solidFill>
                <a:highlight>
                  <a:srgbClr val="FFFFFF"/>
                </a:highlight>
                <a:latin typeface="Courier New" panose="02070309020205020404" pitchFamily="49" charset="0"/>
              </a:rPr>
              <a:t>BY</a:t>
            </a:r>
            <a:r>
              <a:rPr lang="sv-SE" sz="1800" b="0" dirty="0">
                <a:solidFill>
                  <a:srgbClr val="000000"/>
                </a:solidFill>
                <a:highlight>
                  <a:srgbClr val="FFFFFF"/>
                </a:highlight>
                <a:latin typeface="Courier New" panose="02070309020205020404" pitchFamily="49" charset="0"/>
              </a:rPr>
              <a:t> City</a:t>
            </a:r>
          </a:p>
          <a:p>
            <a:r>
              <a:rPr lang="sv-SE" sz="1800" b="1" dirty="0">
                <a:solidFill>
                  <a:srgbClr val="0000FF"/>
                </a:solidFill>
                <a:highlight>
                  <a:srgbClr val="FFFFFF"/>
                </a:highlight>
                <a:latin typeface="Courier New" panose="02070309020205020404" pitchFamily="49" charset="0"/>
              </a:rPr>
              <a:t>ORDER</a:t>
            </a:r>
            <a:r>
              <a:rPr lang="sv-SE" sz="1800" b="0" dirty="0">
                <a:solidFill>
                  <a:srgbClr val="000000"/>
                </a:solidFill>
                <a:highlight>
                  <a:srgbClr val="FFFFFF"/>
                </a:highlight>
                <a:latin typeface="Courier New" panose="02070309020205020404" pitchFamily="49" charset="0"/>
              </a:rPr>
              <a:t> </a:t>
            </a:r>
            <a:r>
              <a:rPr lang="sv-SE" sz="1800" b="1" dirty="0">
                <a:solidFill>
                  <a:srgbClr val="0000FF"/>
                </a:solidFill>
                <a:highlight>
                  <a:srgbClr val="FFFFFF"/>
                </a:highlight>
                <a:latin typeface="Courier New" panose="02070309020205020404" pitchFamily="49" charset="0"/>
              </a:rPr>
              <a:t>BY</a:t>
            </a:r>
            <a:r>
              <a:rPr lang="sv-SE" sz="1800" b="0" dirty="0">
                <a:solidFill>
                  <a:srgbClr val="000000"/>
                </a:solidFill>
                <a:highlight>
                  <a:srgbClr val="FFFFFF"/>
                </a:highlight>
                <a:latin typeface="Courier New" panose="02070309020205020404" pitchFamily="49" charset="0"/>
              </a:rPr>
              <a:t> </a:t>
            </a:r>
            <a:r>
              <a:rPr lang="sv-SE" sz="1800" b="0" dirty="0" err="1">
                <a:solidFill>
                  <a:srgbClr val="000000"/>
                </a:solidFill>
                <a:highlight>
                  <a:srgbClr val="FFFFFF"/>
                </a:highlight>
                <a:latin typeface="Courier New" panose="02070309020205020404" pitchFamily="49" charset="0"/>
              </a:rPr>
              <a:t>NbrAddresses</a:t>
            </a:r>
            <a:r>
              <a:rPr lang="sv-SE" sz="1800" b="0" dirty="0">
                <a:solidFill>
                  <a:srgbClr val="000000"/>
                </a:solidFill>
                <a:highlight>
                  <a:srgbClr val="FFFFFF"/>
                </a:highlight>
                <a:latin typeface="Courier New" panose="02070309020205020404" pitchFamily="49" charset="0"/>
              </a:rPr>
              <a:t> </a:t>
            </a:r>
            <a:r>
              <a:rPr lang="sv-SE" sz="1800" b="1" dirty="0">
                <a:solidFill>
                  <a:srgbClr val="0000FF"/>
                </a:solidFill>
                <a:highlight>
                  <a:srgbClr val="FFFFFF"/>
                </a:highlight>
                <a:latin typeface="Courier New" panose="02070309020205020404" pitchFamily="49" charset="0"/>
              </a:rPr>
              <a:t>DESC</a:t>
            </a:r>
            <a:r>
              <a:rPr lang="sv-SE" sz="1800" b="1" dirty="0">
                <a:solidFill>
                  <a:srgbClr val="000080"/>
                </a:solidFill>
                <a:highlight>
                  <a:srgbClr val="FFFFFF"/>
                </a:highlight>
                <a:latin typeface="Courier New" panose="02070309020205020404" pitchFamily="49" charset="0"/>
              </a:rPr>
              <a:t>;</a:t>
            </a:r>
            <a:endParaRPr lang="sv-SE" dirty="0"/>
          </a:p>
        </p:txBody>
      </p:sp>
      <p:pic>
        <p:nvPicPr>
          <p:cNvPr id="6" name="Bildobjekt 5">
            <a:extLst>
              <a:ext uri="{FF2B5EF4-FFF2-40B4-BE49-F238E27FC236}">
                <a16:creationId xmlns:a16="http://schemas.microsoft.com/office/drawing/2014/main" id="{AD1EB412-439A-B75B-DA4E-2AF771884CDF}"/>
              </a:ext>
            </a:extLst>
          </p:cNvPr>
          <p:cNvPicPr>
            <a:picLocks noChangeAspect="1"/>
          </p:cNvPicPr>
          <p:nvPr/>
        </p:nvPicPr>
        <p:blipFill>
          <a:blip r:embed="rId2"/>
          <a:stretch>
            <a:fillRect/>
          </a:stretch>
        </p:blipFill>
        <p:spPr>
          <a:xfrm>
            <a:off x="6314244" y="3977696"/>
            <a:ext cx="2231254" cy="2231254"/>
          </a:xfrm>
          <a:prstGeom prst="rect">
            <a:avLst/>
          </a:prstGeom>
        </p:spPr>
      </p:pic>
    </p:spTree>
    <p:extLst>
      <p:ext uri="{BB962C8B-B14F-4D97-AF65-F5344CB8AC3E}">
        <p14:creationId xmlns:p14="http://schemas.microsoft.com/office/powerpoint/2010/main" val="19685196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19B5466-B361-7B0C-FF83-F9E58ADD6B29}"/>
              </a:ext>
            </a:extLst>
          </p:cNvPr>
          <p:cNvSpPr>
            <a:spLocks noGrp="1"/>
          </p:cNvSpPr>
          <p:nvPr>
            <p:ph type="title"/>
          </p:nvPr>
        </p:nvSpPr>
        <p:spPr/>
        <p:txBody>
          <a:bodyPr/>
          <a:lstStyle/>
          <a:p>
            <a:r>
              <a:rPr lang="sv-SE" dirty="0"/>
              <a:t>Vyer (”</a:t>
            </a:r>
            <a:r>
              <a:rPr lang="sv-SE" dirty="0" err="1"/>
              <a:t>Views</a:t>
            </a:r>
            <a:r>
              <a:rPr lang="sv-SE" dirty="0"/>
              <a:t>”)</a:t>
            </a:r>
          </a:p>
        </p:txBody>
      </p:sp>
      <p:sp>
        <p:nvSpPr>
          <p:cNvPr id="3" name="Platshållare för text 2">
            <a:extLst>
              <a:ext uri="{FF2B5EF4-FFF2-40B4-BE49-F238E27FC236}">
                <a16:creationId xmlns:a16="http://schemas.microsoft.com/office/drawing/2014/main" id="{4244DE79-EB21-4069-B772-524B000BC3DB}"/>
              </a:ext>
            </a:extLst>
          </p:cNvPr>
          <p:cNvSpPr>
            <a:spLocks noGrp="1"/>
          </p:cNvSpPr>
          <p:nvPr>
            <p:ph type="body" idx="1"/>
          </p:nvPr>
        </p:nvSpPr>
        <p:spPr/>
        <p:txBody>
          <a:bodyPr/>
          <a:lstStyle/>
          <a:p>
            <a:endParaRPr lang="sv-SE" dirty="0"/>
          </a:p>
        </p:txBody>
      </p:sp>
    </p:spTree>
    <p:extLst>
      <p:ext uri="{BB962C8B-B14F-4D97-AF65-F5344CB8AC3E}">
        <p14:creationId xmlns:p14="http://schemas.microsoft.com/office/powerpoint/2010/main" val="10312601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6928B38-324E-4016-3CAA-369EE309A13A}"/>
              </a:ext>
            </a:extLst>
          </p:cNvPr>
          <p:cNvSpPr>
            <a:spLocks noGrp="1"/>
          </p:cNvSpPr>
          <p:nvPr>
            <p:ph type="title"/>
          </p:nvPr>
        </p:nvSpPr>
        <p:spPr/>
        <p:txBody>
          <a:bodyPr/>
          <a:lstStyle/>
          <a:p>
            <a:r>
              <a:rPr lang="sv-SE" dirty="0"/>
              <a:t>Vyer (</a:t>
            </a:r>
            <a:r>
              <a:rPr lang="sv-SE" dirty="0" err="1"/>
              <a:t>Views</a:t>
            </a:r>
            <a:r>
              <a:rPr lang="sv-SE" dirty="0"/>
              <a:t>)</a:t>
            </a:r>
          </a:p>
        </p:txBody>
      </p:sp>
      <p:sp>
        <p:nvSpPr>
          <p:cNvPr id="3" name="Platshållare för innehåll 2">
            <a:extLst>
              <a:ext uri="{FF2B5EF4-FFF2-40B4-BE49-F238E27FC236}">
                <a16:creationId xmlns:a16="http://schemas.microsoft.com/office/drawing/2014/main" id="{D65BEE0E-1BC2-D71E-66AB-465CEE46D2D3}"/>
              </a:ext>
            </a:extLst>
          </p:cNvPr>
          <p:cNvSpPr>
            <a:spLocks noGrp="1"/>
          </p:cNvSpPr>
          <p:nvPr>
            <p:ph idx="1"/>
          </p:nvPr>
        </p:nvSpPr>
        <p:spPr/>
        <p:txBody>
          <a:bodyPr>
            <a:normAutofit fontScale="92500" lnSpcReduction="20000"/>
          </a:bodyPr>
          <a:lstStyle/>
          <a:p>
            <a:r>
              <a:rPr lang="sv-SE" dirty="0"/>
              <a:t>En vy är en tabell vars innehåll bestäms av en ”</a:t>
            </a:r>
            <a:r>
              <a:rPr lang="sv-SE" dirty="0" err="1"/>
              <a:t>query</a:t>
            </a:r>
            <a:r>
              <a:rPr lang="sv-SE" dirty="0"/>
              <a:t>”. </a:t>
            </a:r>
          </a:p>
          <a:p>
            <a:r>
              <a:rPr lang="sv-SE" dirty="0"/>
              <a:t>Vyer är användbart om man t.ex. vill: </a:t>
            </a:r>
            <a:br>
              <a:rPr lang="sv-SE" dirty="0"/>
            </a:br>
            <a:endParaRPr lang="sv-SE" dirty="0"/>
          </a:p>
          <a:p>
            <a:pPr>
              <a:buFont typeface="Wingdings" panose="05000000000000000000" pitchFamily="2" charset="2"/>
              <a:buChar char="Ø"/>
            </a:pPr>
            <a:r>
              <a:rPr lang="sv-SE" dirty="0"/>
              <a:t>Transformera data och tillgängliggöra den tillrättalagda </a:t>
            </a:r>
            <a:r>
              <a:rPr lang="sv-SE" dirty="0" err="1"/>
              <a:t>datan</a:t>
            </a:r>
            <a:r>
              <a:rPr lang="sv-SE" dirty="0"/>
              <a:t>.</a:t>
            </a:r>
          </a:p>
          <a:p>
            <a:pPr>
              <a:buFont typeface="Wingdings" panose="05000000000000000000" pitchFamily="2" charset="2"/>
              <a:buChar char="Ø"/>
            </a:pPr>
            <a:r>
              <a:rPr lang="sv-SE" dirty="0"/>
              <a:t>Centralisera definitioner eller resultat genom att skapa en tabell som används istället för att användare själva skriver kod för att ta fram önskad data. På så sätt vet vi också att alla använder samma definitioner eller resultat. </a:t>
            </a:r>
          </a:p>
          <a:p>
            <a:pPr>
              <a:buFont typeface="Wingdings" panose="05000000000000000000" pitchFamily="2" charset="2"/>
              <a:buChar char="Ø"/>
            </a:pPr>
            <a:r>
              <a:rPr lang="sv-SE" dirty="0"/>
              <a:t>Användare som inte har tillgång till ursprungstabellerna kan få tillgång till vyn. T.ex. vissa medarbetare i företaget behöver inte se personlig information såsom fullständigt personnummer och då kan vi skapa en vy där fullständigt personnummer inte framgår. </a:t>
            </a:r>
            <a:br>
              <a:rPr lang="sv-SE" dirty="0"/>
            </a:br>
            <a:endParaRPr lang="sv-SE" dirty="0"/>
          </a:p>
          <a:p>
            <a:endParaRPr lang="sv-SE" dirty="0"/>
          </a:p>
        </p:txBody>
      </p:sp>
    </p:spTree>
    <p:extLst>
      <p:ext uri="{BB962C8B-B14F-4D97-AF65-F5344CB8AC3E}">
        <p14:creationId xmlns:p14="http://schemas.microsoft.com/office/powerpoint/2010/main" val="20154076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3C023A9-D029-9A66-D0CD-D94101B9EC2F}"/>
              </a:ext>
            </a:extLst>
          </p:cNvPr>
          <p:cNvSpPr>
            <a:spLocks noGrp="1"/>
          </p:cNvSpPr>
          <p:nvPr>
            <p:ph type="title"/>
          </p:nvPr>
        </p:nvSpPr>
        <p:spPr/>
        <p:txBody>
          <a:bodyPr/>
          <a:lstStyle/>
          <a:p>
            <a:r>
              <a:rPr lang="sv-SE"/>
              <a:t>Kodexempel – ”group_by_and_view”</a:t>
            </a:r>
            <a:endParaRPr lang="sv-SE" dirty="0"/>
          </a:p>
        </p:txBody>
      </p:sp>
    </p:spTree>
    <p:extLst>
      <p:ext uri="{BB962C8B-B14F-4D97-AF65-F5344CB8AC3E}">
        <p14:creationId xmlns:p14="http://schemas.microsoft.com/office/powerpoint/2010/main" val="10267078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19B5466-B361-7B0C-FF83-F9E58ADD6B29}"/>
              </a:ext>
            </a:extLst>
          </p:cNvPr>
          <p:cNvSpPr>
            <a:spLocks noGrp="1"/>
          </p:cNvSpPr>
          <p:nvPr>
            <p:ph type="title"/>
          </p:nvPr>
        </p:nvSpPr>
        <p:spPr/>
        <p:txBody>
          <a:bodyPr/>
          <a:lstStyle/>
          <a:p>
            <a:r>
              <a:rPr lang="sv-SE" dirty="0"/>
              <a:t>Lagrade Procedurer</a:t>
            </a:r>
          </a:p>
        </p:txBody>
      </p:sp>
      <p:sp>
        <p:nvSpPr>
          <p:cNvPr id="3" name="Platshållare för text 2">
            <a:extLst>
              <a:ext uri="{FF2B5EF4-FFF2-40B4-BE49-F238E27FC236}">
                <a16:creationId xmlns:a16="http://schemas.microsoft.com/office/drawing/2014/main" id="{4244DE79-EB21-4069-B772-524B000BC3DB}"/>
              </a:ext>
            </a:extLst>
          </p:cNvPr>
          <p:cNvSpPr>
            <a:spLocks noGrp="1"/>
          </p:cNvSpPr>
          <p:nvPr>
            <p:ph type="body" idx="1"/>
          </p:nvPr>
        </p:nvSpPr>
        <p:spPr/>
        <p:txBody>
          <a:bodyPr/>
          <a:lstStyle/>
          <a:p>
            <a:endParaRPr lang="sv-SE" dirty="0"/>
          </a:p>
        </p:txBody>
      </p:sp>
    </p:spTree>
    <p:extLst>
      <p:ext uri="{BB962C8B-B14F-4D97-AF65-F5344CB8AC3E}">
        <p14:creationId xmlns:p14="http://schemas.microsoft.com/office/powerpoint/2010/main" val="22253116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9CB0A2C-D910-F1C6-897C-9AB19E0B82F1}"/>
              </a:ext>
            </a:extLst>
          </p:cNvPr>
          <p:cNvSpPr>
            <a:spLocks noGrp="1"/>
          </p:cNvSpPr>
          <p:nvPr>
            <p:ph type="title"/>
          </p:nvPr>
        </p:nvSpPr>
        <p:spPr/>
        <p:txBody>
          <a:bodyPr/>
          <a:lstStyle/>
          <a:p>
            <a:r>
              <a:rPr lang="sv-SE" dirty="0"/>
              <a:t>Lagrade Procedurer</a:t>
            </a:r>
          </a:p>
        </p:txBody>
      </p:sp>
      <p:sp>
        <p:nvSpPr>
          <p:cNvPr id="3" name="Platshållare för innehåll 2">
            <a:extLst>
              <a:ext uri="{FF2B5EF4-FFF2-40B4-BE49-F238E27FC236}">
                <a16:creationId xmlns:a16="http://schemas.microsoft.com/office/drawing/2014/main" id="{C85A0F19-D0A4-5C6E-9AE7-79C803B5D2D1}"/>
              </a:ext>
            </a:extLst>
          </p:cNvPr>
          <p:cNvSpPr>
            <a:spLocks noGrp="1"/>
          </p:cNvSpPr>
          <p:nvPr>
            <p:ph idx="1"/>
          </p:nvPr>
        </p:nvSpPr>
        <p:spPr/>
        <p:txBody>
          <a:bodyPr>
            <a:normAutofit fontScale="77500" lnSpcReduction="20000"/>
          </a:bodyPr>
          <a:lstStyle/>
          <a:p>
            <a:r>
              <a:rPr lang="sv-SE" dirty="0"/>
              <a:t>En lagrad procedur är ”lagrad” / ”sparad” kod som kan återanvändas. </a:t>
            </a:r>
          </a:p>
          <a:p>
            <a:pPr marL="0" indent="0">
              <a:buNone/>
            </a:pPr>
            <a:endParaRPr lang="sv-SE" dirty="0"/>
          </a:p>
          <a:p>
            <a:r>
              <a:rPr lang="sv-SE" dirty="0"/>
              <a:t>Lagrade procedurer möjliggör </a:t>
            </a:r>
            <a:r>
              <a:rPr lang="sv-SE" dirty="0" err="1"/>
              <a:t>t.ex</a:t>
            </a:r>
            <a:r>
              <a:rPr lang="sv-SE" dirty="0"/>
              <a:t>: </a:t>
            </a:r>
          </a:p>
          <a:p>
            <a:pPr>
              <a:buFont typeface="Wingdings" panose="05000000000000000000" pitchFamily="2" charset="2"/>
              <a:buChar char="Ø"/>
            </a:pPr>
            <a:r>
              <a:rPr lang="sv-SE" dirty="0"/>
              <a:t>Centraliserade definitioner. Om den lagrade proceduren används så har vi konsistenta resultat och säkerställer att gemensamma definitioner används.</a:t>
            </a:r>
          </a:p>
          <a:p>
            <a:pPr>
              <a:buFont typeface="Wingdings" panose="05000000000000000000" pitchFamily="2" charset="2"/>
              <a:buChar char="Ø"/>
            </a:pPr>
            <a:r>
              <a:rPr lang="sv-SE" dirty="0"/>
              <a:t>Snabbare att använda än att skriva om koden från den lagrade proceduren varje gång. </a:t>
            </a:r>
          </a:p>
          <a:p>
            <a:pPr>
              <a:buFont typeface="Wingdings" panose="05000000000000000000" pitchFamily="2" charset="2"/>
              <a:buChar char="Ø"/>
            </a:pPr>
            <a:r>
              <a:rPr lang="sv-SE" dirty="0"/>
              <a:t>Lagrade procedurer kan ha parametrar så användare kan nyttja styrande logik beroende på vilka resultat som önskas. </a:t>
            </a:r>
          </a:p>
          <a:p>
            <a:pPr>
              <a:buFont typeface="Wingdings" panose="05000000000000000000" pitchFamily="2" charset="2"/>
              <a:buChar char="Ø"/>
            </a:pPr>
            <a:endParaRPr lang="sv-SE" dirty="0"/>
          </a:p>
          <a:p>
            <a:r>
              <a:rPr lang="sv-SE" dirty="0"/>
              <a:t>I många sammanhang kan både en ”lagrad procedur” eller ”vy” vara ett alternativ att använda. Du kan läsa mer om det t.ex. här: </a:t>
            </a:r>
            <a:r>
              <a:rPr lang="sv-SE" dirty="0">
                <a:hlinkClick r:id="rId2"/>
              </a:rPr>
              <a:t>https://stackoverflow.com/questions/5194995/what-is-the-difference-between-a-stored-procedure-and-a-view</a:t>
            </a:r>
            <a:r>
              <a:rPr lang="sv-SE" dirty="0"/>
              <a:t> </a:t>
            </a:r>
          </a:p>
          <a:p>
            <a:endParaRPr lang="sv-SE" dirty="0"/>
          </a:p>
        </p:txBody>
      </p:sp>
    </p:spTree>
    <p:extLst>
      <p:ext uri="{BB962C8B-B14F-4D97-AF65-F5344CB8AC3E}">
        <p14:creationId xmlns:p14="http://schemas.microsoft.com/office/powerpoint/2010/main" val="975720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43A18C7-766E-DF4D-6BBA-21CE077DB4BA}"/>
              </a:ext>
            </a:extLst>
          </p:cNvPr>
          <p:cNvSpPr>
            <a:spLocks noGrp="1"/>
          </p:cNvSpPr>
          <p:nvPr>
            <p:ph type="title"/>
          </p:nvPr>
        </p:nvSpPr>
        <p:spPr/>
        <p:txBody>
          <a:bodyPr/>
          <a:lstStyle/>
          <a:p>
            <a:r>
              <a:rPr lang="sv-SE" dirty="0"/>
              <a:t>Informationssamhället</a:t>
            </a:r>
          </a:p>
        </p:txBody>
      </p:sp>
      <p:sp>
        <p:nvSpPr>
          <p:cNvPr id="3" name="Platshållare för innehåll 2">
            <a:extLst>
              <a:ext uri="{FF2B5EF4-FFF2-40B4-BE49-F238E27FC236}">
                <a16:creationId xmlns:a16="http://schemas.microsoft.com/office/drawing/2014/main" id="{2E770CCE-AAAA-2592-2A07-0AAB28BB0271}"/>
              </a:ext>
            </a:extLst>
          </p:cNvPr>
          <p:cNvSpPr>
            <a:spLocks noGrp="1"/>
          </p:cNvSpPr>
          <p:nvPr>
            <p:ph idx="1"/>
          </p:nvPr>
        </p:nvSpPr>
        <p:spPr/>
        <p:txBody>
          <a:bodyPr>
            <a:normAutofit fontScale="92500"/>
          </a:bodyPr>
          <a:lstStyle/>
          <a:p>
            <a:r>
              <a:rPr lang="sv-SE" dirty="0"/>
              <a:t>Individer, företag och samhällen använder data och information dagligen.</a:t>
            </a:r>
          </a:p>
          <a:p>
            <a:pPr>
              <a:buFont typeface="Wingdings" panose="05000000000000000000" pitchFamily="2" charset="2"/>
              <a:buChar char="Ø"/>
            </a:pPr>
            <a:r>
              <a:rPr lang="sv-SE" dirty="0"/>
              <a:t>Individer: Sociala medier, bokningssystem för resor, pengar på kontot.</a:t>
            </a:r>
          </a:p>
          <a:p>
            <a:pPr>
              <a:buFont typeface="Wingdings" panose="05000000000000000000" pitchFamily="2" charset="2"/>
              <a:buChar char="Ø"/>
            </a:pPr>
            <a:r>
              <a:rPr lang="sv-SE" dirty="0"/>
              <a:t>Företag: Kunddatabaser, försäljningsdata, produktinformation. </a:t>
            </a:r>
          </a:p>
          <a:p>
            <a:pPr>
              <a:buFont typeface="Wingdings" panose="05000000000000000000" pitchFamily="2" charset="2"/>
              <a:buChar char="Ø"/>
            </a:pPr>
            <a:r>
              <a:rPr lang="sv-SE" dirty="0"/>
              <a:t>Samhälle: Information om medborgare (ålder, ägandeskap, skatt).</a:t>
            </a:r>
            <a:br>
              <a:rPr lang="sv-SE" dirty="0"/>
            </a:br>
            <a:endParaRPr lang="sv-SE" dirty="0"/>
          </a:p>
          <a:p>
            <a:r>
              <a:rPr lang="sv-SE" dirty="0"/>
              <a:t>Informationsteknologi (IT) handlar om att använda datorer för att hantera (skapa, bearbeta, lagra, hämta och utbyta) data och information. </a:t>
            </a:r>
          </a:p>
          <a:p>
            <a:r>
              <a:rPr lang="sv-SE" dirty="0"/>
              <a:t>Digitala revolutionen: övergången från traditionella industrier till en ekonomi där informationsteknologin (IT) är central.</a:t>
            </a:r>
          </a:p>
          <a:p>
            <a:endParaRPr lang="sv-SE" dirty="0"/>
          </a:p>
          <a:p>
            <a:endParaRPr lang="sv-SE" dirty="0"/>
          </a:p>
          <a:p>
            <a:endParaRPr lang="sv-SE" dirty="0"/>
          </a:p>
        </p:txBody>
      </p:sp>
    </p:spTree>
    <p:extLst>
      <p:ext uri="{BB962C8B-B14F-4D97-AF65-F5344CB8AC3E}">
        <p14:creationId xmlns:p14="http://schemas.microsoft.com/office/powerpoint/2010/main" val="26522041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3C023A9-D029-9A66-D0CD-D94101B9EC2F}"/>
              </a:ext>
            </a:extLst>
          </p:cNvPr>
          <p:cNvSpPr>
            <a:spLocks noGrp="1"/>
          </p:cNvSpPr>
          <p:nvPr>
            <p:ph type="title"/>
          </p:nvPr>
        </p:nvSpPr>
        <p:spPr/>
        <p:txBody>
          <a:bodyPr/>
          <a:lstStyle/>
          <a:p>
            <a:r>
              <a:rPr lang="sv-SE" dirty="0"/>
              <a:t>Kodexempel – ”</a:t>
            </a:r>
            <a:r>
              <a:rPr lang="sv-SE" dirty="0" err="1"/>
              <a:t>stored_procedures</a:t>
            </a:r>
            <a:r>
              <a:rPr lang="sv-SE" dirty="0"/>
              <a:t>”</a:t>
            </a:r>
          </a:p>
        </p:txBody>
      </p:sp>
    </p:spTree>
    <p:extLst>
      <p:ext uri="{BB962C8B-B14F-4D97-AF65-F5344CB8AC3E}">
        <p14:creationId xmlns:p14="http://schemas.microsoft.com/office/powerpoint/2010/main" val="3744071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C49745-25F2-931C-1C2C-576ECB290A73}"/>
              </a:ext>
            </a:extLst>
          </p:cNvPr>
          <p:cNvSpPr>
            <a:spLocks noGrp="1"/>
          </p:cNvSpPr>
          <p:nvPr>
            <p:ph type="ctrTitle"/>
          </p:nvPr>
        </p:nvSpPr>
        <p:spPr/>
        <p:txBody>
          <a:bodyPr>
            <a:normAutofit fontScale="90000"/>
          </a:bodyPr>
          <a:lstStyle/>
          <a:p>
            <a:r>
              <a:rPr lang="sv-SE"/>
              <a:t>Relationsdatabaser och Microsoft SQL Server – En Överblick</a:t>
            </a:r>
            <a:endParaRPr lang="sv-SE" dirty="0"/>
          </a:p>
        </p:txBody>
      </p:sp>
      <p:sp>
        <p:nvSpPr>
          <p:cNvPr id="3" name="Underrubrik 2">
            <a:extLst>
              <a:ext uri="{FF2B5EF4-FFF2-40B4-BE49-F238E27FC236}">
                <a16:creationId xmlns:a16="http://schemas.microsoft.com/office/drawing/2014/main" id="{F4104EA6-AF37-D362-1BF3-5501A7984B54}"/>
              </a:ext>
            </a:extLst>
          </p:cNvPr>
          <p:cNvSpPr>
            <a:spLocks noGrp="1"/>
          </p:cNvSpPr>
          <p:nvPr>
            <p:ph type="subTitle" idx="1"/>
          </p:nvPr>
        </p:nvSpPr>
        <p:spPr/>
        <p:txBody>
          <a:bodyPr/>
          <a:lstStyle/>
          <a:p>
            <a:r>
              <a:rPr lang="sv-SE"/>
              <a:t>Antonio Prgomet</a:t>
            </a:r>
          </a:p>
          <a:p>
            <a:r>
              <a:rPr lang="sv-SE"/>
              <a:t>Delta AI &amp; Negotiations</a:t>
            </a:r>
          </a:p>
          <a:p>
            <a:r>
              <a:rPr lang="en-US" sz="2400" b="0" i="0">
                <a:effectLst/>
                <a:latin typeface="-apple-system"/>
                <a:hlinkClick r:id="rId2"/>
              </a:rPr>
              <a:t>www.linkedin.com/in/antonioprgomet</a:t>
            </a:r>
            <a:endParaRPr lang="en-US">
              <a:latin typeface="-apple-system"/>
            </a:endParaRPr>
          </a:p>
          <a:p>
            <a:endParaRPr lang="en-US" sz="2400" b="0" i="0">
              <a:effectLst/>
              <a:latin typeface="-apple-system"/>
            </a:endParaRPr>
          </a:p>
          <a:p>
            <a:endParaRPr lang="sv-SE" dirty="0"/>
          </a:p>
        </p:txBody>
      </p:sp>
    </p:spTree>
    <p:extLst>
      <p:ext uri="{BB962C8B-B14F-4D97-AF65-F5344CB8AC3E}">
        <p14:creationId xmlns:p14="http://schemas.microsoft.com/office/powerpoint/2010/main" val="3777169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626EDF8-98E1-E2BB-E170-5F0A90FB0809}"/>
              </a:ext>
            </a:extLst>
          </p:cNvPr>
          <p:cNvSpPr>
            <a:spLocks noGrp="1"/>
          </p:cNvSpPr>
          <p:nvPr>
            <p:ph type="title"/>
          </p:nvPr>
        </p:nvSpPr>
        <p:spPr/>
        <p:txBody>
          <a:bodyPr/>
          <a:lstStyle/>
          <a:p>
            <a:r>
              <a:rPr lang="sv-SE" dirty="0"/>
              <a:t>Hur hantera data och information?</a:t>
            </a:r>
          </a:p>
        </p:txBody>
      </p:sp>
      <p:sp>
        <p:nvSpPr>
          <p:cNvPr id="3" name="Platshållare för innehåll 2">
            <a:extLst>
              <a:ext uri="{FF2B5EF4-FFF2-40B4-BE49-F238E27FC236}">
                <a16:creationId xmlns:a16="http://schemas.microsoft.com/office/drawing/2014/main" id="{EA931A31-7424-B7DA-F575-3280D878BD25}"/>
              </a:ext>
            </a:extLst>
          </p:cNvPr>
          <p:cNvSpPr>
            <a:spLocks noGrp="1"/>
          </p:cNvSpPr>
          <p:nvPr>
            <p:ph idx="1"/>
          </p:nvPr>
        </p:nvSpPr>
        <p:spPr>
          <a:xfrm>
            <a:off x="838200" y="1568172"/>
            <a:ext cx="10515600" cy="4351338"/>
          </a:xfrm>
        </p:spPr>
        <p:txBody>
          <a:bodyPr/>
          <a:lstStyle/>
          <a:p>
            <a:r>
              <a:rPr lang="sv-SE" dirty="0"/>
              <a:t>I det moderna samhället så hanteras stora mängder data. </a:t>
            </a:r>
          </a:p>
          <a:p>
            <a:r>
              <a:rPr lang="sv-SE" dirty="0"/>
              <a:t>Vi kan lagra data i relationsdatabaser som innehåller tabeller som byggs upp av rader och kolumner där tabellerna har relationer. </a:t>
            </a:r>
          </a:p>
          <a:p>
            <a:r>
              <a:rPr lang="sv-SE" dirty="0"/>
              <a:t>För att hantera data i en relationsdatabas programmerar vi i </a:t>
            </a:r>
            <a:r>
              <a:rPr lang="sv-SE" b="1" dirty="0"/>
              <a:t>SQL</a:t>
            </a:r>
            <a:r>
              <a:rPr lang="sv-SE" dirty="0"/>
              <a:t>: ”</a:t>
            </a:r>
            <a:r>
              <a:rPr lang="sv-SE" b="1" dirty="0" err="1"/>
              <a:t>S</a:t>
            </a:r>
            <a:r>
              <a:rPr lang="sv-SE" dirty="0" err="1"/>
              <a:t>tructured</a:t>
            </a:r>
            <a:r>
              <a:rPr lang="sv-SE" dirty="0"/>
              <a:t> </a:t>
            </a:r>
            <a:r>
              <a:rPr lang="sv-SE" b="1" dirty="0"/>
              <a:t>Q</a:t>
            </a:r>
            <a:r>
              <a:rPr lang="sv-SE" dirty="0"/>
              <a:t>uery </a:t>
            </a:r>
            <a:r>
              <a:rPr lang="sv-SE" b="1" dirty="0" err="1"/>
              <a:t>L</a:t>
            </a:r>
            <a:r>
              <a:rPr lang="sv-SE" dirty="0" err="1"/>
              <a:t>anguage</a:t>
            </a:r>
            <a:r>
              <a:rPr lang="sv-SE" dirty="0"/>
              <a:t>”. Uttalas S-Q-L eller ”</a:t>
            </a:r>
            <a:r>
              <a:rPr lang="sv-SE" dirty="0" err="1"/>
              <a:t>sequel</a:t>
            </a:r>
            <a:r>
              <a:rPr lang="sv-SE" dirty="0"/>
              <a:t>”. </a:t>
            </a:r>
          </a:p>
          <a:p>
            <a:endParaRPr lang="sv-SE" dirty="0"/>
          </a:p>
          <a:p>
            <a:pPr marL="0" indent="0">
              <a:buNone/>
            </a:pPr>
            <a:endParaRPr lang="sv-SE" dirty="0"/>
          </a:p>
        </p:txBody>
      </p:sp>
      <p:pic>
        <p:nvPicPr>
          <p:cNvPr id="11" name="Bildobjekt 10">
            <a:extLst>
              <a:ext uri="{FF2B5EF4-FFF2-40B4-BE49-F238E27FC236}">
                <a16:creationId xmlns:a16="http://schemas.microsoft.com/office/drawing/2014/main" id="{8FB90C7E-7624-1842-EEA5-F70851A0F01A}"/>
              </a:ext>
            </a:extLst>
          </p:cNvPr>
          <p:cNvPicPr>
            <a:picLocks noChangeAspect="1"/>
          </p:cNvPicPr>
          <p:nvPr/>
        </p:nvPicPr>
        <p:blipFill>
          <a:blip r:embed="rId3"/>
          <a:stretch>
            <a:fillRect/>
          </a:stretch>
        </p:blipFill>
        <p:spPr>
          <a:xfrm>
            <a:off x="6912644" y="4505752"/>
            <a:ext cx="3741847" cy="1766597"/>
          </a:xfrm>
          <a:prstGeom prst="rect">
            <a:avLst/>
          </a:prstGeom>
        </p:spPr>
      </p:pic>
      <p:pic>
        <p:nvPicPr>
          <p:cNvPr id="13" name="Bildobjekt 12">
            <a:extLst>
              <a:ext uri="{FF2B5EF4-FFF2-40B4-BE49-F238E27FC236}">
                <a16:creationId xmlns:a16="http://schemas.microsoft.com/office/drawing/2014/main" id="{9A3FF2AD-3A06-434A-C28F-D2C545A41D9B}"/>
              </a:ext>
            </a:extLst>
          </p:cNvPr>
          <p:cNvPicPr>
            <a:picLocks noChangeAspect="1"/>
          </p:cNvPicPr>
          <p:nvPr/>
        </p:nvPicPr>
        <p:blipFill>
          <a:blip r:embed="rId4"/>
          <a:stretch>
            <a:fillRect/>
          </a:stretch>
        </p:blipFill>
        <p:spPr>
          <a:xfrm>
            <a:off x="1537509" y="4110810"/>
            <a:ext cx="4383897" cy="2343866"/>
          </a:xfrm>
          <a:prstGeom prst="rect">
            <a:avLst/>
          </a:prstGeom>
        </p:spPr>
      </p:pic>
    </p:spTree>
    <p:extLst>
      <p:ext uri="{BB962C8B-B14F-4D97-AF65-F5344CB8AC3E}">
        <p14:creationId xmlns:p14="http://schemas.microsoft.com/office/powerpoint/2010/main" val="2937712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19B5466-B361-7B0C-FF83-F9E58ADD6B29}"/>
              </a:ext>
            </a:extLst>
          </p:cNvPr>
          <p:cNvSpPr>
            <a:spLocks noGrp="1"/>
          </p:cNvSpPr>
          <p:nvPr>
            <p:ph type="title"/>
          </p:nvPr>
        </p:nvSpPr>
        <p:spPr/>
        <p:txBody>
          <a:bodyPr/>
          <a:lstStyle/>
          <a:p>
            <a:r>
              <a:rPr lang="sv-SE" dirty="0" err="1"/>
              <a:t>Relational</a:t>
            </a:r>
            <a:r>
              <a:rPr lang="sv-SE" dirty="0"/>
              <a:t> </a:t>
            </a:r>
            <a:r>
              <a:rPr lang="sv-SE" dirty="0" err="1"/>
              <a:t>Database</a:t>
            </a:r>
            <a:r>
              <a:rPr lang="sv-SE" dirty="0"/>
              <a:t> Management Systems (RDMS)</a:t>
            </a:r>
          </a:p>
        </p:txBody>
      </p:sp>
      <p:sp>
        <p:nvSpPr>
          <p:cNvPr id="3" name="Platshållare för text 2">
            <a:extLst>
              <a:ext uri="{FF2B5EF4-FFF2-40B4-BE49-F238E27FC236}">
                <a16:creationId xmlns:a16="http://schemas.microsoft.com/office/drawing/2014/main" id="{4244DE79-EB21-4069-B772-524B000BC3DB}"/>
              </a:ext>
            </a:extLst>
          </p:cNvPr>
          <p:cNvSpPr>
            <a:spLocks noGrp="1"/>
          </p:cNvSpPr>
          <p:nvPr>
            <p:ph type="body" idx="1"/>
          </p:nvPr>
        </p:nvSpPr>
        <p:spPr/>
        <p:txBody>
          <a:bodyPr/>
          <a:lstStyle/>
          <a:p>
            <a:r>
              <a:rPr lang="sv-SE" dirty="0"/>
              <a:t>RDMS är databashanterings programvara som används för att hantera relationsdatabaser. Majoriteten av RDMS använder programmeringsspråket SQL för att kommunicera med databaser. </a:t>
            </a:r>
          </a:p>
        </p:txBody>
      </p:sp>
    </p:spTree>
    <p:extLst>
      <p:ext uri="{BB962C8B-B14F-4D97-AF65-F5344CB8AC3E}">
        <p14:creationId xmlns:p14="http://schemas.microsoft.com/office/powerpoint/2010/main" val="1332351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3C59F5C-2045-46D8-CF4C-6A63803F423C}"/>
              </a:ext>
            </a:extLst>
          </p:cNvPr>
          <p:cNvSpPr>
            <a:spLocks noGrp="1"/>
          </p:cNvSpPr>
          <p:nvPr>
            <p:ph type="title"/>
          </p:nvPr>
        </p:nvSpPr>
        <p:spPr/>
        <p:txBody>
          <a:bodyPr/>
          <a:lstStyle/>
          <a:p>
            <a:r>
              <a:rPr lang="sv-SE" dirty="0" err="1"/>
              <a:t>Relational</a:t>
            </a:r>
            <a:r>
              <a:rPr lang="sv-SE" dirty="0"/>
              <a:t> </a:t>
            </a:r>
            <a:r>
              <a:rPr lang="sv-SE" dirty="0" err="1"/>
              <a:t>Database</a:t>
            </a:r>
            <a:r>
              <a:rPr lang="sv-SE" dirty="0"/>
              <a:t> Management Systems</a:t>
            </a:r>
          </a:p>
        </p:txBody>
      </p:sp>
      <p:sp>
        <p:nvSpPr>
          <p:cNvPr id="3" name="Platshållare för innehåll 2">
            <a:extLst>
              <a:ext uri="{FF2B5EF4-FFF2-40B4-BE49-F238E27FC236}">
                <a16:creationId xmlns:a16="http://schemas.microsoft.com/office/drawing/2014/main" id="{F3A7ED18-89ED-8AF9-0224-E869EED25BB9}"/>
              </a:ext>
            </a:extLst>
          </p:cNvPr>
          <p:cNvSpPr>
            <a:spLocks noGrp="1"/>
          </p:cNvSpPr>
          <p:nvPr>
            <p:ph idx="1"/>
          </p:nvPr>
        </p:nvSpPr>
        <p:spPr/>
        <p:txBody>
          <a:bodyPr>
            <a:normAutofit lnSpcReduction="10000"/>
          </a:bodyPr>
          <a:lstStyle/>
          <a:p>
            <a:r>
              <a:rPr lang="sv-SE" dirty="0"/>
              <a:t>Genom att använda ”</a:t>
            </a:r>
            <a:r>
              <a:rPr lang="sv-SE" dirty="0" err="1"/>
              <a:t>Relational</a:t>
            </a:r>
            <a:r>
              <a:rPr lang="sv-SE" dirty="0"/>
              <a:t> </a:t>
            </a:r>
            <a:r>
              <a:rPr lang="sv-SE" dirty="0" err="1"/>
              <a:t>Database</a:t>
            </a:r>
            <a:r>
              <a:rPr lang="sv-SE" dirty="0"/>
              <a:t> Management Systems” (RDMS) så kan vi genomföra </a:t>
            </a:r>
            <a:r>
              <a:rPr lang="sv-SE" b="1" dirty="0"/>
              <a:t>CRUD</a:t>
            </a:r>
            <a:r>
              <a:rPr lang="sv-SE" dirty="0"/>
              <a:t> aktiviteterna: </a:t>
            </a:r>
          </a:p>
          <a:p>
            <a:pPr marL="514350" indent="-514350">
              <a:buAutoNum type="arabicPeriod"/>
            </a:pPr>
            <a:r>
              <a:rPr lang="sv-SE" b="1" dirty="0" err="1"/>
              <a:t>C</a:t>
            </a:r>
            <a:r>
              <a:rPr lang="sv-SE" dirty="0" err="1"/>
              <a:t>reate</a:t>
            </a:r>
            <a:r>
              <a:rPr lang="sv-SE" dirty="0"/>
              <a:t>: Skapa tabeller och lägga till nya rader, t.ex. en ny kund. </a:t>
            </a:r>
          </a:p>
          <a:p>
            <a:pPr marL="514350" indent="-514350">
              <a:buAutoNum type="arabicPeriod"/>
            </a:pPr>
            <a:r>
              <a:rPr lang="sv-SE" b="1" dirty="0"/>
              <a:t>R</a:t>
            </a:r>
            <a:r>
              <a:rPr lang="sv-SE" dirty="0"/>
              <a:t>ead: Hämta data, t.ex. kundtjänst vill ha information om en kund. </a:t>
            </a:r>
          </a:p>
          <a:p>
            <a:pPr marL="514350" indent="-514350">
              <a:buAutoNum type="arabicPeriod"/>
            </a:pPr>
            <a:r>
              <a:rPr lang="sv-SE" b="1" dirty="0" err="1"/>
              <a:t>U</a:t>
            </a:r>
            <a:r>
              <a:rPr lang="sv-SE" dirty="0" err="1"/>
              <a:t>pdate</a:t>
            </a:r>
            <a:r>
              <a:rPr lang="sv-SE" dirty="0"/>
              <a:t>: Uppdatera data, t.ex. en kund byter efternamn.</a:t>
            </a:r>
          </a:p>
          <a:p>
            <a:pPr marL="514350" indent="-514350">
              <a:buAutoNum type="arabicPeriod"/>
            </a:pPr>
            <a:r>
              <a:rPr lang="sv-SE" b="1" dirty="0" err="1"/>
              <a:t>D</a:t>
            </a:r>
            <a:r>
              <a:rPr lang="sv-SE" dirty="0" err="1"/>
              <a:t>elete</a:t>
            </a:r>
            <a:r>
              <a:rPr lang="sv-SE" dirty="0"/>
              <a:t>: Radera data, t.ex. en kund som avslutar sitt medlemskap i en kundklubb. </a:t>
            </a:r>
          </a:p>
          <a:p>
            <a:r>
              <a:rPr lang="sv-SE" dirty="0"/>
              <a:t>Förutom CRUD, så kan ett RDMS även göra andra saker, t.ex. skapa säkerhetskopior på vår data och styra vem som har tillgång till olika tabeller. </a:t>
            </a:r>
          </a:p>
        </p:txBody>
      </p:sp>
    </p:spTree>
    <p:extLst>
      <p:ext uri="{BB962C8B-B14F-4D97-AF65-F5344CB8AC3E}">
        <p14:creationId xmlns:p14="http://schemas.microsoft.com/office/powerpoint/2010/main" val="718090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76447D4-CF41-60A0-1781-3EEE468EBFBE}"/>
              </a:ext>
            </a:extLst>
          </p:cNvPr>
          <p:cNvSpPr>
            <a:spLocks noGrp="1"/>
          </p:cNvSpPr>
          <p:nvPr>
            <p:ph type="title"/>
          </p:nvPr>
        </p:nvSpPr>
        <p:spPr/>
        <p:txBody>
          <a:bodyPr/>
          <a:lstStyle/>
          <a:p>
            <a:r>
              <a:rPr lang="sv-SE" dirty="0" err="1"/>
              <a:t>Relational</a:t>
            </a:r>
            <a:r>
              <a:rPr lang="sv-SE" dirty="0"/>
              <a:t> </a:t>
            </a:r>
            <a:r>
              <a:rPr lang="sv-SE" dirty="0" err="1"/>
              <a:t>Database</a:t>
            </a:r>
            <a:r>
              <a:rPr lang="sv-SE" dirty="0"/>
              <a:t> Management Systems</a:t>
            </a:r>
          </a:p>
        </p:txBody>
      </p:sp>
      <p:sp>
        <p:nvSpPr>
          <p:cNvPr id="3" name="Platshållare för innehåll 2">
            <a:extLst>
              <a:ext uri="{FF2B5EF4-FFF2-40B4-BE49-F238E27FC236}">
                <a16:creationId xmlns:a16="http://schemas.microsoft.com/office/drawing/2014/main" id="{8F7293F9-8F22-74FE-CCBC-0300D7FEC653}"/>
              </a:ext>
            </a:extLst>
          </p:cNvPr>
          <p:cNvSpPr>
            <a:spLocks noGrp="1"/>
          </p:cNvSpPr>
          <p:nvPr>
            <p:ph idx="1"/>
          </p:nvPr>
        </p:nvSpPr>
        <p:spPr/>
        <p:txBody>
          <a:bodyPr>
            <a:normAutofit lnSpcReduction="10000"/>
          </a:bodyPr>
          <a:lstStyle/>
          <a:p>
            <a:r>
              <a:rPr lang="sv-SE" dirty="0"/>
              <a:t>Vi kommer använda Microsoft SQL Server (MSSQL) som vårt RDMS.</a:t>
            </a:r>
          </a:p>
          <a:p>
            <a:r>
              <a:rPr lang="sv-SE" dirty="0"/>
              <a:t>MSSQL används av många företag. </a:t>
            </a:r>
          </a:p>
          <a:p>
            <a:r>
              <a:rPr lang="sv-SE" dirty="0"/>
              <a:t>Andra alternativ är t.ex. Oracle, </a:t>
            </a:r>
            <a:r>
              <a:rPr lang="sv-SE" dirty="0" err="1"/>
              <a:t>PostgreSQL</a:t>
            </a:r>
            <a:r>
              <a:rPr lang="sv-SE" dirty="0"/>
              <a:t>.</a:t>
            </a:r>
          </a:p>
          <a:p>
            <a:endParaRPr lang="sv-SE" dirty="0"/>
          </a:p>
          <a:p>
            <a:r>
              <a:rPr lang="sv-SE" dirty="0"/>
              <a:t>Idag är molntjänster ett populärt alternativ, det innebär att man når IT tjänster (såsom t.ex. RDMS) via internet. Detta kan sättas i kontrast till ”on-</a:t>
            </a:r>
            <a:r>
              <a:rPr lang="sv-SE" dirty="0" err="1"/>
              <a:t>prem</a:t>
            </a:r>
            <a:r>
              <a:rPr lang="sv-SE" dirty="0"/>
              <a:t>” lösningar där företag själva sköter t.ex. servrar för sina IT tjänster. </a:t>
            </a:r>
          </a:p>
          <a:p>
            <a:r>
              <a:rPr lang="sv-SE" dirty="0"/>
              <a:t>Välkända molntjänster är Microsoft </a:t>
            </a:r>
            <a:r>
              <a:rPr lang="sv-SE" dirty="0" err="1"/>
              <a:t>Azure</a:t>
            </a:r>
            <a:r>
              <a:rPr lang="sv-SE" dirty="0"/>
              <a:t> och AWS (”Amazon Web Services”).</a:t>
            </a:r>
          </a:p>
        </p:txBody>
      </p:sp>
    </p:spTree>
    <p:extLst>
      <p:ext uri="{BB962C8B-B14F-4D97-AF65-F5344CB8AC3E}">
        <p14:creationId xmlns:p14="http://schemas.microsoft.com/office/powerpoint/2010/main" val="2202745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9831249-3B07-1BBC-6636-4CF4F619003E}"/>
              </a:ext>
            </a:extLst>
          </p:cNvPr>
          <p:cNvSpPr>
            <a:spLocks noGrp="1"/>
          </p:cNvSpPr>
          <p:nvPr>
            <p:ph type="title"/>
          </p:nvPr>
        </p:nvSpPr>
        <p:spPr/>
        <p:txBody>
          <a:bodyPr/>
          <a:lstStyle/>
          <a:p>
            <a:r>
              <a:rPr lang="sv-SE" dirty="0"/>
              <a:t>SQL</a:t>
            </a:r>
          </a:p>
        </p:txBody>
      </p:sp>
      <p:sp>
        <p:nvSpPr>
          <p:cNvPr id="3" name="Platshållare för innehåll 2">
            <a:extLst>
              <a:ext uri="{FF2B5EF4-FFF2-40B4-BE49-F238E27FC236}">
                <a16:creationId xmlns:a16="http://schemas.microsoft.com/office/drawing/2014/main" id="{0BC2FFAE-5372-62B9-463A-E35F176DE217}"/>
              </a:ext>
            </a:extLst>
          </p:cNvPr>
          <p:cNvSpPr>
            <a:spLocks noGrp="1"/>
          </p:cNvSpPr>
          <p:nvPr>
            <p:ph idx="1"/>
          </p:nvPr>
        </p:nvSpPr>
        <p:spPr>
          <a:xfrm>
            <a:off x="838200" y="1825625"/>
            <a:ext cx="10515600" cy="4667250"/>
          </a:xfrm>
        </p:spPr>
        <p:txBody>
          <a:bodyPr>
            <a:normAutofit lnSpcReduction="10000"/>
          </a:bodyPr>
          <a:lstStyle/>
          <a:p>
            <a:r>
              <a:rPr lang="sv-SE" dirty="0"/>
              <a:t>Det finns olika ”dialekter” av SQL. I MSSQL så används </a:t>
            </a:r>
            <a:r>
              <a:rPr lang="sv-SE" dirty="0" err="1"/>
              <a:t>Transact</a:t>
            </a:r>
            <a:r>
              <a:rPr lang="sv-SE" dirty="0"/>
              <a:t>-SQL (T-SQL). </a:t>
            </a:r>
          </a:p>
          <a:p>
            <a:endParaRPr lang="sv-SE" dirty="0"/>
          </a:p>
          <a:p>
            <a:r>
              <a:rPr lang="sv-SE" dirty="0"/>
              <a:t>Exempel på hur T-SQL kod kan se ut:</a:t>
            </a:r>
          </a:p>
          <a:p>
            <a:endParaRPr lang="sv-SE" dirty="0"/>
          </a:p>
          <a:p>
            <a:endParaRPr lang="sv-SE" dirty="0"/>
          </a:p>
          <a:p>
            <a:endParaRPr lang="sv-SE" dirty="0"/>
          </a:p>
          <a:p>
            <a:endParaRPr lang="sv-SE" dirty="0"/>
          </a:p>
          <a:p>
            <a:r>
              <a:rPr lang="sv-SE" dirty="0"/>
              <a:t>Överlag är grunderna väldigt lika och behöver du använda någon annan dialekt så är det inte svårt att göra den övergången. </a:t>
            </a:r>
          </a:p>
          <a:p>
            <a:endParaRPr lang="sv-SE" dirty="0"/>
          </a:p>
          <a:p>
            <a:pPr marL="0" indent="0">
              <a:buNone/>
            </a:pPr>
            <a:endParaRPr lang="sv-SE" dirty="0"/>
          </a:p>
        </p:txBody>
      </p:sp>
      <p:sp>
        <p:nvSpPr>
          <p:cNvPr id="5" name="textruta 4">
            <a:extLst>
              <a:ext uri="{FF2B5EF4-FFF2-40B4-BE49-F238E27FC236}">
                <a16:creationId xmlns:a16="http://schemas.microsoft.com/office/drawing/2014/main" id="{A10695A1-CC5E-4E61-7BBA-6D8DFB10E0A8}"/>
              </a:ext>
            </a:extLst>
          </p:cNvPr>
          <p:cNvSpPr txBox="1"/>
          <p:nvPr/>
        </p:nvSpPr>
        <p:spPr>
          <a:xfrm>
            <a:off x="1694275" y="3748595"/>
            <a:ext cx="4173865" cy="1477328"/>
          </a:xfrm>
          <a:prstGeom prst="rect">
            <a:avLst/>
          </a:prstGeom>
          <a:noFill/>
        </p:spPr>
        <p:txBody>
          <a:bodyPr wrap="square" rtlCol="0">
            <a:spAutoFit/>
          </a:bodyPr>
          <a:lstStyle/>
          <a:p>
            <a:r>
              <a:rPr lang="sv-SE" sz="1800" b="1" dirty="0">
                <a:solidFill>
                  <a:srgbClr val="0000FF"/>
                </a:solidFill>
                <a:highlight>
                  <a:srgbClr val="FFFFFF"/>
                </a:highlight>
                <a:latin typeface="Courier New" panose="02070309020205020404" pitchFamily="49" charset="0"/>
              </a:rPr>
              <a:t>SELECT</a:t>
            </a:r>
            <a:r>
              <a:rPr lang="sv-SE" sz="1800" b="0" dirty="0">
                <a:solidFill>
                  <a:srgbClr val="000000"/>
                </a:solidFill>
                <a:highlight>
                  <a:srgbClr val="FFFFFF"/>
                </a:highlight>
                <a:latin typeface="Courier New" panose="02070309020205020404" pitchFamily="49" charset="0"/>
              </a:rPr>
              <a:t> </a:t>
            </a:r>
            <a:r>
              <a:rPr lang="sv-SE" sz="1800" b="0" dirty="0" err="1">
                <a:solidFill>
                  <a:srgbClr val="000000"/>
                </a:solidFill>
                <a:highlight>
                  <a:srgbClr val="FFFFFF"/>
                </a:highlight>
                <a:latin typeface="Courier New" panose="02070309020205020404" pitchFamily="49" charset="0"/>
              </a:rPr>
              <a:t>FirstName</a:t>
            </a:r>
            <a:r>
              <a:rPr lang="sv-SE" sz="1800" b="1" dirty="0">
                <a:solidFill>
                  <a:srgbClr val="000080"/>
                </a:solidFill>
                <a:highlight>
                  <a:srgbClr val="FFFFFF"/>
                </a:highlight>
                <a:latin typeface="Courier New" panose="02070309020205020404" pitchFamily="49" charset="0"/>
              </a:rPr>
              <a:t>,</a:t>
            </a:r>
            <a:r>
              <a:rPr lang="sv-SE" sz="1800" b="0" dirty="0">
                <a:solidFill>
                  <a:srgbClr val="000000"/>
                </a:solidFill>
                <a:highlight>
                  <a:srgbClr val="FFFFFF"/>
                </a:highlight>
                <a:latin typeface="Courier New" panose="02070309020205020404" pitchFamily="49" charset="0"/>
              </a:rPr>
              <a:t> </a:t>
            </a:r>
          </a:p>
          <a:p>
            <a:r>
              <a:rPr lang="sv-SE" sz="1800" b="0" dirty="0">
                <a:solidFill>
                  <a:srgbClr val="000000"/>
                </a:solidFill>
                <a:highlight>
                  <a:srgbClr val="FFFFFF"/>
                </a:highlight>
                <a:latin typeface="Courier New" panose="02070309020205020404" pitchFamily="49" charset="0"/>
              </a:rPr>
              <a:t>	</a:t>
            </a:r>
            <a:r>
              <a:rPr lang="sv-SE" sz="1800" b="0" dirty="0" err="1">
                <a:solidFill>
                  <a:srgbClr val="000000"/>
                </a:solidFill>
                <a:highlight>
                  <a:srgbClr val="FFFFFF"/>
                </a:highlight>
                <a:latin typeface="Courier New" panose="02070309020205020404" pitchFamily="49" charset="0"/>
              </a:rPr>
              <a:t>LastName</a:t>
            </a:r>
            <a:r>
              <a:rPr lang="sv-SE" sz="1800" b="1" dirty="0">
                <a:solidFill>
                  <a:srgbClr val="000080"/>
                </a:solidFill>
                <a:highlight>
                  <a:srgbClr val="FFFFFF"/>
                </a:highlight>
                <a:latin typeface="Courier New" panose="02070309020205020404" pitchFamily="49" charset="0"/>
              </a:rPr>
              <a:t>,</a:t>
            </a:r>
            <a:endParaRPr lang="sv-SE" sz="1800" b="0" dirty="0">
              <a:solidFill>
                <a:srgbClr val="000000"/>
              </a:solidFill>
              <a:highlight>
                <a:srgbClr val="FFFFFF"/>
              </a:highlight>
              <a:latin typeface="Courier New" panose="02070309020205020404" pitchFamily="49" charset="0"/>
            </a:endParaRPr>
          </a:p>
          <a:p>
            <a:r>
              <a:rPr lang="sv-SE" sz="1800" b="0" dirty="0">
                <a:solidFill>
                  <a:srgbClr val="000000"/>
                </a:solidFill>
                <a:highlight>
                  <a:srgbClr val="FFFFFF"/>
                </a:highlight>
                <a:latin typeface="Courier New" panose="02070309020205020404" pitchFamily="49" charset="0"/>
              </a:rPr>
              <a:t>	Age</a:t>
            </a:r>
          </a:p>
          <a:p>
            <a:r>
              <a:rPr lang="sv-SE" sz="1800" b="1" dirty="0">
                <a:solidFill>
                  <a:srgbClr val="0000FF"/>
                </a:solidFill>
                <a:highlight>
                  <a:srgbClr val="FFFFFF"/>
                </a:highlight>
                <a:latin typeface="Courier New" panose="02070309020205020404" pitchFamily="49" charset="0"/>
              </a:rPr>
              <a:t>FROM</a:t>
            </a:r>
            <a:r>
              <a:rPr lang="sv-SE" sz="1800" b="0" dirty="0">
                <a:solidFill>
                  <a:srgbClr val="000000"/>
                </a:solidFill>
                <a:highlight>
                  <a:srgbClr val="FFFFFF"/>
                </a:highlight>
                <a:latin typeface="Courier New" panose="02070309020205020404" pitchFamily="49" charset="0"/>
              </a:rPr>
              <a:t> </a:t>
            </a:r>
            <a:r>
              <a:rPr lang="sv-SE" sz="1800" b="0" dirty="0" err="1">
                <a:solidFill>
                  <a:srgbClr val="000000"/>
                </a:solidFill>
                <a:highlight>
                  <a:srgbClr val="FFFFFF"/>
                </a:highlight>
                <a:latin typeface="Courier New" panose="02070309020205020404" pitchFamily="49" charset="0"/>
              </a:rPr>
              <a:t>MyDatabase</a:t>
            </a:r>
            <a:r>
              <a:rPr lang="sv-SE" sz="1800" b="1" dirty="0" err="1">
                <a:solidFill>
                  <a:srgbClr val="000080"/>
                </a:solidFill>
                <a:highlight>
                  <a:srgbClr val="FFFFFF"/>
                </a:highlight>
                <a:latin typeface="Courier New" panose="02070309020205020404" pitchFamily="49" charset="0"/>
              </a:rPr>
              <a:t>.</a:t>
            </a:r>
            <a:r>
              <a:rPr lang="sv-SE" sz="1800" b="0" dirty="0" err="1">
                <a:solidFill>
                  <a:srgbClr val="000000"/>
                </a:solidFill>
                <a:highlight>
                  <a:srgbClr val="FFFFFF"/>
                </a:highlight>
                <a:latin typeface="Courier New" panose="02070309020205020404" pitchFamily="49" charset="0"/>
              </a:rPr>
              <a:t>Person</a:t>
            </a:r>
            <a:r>
              <a:rPr lang="sv-SE" sz="1800" b="1" dirty="0" err="1">
                <a:solidFill>
                  <a:srgbClr val="000080"/>
                </a:solidFill>
                <a:highlight>
                  <a:srgbClr val="FFFFFF"/>
                </a:highlight>
                <a:latin typeface="Courier New" panose="02070309020205020404" pitchFamily="49" charset="0"/>
              </a:rPr>
              <a:t>.</a:t>
            </a:r>
            <a:r>
              <a:rPr lang="sv-SE" sz="1800" b="0" dirty="0" err="1">
                <a:solidFill>
                  <a:srgbClr val="000000"/>
                </a:solidFill>
                <a:highlight>
                  <a:srgbClr val="FFFFFF"/>
                </a:highlight>
                <a:latin typeface="Courier New" panose="02070309020205020404" pitchFamily="49" charset="0"/>
              </a:rPr>
              <a:t>Person</a:t>
            </a:r>
            <a:endParaRPr lang="sv-SE" sz="1800" b="0" dirty="0">
              <a:solidFill>
                <a:srgbClr val="000000"/>
              </a:solidFill>
              <a:highlight>
                <a:srgbClr val="FFFFFF"/>
              </a:highlight>
              <a:latin typeface="Courier New" panose="02070309020205020404" pitchFamily="49" charset="0"/>
            </a:endParaRPr>
          </a:p>
          <a:p>
            <a:r>
              <a:rPr lang="sv-SE" sz="1800" b="1" dirty="0">
                <a:solidFill>
                  <a:srgbClr val="0000FF"/>
                </a:solidFill>
                <a:highlight>
                  <a:srgbClr val="FFFFFF"/>
                </a:highlight>
                <a:latin typeface="Courier New" panose="02070309020205020404" pitchFamily="49" charset="0"/>
              </a:rPr>
              <a:t>WHERE</a:t>
            </a:r>
            <a:r>
              <a:rPr lang="sv-SE" sz="1800" b="0" dirty="0">
                <a:solidFill>
                  <a:srgbClr val="000000"/>
                </a:solidFill>
                <a:highlight>
                  <a:srgbClr val="FFFFFF"/>
                </a:highlight>
                <a:latin typeface="Courier New" panose="02070309020205020404" pitchFamily="49" charset="0"/>
              </a:rPr>
              <a:t> Age </a:t>
            </a:r>
            <a:r>
              <a:rPr lang="sv-SE" sz="1800" b="1" dirty="0">
                <a:solidFill>
                  <a:srgbClr val="000080"/>
                </a:solidFill>
                <a:highlight>
                  <a:srgbClr val="FFFFFF"/>
                </a:highlight>
                <a:latin typeface="Courier New" panose="02070309020205020404" pitchFamily="49" charset="0"/>
              </a:rPr>
              <a:t>&gt;=</a:t>
            </a:r>
            <a:r>
              <a:rPr lang="sv-SE" sz="1800" b="0" dirty="0">
                <a:solidFill>
                  <a:srgbClr val="000000"/>
                </a:solidFill>
                <a:highlight>
                  <a:srgbClr val="FFFFFF"/>
                </a:highlight>
                <a:latin typeface="Courier New" panose="02070309020205020404" pitchFamily="49" charset="0"/>
              </a:rPr>
              <a:t> </a:t>
            </a:r>
            <a:r>
              <a:rPr lang="sv-SE" sz="1800" b="0" dirty="0">
                <a:solidFill>
                  <a:srgbClr val="FF8000"/>
                </a:solidFill>
                <a:highlight>
                  <a:srgbClr val="FFFFFF"/>
                </a:highlight>
                <a:latin typeface="Courier New" panose="02070309020205020404" pitchFamily="49" charset="0"/>
              </a:rPr>
              <a:t>55</a:t>
            </a:r>
            <a:r>
              <a:rPr lang="sv-SE" sz="1800" b="1" dirty="0">
                <a:solidFill>
                  <a:srgbClr val="000080"/>
                </a:solidFill>
                <a:highlight>
                  <a:srgbClr val="FFFFFF"/>
                </a:highlight>
                <a:latin typeface="Courier New" panose="02070309020205020404" pitchFamily="49" charset="0"/>
              </a:rPr>
              <a:t>;</a:t>
            </a:r>
            <a:endParaRPr lang="sv-SE" dirty="0"/>
          </a:p>
        </p:txBody>
      </p:sp>
    </p:spTree>
    <p:extLst>
      <p:ext uri="{BB962C8B-B14F-4D97-AF65-F5344CB8AC3E}">
        <p14:creationId xmlns:p14="http://schemas.microsoft.com/office/powerpoint/2010/main" val="860049562"/>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2817</TotalTime>
  <Words>2687</Words>
  <Application>Microsoft Office PowerPoint</Application>
  <PresentationFormat>Bredbild</PresentationFormat>
  <Paragraphs>284</Paragraphs>
  <Slides>41</Slides>
  <Notes>6</Notes>
  <HiddenSlides>0</HiddenSlides>
  <MMClips>0</MMClips>
  <ScaleCrop>false</ScaleCrop>
  <HeadingPairs>
    <vt:vector size="6" baseType="variant">
      <vt:variant>
        <vt:lpstr>Använt teckensnitt</vt:lpstr>
      </vt:variant>
      <vt:variant>
        <vt:i4>6</vt:i4>
      </vt:variant>
      <vt:variant>
        <vt:lpstr>Tema</vt:lpstr>
      </vt:variant>
      <vt:variant>
        <vt:i4>1</vt:i4>
      </vt:variant>
      <vt:variant>
        <vt:lpstr>Bildrubriker</vt:lpstr>
      </vt:variant>
      <vt:variant>
        <vt:i4>41</vt:i4>
      </vt:variant>
    </vt:vector>
  </HeadingPairs>
  <TitlesOfParts>
    <vt:vector size="48" baseType="lpstr">
      <vt:lpstr>-apple-system</vt:lpstr>
      <vt:lpstr>Arial</vt:lpstr>
      <vt:lpstr>Calibri</vt:lpstr>
      <vt:lpstr>Calibri Light</vt:lpstr>
      <vt:lpstr>Courier New</vt:lpstr>
      <vt:lpstr>Wingdings</vt:lpstr>
      <vt:lpstr>Office-tema</vt:lpstr>
      <vt:lpstr>Relationsdatabaser och Microsoft SQL Server – En Överblick</vt:lpstr>
      <vt:lpstr>Innehåll</vt:lpstr>
      <vt:lpstr>Introduktion - Informationssamhället</vt:lpstr>
      <vt:lpstr>Informationssamhället</vt:lpstr>
      <vt:lpstr>Hur hantera data och information?</vt:lpstr>
      <vt:lpstr>Relational Database Management Systems (RDMS)</vt:lpstr>
      <vt:lpstr>Relational Database Management Systems</vt:lpstr>
      <vt:lpstr>Relational Database Management Systems</vt:lpstr>
      <vt:lpstr>SQL</vt:lpstr>
      <vt:lpstr>Relationsdatabaser - Uppbyggnad</vt:lpstr>
      <vt:lpstr>Bygga upp en relationsdatabas – Specificera datatyper för kolumner</vt:lpstr>
      <vt:lpstr>Bygga upp en relationsdatabas – Identifierare</vt:lpstr>
      <vt:lpstr>Bygga upp en relationsdatabas – Värden och Index</vt:lpstr>
      <vt:lpstr>Bygga upp en relationsdatabas - Relationer</vt:lpstr>
      <vt:lpstr>Installera ”SQL Server” och  ”SQL Server Management Studio” för Windows</vt:lpstr>
      <vt:lpstr>Installera SQL Server</vt:lpstr>
      <vt:lpstr>Installera SQL Server Management Studio (SSMS)</vt:lpstr>
      <vt:lpstr>Installera SQL Server Management Studio</vt:lpstr>
      <vt:lpstr>Installera SQL Server Management Studio</vt:lpstr>
      <vt:lpstr>Exempel – Bygga en relationsdatabas</vt:lpstr>
      <vt:lpstr>Verktyg</vt:lpstr>
      <vt:lpstr>PowerPoint-presentation</vt:lpstr>
      <vt:lpstr>Skapa tabellerna i SQL</vt:lpstr>
      <vt:lpstr>Kodexempel – ”create_tables”</vt:lpstr>
      <vt:lpstr>SQL frågor ”queries”</vt:lpstr>
      <vt:lpstr>Frågor</vt:lpstr>
      <vt:lpstr>Frågor - Joins </vt:lpstr>
      <vt:lpstr>Frågor - Joins </vt:lpstr>
      <vt:lpstr>Kodexempel – ”queries”</vt:lpstr>
      <vt:lpstr>Exempel databas –  ”Adventure Works”</vt:lpstr>
      <vt:lpstr>Adventure Works</vt:lpstr>
      <vt:lpstr>Schema</vt:lpstr>
      <vt:lpstr>GROUP BY</vt:lpstr>
      <vt:lpstr>GROUP BY</vt:lpstr>
      <vt:lpstr>Vyer (”Views”)</vt:lpstr>
      <vt:lpstr>Vyer (Views)</vt:lpstr>
      <vt:lpstr>Kodexempel – ”group_by_and_view”</vt:lpstr>
      <vt:lpstr>Lagrade Procedurer</vt:lpstr>
      <vt:lpstr>Lagrade Procedurer</vt:lpstr>
      <vt:lpstr>Kodexempel – ”stored_procedures”</vt:lpstr>
      <vt:lpstr>Relationsdatabaser och Microsoft SQL Server – En Överblick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Databaser och SQL Server – En Överblick</dc:title>
  <dc:creator>Antonio Prgomet</dc:creator>
  <cp:lastModifiedBy>Antonio Prgomet</cp:lastModifiedBy>
  <cp:revision>117</cp:revision>
  <dcterms:created xsi:type="dcterms:W3CDTF">2023-08-20T16:16:49Z</dcterms:created>
  <dcterms:modified xsi:type="dcterms:W3CDTF">2023-09-23T16:45:19Z</dcterms:modified>
</cp:coreProperties>
</file>