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4" r:id="rId4"/>
  </p:sldMasterIdLst>
  <p:notesMasterIdLst>
    <p:notesMasterId r:id="rId78"/>
  </p:notesMasterIdLst>
  <p:handoutMasterIdLst>
    <p:handoutMasterId r:id="rId79"/>
  </p:handoutMasterIdLst>
  <p:sldIdLst>
    <p:sldId id="261" r:id="rId5"/>
    <p:sldId id="273" r:id="rId6"/>
    <p:sldId id="307" r:id="rId7"/>
    <p:sldId id="286"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67" r:id="rId23"/>
    <p:sldId id="322" r:id="rId24"/>
    <p:sldId id="323" r:id="rId25"/>
    <p:sldId id="324" r:id="rId26"/>
    <p:sldId id="325" r:id="rId27"/>
    <p:sldId id="332" r:id="rId28"/>
    <p:sldId id="333" r:id="rId29"/>
    <p:sldId id="334" r:id="rId30"/>
    <p:sldId id="330" r:id="rId31"/>
    <p:sldId id="331" r:id="rId32"/>
    <p:sldId id="338" r:id="rId33"/>
    <p:sldId id="335" r:id="rId34"/>
    <p:sldId id="336" r:id="rId35"/>
    <p:sldId id="339" r:id="rId36"/>
    <p:sldId id="340" r:id="rId37"/>
    <p:sldId id="341" r:id="rId38"/>
    <p:sldId id="342" r:id="rId39"/>
    <p:sldId id="343" r:id="rId40"/>
    <p:sldId id="344" r:id="rId41"/>
    <p:sldId id="345" r:id="rId42"/>
    <p:sldId id="346" r:id="rId43"/>
    <p:sldId id="347" r:id="rId44"/>
    <p:sldId id="348" r:id="rId45"/>
    <p:sldId id="350" r:id="rId46"/>
    <p:sldId id="351" r:id="rId47"/>
    <p:sldId id="352" r:id="rId48"/>
    <p:sldId id="353" r:id="rId49"/>
    <p:sldId id="354" r:id="rId50"/>
    <p:sldId id="337" r:id="rId51"/>
    <p:sldId id="355" r:id="rId52"/>
    <p:sldId id="356" r:id="rId53"/>
    <p:sldId id="357" r:id="rId54"/>
    <p:sldId id="358" r:id="rId55"/>
    <p:sldId id="359" r:id="rId56"/>
    <p:sldId id="360" r:id="rId57"/>
    <p:sldId id="361" r:id="rId58"/>
    <p:sldId id="362" r:id="rId59"/>
    <p:sldId id="363" r:id="rId60"/>
    <p:sldId id="364" r:id="rId61"/>
    <p:sldId id="365" r:id="rId62"/>
    <p:sldId id="366" r:id="rId63"/>
    <p:sldId id="368" r:id="rId64"/>
    <p:sldId id="369" r:id="rId65"/>
    <p:sldId id="370" r:id="rId66"/>
    <p:sldId id="371" r:id="rId67"/>
    <p:sldId id="372" r:id="rId68"/>
    <p:sldId id="373" r:id="rId69"/>
    <p:sldId id="374" r:id="rId70"/>
    <p:sldId id="375" r:id="rId71"/>
    <p:sldId id="376" r:id="rId72"/>
    <p:sldId id="377" r:id="rId73"/>
    <p:sldId id="378" r:id="rId74"/>
    <p:sldId id="379" r:id="rId75"/>
    <p:sldId id="380" r:id="rId76"/>
    <p:sldId id="381"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6" autoAdjust="0"/>
    <p:restoredTop sz="84982" autoAdjust="0"/>
  </p:normalViewPr>
  <p:slideViewPr>
    <p:cSldViewPr>
      <p:cViewPr varScale="1">
        <p:scale>
          <a:sx n="101" d="100"/>
          <a:sy n="101" d="100"/>
        </p:scale>
        <p:origin x="69" y="264"/>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latin typeface="Tw Cen MT" panose="020B0602020104020603" pitchFamily="34" charset="0"/>
              </a:rPr>
              <a:t>by Antonio Rawad Nassar </a:t>
            </a:r>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r>
              <a:rPr lang="en-US" noProof="0"/>
              <a:t>by Antonio Rawad Nassar </a:t>
            </a:r>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
        <p:nvSpPr>
          <p:cNvPr id="5" name="Date Placeholder 4">
            <a:extLst>
              <a:ext uri="{FF2B5EF4-FFF2-40B4-BE49-F238E27FC236}">
                <a16:creationId xmlns:a16="http://schemas.microsoft.com/office/drawing/2014/main" id="{A3ED6EF8-8F10-DAA8-38B3-CC2DB1E8A782}"/>
              </a:ext>
            </a:extLst>
          </p:cNvPr>
          <p:cNvSpPr>
            <a:spLocks noGrp="1"/>
          </p:cNvSpPr>
          <p:nvPr>
            <p:ph type="dt" idx="1"/>
          </p:nvPr>
        </p:nvSpPr>
        <p:spPr/>
        <p:txBody>
          <a:bodyPr/>
          <a:lstStyle/>
          <a:p>
            <a:r>
              <a:rPr lang="en-US" noProof="0"/>
              <a:t>by Antonio Rawad Nassar </a:t>
            </a:r>
            <a:endParaRPr lang="en-US" noProof="0" dirty="0"/>
          </a:p>
        </p:txBody>
      </p:sp>
      <p:sp>
        <p:nvSpPr>
          <p:cNvPr id="6" name="Header Placeholder 5">
            <a:extLst>
              <a:ext uri="{FF2B5EF4-FFF2-40B4-BE49-F238E27FC236}">
                <a16:creationId xmlns:a16="http://schemas.microsoft.com/office/drawing/2014/main" id="{74269700-BD8E-874D-0887-49FFBE3E55C2}"/>
              </a:ext>
            </a:extLst>
          </p:cNvPr>
          <p:cNvSpPr>
            <a:spLocks noGrp="1"/>
          </p:cNvSpPr>
          <p:nvPr>
            <p:ph type="hdr" sz="quarter"/>
          </p:nvPr>
        </p:nvSpPr>
        <p:spPr/>
        <p:txBody>
          <a:bodyPr/>
          <a:lstStyle/>
          <a:p>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
        <p:nvSpPr>
          <p:cNvPr id="5" name="Date Placeholder 4">
            <a:extLst>
              <a:ext uri="{FF2B5EF4-FFF2-40B4-BE49-F238E27FC236}">
                <a16:creationId xmlns:a16="http://schemas.microsoft.com/office/drawing/2014/main" id="{EB54734A-5F81-02F8-1B18-05A3B0142738}"/>
              </a:ext>
            </a:extLst>
          </p:cNvPr>
          <p:cNvSpPr>
            <a:spLocks noGrp="1"/>
          </p:cNvSpPr>
          <p:nvPr>
            <p:ph type="dt" idx="1"/>
          </p:nvPr>
        </p:nvSpPr>
        <p:spPr/>
        <p:txBody>
          <a:bodyPr/>
          <a:lstStyle/>
          <a:p>
            <a:r>
              <a:rPr lang="en-US" noProof="0"/>
              <a:t>by Antonio Rawad Nassar </a:t>
            </a:r>
            <a:endParaRPr lang="en-US" noProof="0" dirty="0"/>
          </a:p>
        </p:txBody>
      </p:sp>
      <p:sp>
        <p:nvSpPr>
          <p:cNvPr id="6" name="Header Placeholder 5">
            <a:extLst>
              <a:ext uri="{FF2B5EF4-FFF2-40B4-BE49-F238E27FC236}">
                <a16:creationId xmlns:a16="http://schemas.microsoft.com/office/drawing/2014/main" id="{E7B9CB07-F178-DD56-9DF9-3B7FABE4F51A}"/>
              </a:ext>
            </a:extLst>
          </p:cNvPr>
          <p:cNvSpPr>
            <a:spLocks noGrp="1"/>
          </p:cNvSpPr>
          <p:nvPr>
            <p:ph type="hdr" sz="quarter"/>
          </p:nvPr>
        </p:nvSpPr>
        <p:spPr/>
        <p:txBody>
          <a:bodyPr/>
          <a:lstStyle/>
          <a:p>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
        <p:nvSpPr>
          <p:cNvPr id="5" name="Date Placeholder 4">
            <a:extLst>
              <a:ext uri="{FF2B5EF4-FFF2-40B4-BE49-F238E27FC236}">
                <a16:creationId xmlns:a16="http://schemas.microsoft.com/office/drawing/2014/main" id="{64193DED-B9C7-5C9B-DD08-816030700F98}"/>
              </a:ext>
            </a:extLst>
          </p:cNvPr>
          <p:cNvSpPr>
            <a:spLocks noGrp="1"/>
          </p:cNvSpPr>
          <p:nvPr>
            <p:ph type="dt" idx="1"/>
          </p:nvPr>
        </p:nvSpPr>
        <p:spPr/>
        <p:txBody>
          <a:bodyPr/>
          <a:lstStyle/>
          <a:p>
            <a:r>
              <a:rPr lang="en-US" noProof="0"/>
              <a:t>by Antonio Rawad Nassar </a:t>
            </a:r>
            <a:endParaRPr lang="en-US" noProof="0" dirty="0"/>
          </a:p>
        </p:txBody>
      </p:sp>
      <p:sp>
        <p:nvSpPr>
          <p:cNvPr id="6" name="Header Placeholder 5">
            <a:extLst>
              <a:ext uri="{FF2B5EF4-FFF2-40B4-BE49-F238E27FC236}">
                <a16:creationId xmlns:a16="http://schemas.microsoft.com/office/drawing/2014/main" id="{937A7D87-94B6-B9DA-3D81-B2F5E9AD65EF}"/>
              </a:ext>
            </a:extLst>
          </p:cNvPr>
          <p:cNvSpPr>
            <a:spLocks noGrp="1"/>
          </p:cNvSpPr>
          <p:nvPr>
            <p:ph type="hdr" sz="quarter"/>
          </p:nvPr>
        </p:nvSpPr>
        <p:spPr/>
        <p:txBody>
          <a:bodyPr/>
          <a:lstStyle/>
          <a:p>
            <a:endParaRPr lang="en-US" noProof="0" dirty="0"/>
          </a:p>
        </p:txBody>
      </p:sp>
    </p:spTree>
    <p:extLst>
      <p:ext uri="{BB962C8B-B14F-4D97-AF65-F5344CB8AC3E}">
        <p14:creationId xmlns:p14="http://schemas.microsoft.com/office/powerpoint/2010/main" val="193529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sldNum="0" hdr="0" ftr="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scm.com/downloads"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username/repository.git" TargetMode="Externa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lstStyle/>
          <a:p>
            <a:r>
              <a:rPr lang="en-US" dirty="0"/>
              <a:t>GITHUB &amp; GIT </a:t>
            </a:r>
            <a:br>
              <a:rPr lang="en-US" dirty="0"/>
            </a:br>
            <a:r>
              <a:rPr lang="en-US" sz="4400" dirty="0"/>
              <a:t>explained</a:t>
            </a:r>
            <a:r>
              <a:rPr lang="en-US" dirty="0"/>
              <a:t> </a:t>
            </a:r>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4059706" y="4267200"/>
            <a:ext cx="4093693" cy="1493519"/>
          </a:xfrm>
        </p:spPr>
        <p:txBody>
          <a:bodyPr>
            <a:normAutofit fontScale="92500"/>
          </a:bodyPr>
          <a:lstStyle/>
          <a:p>
            <a:r>
              <a:rPr lang="en-US" dirty="0"/>
              <a:t>Aws re/start </a:t>
            </a:r>
          </a:p>
          <a:p>
            <a:r>
              <a:rPr lang="en-US" dirty="0"/>
              <a:t>By </a:t>
            </a:r>
            <a:r>
              <a:rPr lang="en-US" dirty="0" err="1"/>
              <a:t>appleseeds</a:t>
            </a:r>
            <a:r>
              <a:rPr lang="en-US" dirty="0"/>
              <a:t> </a:t>
            </a:r>
          </a:p>
          <a:p>
            <a:r>
              <a:rPr lang="en-US" dirty="0"/>
              <a:t>Prepared by: Dr. Antonio Rawad Nassar</a:t>
            </a:r>
          </a:p>
          <a:p>
            <a:r>
              <a:rPr lang="en-US" dirty="0"/>
              <a:t> </a:t>
            </a:r>
            <a:r>
              <a:rPr lang="en-US" dirty="0" err="1"/>
              <a:t>feb</a:t>
            </a:r>
            <a:r>
              <a:rPr lang="en-US" dirty="0"/>
              <a:t> 2023  </a:t>
            </a:r>
          </a:p>
          <a:p>
            <a:endParaRPr lang="en-US" dirty="0"/>
          </a:p>
        </p:txBody>
      </p:sp>
      <p:pic>
        <p:nvPicPr>
          <p:cNvPr id="4" name="Camera 3">
            <a:extLst>
              <a:ext uri="{FF2B5EF4-FFF2-40B4-BE49-F238E27FC236}">
                <a16:creationId xmlns:a16="http://schemas.microsoft.com/office/drawing/2014/main" id="{2D4D9140-D135-E33D-A09E-BD4D65A89EE9}"/>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144000" y="5143500"/>
            <a:ext cx="3048000" cy="1714500"/>
          </a:xfrm>
          <a:prstGeom prst="rect">
            <a:avLst/>
          </a:prstGeom>
        </p:spPr>
      </p:pic>
      <p:pic>
        <p:nvPicPr>
          <p:cNvPr id="8" name="Camera 7">
            <a:extLst>
              <a:ext uri="{FF2B5EF4-FFF2-40B4-BE49-F238E27FC236}">
                <a16:creationId xmlns:a16="http://schemas.microsoft.com/office/drawing/2014/main" id="{5DB6BEAB-A8BB-FA2C-47EA-0FEED445FEA0}"/>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144000" y="5143500"/>
            <a:ext cx="3048000" cy="1714500"/>
          </a:xfrm>
          <a:prstGeom prst="rect">
            <a:avLst/>
          </a:prstGeom>
        </p:spPr>
      </p:pic>
      <p:pic>
        <p:nvPicPr>
          <p:cNvPr id="9" name="Camera 8">
            <a:extLst>
              <a:ext uri="{FF2B5EF4-FFF2-40B4-BE49-F238E27FC236}">
                <a16:creationId xmlns:a16="http://schemas.microsoft.com/office/drawing/2014/main" id="{A98ADA7B-DB1C-C831-523B-610F29532F96}"/>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10CCD-3D91-2BB5-7254-C89E76A891BB}"/>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68627519-91A7-B4DC-254F-B08445BC891A}"/>
              </a:ext>
            </a:extLst>
          </p:cNvPr>
          <p:cNvSpPr>
            <a:spLocks noGrp="1"/>
          </p:cNvSpPr>
          <p:nvPr>
            <p:ph sz="quarter" idx="13"/>
          </p:nvPr>
        </p:nvSpPr>
        <p:spPr/>
        <p:txBody>
          <a:bodyPr/>
          <a:lstStyle/>
          <a:p>
            <a:endParaRPr lang="en-IL"/>
          </a:p>
        </p:txBody>
      </p:sp>
      <p:pic>
        <p:nvPicPr>
          <p:cNvPr id="6" name="Picture Placeholder 5">
            <a:extLst>
              <a:ext uri="{FF2B5EF4-FFF2-40B4-BE49-F238E27FC236}">
                <a16:creationId xmlns:a16="http://schemas.microsoft.com/office/drawing/2014/main" id="{7F0FAAE8-CAF0-A913-D5CE-4BC51865A1B8}"/>
              </a:ext>
            </a:extLst>
          </p:cNvPr>
          <p:cNvPicPr>
            <a:picLocks noGrp="1" noChangeAspect="1"/>
          </p:cNvPicPr>
          <p:nvPr>
            <p:ph type="pic" sz="quarter" idx="15"/>
          </p:nvPr>
        </p:nvPicPr>
        <p:blipFill>
          <a:blip r:embed="rId2"/>
          <a:srcRect t="45117" b="45117"/>
          <a:stretch>
            <a:fillRect/>
          </a:stretch>
        </p:blipFill>
        <p:spPr>
          <a:prstGeom prst="rect">
            <a:avLst/>
          </a:prstGeom>
        </p:spPr>
      </p:pic>
      <p:sp>
        <p:nvSpPr>
          <p:cNvPr id="5" name="Text Placeholder 4">
            <a:extLst>
              <a:ext uri="{FF2B5EF4-FFF2-40B4-BE49-F238E27FC236}">
                <a16:creationId xmlns:a16="http://schemas.microsoft.com/office/drawing/2014/main" id="{33BF6CAE-EF90-11E2-7EEA-559BD4DCDB4A}"/>
              </a:ext>
            </a:extLst>
          </p:cNvPr>
          <p:cNvSpPr>
            <a:spLocks noGrp="1"/>
          </p:cNvSpPr>
          <p:nvPr>
            <p:ph type="body" sz="quarter" idx="16"/>
          </p:nvPr>
        </p:nvSpPr>
        <p:spPr/>
        <p:txBody>
          <a:bodyPr/>
          <a:lstStyle/>
          <a:p>
            <a:endParaRPr lang="en-IL"/>
          </a:p>
        </p:txBody>
      </p:sp>
    </p:spTree>
    <p:extLst>
      <p:ext uri="{BB962C8B-B14F-4D97-AF65-F5344CB8AC3E}">
        <p14:creationId xmlns:p14="http://schemas.microsoft.com/office/powerpoint/2010/main" val="3246500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08D8C-37DA-36E9-010E-DA8F8AEF31EB}"/>
              </a:ext>
            </a:extLst>
          </p:cNvPr>
          <p:cNvSpPr>
            <a:spLocks noGrp="1"/>
          </p:cNvSpPr>
          <p:nvPr>
            <p:ph type="title"/>
          </p:nvPr>
        </p:nvSpPr>
        <p:spPr/>
        <p:txBody>
          <a:bodyPr>
            <a:normAutofit fontScale="90000"/>
          </a:bodyPr>
          <a:lstStyle/>
          <a:p>
            <a:r>
              <a:rPr lang="en-US" dirty="0"/>
              <a:t>HOW TO CREATE TEAM IN GITHUB</a:t>
            </a:r>
            <a:br>
              <a:rPr lang="en-US" dirty="0"/>
            </a:br>
            <a:endParaRPr lang="en-IL" dirty="0"/>
          </a:p>
        </p:txBody>
      </p:sp>
      <p:sp>
        <p:nvSpPr>
          <p:cNvPr id="3" name="Content Placeholder 2">
            <a:extLst>
              <a:ext uri="{FF2B5EF4-FFF2-40B4-BE49-F238E27FC236}">
                <a16:creationId xmlns:a16="http://schemas.microsoft.com/office/drawing/2014/main" id="{C87F2DAD-4E50-E453-A1DF-EB9979EE22F0}"/>
              </a:ext>
            </a:extLst>
          </p:cNvPr>
          <p:cNvSpPr>
            <a:spLocks noGrp="1"/>
          </p:cNvSpPr>
          <p:nvPr>
            <p:ph sz="quarter" idx="13"/>
          </p:nvPr>
        </p:nvSpPr>
        <p:spPr>
          <a:xfrm>
            <a:off x="548640" y="2438400"/>
            <a:ext cx="10288693" cy="3889248"/>
          </a:xfrm>
        </p:spPr>
        <p:txBody>
          <a:bodyPr>
            <a:normAutofit/>
          </a:bodyPr>
          <a:lstStyle/>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Navigate to your organization's page in GitHub.</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Click on the "Teams" tab.</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Click the green "New team" button.</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Enter a team name, description, and select the level of permissions for the team.</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Choose the repositories or projects the team will have access to.</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Add members to the team by typing in their GitHub usernames.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Click the "Create team" button.</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Once the team is created, you can manage its settings, permissions, and members from the team page in GitHub.</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pic>
        <p:nvPicPr>
          <p:cNvPr id="6" name="Picture Placeholder 5">
            <a:extLst>
              <a:ext uri="{FF2B5EF4-FFF2-40B4-BE49-F238E27FC236}">
                <a16:creationId xmlns:a16="http://schemas.microsoft.com/office/drawing/2014/main" id="{C14900EE-4264-B4C8-7A59-86794D5F45C8}"/>
              </a:ext>
            </a:extLst>
          </p:cNvPr>
          <p:cNvPicPr>
            <a:picLocks noGrp="1" noChangeAspect="1"/>
          </p:cNvPicPr>
          <p:nvPr>
            <p:ph type="pic" sz="quarter" idx="15"/>
          </p:nvPr>
        </p:nvPicPr>
        <p:blipFill>
          <a:blip r:embed="rId2"/>
          <a:srcRect t="45117" b="45117"/>
          <a:stretch>
            <a:fillRect/>
          </a:stretch>
        </p:blipFill>
        <p:spPr>
          <a:prstGeom prst="rect">
            <a:avLst/>
          </a:prstGeom>
        </p:spPr>
      </p:pic>
      <p:sp>
        <p:nvSpPr>
          <p:cNvPr id="5" name="Text Placeholder 4">
            <a:extLst>
              <a:ext uri="{FF2B5EF4-FFF2-40B4-BE49-F238E27FC236}">
                <a16:creationId xmlns:a16="http://schemas.microsoft.com/office/drawing/2014/main" id="{40A5D206-932F-65F8-D6E4-9F18563463A2}"/>
              </a:ext>
            </a:extLst>
          </p:cNvPr>
          <p:cNvSpPr>
            <a:spLocks noGrp="1"/>
          </p:cNvSpPr>
          <p:nvPr>
            <p:ph type="body" sz="quarter" idx="16"/>
          </p:nvPr>
        </p:nvSpPr>
        <p:spPr>
          <a:xfrm>
            <a:off x="-1" y="1676401"/>
            <a:ext cx="10837333" cy="555486"/>
          </a:xfrm>
        </p:spPr>
        <p:txBody>
          <a:bodyPr/>
          <a:lstStyle/>
          <a:p>
            <a:r>
              <a:rPr lang="en-IL" sz="2400" dirty="0">
                <a:effectLst/>
                <a:latin typeface="Calibri" panose="020F0502020204030204" pitchFamily="34" charset="0"/>
                <a:ea typeface="Calibri" panose="020F0502020204030204" pitchFamily="34" charset="0"/>
                <a:cs typeface="Arial" panose="020B0604020202020204" pitchFamily="34" charset="0"/>
              </a:rPr>
              <a:t>To create a team in GitHub, follow these steps:</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Tree>
    <p:extLst>
      <p:ext uri="{BB962C8B-B14F-4D97-AF65-F5344CB8AC3E}">
        <p14:creationId xmlns:p14="http://schemas.microsoft.com/office/powerpoint/2010/main" val="58040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93EB-1316-9FC9-B72A-30E126760313}"/>
              </a:ext>
            </a:extLst>
          </p:cNvPr>
          <p:cNvSpPr>
            <a:spLocks noGrp="1"/>
          </p:cNvSpPr>
          <p:nvPr>
            <p:ph type="title"/>
          </p:nvPr>
        </p:nvSpPr>
        <p:spPr/>
        <p:txBody>
          <a:bodyPr>
            <a:normAutofit fontScale="90000"/>
          </a:bodyPr>
          <a:lstStyle/>
          <a:p>
            <a:r>
              <a:rPr lang="en-US" dirty="0"/>
              <a:t>GET STARTED WITH GIT </a:t>
            </a:r>
            <a:br>
              <a:rPr lang="en-US" dirty="0"/>
            </a:br>
            <a:endParaRPr lang="en-IL" dirty="0"/>
          </a:p>
        </p:txBody>
      </p:sp>
      <p:sp>
        <p:nvSpPr>
          <p:cNvPr id="3" name="Content Placeholder 2">
            <a:extLst>
              <a:ext uri="{FF2B5EF4-FFF2-40B4-BE49-F238E27FC236}">
                <a16:creationId xmlns:a16="http://schemas.microsoft.com/office/drawing/2014/main" id="{4D339CD4-ABC8-DB52-6811-CBE1A24E6B9D}"/>
              </a:ext>
            </a:extLst>
          </p:cNvPr>
          <p:cNvSpPr>
            <a:spLocks noGrp="1"/>
          </p:cNvSpPr>
          <p:nvPr>
            <p:ph sz="quarter" idx="13"/>
          </p:nvPr>
        </p:nvSpPr>
        <p:spPr>
          <a:xfrm>
            <a:off x="548640" y="2667000"/>
            <a:ext cx="10288693" cy="4038600"/>
          </a:xfrm>
        </p:spPr>
        <p:txBody>
          <a:bodyPr>
            <a:normAutofit lnSpcReduction="10000"/>
          </a:bodyPr>
          <a:lstStyle/>
          <a:p>
            <a:pPr>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 Go to the Git website at </a:t>
            </a:r>
            <a:r>
              <a:rPr lang="en-IL" sz="2000" u="sng" dirty="0">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2"/>
              </a:rPr>
              <a:t>https://git-scm.com/downloads</a:t>
            </a:r>
            <a:r>
              <a:rPr lang="en-IL" sz="2000" dirty="0">
                <a:effectLst/>
                <a:latin typeface="Calibri" panose="020F0502020204030204" pitchFamily="34" charset="0"/>
                <a:ea typeface="Calibri" panose="020F0502020204030204" pitchFamily="34" charset="0"/>
                <a:cs typeface="Arial" panose="020B0604020202020204" pitchFamily="34" charset="0"/>
              </a:rPr>
              <a: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Choose the version of Git that is compatible with your operating system. Git is available for Windows, Mac, and Linux.</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Click on the download link to begin the download.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Once the download is complete, open the installation file and follow the prompts to install Git on your local machine. You can choose the default settings or customize the installation based on your preferences.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After installation, open your command prompt or terminal window and type </a:t>
            </a:r>
            <a:r>
              <a:rPr lang="en-IL" sz="2800" b="1" dirty="0">
                <a:effectLst/>
                <a:latin typeface="Calibri" panose="020F0502020204030204" pitchFamily="34" charset="0"/>
                <a:ea typeface="Calibri" panose="020F0502020204030204" pitchFamily="34" charset="0"/>
                <a:cs typeface="Arial" panose="020B0604020202020204" pitchFamily="34" charset="0"/>
              </a:rPr>
              <a:t>"git --version"</a:t>
            </a:r>
            <a:r>
              <a:rPr lang="en-IL" sz="2800" dirty="0">
                <a:effectLst/>
                <a:latin typeface="Calibri" panose="020F0502020204030204" pitchFamily="34" charset="0"/>
                <a:ea typeface="Calibri" panose="020F0502020204030204" pitchFamily="34" charset="0"/>
                <a:cs typeface="Arial" panose="020B0604020202020204" pitchFamily="34" charset="0"/>
              </a:rPr>
              <a:t> </a:t>
            </a:r>
            <a:r>
              <a:rPr lang="en-IL" sz="2000" i="1" u="sng" dirty="0">
                <a:effectLst/>
                <a:latin typeface="Calibri" panose="020F0502020204030204" pitchFamily="34" charset="0"/>
                <a:ea typeface="Calibri" panose="020F0502020204030204" pitchFamily="34" charset="0"/>
                <a:cs typeface="Arial" panose="020B0604020202020204" pitchFamily="34" charset="0"/>
              </a:rPr>
              <a:t>to verify that Git is installed correctly</a:t>
            </a:r>
            <a:r>
              <a:rPr lang="en-IL" sz="2000" dirty="0">
                <a:effectLst/>
                <a:latin typeface="Calibri" panose="020F0502020204030204" pitchFamily="34" charset="0"/>
                <a:ea typeface="Calibri" panose="020F0502020204030204" pitchFamily="34" charset="0"/>
                <a:cs typeface="Arial" panose="020B0604020202020204" pitchFamily="34" charset="0"/>
              </a:rPr>
              <a:t>. This should display the version of Git that you have installed.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pic>
        <p:nvPicPr>
          <p:cNvPr id="6" name="Picture Placeholder 5">
            <a:extLst>
              <a:ext uri="{FF2B5EF4-FFF2-40B4-BE49-F238E27FC236}">
                <a16:creationId xmlns:a16="http://schemas.microsoft.com/office/drawing/2014/main" id="{F718869D-2015-69FB-70BB-A933D56C79A3}"/>
              </a:ext>
            </a:extLst>
          </p:cNvPr>
          <p:cNvPicPr>
            <a:picLocks noGrp="1" noChangeAspect="1"/>
          </p:cNvPicPr>
          <p:nvPr>
            <p:ph type="pic" sz="quarter" idx="15"/>
          </p:nvPr>
        </p:nvPicPr>
        <p:blipFill>
          <a:blip r:embed="rId3"/>
          <a:srcRect t="45117" b="45117"/>
          <a:stretch>
            <a:fillRect/>
          </a:stretch>
        </p:blipFill>
        <p:spPr>
          <a:prstGeom prst="rect">
            <a:avLst/>
          </a:prstGeom>
        </p:spPr>
      </p:pic>
      <p:sp>
        <p:nvSpPr>
          <p:cNvPr id="5" name="Text Placeholder 4">
            <a:extLst>
              <a:ext uri="{FF2B5EF4-FFF2-40B4-BE49-F238E27FC236}">
                <a16:creationId xmlns:a16="http://schemas.microsoft.com/office/drawing/2014/main" id="{486CCB20-B7F6-12A3-F635-0B2CBD802D2E}"/>
              </a:ext>
            </a:extLst>
          </p:cNvPr>
          <p:cNvSpPr>
            <a:spLocks noGrp="1"/>
          </p:cNvSpPr>
          <p:nvPr>
            <p:ph type="body" sz="quarter" idx="16"/>
          </p:nvPr>
        </p:nvSpPr>
        <p:spPr>
          <a:xfrm>
            <a:off x="-1" y="1676401"/>
            <a:ext cx="10837333" cy="555486"/>
          </a:xfrm>
        </p:spPr>
        <p:txBody>
          <a:bodyPr/>
          <a:lstStyle/>
          <a:p>
            <a:r>
              <a:rPr lang="en-IL" sz="2400" dirty="0">
                <a:effectLst/>
                <a:latin typeface="Calibri" panose="020F0502020204030204" pitchFamily="34" charset="0"/>
                <a:ea typeface="Calibri" panose="020F0502020204030204" pitchFamily="34" charset="0"/>
                <a:cs typeface="Arial" panose="020B0604020202020204" pitchFamily="34" charset="0"/>
              </a:rPr>
              <a:t>here are the steps to download and get started with Git:</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Tree>
    <p:extLst>
      <p:ext uri="{BB962C8B-B14F-4D97-AF65-F5344CB8AC3E}">
        <p14:creationId xmlns:p14="http://schemas.microsoft.com/office/powerpoint/2010/main" val="773436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D8B53-9057-D23F-63B9-371539C9831A}"/>
              </a:ext>
            </a:extLst>
          </p:cNvPr>
          <p:cNvSpPr>
            <a:spLocks noGrp="1"/>
          </p:cNvSpPr>
          <p:nvPr>
            <p:ph type="title"/>
          </p:nvPr>
        </p:nvSpPr>
        <p:spPr/>
        <p:txBody>
          <a:bodyPr/>
          <a:lstStyle/>
          <a:p>
            <a:r>
              <a:rPr lang="en-US" dirty="0"/>
              <a:t>Set up your Git username and email address. </a:t>
            </a:r>
            <a:endParaRPr lang="en-IL" dirty="0"/>
          </a:p>
        </p:txBody>
      </p:sp>
      <p:sp>
        <p:nvSpPr>
          <p:cNvPr id="3" name="Content Placeholder 2">
            <a:extLst>
              <a:ext uri="{FF2B5EF4-FFF2-40B4-BE49-F238E27FC236}">
                <a16:creationId xmlns:a16="http://schemas.microsoft.com/office/drawing/2014/main" id="{D0700597-C00E-C8F3-27C2-79AC56288E51}"/>
              </a:ext>
            </a:extLst>
          </p:cNvPr>
          <p:cNvSpPr>
            <a:spLocks noGrp="1"/>
          </p:cNvSpPr>
          <p:nvPr>
            <p:ph sz="quarter" idx="13"/>
          </p:nvPr>
        </p:nvSpPr>
        <p:spPr/>
        <p:txBody>
          <a:bodyPr>
            <a:normAutofit/>
          </a:bodyPr>
          <a:lstStyle/>
          <a:p>
            <a:pPr marL="342900" marR="0" lvl="0" indent="-342900" rtl="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Open your terminal or Git client and run the following commands, </a:t>
            </a:r>
            <a:r>
              <a:rPr lang="en-IL" sz="2000" i="1"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replacing "your username" and "your email address" with your actual username and</a:t>
            </a:r>
            <a:r>
              <a:rPr lang="en-IL"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email address: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914400" marR="0">
              <a:lnSpc>
                <a:spcPct val="107000"/>
              </a:lnSpc>
              <a:spcBef>
                <a:spcPts val="0"/>
              </a:spcBef>
              <a:spcAft>
                <a:spcPts val="800"/>
              </a:spcAft>
            </a:pPr>
            <a:r>
              <a:rPr lang="en-IL" sz="24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git config --global user.name "your username"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914400" marR="0">
              <a:lnSpc>
                <a:spcPct val="107000"/>
              </a:lnSpc>
              <a:spcBef>
                <a:spcPts val="0"/>
              </a:spcBef>
              <a:spcAft>
                <a:spcPts val="800"/>
              </a:spcAft>
            </a:pPr>
            <a:r>
              <a:rPr lang="en-IL" sz="24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git config --global </a:t>
            </a:r>
            <a:r>
              <a:rPr lang="en-IL" sz="2400" b="1" dirty="0" err="1">
                <a:solidFill>
                  <a:srgbClr val="FF0000"/>
                </a:solidFill>
                <a:effectLst/>
                <a:latin typeface="Calibri" panose="020F0502020204030204" pitchFamily="34" charset="0"/>
                <a:ea typeface="Calibri" panose="020F0502020204030204" pitchFamily="34" charset="0"/>
                <a:cs typeface="Arial" panose="020B0604020202020204" pitchFamily="34" charset="0"/>
              </a:rPr>
              <a:t>user.email</a:t>
            </a:r>
            <a:r>
              <a:rPr lang="en-IL" sz="24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"your email address"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914400" marR="0">
              <a:lnSpc>
                <a:spcPct val="107000"/>
              </a:lnSpc>
              <a:spcBef>
                <a:spcPts val="0"/>
              </a:spcBef>
              <a:spcAft>
                <a:spcPts val="800"/>
              </a:spcAft>
            </a:pPr>
            <a:r>
              <a:rPr lang="en-IL" sz="2400" b="1"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Now you're ready to start using Git! You can create a new repository, clone an existing repository, make changes, commit them, and push them to GitHub or another Git hosting service.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pic>
        <p:nvPicPr>
          <p:cNvPr id="6" name="Picture Placeholder 5">
            <a:extLst>
              <a:ext uri="{FF2B5EF4-FFF2-40B4-BE49-F238E27FC236}">
                <a16:creationId xmlns:a16="http://schemas.microsoft.com/office/drawing/2014/main" id="{ACC9D7C4-D8BB-C0FB-7470-66B15A567EDC}"/>
              </a:ext>
            </a:extLst>
          </p:cNvPr>
          <p:cNvPicPr>
            <a:picLocks noGrp="1" noChangeAspect="1"/>
          </p:cNvPicPr>
          <p:nvPr>
            <p:ph type="pic" sz="quarter" idx="15"/>
          </p:nvPr>
        </p:nvPicPr>
        <p:blipFill>
          <a:blip r:embed="rId2"/>
          <a:srcRect t="45117" b="45117"/>
          <a:stretch>
            <a:fillRect/>
          </a:stretch>
        </p:blipFill>
        <p:spPr>
          <a:prstGeom prst="rect">
            <a:avLst/>
          </a:prstGeom>
        </p:spPr>
      </p:pic>
      <p:sp>
        <p:nvSpPr>
          <p:cNvPr id="5" name="Text Placeholder 4">
            <a:extLst>
              <a:ext uri="{FF2B5EF4-FFF2-40B4-BE49-F238E27FC236}">
                <a16:creationId xmlns:a16="http://schemas.microsoft.com/office/drawing/2014/main" id="{9D1A2C51-43C4-B925-2892-7FD3E1EA76D0}"/>
              </a:ext>
            </a:extLst>
          </p:cNvPr>
          <p:cNvSpPr>
            <a:spLocks noGrp="1"/>
          </p:cNvSpPr>
          <p:nvPr>
            <p:ph type="body" sz="quarter" idx="16"/>
          </p:nvPr>
        </p:nvSpPr>
        <p:spPr/>
        <p:txBody>
          <a:bodyPr/>
          <a:lstStyle/>
          <a:p>
            <a:endParaRPr lang="en-IL"/>
          </a:p>
        </p:txBody>
      </p:sp>
    </p:spTree>
    <p:extLst>
      <p:ext uri="{BB962C8B-B14F-4D97-AF65-F5344CB8AC3E}">
        <p14:creationId xmlns:p14="http://schemas.microsoft.com/office/powerpoint/2010/main" val="975969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62DA4-2EAB-8107-4789-26E1E1E2AB0C}"/>
              </a:ext>
            </a:extLst>
          </p:cNvPr>
          <p:cNvSpPr>
            <a:spLocks noGrp="1"/>
          </p:cNvSpPr>
          <p:nvPr>
            <p:ph type="title"/>
          </p:nvPr>
        </p:nvSpPr>
        <p:spPr/>
        <p:txBody>
          <a:bodyPr>
            <a:normAutofit fontScale="90000"/>
          </a:bodyPr>
          <a:lstStyle/>
          <a:p>
            <a:pPr marL="0" marR="0" lvl="0" indent="-228600" defTabSz="914400" rtl="0" eaLnBrk="1" fontAlgn="auto" latinLnBrk="0" hangingPunct="1">
              <a:lnSpc>
                <a:spcPct val="107000"/>
              </a:lnSpc>
              <a:spcBef>
                <a:spcPts val="0"/>
              </a:spcBef>
              <a:spcAft>
                <a:spcPts val="800"/>
              </a:spcAft>
              <a:tabLst/>
              <a:defRPr/>
            </a:pPr>
            <a:r>
              <a:rPr kumimoji="0" lang="en-IL"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Git terminology and language used in the industry:</a:t>
            </a:r>
            <a:br>
              <a:rPr kumimoji="0" lang="en-IL"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E34B10B0-E6E4-187C-5736-5044CB7B81DB}"/>
              </a:ext>
            </a:extLst>
          </p:cNvPr>
          <p:cNvSpPr>
            <a:spLocks noGrp="1"/>
          </p:cNvSpPr>
          <p:nvPr>
            <p:ph sz="quarter" idx="13"/>
          </p:nvPr>
        </p:nvSpPr>
        <p:spPr>
          <a:xfrm>
            <a:off x="548640" y="2667000"/>
            <a:ext cx="10288693" cy="3810000"/>
          </a:xfrm>
        </p:spPr>
        <p:txBody>
          <a:bodyPr>
            <a:normAutofit fontScale="92500" lnSpcReduction="10000"/>
          </a:bodyPr>
          <a:lstStyle/>
          <a:p>
            <a:pPr marL="0" marR="0" algn="ctr">
              <a:lnSpc>
                <a:spcPct val="107000"/>
              </a:lnSpc>
              <a:spcBef>
                <a:spcPts val="0"/>
              </a:spcBef>
              <a:spcAft>
                <a:spcPts val="800"/>
              </a:spcAft>
            </a:pPr>
            <a:r>
              <a:rPr lang="en-IL" sz="2400" b="1"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800" b="1" dirty="0">
                <a:effectLst/>
                <a:latin typeface="Calibri" panose="020F0502020204030204" pitchFamily="34" charset="0"/>
                <a:ea typeface="Calibri" panose="020F0502020204030204" pitchFamily="34" charset="0"/>
                <a:cs typeface="Arial" panose="020B0604020202020204" pitchFamily="34" charset="0"/>
              </a:rPr>
              <a:t>Repository:</a:t>
            </a:r>
            <a:r>
              <a:rPr lang="en-IL" sz="28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A repository is a storage location for code that is managed using Git.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800" b="1" dirty="0">
                <a:effectLst/>
                <a:latin typeface="Calibri" panose="020F0502020204030204" pitchFamily="34" charset="0"/>
                <a:ea typeface="Calibri" panose="020F0502020204030204" pitchFamily="34" charset="0"/>
                <a:cs typeface="Arial" panose="020B0604020202020204" pitchFamily="34" charset="0"/>
              </a:rPr>
              <a:t>Commit:</a:t>
            </a:r>
            <a:r>
              <a:rPr lang="en-IL" sz="28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A commit is a snapshot of changes made to the codebase at a particular point in time.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800" b="1" dirty="0">
                <a:effectLst/>
                <a:latin typeface="Calibri" panose="020F0502020204030204" pitchFamily="34" charset="0"/>
                <a:ea typeface="Calibri" panose="020F0502020204030204" pitchFamily="34" charset="0"/>
                <a:cs typeface="Arial" panose="020B0604020202020204" pitchFamily="34" charset="0"/>
              </a:rPr>
              <a:t>Branch:</a:t>
            </a:r>
            <a:r>
              <a:rPr lang="en-IL" sz="28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A branch is a separate line of development in a codebase that is managed using Git. Branches allow developers to work on different features or changes in isolation from each other.</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800" b="1" dirty="0">
                <a:effectLst/>
                <a:latin typeface="Calibri" panose="020F0502020204030204" pitchFamily="34" charset="0"/>
                <a:ea typeface="Calibri" panose="020F0502020204030204" pitchFamily="34" charset="0"/>
                <a:cs typeface="Arial" panose="020B0604020202020204" pitchFamily="34" charset="0"/>
              </a:rPr>
              <a:t>Merge:</a:t>
            </a:r>
            <a:r>
              <a:rPr lang="en-IL" sz="28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Merging is the process of combining changes from one branch of a codebase into another.</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800" b="1" dirty="0">
                <a:effectLst/>
                <a:latin typeface="Calibri" panose="020F0502020204030204" pitchFamily="34" charset="0"/>
                <a:ea typeface="Calibri" panose="020F0502020204030204" pitchFamily="34" charset="0"/>
                <a:cs typeface="Arial" panose="020B0604020202020204" pitchFamily="34" charset="0"/>
              </a:rPr>
              <a:t>Pull request:</a:t>
            </a:r>
            <a:r>
              <a:rPr lang="en-IL" sz="28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A pull request is a request to merge changes from one branch of a codebase into another. Pull requests are commonly used for code reviews and collaboration between developers.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pic>
        <p:nvPicPr>
          <p:cNvPr id="6" name="Picture Placeholder 5">
            <a:extLst>
              <a:ext uri="{FF2B5EF4-FFF2-40B4-BE49-F238E27FC236}">
                <a16:creationId xmlns:a16="http://schemas.microsoft.com/office/drawing/2014/main" id="{04D820DE-BF5C-48E7-EC43-CF38D4F61EA5}"/>
              </a:ext>
            </a:extLst>
          </p:cNvPr>
          <p:cNvPicPr>
            <a:picLocks noGrp="1" noChangeAspect="1"/>
          </p:cNvPicPr>
          <p:nvPr>
            <p:ph type="pic" sz="quarter" idx="15"/>
          </p:nvPr>
        </p:nvPicPr>
        <p:blipFill>
          <a:blip r:embed="rId2"/>
          <a:srcRect t="45117" b="45117"/>
          <a:stretch>
            <a:fillRect/>
          </a:stretch>
        </p:blipFill>
        <p:spPr>
          <a:prstGeom prst="rect">
            <a:avLst/>
          </a:prstGeom>
        </p:spPr>
      </p:pic>
      <p:sp>
        <p:nvSpPr>
          <p:cNvPr id="5" name="Text Placeholder 4">
            <a:extLst>
              <a:ext uri="{FF2B5EF4-FFF2-40B4-BE49-F238E27FC236}">
                <a16:creationId xmlns:a16="http://schemas.microsoft.com/office/drawing/2014/main" id="{1E8105EE-F825-0917-31AD-6D6C4D184765}"/>
              </a:ext>
            </a:extLst>
          </p:cNvPr>
          <p:cNvSpPr>
            <a:spLocks noGrp="1"/>
          </p:cNvSpPr>
          <p:nvPr>
            <p:ph type="body" sz="quarter" idx="16"/>
          </p:nvPr>
        </p:nvSpPr>
        <p:spPr/>
        <p:txBody>
          <a:bodyPr/>
          <a:lstStyle/>
          <a:p>
            <a:r>
              <a:rPr lang="en-US" dirty="0"/>
              <a:t>1 OF 2 </a:t>
            </a:r>
            <a:endParaRPr lang="en-IL" dirty="0"/>
          </a:p>
        </p:txBody>
      </p:sp>
    </p:spTree>
    <p:extLst>
      <p:ext uri="{BB962C8B-B14F-4D97-AF65-F5344CB8AC3E}">
        <p14:creationId xmlns:p14="http://schemas.microsoft.com/office/powerpoint/2010/main" val="1710912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91DA7-0A19-936E-345C-A93E857A0C13}"/>
              </a:ext>
            </a:extLst>
          </p:cNvPr>
          <p:cNvSpPr>
            <a:spLocks noGrp="1"/>
          </p:cNvSpPr>
          <p:nvPr>
            <p:ph type="title"/>
          </p:nvPr>
        </p:nvSpPr>
        <p:spPr/>
        <p:txBody>
          <a:bodyPr/>
          <a:lstStyle/>
          <a:p>
            <a:r>
              <a:rPr lang="en-US" dirty="0"/>
              <a:t>TEMINOLOGY &amp;LANGUAGE </a:t>
            </a:r>
            <a:endParaRPr lang="en-IL" dirty="0"/>
          </a:p>
        </p:txBody>
      </p:sp>
      <p:sp>
        <p:nvSpPr>
          <p:cNvPr id="3" name="Content Placeholder 2">
            <a:extLst>
              <a:ext uri="{FF2B5EF4-FFF2-40B4-BE49-F238E27FC236}">
                <a16:creationId xmlns:a16="http://schemas.microsoft.com/office/drawing/2014/main" id="{6406D207-704F-EBAA-8B36-D768510EAC7D}"/>
              </a:ext>
            </a:extLst>
          </p:cNvPr>
          <p:cNvSpPr>
            <a:spLocks noGrp="1"/>
          </p:cNvSpPr>
          <p:nvPr>
            <p:ph sz="quarter" idx="13"/>
          </p:nvPr>
        </p:nvSpPr>
        <p:spPr/>
        <p:txBody>
          <a:bodyPr>
            <a:normAutofit fontScale="85000" lnSpcReduction="20000"/>
          </a:bodyPr>
          <a:lstStyle/>
          <a:p>
            <a:pPr marL="342900" marR="0" lvl="0" indent="-342900" rtl="0">
              <a:lnSpc>
                <a:spcPct val="107000"/>
              </a:lnSpc>
              <a:spcBef>
                <a:spcPts val="0"/>
              </a:spcBef>
              <a:spcAft>
                <a:spcPts val="800"/>
              </a:spcAft>
              <a:tabLst>
                <a:tab pos="457200" algn="l"/>
              </a:tabLst>
            </a:pPr>
            <a:r>
              <a:rPr lang="en-IL" sz="3200" b="1" dirty="0">
                <a:effectLst/>
                <a:latin typeface="Calibri" panose="020F0502020204030204" pitchFamily="34" charset="0"/>
                <a:ea typeface="Calibri" panose="020F0502020204030204" pitchFamily="34" charset="0"/>
                <a:cs typeface="Arial" panose="020B0604020202020204" pitchFamily="34" charset="0"/>
              </a:rPr>
              <a:t>Clone:</a:t>
            </a:r>
            <a:r>
              <a:rPr lang="en-IL" sz="32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Cloning is the process of creating a copy of a Git repository on a local machine.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3600" b="1" dirty="0">
                <a:effectLst/>
                <a:latin typeface="Calibri" panose="020F0502020204030204" pitchFamily="34" charset="0"/>
                <a:ea typeface="Calibri" panose="020F0502020204030204" pitchFamily="34" charset="0"/>
                <a:cs typeface="Arial" panose="020B0604020202020204" pitchFamily="34" charset="0"/>
              </a:rPr>
              <a:t>Fork:</a:t>
            </a:r>
            <a:r>
              <a:rPr lang="en-IL" sz="36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Forking is the process of creating a copy of a Git repository on a remote server or code hosting platform such as GitHub or GitLab. Forking allows developers to create their own copy of a codebase and make changes to it without affecting the original codebase.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3200" b="1" dirty="0">
                <a:effectLst/>
                <a:latin typeface="Calibri" panose="020F0502020204030204" pitchFamily="34" charset="0"/>
                <a:ea typeface="Calibri" panose="020F0502020204030204" pitchFamily="34" charset="0"/>
                <a:cs typeface="Arial" panose="020B0604020202020204" pitchFamily="34" charset="0"/>
              </a:rPr>
              <a:t>Push:</a:t>
            </a:r>
            <a:r>
              <a:rPr lang="en-IL" sz="32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Pushing is the process of uploading local changes to a remote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800" b="1" dirty="0">
                <a:effectLst/>
                <a:latin typeface="Calibri" panose="020F0502020204030204" pitchFamily="34" charset="0"/>
                <a:ea typeface="Calibri" panose="020F0502020204030204" pitchFamily="34" charset="0"/>
                <a:cs typeface="Arial" panose="020B0604020202020204" pitchFamily="34" charset="0"/>
              </a:rPr>
              <a:t>Pull:</a:t>
            </a:r>
            <a:r>
              <a:rPr lang="en-IL" sz="28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Pulling is the process of downloading changes from a remote repository to a local machine.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Conflict: A conflict occurs when two or more changes to the same file or line of code cannot be automatically merged by Git. Conflicts must be resolved manually by the developer.</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IL" sz="2000" dirty="0">
                <a:effectLst/>
                <a:latin typeface="Calibri" panose="020F0502020204030204" pitchFamily="34" charset="0"/>
                <a:ea typeface="Calibri" panose="020F0502020204030204" pitchFamily="34" charset="0"/>
                <a:cs typeface="Arial" panose="020B0604020202020204" pitchFamily="34" charset="0"/>
              </a:rPr>
              <a:t>These terms and concepts are important to understand when using Git, as they are commonly used in the industry and in Git documentation and tutorials.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pic>
        <p:nvPicPr>
          <p:cNvPr id="6" name="Picture Placeholder 5">
            <a:extLst>
              <a:ext uri="{FF2B5EF4-FFF2-40B4-BE49-F238E27FC236}">
                <a16:creationId xmlns:a16="http://schemas.microsoft.com/office/drawing/2014/main" id="{4F72A39E-28CC-66ED-776E-A3C0518422AC}"/>
              </a:ext>
            </a:extLst>
          </p:cNvPr>
          <p:cNvPicPr>
            <a:picLocks noGrp="1" noChangeAspect="1"/>
          </p:cNvPicPr>
          <p:nvPr>
            <p:ph type="pic" sz="quarter" idx="15"/>
          </p:nvPr>
        </p:nvPicPr>
        <p:blipFill>
          <a:blip r:embed="rId2"/>
          <a:srcRect t="45117" b="45117"/>
          <a:stretch>
            <a:fillRect/>
          </a:stretch>
        </p:blipFill>
        <p:spPr>
          <a:prstGeom prst="rect">
            <a:avLst/>
          </a:prstGeom>
        </p:spPr>
      </p:pic>
      <p:sp>
        <p:nvSpPr>
          <p:cNvPr id="5" name="Text Placeholder 4">
            <a:extLst>
              <a:ext uri="{FF2B5EF4-FFF2-40B4-BE49-F238E27FC236}">
                <a16:creationId xmlns:a16="http://schemas.microsoft.com/office/drawing/2014/main" id="{A0DADFD7-AE5A-966E-B96A-54FB5F52A4D9}"/>
              </a:ext>
            </a:extLst>
          </p:cNvPr>
          <p:cNvSpPr>
            <a:spLocks noGrp="1"/>
          </p:cNvSpPr>
          <p:nvPr>
            <p:ph type="body" sz="quarter" idx="16"/>
          </p:nvPr>
        </p:nvSpPr>
        <p:spPr/>
        <p:txBody>
          <a:bodyPr/>
          <a:lstStyle/>
          <a:p>
            <a:r>
              <a:rPr lang="en-US" dirty="0"/>
              <a:t>2OF2</a:t>
            </a:r>
            <a:endParaRPr lang="en-IL" dirty="0"/>
          </a:p>
        </p:txBody>
      </p:sp>
    </p:spTree>
    <p:extLst>
      <p:ext uri="{BB962C8B-B14F-4D97-AF65-F5344CB8AC3E}">
        <p14:creationId xmlns:p14="http://schemas.microsoft.com/office/powerpoint/2010/main" val="1652425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D325C-58D4-5E2E-8250-F6AB7661AF0E}"/>
              </a:ext>
            </a:extLst>
          </p:cNvPr>
          <p:cNvSpPr>
            <a:spLocks noGrp="1"/>
          </p:cNvSpPr>
          <p:nvPr>
            <p:ph type="title"/>
          </p:nvPr>
        </p:nvSpPr>
        <p:spPr/>
        <p:txBody>
          <a:bodyPr>
            <a:normAutofit fontScale="90000"/>
          </a:bodyPr>
          <a:lstStyle/>
          <a:p>
            <a:r>
              <a:rPr lang="en-US" dirty="0"/>
              <a:t>Repository:</a:t>
            </a:r>
            <a:br>
              <a:rPr lang="en-US" dirty="0"/>
            </a:br>
            <a:endParaRPr lang="en-IL" dirty="0"/>
          </a:p>
        </p:txBody>
      </p:sp>
      <p:sp>
        <p:nvSpPr>
          <p:cNvPr id="3" name="Content Placeholder 2">
            <a:extLst>
              <a:ext uri="{FF2B5EF4-FFF2-40B4-BE49-F238E27FC236}">
                <a16:creationId xmlns:a16="http://schemas.microsoft.com/office/drawing/2014/main" id="{08B9578D-DFD2-6A70-37AA-F805C80C9DE9}"/>
              </a:ext>
            </a:extLst>
          </p:cNvPr>
          <p:cNvSpPr>
            <a:spLocks noGrp="1"/>
          </p:cNvSpPr>
          <p:nvPr>
            <p:ph sz="quarter" idx="13"/>
          </p:nvPr>
        </p:nvSpPr>
        <p:spPr>
          <a:xfrm>
            <a:off x="609600" y="2286000"/>
            <a:ext cx="10227733" cy="4041648"/>
          </a:xfrm>
        </p:spPr>
        <p:txBody>
          <a:bodyPr>
            <a:normAutofit fontScale="85000" lnSpcReduction="20000"/>
          </a:bodyPr>
          <a:lstStyle/>
          <a:p>
            <a:pPr marL="0" marR="0" indent="0">
              <a:lnSpc>
                <a:spcPct val="107000"/>
              </a:lnSpc>
              <a:spcBef>
                <a:spcPts val="0"/>
              </a:spcBef>
              <a:spcAft>
                <a:spcPts val="800"/>
              </a:spcAft>
              <a:buNone/>
            </a:pP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In Git, a </a:t>
            </a:r>
            <a:r>
              <a:rPr lang="en-IL" sz="2000" b="1" i="1"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repository is a data structure used to store and manage a collection of files, directories, and other related data. A repository can be thought of as a centralized location where a project's source code and related files are stored, managed, and versioned over time.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When </a:t>
            </a:r>
            <a:r>
              <a:rPr lang="en-IL" sz="2000" dirty="0">
                <a:solidFill>
                  <a:srgbClr val="4472C4"/>
                </a:solidFill>
                <a:effectLst/>
                <a:highlight>
                  <a:srgbClr val="FFFF00"/>
                </a:highlight>
                <a:latin typeface="Calibri" panose="020F0502020204030204" pitchFamily="34" charset="0"/>
                <a:ea typeface="Calibri" panose="020F0502020204030204" pitchFamily="34" charset="0"/>
                <a:cs typeface="Arial" panose="020B0604020202020204" pitchFamily="34" charset="0"/>
              </a:rPr>
              <a:t>you create a Git repository, it creates a hidden directory named </a:t>
            </a:r>
            <a:r>
              <a:rPr lang="en-IL" sz="2800" b="1" dirty="0">
                <a:solidFill>
                  <a:srgbClr val="4472C4"/>
                </a:solidFill>
                <a:effectLst/>
                <a:highlight>
                  <a:srgbClr val="FFFF00"/>
                </a:highlight>
                <a:latin typeface="Calibri" panose="020F0502020204030204" pitchFamily="34" charset="0"/>
                <a:ea typeface="Calibri" panose="020F0502020204030204" pitchFamily="34" charset="0"/>
                <a:cs typeface="Arial" panose="020B0604020202020204" pitchFamily="34" charset="0"/>
              </a:rPr>
              <a:t>".git"</a:t>
            </a:r>
            <a:r>
              <a:rPr lang="en-IL" sz="2800" dirty="0">
                <a:solidFill>
                  <a:srgbClr val="4472C4"/>
                </a:solidFill>
                <a:effectLst/>
                <a:highlight>
                  <a:srgbClr val="FFFF00"/>
                </a:highlight>
                <a:latin typeface="Calibri" panose="020F0502020204030204" pitchFamily="34" charset="0"/>
                <a:ea typeface="Calibri" panose="020F0502020204030204" pitchFamily="34" charset="0"/>
                <a:cs typeface="Arial" panose="020B0604020202020204" pitchFamily="34" charset="0"/>
              </a:rPr>
              <a:t> </a:t>
            </a:r>
            <a:r>
              <a:rPr lang="en-IL" sz="2000" dirty="0">
                <a:solidFill>
                  <a:srgbClr val="4472C4"/>
                </a:solidFill>
                <a:effectLst/>
                <a:highlight>
                  <a:srgbClr val="FFFF00"/>
                </a:highlight>
                <a:latin typeface="Calibri" panose="020F0502020204030204" pitchFamily="34" charset="0"/>
                <a:ea typeface="Calibri" panose="020F0502020204030204" pitchFamily="34" charset="0"/>
                <a:cs typeface="Arial" panose="020B0604020202020204" pitchFamily="34" charset="0"/>
              </a:rPr>
              <a:t>in the root directory of the project</a:t>
            </a:r>
            <a:r>
              <a:rPr lang="en-IL" sz="2000" dirty="0">
                <a:effectLst/>
                <a:latin typeface="Calibri" panose="020F0502020204030204" pitchFamily="34" charset="0"/>
                <a:ea typeface="Calibri" panose="020F0502020204030204" pitchFamily="34" charset="0"/>
                <a:cs typeface="Arial" panose="020B0604020202020204" pitchFamily="34" charset="0"/>
              </a:rPr>
              <a:t>. This directory contains all of the metadata and version control information that Git uses to manage the repository, such as the commit history, branches, and configuration settings.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i="1" u="sng" dirty="0">
                <a:solidFill>
                  <a:srgbClr val="4472C4"/>
                </a:solidFill>
                <a:effectLst/>
                <a:latin typeface="Calibri" panose="020F0502020204030204" pitchFamily="34" charset="0"/>
                <a:ea typeface="Calibri" panose="020F0502020204030204" pitchFamily="34" charset="0"/>
                <a:cs typeface="Arial" panose="020B0604020202020204" pitchFamily="34" charset="0"/>
              </a:rPr>
              <a:t>Repositories can be either local or remote</a:t>
            </a:r>
            <a:r>
              <a:rPr lang="en-IL" sz="20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IL" sz="2000" dirty="0">
                <a:effectLst/>
                <a:latin typeface="Calibri" panose="020F0502020204030204" pitchFamily="34" charset="0"/>
                <a:ea typeface="Calibri" panose="020F0502020204030204" pitchFamily="34" charset="0"/>
                <a:cs typeface="Arial" panose="020B0604020202020204" pitchFamily="34" charset="0"/>
              </a:rPr>
              <a:t>Local repositories are stored on your local machine</a:t>
            </a:r>
            <a:r>
              <a:rPr lang="en-US" sz="2000" dirty="0">
                <a:effectLst/>
                <a:latin typeface="Calibri" panose="020F0502020204030204" pitchFamily="34" charset="0"/>
                <a:ea typeface="Calibri" panose="020F0502020204030204" pitchFamily="34" charset="0"/>
                <a:cs typeface="Arial" panose="020B0604020202020204" pitchFamily="34" charset="0"/>
              </a:rPr>
              <a: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IL" sz="2000" dirty="0">
                <a:effectLst/>
                <a:latin typeface="Calibri" panose="020F0502020204030204" pitchFamily="34" charset="0"/>
                <a:ea typeface="Calibri" panose="020F0502020204030204" pitchFamily="34" charset="0"/>
                <a:cs typeface="Arial" panose="020B0604020202020204" pitchFamily="34" charset="0"/>
              </a:rPr>
              <a:t>remote repositories are hosted on a remote server or code hosting platform such as GitHub, GitLab, or Bitbucket.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By using a Git repository, developers can track changes to their code over time, collaborate with others on code changes, and manage multiple versions of a project's codebase. This makes it easier to maintain high-quality code, work efficiently in a team environment, and manage complex software projects.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pic>
        <p:nvPicPr>
          <p:cNvPr id="6" name="Picture Placeholder 5">
            <a:extLst>
              <a:ext uri="{FF2B5EF4-FFF2-40B4-BE49-F238E27FC236}">
                <a16:creationId xmlns:a16="http://schemas.microsoft.com/office/drawing/2014/main" id="{F36E222D-A7C5-74D9-2272-288A0ED8DAF1}"/>
              </a:ext>
            </a:extLst>
          </p:cNvPr>
          <p:cNvPicPr>
            <a:picLocks noGrp="1" noChangeAspect="1"/>
          </p:cNvPicPr>
          <p:nvPr>
            <p:ph type="pic" sz="quarter" idx="15"/>
          </p:nvPr>
        </p:nvPicPr>
        <p:blipFill>
          <a:blip r:embed="rId2"/>
          <a:srcRect t="45117" b="45117"/>
          <a:stretch>
            <a:fillRect/>
          </a:stretch>
        </p:blipFill>
        <p:spPr>
          <a:prstGeom prst="rect">
            <a:avLst/>
          </a:prstGeom>
        </p:spPr>
      </p:pic>
      <p:sp>
        <p:nvSpPr>
          <p:cNvPr id="5" name="Text Placeholder 4">
            <a:extLst>
              <a:ext uri="{FF2B5EF4-FFF2-40B4-BE49-F238E27FC236}">
                <a16:creationId xmlns:a16="http://schemas.microsoft.com/office/drawing/2014/main" id="{970B128A-B2A1-A0A0-D421-E6F2C2CB0E61}"/>
              </a:ext>
            </a:extLst>
          </p:cNvPr>
          <p:cNvSpPr>
            <a:spLocks noGrp="1"/>
          </p:cNvSpPr>
          <p:nvPr>
            <p:ph type="body" sz="quarter" idx="16"/>
          </p:nvPr>
        </p:nvSpPr>
        <p:spPr/>
        <p:txBody>
          <a:bodyPr/>
          <a:lstStyle/>
          <a:p>
            <a:r>
              <a:rPr lang="en-US" dirty="0"/>
              <a:t>Definition</a:t>
            </a:r>
            <a:endParaRPr lang="en-IL" dirty="0"/>
          </a:p>
        </p:txBody>
      </p:sp>
    </p:spTree>
    <p:extLst>
      <p:ext uri="{BB962C8B-B14F-4D97-AF65-F5344CB8AC3E}">
        <p14:creationId xmlns:p14="http://schemas.microsoft.com/office/powerpoint/2010/main" val="2616493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DAE8-8613-B2BC-5F05-55BFBFE3F61D}"/>
              </a:ext>
            </a:extLst>
          </p:cNvPr>
          <p:cNvSpPr>
            <a:spLocks noGrp="1"/>
          </p:cNvSpPr>
          <p:nvPr>
            <p:ph type="title"/>
          </p:nvPr>
        </p:nvSpPr>
        <p:spPr/>
        <p:txBody>
          <a:bodyPr>
            <a:normAutofit fontScale="90000"/>
          </a:bodyPr>
          <a:lstStyle/>
          <a:p>
            <a:r>
              <a:rPr lang="en-US" dirty="0"/>
              <a:t>Branch:</a:t>
            </a:r>
            <a:br>
              <a:rPr lang="en-US" dirty="0"/>
            </a:br>
            <a:endParaRPr lang="en-IL" dirty="0"/>
          </a:p>
        </p:txBody>
      </p:sp>
      <p:sp>
        <p:nvSpPr>
          <p:cNvPr id="3" name="Content Placeholder 2">
            <a:extLst>
              <a:ext uri="{FF2B5EF4-FFF2-40B4-BE49-F238E27FC236}">
                <a16:creationId xmlns:a16="http://schemas.microsoft.com/office/drawing/2014/main" id="{C1210EA7-C6BC-FDF0-8923-3BA9BD549649}"/>
              </a:ext>
            </a:extLst>
          </p:cNvPr>
          <p:cNvSpPr>
            <a:spLocks noGrp="1"/>
          </p:cNvSpPr>
          <p:nvPr>
            <p:ph sz="quarter" idx="13"/>
          </p:nvPr>
        </p:nvSpPr>
        <p:spPr>
          <a:xfrm>
            <a:off x="457200" y="2209800"/>
            <a:ext cx="10380133" cy="4419600"/>
          </a:xfrm>
        </p:spPr>
        <p:txBody>
          <a:bodyPr>
            <a:normAutofit fontScale="92500" lnSpcReduction="20000"/>
          </a:bodyPr>
          <a:lstStyle/>
          <a:p>
            <a:pPr marL="0" marR="0" indent="0" algn="just">
              <a:lnSpc>
                <a:spcPct val="107000"/>
              </a:lnSpc>
              <a:spcBef>
                <a:spcPts val="0"/>
              </a:spcBef>
              <a:spcAft>
                <a:spcPts val="800"/>
              </a:spcAft>
              <a:buNone/>
            </a:pPr>
            <a:r>
              <a:rPr lang="en-IL" sz="2000" dirty="0">
                <a:effectLst/>
                <a:latin typeface="Calibri" panose="020F0502020204030204" pitchFamily="34" charset="0"/>
                <a:ea typeface="Calibri" panose="020F0502020204030204" pitchFamily="34" charset="0"/>
                <a:cs typeface="Arial" panose="020B0604020202020204" pitchFamily="34" charset="0"/>
              </a:rPr>
              <a:t>In Git, a branch is a </a:t>
            </a:r>
            <a:r>
              <a:rPr lang="en-IL" sz="2000" b="1" i="1" dirty="0">
                <a:solidFill>
                  <a:srgbClr val="C00000"/>
                </a:solidFill>
                <a:effectLst/>
                <a:latin typeface="Calibri" panose="020F0502020204030204" pitchFamily="34" charset="0"/>
                <a:ea typeface="Calibri" panose="020F0502020204030204" pitchFamily="34" charset="0"/>
                <a:cs typeface="Arial" panose="020B0604020202020204" pitchFamily="34" charset="0"/>
              </a:rPr>
              <a:t>separate line of development that allows developers to work on different features or changes in isolation from each other. A branch is essentially a snapshot of a project's codebase at a particular point in time.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When you create a branch in Git, you create a separate copy of the codebase that you can modify independently of the main branch, also known as the "master" branch. This allows you to work on a new feature or fix a bug without affecting the main codebase until you are ready to merge your changes back into the master branch.</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Branches can be created and managed using Git commands or through the use of a Git hosting platform such as GitHub or GitLab. </a:t>
            </a:r>
            <a:r>
              <a:rPr lang="en-IL" sz="2000" i="1" u="sng" dirty="0">
                <a:solidFill>
                  <a:srgbClr val="C00000"/>
                </a:solidFill>
                <a:effectLst/>
                <a:latin typeface="Calibri" panose="020F0502020204030204" pitchFamily="34" charset="0"/>
                <a:ea typeface="Calibri" panose="020F0502020204030204" pitchFamily="34" charset="0"/>
                <a:cs typeface="Arial" panose="020B0604020202020204" pitchFamily="34" charset="0"/>
              </a:rPr>
              <a:t>When you create a branch, Git creates a pointer to a specific commit in the repository's history</a:t>
            </a:r>
            <a:r>
              <a:rPr lang="en-IL" sz="2000" dirty="0">
                <a:effectLst/>
                <a:latin typeface="Calibri" panose="020F0502020204030204" pitchFamily="34" charset="0"/>
                <a:ea typeface="Calibri" panose="020F0502020204030204" pitchFamily="34" charset="0"/>
                <a:cs typeface="Arial" panose="020B0604020202020204" pitchFamily="34" charset="0"/>
              </a:rPr>
              <a:t>. As you make changes to the branch, Git updates the pointer to track your changes.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i="1" u="sng" dirty="0">
                <a:solidFill>
                  <a:srgbClr val="C00000"/>
                </a:solidFill>
                <a:effectLst/>
                <a:latin typeface="Calibri" panose="020F0502020204030204" pitchFamily="34" charset="0"/>
                <a:ea typeface="Calibri" panose="020F0502020204030204" pitchFamily="34" charset="0"/>
                <a:cs typeface="Arial" panose="020B0604020202020204" pitchFamily="34" charset="0"/>
              </a:rPr>
              <a:t>Branches can be merged back into the master branch using the Git merge command</a:t>
            </a:r>
            <a:r>
              <a:rPr lang="en-IL" sz="2000" dirty="0">
                <a:effectLst/>
                <a:latin typeface="Calibri" panose="020F0502020204030204" pitchFamily="34" charset="0"/>
                <a:ea typeface="Calibri" panose="020F0502020204030204" pitchFamily="34" charset="0"/>
                <a:cs typeface="Arial" panose="020B0604020202020204" pitchFamily="34" charset="0"/>
              </a:rPr>
              <a:t>. This combines the changes made on the branch with the changes on the master branch. If there are conflicts between the two branches, Git will prompt you to resolve the conflicts before the merge can be completed.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pic>
        <p:nvPicPr>
          <p:cNvPr id="6" name="Picture Placeholder 5">
            <a:extLst>
              <a:ext uri="{FF2B5EF4-FFF2-40B4-BE49-F238E27FC236}">
                <a16:creationId xmlns:a16="http://schemas.microsoft.com/office/drawing/2014/main" id="{652F226D-3577-0782-E845-8438C4FC3F35}"/>
              </a:ext>
            </a:extLst>
          </p:cNvPr>
          <p:cNvPicPr>
            <a:picLocks noGrp="1" noChangeAspect="1"/>
          </p:cNvPicPr>
          <p:nvPr>
            <p:ph type="pic" sz="quarter" idx="15"/>
          </p:nvPr>
        </p:nvPicPr>
        <p:blipFill>
          <a:blip r:embed="rId2"/>
          <a:srcRect t="45117" b="45117"/>
          <a:stretch>
            <a:fillRect/>
          </a:stretch>
        </p:blipFill>
        <p:spPr>
          <a:prstGeom prst="rect">
            <a:avLst/>
          </a:prstGeom>
        </p:spPr>
      </p:pic>
      <p:sp>
        <p:nvSpPr>
          <p:cNvPr id="5" name="Text Placeholder 4">
            <a:extLst>
              <a:ext uri="{FF2B5EF4-FFF2-40B4-BE49-F238E27FC236}">
                <a16:creationId xmlns:a16="http://schemas.microsoft.com/office/drawing/2014/main" id="{CC339DD6-BA3F-2C34-AC29-099FCE3D49B3}"/>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2647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7E50-FCE1-004A-0461-17E24D40F697}"/>
              </a:ext>
            </a:extLst>
          </p:cNvPr>
          <p:cNvSpPr>
            <a:spLocks noGrp="1"/>
          </p:cNvSpPr>
          <p:nvPr>
            <p:ph type="title"/>
          </p:nvPr>
        </p:nvSpPr>
        <p:spPr/>
        <p:txBody>
          <a:bodyPr>
            <a:normAutofit fontScale="90000"/>
          </a:bodyPr>
          <a:lstStyle/>
          <a:p>
            <a:r>
              <a:rPr lang="en-US" dirty="0"/>
              <a:t>Commit: </a:t>
            </a:r>
            <a:br>
              <a:rPr lang="en-US" dirty="0"/>
            </a:br>
            <a:endParaRPr lang="en-IL" dirty="0"/>
          </a:p>
        </p:txBody>
      </p:sp>
      <p:sp>
        <p:nvSpPr>
          <p:cNvPr id="3" name="Content Placeholder 2">
            <a:extLst>
              <a:ext uri="{FF2B5EF4-FFF2-40B4-BE49-F238E27FC236}">
                <a16:creationId xmlns:a16="http://schemas.microsoft.com/office/drawing/2014/main" id="{8B0AF179-746E-63D5-D5D3-A4E5CF784BC6}"/>
              </a:ext>
            </a:extLst>
          </p:cNvPr>
          <p:cNvSpPr>
            <a:spLocks noGrp="1"/>
          </p:cNvSpPr>
          <p:nvPr>
            <p:ph sz="quarter" idx="13"/>
          </p:nvPr>
        </p:nvSpPr>
        <p:spPr>
          <a:xfrm>
            <a:off x="548640" y="2362200"/>
            <a:ext cx="10288693" cy="3965448"/>
          </a:xfrm>
        </p:spPr>
        <p:txBody>
          <a:bodyPr>
            <a:normAutofit fontScale="92500" lnSpcReduction="20000"/>
          </a:bodyPr>
          <a:lstStyle/>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In Git, a commit </a:t>
            </a:r>
            <a:r>
              <a:rPr lang="en-IL" sz="2000" i="1" u="sng" dirty="0">
                <a:solidFill>
                  <a:srgbClr val="C00000"/>
                </a:solidFill>
                <a:effectLst/>
                <a:latin typeface="Calibri" panose="020F0502020204030204" pitchFamily="34" charset="0"/>
                <a:ea typeface="Calibri" panose="020F0502020204030204" pitchFamily="34" charset="0"/>
                <a:cs typeface="Arial" panose="020B0604020202020204" pitchFamily="34" charset="0"/>
              </a:rPr>
              <a:t>is a snapshot of the changes made to a codebase at a particular point in time. When you commit changes to a Git repository, you are creating a record of the modifications made to the files and directories in the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i="1" u="sng" dirty="0">
                <a:effectLst/>
                <a:latin typeface="Calibri" panose="020F0502020204030204" pitchFamily="34" charset="0"/>
                <a:ea typeface="Calibri" panose="020F0502020204030204" pitchFamily="34" charset="0"/>
                <a:cs typeface="Arial" panose="020B0604020202020204" pitchFamily="34" charset="0"/>
              </a:rPr>
              <a:t>Each commit is identified by a unique hash value that is based on the contents of the commit and its metadata</a:t>
            </a:r>
            <a:r>
              <a:rPr lang="en-IL" sz="2000" dirty="0">
                <a:effectLst/>
                <a:latin typeface="Calibri" panose="020F0502020204030204" pitchFamily="34" charset="0"/>
                <a:ea typeface="Calibri" panose="020F0502020204030204" pitchFamily="34" charset="0"/>
                <a:cs typeface="Arial" panose="020B0604020202020204" pitchFamily="34" charset="0"/>
              </a:rPr>
              <a:t>, such as the commit message, author, and timestamp. Commits are arranged in a linear sequence, with each commit pointing to its parent commit.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i="1" u="sng" dirty="0">
                <a:solidFill>
                  <a:srgbClr val="C00000"/>
                </a:solidFill>
                <a:effectLst/>
                <a:latin typeface="Calibri" panose="020F0502020204030204" pitchFamily="34" charset="0"/>
                <a:ea typeface="Calibri" panose="020F0502020204030204" pitchFamily="34" charset="0"/>
                <a:cs typeface="Arial" panose="020B0604020202020204" pitchFamily="34" charset="0"/>
              </a:rPr>
              <a:t>When you make changes to the codebase, Git uses a staging area to track those changes. You can selectively stage changes to specific files or directories using Git commands, and then commit the staged changes to create a new commit.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b="1" i="1" u="sng" dirty="0">
                <a:effectLst/>
                <a:latin typeface="Calibri" panose="020F0502020204030204" pitchFamily="34" charset="0"/>
                <a:ea typeface="Calibri" panose="020F0502020204030204" pitchFamily="34" charset="0"/>
                <a:cs typeface="Arial" panose="020B0604020202020204" pitchFamily="34" charset="0"/>
              </a:rPr>
              <a:t>By using commits in Git, developers can track changes to a codebase over time, collaborate with others on code changes, and manage multiple versions of a project's codebase.</a:t>
            </a:r>
            <a:r>
              <a:rPr lang="en-IL" sz="2000" dirty="0">
                <a:effectLst/>
                <a:latin typeface="Calibri" panose="020F0502020204030204" pitchFamily="34" charset="0"/>
                <a:ea typeface="Calibri" panose="020F0502020204030204" pitchFamily="34" charset="0"/>
                <a:cs typeface="Arial" panose="020B0604020202020204" pitchFamily="34" charset="0"/>
              </a:rPr>
              <a:t> This makes it easier to maintain high-quality code, work efficiently in a team environment, and manage complex software projects.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pic>
        <p:nvPicPr>
          <p:cNvPr id="6" name="Picture Placeholder 5">
            <a:extLst>
              <a:ext uri="{FF2B5EF4-FFF2-40B4-BE49-F238E27FC236}">
                <a16:creationId xmlns:a16="http://schemas.microsoft.com/office/drawing/2014/main" id="{FB6F2E7C-5CFD-F367-8968-D0BD244127A0}"/>
              </a:ext>
            </a:extLst>
          </p:cNvPr>
          <p:cNvPicPr>
            <a:picLocks noGrp="1" noChangeAspect="1"/>
          </p:cNvPicPr>
          <p:nvPr>
            <p:ph type="pic" sz="quarter" idx="15"/>
          </p:nvPr>
        </p:nvPicPr>
        <p:blipFill>
          <a:blip r:embed="rId2"/>
          <a:srcRect t="45117" b="45117"/>
          <a:stretch>
            <a:fillRect/>
          </a:stretch>
        </p:blipFill>
        <p:spPr>
          <a:prstGeom prst="rect">
            <a:avLst/>
          </a:prstGeom>
        </p:spPr>
      </p:pic>
      <p:sp>
        <p:nvSpPr>
          <p:cNvPr id="5" name="Text Placeholder 4">
            <a:extLst>
              <a:ext uri="{FF2B5EF4-FFF2-40B4-BE49-F238E27FC236}">
                <a16:creationId xmlns:a16="http://schemas.microsoft.com/office/drawing/2014/main" id="{6CCF603B-572A-0F8C-D685-D0182E53E158}"/>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1355964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8E5D-AEC6-ADFF-454E-551CEA24024D}"/>
              </a:ext>
            </a:extLst>
          </p:cNvPr>
          <p:cNvSpPr>
            <a:spLocks noGrp="1"/>
          </p:cNvSpPr>
          <p:nvPr>
            <p:ph type="title"/>
          </p:nvPr>
        </p:nvSpPr>
        <p:spPr/>
        <p:txBody>
          <a:bodyPr>
            <a:normAutofit fontScale="90000"/>
          </a:bodyPr>
          <a:lstStyle/>
          <a:p>
            <a:r>
              <a:rPr lang="en-US" dirty="0"/>
              <a:t>Git </a:t>
            </a:r>
            <a:r>
              <a:rPr lang="en-US" dirty="0" err="1"/>
              <a:t>init</a:t>
            </a:r>
            <a:r>
              <a:rPr lang="en-US" dirty="0"/>
              <a:t> command </a:t>
            </a:r>
            <a:br>
              <a:rPr lang="en-US" dirty="0"/>
            </a:br>
            <a:endParaRPr lang="en-IL" dirty="0"/>
          </a:p>
        </p:txBody>
      </p:sp>
      <p:sp>
        <p:nvSpPr>
          <p:cNvPr id="3" name="Content Placeholder 2">
            <a:extLst>
              <a:ext uri="{FF2B5EF4-FFF2-40B4-BE49-F238E27FC236}">
                <a16:creationId xmlns:a16="http://schemas.microsoft.com/office/drawing/2014/main" id="{33466DFD-EAB1-B82C-D1E3-F041E139C38A}"/>
              </a:ext>
            </a:extLst>
          </p:cNvPr>
          <p:cNvSpPr>
            <a:spLocks noGrp="1"/>
          </p:cNvSpPr>
          <p:nvPr>
            <p:ph sz="quarter" idx="13"/>
          </p:nvPr>
        </p:nvSpPr>
        <p:spPr>
          <a:xfrm>
            <a:off x="548640" y="2231886"/>
            <a:ext cx="10288693" cy="4095762"/>
          </a:xfrm>
        </p:spPr>
        <p:txBody>
          <a:bodyPr>
            <a:normAutofit fontScale="85000" lnSpcReduction="20000"/>
          </a:bodyPr>
          <a:lstStyle/>
          <a:p>
            <a:pPr marL="0" marR="0" indent="0">
              <a:lnSpc>
                <a:spcPct val="107000"/>
              </a:lnSpc>
              <a:spcBef>
                <a:spcPts val="0"/>
              </a:spcBef>
              <a:spcAft>
                <a:spcPts val="800"/>
              </a:spcAft>
              <a:buNone/>
            </a:pPr>
            <a:r>
              <a:rPr lang="en-IL" sz="2000" dirty="0">
                <a:effectLst/>
                <a:latin typeface="Calibri" panose="020F0502020204030204" pitchFamily="34" charset="0"/>
                <a:ea typeface="Calibri" panose="020F0502020204030204" pitchFamily="34" charset="0"/>
                <a:cs typeface="Arial" panose="020B0604020202020204" pitchFamily="34" charset="0"/>
              </a:rPr>
              <a:t>The </a:t>
            </a:r>
            <a:r>
              <a:rPr lang="en-IL" sz="2000" b="1" dirty="0">
                <a:effectLst/>
                <a:latin typeface="Calibri" panose="020F0502020204030204" pitchFamily="34" charset="0"/>
                <a:ea typeface="Calibri" panose="020F0502020204030204" pitchFamily="34" charset="0"/>
                <a:cs typeface="Arial" panose="020B0604020202020204" pitchFamily="34" charset="0"/>
              </a:rPr>
              <a:t>git </a:t>
            </a:r>
            <a:r>
              <a:rPr lang="en-IL" sz="2000" b="1" dirty="0" err="1">
                <a:effectLst/>
                <a:latin typeface="Calibri" panose="020F0502020204030204" pitchFamily="34" charset="0"/>
                <a:ea typeface="Calibri" panose="020F0502020204030204" pitchFamily="34" charset="0"/>
                <a:cs typeface="Arial" panose="020B0604020202020204" pitchFamily="34" charset="0"/>
              </a:rPr>
              <a:t>init</a:t>
            </a:r>
            <a:r>
              <a:rPr lang="en-IL" sz="2000" dirty="0">
                <a:effectLst/>
                <a:latin typeface="Calibri" panose="020F0502020204030204" pitchFamily="34" charset="0"/>
                <a:ea typeface="Calibri" panose="020F0502020204030204" pitchFamily="34" charset="0"/>
                <a:cs typeface="Arial" panose="020B0604020202020204" pitchFamily="34" charset="0"/>
              </a:rPr>
              <a:t> command is used to initialize a new Git repository. This command creates a new .git subdirectory in the current working directory, which will be used to store all of the version control data for the project.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You would typically use </a:t>
            </a:r>
            <a:r>
              <a:rPr lang="en-IL" sz="2000" b="1" dirty="0">
                <a:effectLst/>
                <a:latin typeface="Calibri" panose="020F0502020204030204" pitchFamily="34" charset="0"/>
                <a:ea typeface="Calibri" panose="020F0502020204030204" pitchFamily="34" charset="0"/>
                <a:cs typeface="Arial" panose="020B0604020202020204" pitchFamily="34" charset="0"/>
              </a:rPr>
              <a:t>git </a:t>
            </a:r>
            <a:r>
              <a:rPr lang="en-IL" sz="2000" b="1" dirty="0" err="1">
                <a:effectLst/>
                <a:latin typeface="Calibri" panose="020F0502020204030204" pitchFamily="34" charset="0"/>
                <a:ea typeface="Calibri" panose="020F0502020204030204" pitchFamily="34" charset="0"/>
                <a:cs typeface="Arial" panose="020B0604020202020204" pitchFamily="34" charset="0"/>
              </a:rPr>
              <a:t>init</a:t>
            </a:r>
            <a:r>
              <a:rPr lang="en-IL" sz="2000" dirty="0">
                <a:effectLst/>
                <a:latin typeface="Calibri" panose="020F0502020204030204" pitchFamily="34" charset="0"/>
                <a:ea typeface="Calibri" panose="020F0502020204030204" pitchFamily="34" charset="0"/>
                <a:cs typeface="Arial" panose="020B0604020202020204" pitchFamily="34" charset="0"/>
              </a:rPr>
              <a:t> when starting a new project that you want to track using Git version control. It is used at the very beginning of the project, before you have made any commits or pushed anything to a remote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Here is an example of how to use </a:t>
            </a:r>
            <a:r>
              <a:rPr lang="en-IL" sz="2000" b="1" dirty="0">
                <a:effectLst/>
                <a:latin typeface="Calibri" panose="020F0502020204030204" pitchFamily="34" charset="0"/>
                <a:ea typeface="Calibri" panose="020F0502020204030204" pitchFamily="34" charset="0"/>
                <a:cs typeface="Arial" panose="020B0604020202020204" pitchFamily="34" charset="0"/>
              </a:rPr>
              <a:t>git </a:t>
            </a:r>
            <a:r>
              <a:rPr lang="en-IL" sz="2000" b="1" dirty="0" err="1">
                <a:effectLst/>
                <a:latin typeface="Calibri" panose="020F0502020204030204" pitchFamily="34" charset="0"/>
                <a:ea typeface="Calibri" panose="020F0502020204030204" pitchFamily="34" charset="0"/>
                <a:cs typeface="Arial" panose="020B0604020202020204" pitchFamily="34" charset="0"/>
              </a:rPr>
              <a:t>init</a:t>
            </a:r>
            <a:r>
              <a:rPr lang="en-IL" sz="2000" dirty="0">
                <a:effectLst/>
                <a:latin typeface="Calibri" panose="020F0502020204030204" pitchFamily="34" charset="0"/>
                <a:ea typeface="Calibri" panose="020F0502020204030204" pitchFamily="34" charset="0"/>
                <a:cs typeface="Arial" panose="020B0604020202020204" pitchFamily="34" charset="0"/>
              </a:rPr>
              <a: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Open a terminal window and navigate to the directory where you want to initialize the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Run the command </a:t>
            </a:r>
            <a:r>
              <a:rPr lang="en-IL" sz="2000" b="1" dirty="0">
                <a:effectLst/>
                <a:latin typeface="Calibri" panose="020F0502020204030204" pitchFamily="34" charset="0"/>
                <a:ea typeface="Calibri" panose="020F0502020204030204" pitchFamily="34" charset="0"/>
                <a:cs typeface="Arial" panose="020B0604020202020204" pitchFamily="34" charset="0"/>
              </a:rPr>
              <a:t>git init</a:t>
            </a:r>
            <a:r>
              <a:rPr lang="en-IL" sz="2000" dirty="0">
                <a:effectLst/>
                <a:latin typeface="Calibri" panose="020F0502020204030204" pitchFamily="34" charset="0"/>
                <a:ea typeface="Calibri" panose="020F0502020204030204" pitchFamily="34" charset="0"/>
                <a:cs typeface="Arial" panose="020B0604020202020204" pitchFamily="34" charset="0"/>
              </a:rPr>
              <a:t>. This will create a new .git directory in the current working directory.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git </a:t>
            </a:r>
            <a:r>
              <a:rPr lang="en-IL" sz="2000" b="1" dirty="0" err="1">
                <a:solidFill>
                  <a:srgbClr val="FF0000"/>
                </a:solidFill>
                <a:effectLst/>
                <a:latin typeface="Calibri" panose="020F0502020204030204" pitchFamily="34" charset="0"/>
                <a:ea typeface="Calibri" panose="020F0502020204030204" pitchFamily="34" charset="0"/>
                <a:cs typeface="Arial" panose="020B0604020202020204" pitchFamily="34" charset="0"/>
              </a:rPr>
              <a:t>init</a:t>
            </a:r>
            <a:r>
              <a:rPr lang="en-IL"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Initialized empty Git repository in /Users/username/project/.git/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3"/>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Once the repository has been initialized, you can start adding files to it and making commits using the </a:t>
            </a:r>
            <a:r>
              <a:rPr lang="en-IL" sz="2000" b="1" dirty="0">
                <a:effectLst/>
                <a:latin typeface="Calibri" panose="020F0502020204030204" pitchFamily="34" charset="0"/>
                <a:ea typeface="Calibri" panose="020F0502020204030204" pitchFamily="34" charset="0"/>
                <a:cs typeface="Arial" panose="020B0604020202020204" pitchFamily="34" charset="0"/>
              </a:rPr>
              <a:t>git add</a:t>
            </a:r>
            <a:r>
              <a:rPr lang="en-IL" sz="2000" dirty="0">
                <a:effectLst/>
                <a:latin typeface="Calibri" panose="020F0502020204030204" pitchFamily="34" charset="0"/>
                <a:ea typeface="Calibri" panose="020F0502020204030204" pitchFamily="34" charset="0"/>
                <a:cs typeface="Arial" panose="020B0604020202020204" pitchFamily="34" charset="0"/>
              </a:rPr>
              <a:t> and </a:t>
            </a:r>
            <a:r>
              <a:rPr lang="en-IL" sz="2000" b="1" dirty="0">
                <a:effectLst/>
                <a:latin typeface="Calibri" panose="020F0502020204030204" pitchFamily="34" charset="0"/>
                <a:ea typeface="Calibri" panose="020F0502020204030204" pitchFamily="34" charset="0"/>
                <a:cs typeface="Arial" panose="020B0604020202020204" pitchFamily="34" charset="0"/>
              </a:rPr>
              <a:t>git commit</a:t>
            </a:r>
            <a:r>
              <a:rPr lang="en-IL" sz="2000" dirty="0">
                <a:effectLst/>
                <a:latin typeface="Calibri" panose="020F0502020204030204" pitchFamily="34" charset="0"/>
                <a:ea typeface="Calibri" panose="020F0502020204030204" pitchFamily="34" charset="0"/>
                <a:cs typeface="Arial" panose="020B0604020202020204" pitchFamily="34" charset="0"/>
              </a:rPr>
              <a:t> commands.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Note that </a:t>
            </a:r>
            <a:r>
              <a:rPr lang="en-IL" sz="2000" b="1" dirty="0">
                <a:effectLst/>
                <a:latin typeface="Calibri" panose="020F0502020204030204" pitchFamily="34" charset="0"/>
                <a:ea typeface="Calibri" panose="020F0502020204030204" pitchFamily="34" charset="0"/>
                <a:cs typeface="Arial" panose="020B0604020202020204" pitchFamily="34" charset="0"/>
              </a:rPr>
              <a:t>git </a:t>
            </a:r>
            <a:r>
              <a:rPr lang="en-IL" sz="2000" b="1" dirty="0" err="1">
                <a:effectLst/>
                <a:latin typeface="Calibri" panose="020F0502020204030204" pitchFamily="34" charset="0"/>
                <a:ea typeface="Calibri" panose="020F0502020204030204" pitchFamily="34" charset="0"/>
                <a:cs typeface="Arial" panose="020B0604020202020204" pitchFamily="34" charset="0"/>
              </a:rPr>
              <a:t>init</a:t>
            </a:r>
            <a:r>
              <a:rPr lang="en-IL" sz="2000" dirty="0">
                <a:effectLst/>
                <a:latin typeface="Calibri" panose="020F0502020204030204" pitchFamily="34" charset="0"/>
                <a:ea typeface="Calibri" panose="020F0502020204030204" pitchFamily="34" charset="0"/>
                <a:cs typeface="Arial" panose="020B0604020202020204" pitchFamily="34" charset="0"/>
              </a:rPr>
              <a:t> should only be used once per repository. Once the repository has been initialized, you can use other Git commands to manage the repository, such as </a:t>
            </a:r>
            <a:r>
              <a:rPr lang="en-IL" sz="2000" b="1" dirty="0">
                <a:effectLst/>
                <a:latin typeface="Calibri" panose="020F0502020204030204" pitchFamily="34" charset="0"/>
                <a:ea typeface="Calibri" panose="020F0502020204030204" pitchFamily="34" charset="0"/>
                <a:cs typeface="Arial" panose="020B0604020202020204" pitchFamily="34" charset="0"/>
              </a:rPr>
              <a:t>git add</a:t>
            </a:r>
            <a:r>
              <a:rPr lang="en-IL" sz="2000" dirty="0">
                <a:effectLst/>
                <a:latin typeface="Calibri" panose="020F0502020204030204" pitchFamily="34" charset="0"/>
                <a:ea typeface="Calibri" panose="020F0502020204030204" pitchFamily="34" charset="0"/>
                <a:cs typeface="Arial" panose="020B0604020202020204" pitchFamily="34" charset="0"/>
              </a:rPr>
              <a:t>, </a:t>
            </a:r>
            <a:r>
              <a:rPr lang="en-IL" sz="2000" b="1" dirty="0">
                <a:effectLst/>
                <a:latin typeface="Calibri" panose="020F0502020204030204" pitchFamily="34" charset="0"/>
                <a:ea typeface="Calibri" panose="020F0502020204030204" pitchFamily="34" charset="0"/>
                <a:cs typeface="Arial" panose="020B0604020202020204" pitchFamily="34" charset="0"/>
              </a:rPr>
              <a:t>git commit</a:t>
            </a:r>
            <a:r>
              <a:rPr lang="en-IL" sz="2000" dirty="0">
                <a:effectLst/>
                <a:latin typeface="Calibri" panose="020F0502020204030204" pitchFamily="34" charset="0"/>
                <a:ea typeface="Calibri" panose="020F0502020204030204" pitchFamily="34" charset="0"/>
                <a:cs typeface="Arial" panose="020B0604020202020204" pitchFamily="34" charset="0"/>
              </a:rPr>
              <a:t>, </a:t>
            </a:r>
            <a:r>
              <a:rPr lang="en-IL" sz="2000" b="1" dirty="0">
                <a:effectLst/>
                <a:latin typeface="Calibri" panose="020F0502020204030204" pitchFamily="34" charset="0"/>
                <a:ea typeface="Calibri" panose="020F0502020204030204" pitchFamily="34" charset="0"/>
                <a:cs typeface="Arial" panose="020B0604020202020204" pitchFamily="34" charset="0"/>
              </a:rPr>
              <a:t>git push</a:t>
            </a:r>
            <a:r>
              <a:rPr lang="en-IL" sz="2000" dirty="0">
                <a:effectLst/>
                <a:latin typeface="Calibri" panose="020F0502020204030204" pitchFamily="34" charset="0"/>
                <a:ea typeface="Calibri" panose="020F0502020204030204" pitchFamily="34" charset="0"/>
                <a:cs typeface="Arial" panose="020B0604020202020204" pitchFamily="34" charset="0"/>
              </a:rPr>
              <a:t>, and </a:t>
            </a:r>
            <a:r>
              <a:rPr lang="en-IL" sz="2000" b="1" dirty="0">
                <a:effectLst/>
                <a:latin typeface="Calibri" panose="020F0502020204030204" pitchFamily="34" charset="0"/>
                <a:ea typeface="Calibri" panose="020F0502020204030204" pitchFamily="34" charset="0"/>
                <a:cs typeface="Arial" panose="020B0604020202020204" pitchFamily="34" charset="0"/>
              </a:rPr>
              <a:t>git pull</a:t>
            </a:r>
            <a:r>
              <a:rPr lang="en-IL" sz="2000" dirty="0">
                <a:effectLst/>
                <a:latin typeface="Calibri" panose="020F0502020204030204" pitchFamily="34" charset="0"/>
                <a:ea typeface="Calibri" panose="020F0502020204030204" pitchFamily="34" charset="0"/>
                <a:cs typeface="Arial" panose="020B0604020202020204" pitchFamily="34" charset="0"/>
              </a:rPr>
              <a: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pic>
        <p:nvPicPr>
          <p:cNvPr id="6" name="Picture Placeholder 5">
            <a:extLst>
              <a:ext uri="{FF2B5EF4-FFF2-40B4-BE49-F238E27FC236}">
                <a16:creationId xmlns:a16="http://schemas.microsoft.com/office/drawing/2014/main" id="{A4594F24-9F73-88D9-7B5C-318166629C73}"/>
              </a:ext>
            </a:extLst>
          </p:cNvPr>
          <p:cNvPicPr>
            <a:picLocks noGrp="1" noChangeAspect="1"/>
          </p:cNvPicPr>
          <p:nvPr>
            <p:ph type="pic" sz="quarter" idx="15"/>
          </p:nvPr>
        </p:nvPicPr>
        <p:blipFill>
          <a:blip r:embed="rId2"/>
          <a:srcRect t="45117" b="45117"/>
          <a:stretch>
            <a:fillRect/>
          </a:stretch>
        </p:blipFill>
        <p:spPr>
          <a:prstGeom prst="rect">
            <a:avLst/>
          </a:prstGeom>
        </p:spPr>
      </p:pic>
      <p:sp>
        <p:nvSpPr>
          <p:cNvPr id="5" name="Text Placeholder 4">
            <a:extLst>
              <a:ext uri="{FF2B5EF4-FFF2-40B4-BE49-F238E27FC236}">
                <a16:creationId xmlns:a16="http://schemas.microsoft.com/office/drawing/2014/main" id="{D462D6AF-3D8A-CC85-0903-DED6A2BFFC86}"/>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254693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 </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pPr marL="0" marR="0" algn="just">
              <a:lnSpc>
                <a:spcPct val="107000"/>
              </a:lnSpc>
              <a:spcBef>
                <a:spcPts val="0"/>
              </a:spcBef>
              <a:spcAft>
                <a:spcPts val="800"/>
              </a:spcAft>
            </a:pPr>
            <a:r>
              <a:rPr lang="en-US" dirty="0"/>
              <a:t> </a:t>
            </a:r>
            <a:r>
              <a:rPr lang="en-IL" sz="2000" b="1" dirty="0">
                <a:effectLst/>
                <a:latin typeface="Calibri" panose="020F0502020204030204" pitchFamily="34" charset="0"/>
                <a:ea typeface="Calibri" panose="020F0502020204030204" pitchFamily="34" charset="0"/>
                <a:cs typeface="Arial" panose="020B0604020202020204" pitchFamily="34" charset="0"/>
              </a:rPr>
              <a:t>GitHub</a:t>
            </a:r>
            <a:r>
              <a:rPr lang="en-IL" sz="2000" dirty="0">
                <a:effectLst/>
                <a:latin typeface="Calibri" panose="020F0502020204030204" pitchFamily="34" charset="0"/>
                <a:ea typeface="Calibri" panose="020F0502020204030204" pitchFamily="34" charset="0"/>
                <a:cs typeface="Arial" panose="020B0604020202020204" pitchFamily="34" charset="0"/>
              </a:rPr>
              <a:t> is a web-based platform that </a:t>
            </a:r>
            <a:r>
              <a:rPr lang="en-IL" sz="2000" i="1"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provides a centralized location for software development projects. It allows developers to store their code, collaborate with others, and manage project versions using the Git version control system</a:t>
            </a:r>
            <a:r>
              <a:rPr lang="en-IL" sz="2000" dirty="0">
                <a:effectLst/>
                <a:latin typeface="Calibri" panose="020F0502020204030204" pitchFamily="34" charset="0"/>
                <a:ea typeface="Calibri" panose="020F0502020204030204" pitchFamily="34" charset="0"/>
                <a:cs typeface="Arial" panose="020B0604020202020204" pitchFamily="34" charset="0"/>
              </a:rPr>
              <a:t>. GitHub offers a variety of features including project management tools, issue tracking, and code review.</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07000"/>
              </a:lnSpc>
              <a:spcBef>
                <a:spcPts val="0"/>
              </a:spcBef>
              <a:spcAft>
                <a:spcPts val="800"/>
              </a:spcAft>
              <a:buNone/>
            </a:pP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IL" sz="2000" b="1" dirty="0">
                <a:effectLst/>
                <a:latin typeface="Calibri" panose="020F0502020204030204" pitchFamily="34" charset="0"/>
                <a:ea typeface="Calibri" panose="020F0502020204030204" pitchFamily="34" charset="0"/>
                <a:cs typeface="Arial" panose="020B0604020202020204" pitchFamily="34" charset="0"/>
              </a:rPr>
              <a:t>Git</a:t>
            </a:r>
            <a:r>
              <a:rPr lang="en-IL" sz="2000" dirty="0">
                <a:effectLst/>
                <a:latin typeface="Calibri" panose="020F0502020204030204" pitchFamily="34" charset="0"/>
                <a:ea typeface="Calibri" panose="020F0502020204030204" pitchFamily="34" charset="0"/>
                <a:cs typeface="Arial" panose="020B0604020202020204" pitchFamily="34" charset="0"/>
              </a:rPr>
              <a:t> is a free </a:t>
            </a:r>
            <a:r>
              <a:rPr lang="en-IL" sz="2000" i="1"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and open-source distributed version control system designed to handle everything from small to very large projects with speed and efficiency. It allows developers to track changes to their code, collaborate with others, and maintain different versions of their project.</a:t>
            </a:r>
            <a:r>
              <a:rPr lang="en-IL"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Git uses a command-line interface, but many graphical user interfaces and third-party tools are available.</a:t>
            </a:r>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 </a:t>
            </a:r>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5" name="TextBox 4">
            <a:extLst>
              <a:ext uri="{FF2B5EF4-FFF2-40B4-BE49-F238E27FC236}">
                <a16:creationId xmlns:a16="http://schemas.microsoft.com/office/drawing/2014/main" id="{7868EB86-AFBA-EA4B-E9A1-665BD14C0ADA}"/>
              </a:ext>
            </a:extLst>
          </p:cNvPr>
          <p:cNvSpPr txBox="1"/>
          <p:nvPr/>
        </p:nvSpPr>
        <p:spPr>
          <a:xfrm>
            <a:off x="1896687" y="2101132"/>
            <a:ext cx="6121268" cy="312650"/>
          </a:xfrm>
          <a:prstGeom prst="rect">
            <a:avLst/>
          </a:prstGeom>
          <a:noFill/>
        </p:spPr>
        <p:txBody>
          <a:bodyPr wrap="square">
            <a:spAutoFit/>
          </a:bodyPr>
          <a:lstStyle/>
          <a:p>
            <a:pPr marL="0" marR="0">
              <a:lnSpc>
                <a:spcPct val="107000"/>
              </a:lnSpc>
              <a:spcBef>
                <a:spcPts val="0"/>
              </a:spcBef>
              <a:spcAft>
                <a:spcPts val="800"/>
              </a:spcAft>
            </a:pPr>
            <a:r>
              <a:rPr lang="en-IL" sz="1400" b="1" dirty="0">
                <a:effectLst/>
                <a:latin typeface="Calibri" panose="020F0502020204030204" pitchFamily="34" charset="0"/>
                <a:ea typeface="Calibri" panose="020F0502020204030204" pitchFamily="34" charset="0"/>
                <a:cs typeface="Arial" panose="020B0604020202020204" pitchFamily="34" charset="0"/>
              </a:rPr>
              <a:t>WHAT IS GITHUB AND WHAT IS GIT</a:t>
            </a:r>
            <a:endParaRPr lang="en-IL" sz="1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74725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EF5A9-CA93-D9A7-5E1D-3DD23B64EB27}"/>
              </a:ext>
            </a:extLst>
          </p:cNvPr>
          <p:cNvSpPr>
            <a:spLocks noGrp="1"/>
          </p:cNvSpPr>
          <p:nvPr>
            <p:ph type="title"/>
          </p:nvPr>
        </p:nvSpPr>
        <p:spPr/>
        <p:txBody>
          <a:bodyPr>
            <a:normAutofit fontScale="90000"/>
          </a:bodyPr>
          <a:lstStyle/>
          <a:p>
            <a:r>
              <a:rPr lang="en-US" dirty="0"/>
              <a:t>Merge: </a:t>
            </a:r>
            <a:br>
              <a:rPr lang="en-US" dirty="0"/>
            </a:br>
            <a:endParaRPr lang="en-IL" dirty="0"/>
          </a:p>
        </p:txBody>
      </p:sp>
      <p:sp>
        <p:nvSpPr>
          <p:cNvPr id="3" name="Content Placeholder 2">
            <a:extLst>
              <a:ext uri="{FF2B5EF4-FFF2-40B4-BE49-F238E27FC236}">
                <a16:creationId xmlns:a16="http://schemas.microsoft.com/office/drawing/2014/main" id="{C603699B-48B3-5216-D0A9-E3C40062AF00}"/>
              </a:ext>
            </a:extLst>
          </p:cNvPr>
          <p:cNvSpPr>
            <a:spLocks noGrp="1"/>
          </p:cNvSpPr>
          <p:nvPr>
            <p:ph sz="quarter" idx="13"/>
          </p:nvPr>
        </p:nvSpPr>
        <p:spPr>
          <a:xfrm>
            <a:off x="548640" y="2057400"/>
            <a:ext cx="10288693" cy="4270248"/>
          </a:xfrm>
        </p:spPr>
        <p:txBody>
          <a:bodyPr>
            <a:normAutofit fontScale="85000" lnSpcReduction="20000"/>
          </a:bodyPr>
          <a:lstStyle/>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In Git</a:t>
            </a:r>
            <a:r>
              <a:rPr lang="en-IL" sz="2000" i="1" u="sng" dirty="0">
                <a:solidFill>
                  <a:srgbClr val="C00000"/>
                </a:solidFill>
                <a:effectLst/>
                <a:latin typeface="Calibri" panose="020F0502020204030204" pitchFamily="34" charset="0"/>
                <a:ea typeface="Calibri" panose="020F0502020204030204" pitchFamily="34" charset="0"/>
                <a:cs typeface="Arial" panose="020B0604020202020204" pitchFamily="34" charset="0"/>
              </a:rPr>
              <a:t>, merging is the process of combining changes from one branch into another. Merging is typically used to incorporate changes made on a feature branch into the main branch of a repository</a:t>
            </a:r>
            <a:r>
              <a:rPr lang="en-IL" sz="2000" dirty="0">
                <a:effectLst/>
                <a:latin typeface="Calibri" panose="020F0502020204030204" pitchFamily="34" charset="0"/>
                <a:ea typeface="Calibri" panose="020F0502020204030204" pitchFamily="34" charset="0"/>
                <a:cs typeface="Arial" panose="020B0604020202020204" pitchFamily="34" charset="0"/>
              </a:rPr>
              <a:t>, such as the master branch.</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i="1" u="sng" dirty="0">
                <a:solidFill>
                  <a:srgbClr val="C00000"/>
                </a:solidFill>
                <a:effectLst/>
                <a:latin typeface="Calibri" panose="020F0502020204030204" pitchFamily="34" charset="0"/>
                <a:ea typeface="Calibri" panose="020F0502020204030204" pitchFamily="34" charset="0"/>
                <a:cs typeface="Arial" panose="020B0604020202020204" pitchFamily="34" charset="0"/>
              </a:rPr>
              <a:t>When you merge two branches in Git, Git takes the changes made on the two branches and combines them into a new commit</a:t>
            </a:r>
            <a:r>
              <a:rPr lang="en-IL" sz="2000" dirty="0">
                <a:effectLst/>
                <a:latin typeface="Calibri" panose="020F0502020204030204" pitchFamily="34" charset="0"/>
                <a:ea typeface="Calibri" panose="020F0502020204030204" pitchFamily="34" charset="0"/>
                <a:cs typeface="Arial" panose="020B0604020202020204" pitchFamily="34" charset="0"/>
              </a:rPr>
              <a:t>. This creates a new snapshot of the codebase that includes the changes from both branches.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Merging can be done either using Git commands or through the use of a Git hosting platform such as GitHub or GitLab.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When you merge a branch, </a:t>
            </a:r>
            <a:r>
              <a:rPr lang="en-IL" sz="2000" b="1" i="1" u="sng" dirty="0">
                <a:effectLst/>
                <a:latin typeface="Calibri" panose="020F0502020204030204" pitchFamily="34" charset="0"/>
                <a:ea typeface="Calibri" panose="020F0502020204030204" pitchFamily="34" charset="0"/>
                <a:cs typeface="Arial" panose="020B0604020202020204" pitchFamily="34" charset="0"/>
              </a:rPr>
              <a:t>Git checks the history of both branches to identify the common ancestor commit from which the two branches diverged. It then uses this common ancestor as a starting point for the merge.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If there are </a:t>
            </a:r>
            <a:r>
              <a:rPr lang="en-IL" sz="2000" b="1" dirty="0">
                <a:effectLst/>
                <a:latin typeface="Calibri" panose="020F0502020204030204" pitchFamily="34" charset="0"/>
                <a:ea typeface="Calibri" panose="020F0502020204030204" pitchFamily="34" charset="0"/>
                <a:cs typeface="Arial" panose="020B0604020202020204" pitchFamily="34" charset="0"/>
              </a:rPr>
              <a:t>no conflicts</a:t>
            </a:r>
            <a:r>
              <a:rPr lang="en-IL" sz="2000" dirty="0">
                <a:effectLst/>
                <a:latin typeface="Calibri" panose="020F0502020204030204" pitchFamily="34" charset="0"/>
                <a:ea typeface="Calibri" panose="020F0502020204030204" pitchFamily="34" charset="0"/>
                <a:cs typeface="Arial" panose="020B0604020202020204" pitchFamily="34" charset="0"/>
              </a:rPr>
              <a:t> between the changes made on the two branches, </a:t>
            </a:r>
            <a:r>
              <a:rPr lang="en-IL" sz="2000" b="1" dirty="0">
                <a:effectLst/>
                <a:latin typeface="Calibri" panose="020F0502020204030204" pitchFamily="34" charset="0"/>
                <a:ea typeface="Calibri" panose="020F0502020204030204" pitchFamily="34" charset="0"/>
                <a:cs typeface="Arial" panose="020B0604020202020204" pitchFamily="34" charset="0"/>
              </a:rPr>
              <a:t>Git will automatically merge the changes and create a new commit</a:t>
            </a:r>
            <a:r>
              <a:rPr lang="en-IL" sz="2000" dirty="0">
                <a:effectLst/>
                <a:latin typeface="Calibri" panose="020F0502020204030204" pitchFamily="34" charset="0"/>
                <a:ea typeface="Calibri" panose="020F0502020204030204" pitchFamily="34" charset="0"/>
                <a:cs typeface="Arial" panose="020B0604020202020204" pitchFamily="34" charset="0"/>
              </a:rPr>
              <a:t>. However, if there are conflicting changes made on the two branches, Git will prompt you to resolve the conflicts manually before the merge can be completed.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b="1" dirty="0">
                <a:effectLst/>
                <a:latin typeface="Calibri" panose="020F0502020204030204" pitchFamily="34" charset="0"/>
                <a:ea typeface="Calibri" panose="020F0502020204030204" pitchFamily="34" charset="0"/>
                <a:cs typeface="Arial" panose="020B0604020202020204" pitchFamily="34" charset="0"/>
              </a:rPr>
              <a:t>By using merging in Git, developers can incorporate changes made on different branches into a single codebase</a:t>
            </a:r>
            <a:r>
              <a:rPr lang="en-IL" sz="2000" dirty="0">
                <a:effectLst/>
                <a:latin typeface="Calibri" panose="020F0502020204030204" pitchFamily="34" charset="0"/>
                <a:ea typeface="Calibri" panose="020F0502020204030204" pitchFamily="34" charset="0"/>
                <a:cs typeface="Arial" panose="020B0604020202020204" pitchFamily="34" charset="0"/>
              </a:rPr>
              <a:t>, which makes it easier to manage changes and track the development of a project over time. Merging is an important aspect of modern software development, as it enables developers to work on different features or fixes simultaneously without interfering with each other's work.</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pic>
        <p:nvPicPr>
          <p:cNvPr id="6" name="Picture Placeholder 5">
            <a:extLst>
              <a:ext uri="{FF2B5EF4-FFF2-40B4-BE49-F238E27FC236}">
                <a16:creationId xmlns:a16="http://schemas.microsoft.com/office/drawing/2014/main" id="{BC73CB11-A305-46D3-719B-1A8BC097BD02}"/>
              </a:ext>
            </a:extLst>
          </p:cNvPr>
          <p:cNvPicPr>
            <a:picLocks noGrp="1" noChangeAspect="1"/>
          </p:cNvPicPr>
          <p:nvPr>
            <p:ph type="pic" sz="quarter" idx="15"/>
          </p:nvPr>
        </p:nvPicPr>
        <p:blipFill>
          <a:blip r:embed="rId2"/>
          <a:srcRect t="45117" b="45117"/>
          <a:stretch>
            <a:fillRect/>
          </a:stretch>
        </p:blipFill>
        <p:spPr>
          <a:prstGeom prst="rect">
            <a:avLst/>
          </a:prstGeom>
        </p:spPr>
      </p:pic>
      <p:sp>
        <p:nvSpPr>
          <p:cNvPr id="5" name="Text Placeholder 4">
            <a:extLst>
              <a:ext uri="{FF2B5EF4-FFF2-40B4-BE49-F238E27FC236}">
                <a16:creationId xmlns:a16="http://schemas.microsoft.com/office/drawing/2014/main" id="{2F39CFC9-1619-6BCC-5658-678F67AC1B51}"/>
              </a:ext>
            </a:extLst>
          </p:cNvPr>
          <p:cNvSpPr>
            <a:spLocks noGrp="1"/>
          </p:cNvSpPr>
          <p:nvPr>
            <p:ph type="body" sz="quarter" idx="16"/>
          </p:nvPr>
        </p:nvSpPr>
        <p:spPr>
          <a:xfrm>
            <a:off x="-1" y="1676400"/>
            <a:ext cx="10837333" cy="228600"/>
          </a:xfrm>
        </p:spPr>
        <p:txBody>
          <a:bodyPr/>
          <a:lstStyle/>
          <a:p>
            <a:r>
              <a:rPr lang="en-US" dirty="0"/>
              <a:t>   </a:t>
            </a:r>
            <a:endParaRPr lang="en-IL" dirty="0"/>
          </a:p>
        </p:txBody>
      </p:sp>
    </p:spTree>
    <p:extLst>
      <p:ext uri="{BB962C8B-B14F-4D97-AF65-F5344CB8AC3E}">
        <p14:creationId xmlns:p14="http://schemas.microsoft.com/office/powerpoint/2010/main" val="3562225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CE933-609B-9C2C-6EE7-FF3A6E05238E}"/>
              </a:ext>
            </a:extLst>
          </p:cNvPr>
          <p:cNvSpPr>
            <a:spLocks noGrp="1"/>
          </p:cNvSpPr>
          <p:nvPr>
            <p:ph type="title"/>
          </p:nvPr>
        </p:nvSpPr>
        <p:spPr/>
        <p:txBody>
          <a:bodyPr>
            <a:normAutofit fontScale="90000"/>
          </a:bodyPr>
          <a:lstStyle/>
          <a:p>
            <a:r>
              <a:rPr lang="en-US" dirty="0"/>
              <a:t>Push/Pull Requests </a:t>
            </a:r>
            <a:br>
              <a:rPr lang="en-US" dirty="0"/>
            </a:br>
            <a:endParaRPr lang="en-IL" dirty="0"/>
          </a:p>
        </p:txBody>
      </p:sp>
      <p:sp>
        <p:nvSpPr>
          <p:cNvPr id="3" name="Content Placeholder 2">
            <a:extLst>
              <a:ext uri="{FF2B5EF4-FFF2-40B4-BE49-F238E27FC236}">
                <a16:creationId xmlns:a16="http://schemas.microsoft.com/office/drawing/2014/main" id="{646C3336-6000-D464-8B22-E91458D26C82}"/>
              </a:ext>
            </a:extLst>
          </p:cNvPr>
          <p:cNvSpPr>
            <a:spLocks noGrp="1"/>
          </p:cNvSpPr>
          <p:nvPr>
            <p:ph sz="quarter" idx="13"/>
          </p:nvPr>
        </p:nvSpPr>
        <p:spPr>
          <a:xfrm>
            <a:off x="548640" y="2133600"/>
            <a:ext cx="10288693" cy="4194048"/>
          </a:xfrm>
        </p:spPr>
        <p:txBody>
          <a:bodyPr>
            <a:normAutofit fontScale="85000" lnSpcReduction="20000"/>
          </a:bodyPr>
          <a:lstStyle/>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Push and pull are two basic Git commands that are used to interact with remote repositories.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Push</a:t>
            </a:r>
            <a:r>
              <a:rPr lang="en-IL" sz="2000" dirty="0">
                <a:effectLst/>
                <a:latin typeface="Calibri" panose="020F0502020204030204" pitchFamily="34" charset="0"/>
                <a:ea typeface="Calibri" panose="020F0502020204030204" pitchFamily="34" charset="0"/>
                <a:cs typeface="Arial" panose="020B0604020202020204" pitchFamily="34" charset="0"/>
              </a:rPr>
              <a:t> is a command that is </a:t>
            </a:r>
            <a:r>
              <a:rPr lang="en-IL" sz="2000" b="1" i="1" dirty="0">
                <a:solidFill>
                  <a:srgbClr val="C00000"/>
                </a:solidFill>
                <a:effectLst/>
                <a:latin typeface="Calibri" panose="020F0502020204030204" pitchFamily="34" charset="0"/>
                <a:ea typeface="Calibri" panose="020F0502020204030204" pitchFamily="34" charset="0"/>
                <a:cs typeface="Arial" panose="020B0604020202020204" pitchFamily="34" charset="0"/>
              </a:rPr>
              <a:t>used to upload changes made to a local Git repository to a remote repository</a:t>
            </a:r>
            <a:r>
              <a:rPr lang="en-IL" sz="2000" dirty="0">
                <a:effectLst/>
                <a:latin typeface="Calibri" panose="020F0502020204030204" pitchFamily="34" charset="0"/>
                <a:ea typeface="Calibri" panose="020F0502020204030204" pitchFamily="34" charset="0"/>
                <a:cs typeface="Arial" panose="020B0604020202020204" pitchFamily="34" charset="0"/>
              </a:rPr>
              <a:t>. When you push changes to a remote repository, Git uploads the new commits and updates the remote repository's history to include the new changes.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8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Pull,</a:t>
            </a:r>
            <a:r>
              <a:rPr lang="en-IL" sz="28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on the other hand, </a:t>
            </a:r>
            <a:r>
              <a:rPr lang="en-IL" sz="20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is a command that is used to download changes made to a remote repository and merge them into a local repository</a:t>
            </a:r>
            <a:r>
              <a:rPr lang="en-IL" sz="20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When you pull changes from a remote repository, </a:t>
            </a:r>
            <a:r>
              <a:rPr lang="en-IL" sz="2000" i="1" u="sng" dirty="0">
                <a:effectLst/>
                <a:latin typeface="Calibri" panose="020F0502020204030204" pitchFamily="34" charset="0"/>
                <a:ea typeface="Calibri" panose="020F0502020204030204" pitchFamily="34" charset="0"/>
                <a:cs typeface="Arial" panose="020B0604020202020204" pitchFamily="34" charset="0"/>
              </a:rPr>
              <a:t>Git downloads the new commits and merges them into the current branch of your local repository</a:t>
            </a:r>
            <a:r>
              <a:rPr lang="en-IL" sz="2000" dirty="0">
                <a:effectLst/>
                <a:latin typeface="Calibri" panose="020F0502020204030204" pitchFamily="34" charset="0"/>
                <a:ea typeface="Calibri" panose="020F0502020204030204" pitchFamily="34" charset="0"/>
                <a:cs typeface="Arial" panose="020B0604020202020204" pitchFamily="34" charset="0"/>
              </a:rPr>
              <a: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b="1" i="1" dirty="0">
                <a:effectLst/>
                <a:latin typeface="Calibri" panose="020F0502020204030204" pitchFamily="34" charset="0"/>
                <a:ea typeface="Calibri" panose="020F0502020204030204" pitchFamily="34" charset="0"/>
                <a:cs typeface="Arial" panose="020B0604020202020204" pitchFamily="34" charset="0"/>
              </a:rPr>
              <a:t>The pull request process typically involves a code review, in which other developers review the changes and provide feedback</a:t>
            </a:r>
            <a:r>
              <a:rPr lang="en-IL" sz="2000" dirty="0">
                <a:effectLst/>
                <a:latin typeface="Calibri" panose="020F0502020204030204" pitchFamily="34" charset="0"/>
                <a:ea typeface="Calibri" panose="020F0502020204030204" pitchFamily="34" charset="0"/>
                <a:cs typeface="Arial" panose="020B0604020202020204" pitchFamily="34" charset="0"/>
              </a:rPr>
              <a:t>. Once the changes have been reviewed and approved, the pull request can be merged into the target branch using the Git merge command.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b="1" i="1" dirty="0">
                <a:solidFill>
                  <a:srgbClr val="C00000"/>
                </a:solidFill>
                <a:effectLst/>
                <a:latin typeface="Calibri" panose="020F0502020204030204" pitchFamily="34" charset="0"/>
                <a:ea typeface="Calibri" panose="020F0502020204030204" pitchFamily="34" charset="0"/>
                <a:cs typeface="Arial" panose="020B0604020202020204" pitchFamily="34" charset="0"/>
              </a:rPr>
              <a:t>In summary, push is used to upload changes from a local repository to a remote repository, pull is used to download changes from a remote repository to a local repository, and a pull request is a request to merge changes made on a branch into another branch.</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pic>
        <p:nvPicPr>
          <p:cNvPr id="6" name="Picture Placeholder 5">
            <a:extLst>
              <a:ext uri="{FF2B5EF4-FFF2-40B4-BE49-F238E27FC236}">
                <a16:creationId xmlns:a16="http://schemas.microsoft.com/office/drawing/2014/main" id="{78C6B627-0D85-1CD0-BE84-47DF9141B25F}"/>
              </a:ext>
            </a:extLst>
          </p:cNvPr>
          <p:cNvPicPr>
            <a:picLocks noGrp="1" noChangeAspect="1"/>
          </p:cNvPicPr>
          <p:nvPr>
            <p:ph type="pic" sz="quarter" idx="15"/>
          </p:nvPr>
        </p:nvPicPr>
        <p:blipFill>
          <a:blip r:embed="rId2"/>
          <a:srcRect t="45117" b="45117"/>
          <a:stretch>
            <a:fillRect/>
          </a:stretch>
        </p:blipFill>
        <p:spPr>
          <a:prstGeom prst="rect">
            <a:avLst/>
          </a:prstGeom>
        </p:spPr>
      </p:pic>
      <p:sp>
        <p:nvSpPr>
          <p:cNvPr id="5" name="Text Placeholder 4">
            <a:extLst>
              <a:ext uri="{FF2B5EF4-FFF2-40B4-BE49-F238E27FC236}">
                <a16:creationId xmlns:a16="http://schemas.microsoft.com/office/drawing/2014/main" id="{E33994FA-7C85-4250-4054-098CD7B58156}"/>
              </a:ext>
            </a:extLst>
          </p:cNvPr>
          <p:cNvSpPr>
            <a:spLocks noGrp="1"/>
          </p:cNvSpPr>
          <p:nvPr>
            <p:ph type="body" sz="quarter" idx="16"/>
          </p:nvPr>
        </p:nvSpPr>
        <p:spPr>
          <a:xfrm>
            <a:off x="-1" y="1676400"/>
            <a:ext cx="10837333" cy="304800"/>
          </a:xfrm>
        </p:spPr>
        <p:txBody>
          <a:bodyPr/>
          <a:lstStyle/>
          <a:p>
            <a:endParaRPr lang="en-IL" dirty="0"/>
          </a:p>
        </p:txBody>
      </p:sp>
    </p:spTree>
    <p:extLst>
      <p:ext uri="{BB962C8B-B14F-4D97-AF65-F5344CB8AC3E}">
        <p14:creationId xmlns:p14="http://schemas.microsoft.com/office/powerpoint/2010/main" val="2516167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DDA4C-D0A0-D9D0-AA36-4FE911255BBA}"/>
              </a:ext>
            </a:extLst>
          </p:cNvPr>
          <p:cNvSpPr>
            <a:spLocks noGrp="1"/>
          </p:cNvSpPr>
          <p:nvPr>
            <p:ph type="title"/>
          </p:nvPr>
        </p:nvSpPr>
        <p:spPr/>
        <p:txBody>
          <a:bodyPr>
            <a:normAutofit fontScale="90000"/>
          </a:bodyPr>
          <a:lstStyle/>
          <a:p>
            <a:r>
              <a:rPr lang="en-US" dirty="0"/>
              <a:t>Clone:/Fork/Conflict/</a:t>
            </a:r>
            <a:br>
              <a:rPr lang="en-US" dirty="0"/>
            </a:br>
            <a:endParaRPr lang="en-IL" dirty="0"/>
          </a:p>
        </p:txBody>
      </p:sp>
      <p:sp>
        <p:nvSpPr>
          <p:cNvPr id="3" name="Content Placeholder 2">
            <a:extLst>
              <a:ext uri="{FF2B5EF4-FFF2-40B4-BE49-F238E27FC236}">
                <a16:creationId xmlns:a16="http://schemas.microsoft.com/office/drawing/2014/main" id="{A4DB88A6-D18F-C937-942E-1441D766B18E}"/>
              </a:ext>
            </a:extLst>
          </p:cNvPr>
          <p:cNvSpPr>
            <a:spLocks noGrp="1"/>
          </p:cNvSpPr>
          <p:nvPr>
            <p:ph sz="quarter" idx="13"/>
          </p:nvPr>
        </p:nvSpPr>
        <p:spPr>
          <a:xfrm>
            <a:off x="548640" y="2057400"/>
            <a:ext cx="10288693" cy="4270248"/>
          </a:xfrm>
        </p:spPr>
        <p:txBody>
          <a:bodyPr>
            <a:normAutofit fontScale="85000" lnSpcReduction="10000"/>
          </a:bodyPr>
          <a:lstStyle/>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Clone, fork, and conflict are terms used in Git that are related to collaborating with others on a shared codebase.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8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Clone</a:t>
            </a:r>
            <a:r>
              <a:rPr lang="en-IL" sz="2000" dirty="0">
                <a:effectLst/>
                <a:latin typeface="Calibri" panose="020F0502020204030204" pitchFamily="34" charset="0"/>
                <a:ea typeface="Calibri" panose="020F0502020204030204" pitchFamily="34" charset="0"/>
                <a:cs typeface="Arial" panose="020B0604020202020204" pitchFamily="34" charset="0"/>
              </a:rPr>
              <a:t> is the process of </a:t>
            </a:r>
            <a:r>
              <a:rPr lang="en-IL" sz="2400" b="1" i="1" u="sng" dirty="0">
                <a:solidFill>
                  <a:srgbClr val="C00000"/>
                </a:solidFill>
                <a:effectLst/>
                <a:latin typeface="Calibri" panose="020F0502020204030204" pitchFamily="34" charset="0"/>
                <a:ea typeface="Calibri" panose="020F0502020204030204" pitchFamily="34" charset="0"/>
                <a:cs typeface="Arial" panose="020B0604020202020204" pitchFamily="34" charset="0"/>
              </a:rPr>
              <a:t>creating a local copy of a remote Git repository</a:t>
            </a:r>
            <a:r>
              <a:rPr lang="en-IL" sz="2000" dirty="0">
                <a:effectLst/>
                <a:latin typeface="Calibri" panose="020F0502020204030204" pitchFamily="34" charset="0"/>
                <a:ea typeface="Calibri" panose="020F0502020204030204" pitchFamily="34" charset="0"/>
                <a:cs typeface="Arial" panose="020B0604020202020204" pitchFamily="34" charset="0"/>
              </a:rPr>
              <a:t>. When you clone a repository, Git downloads the entire repository's codebase and version history onto your local machine. This enables you to work on the code locally and make changes that can be pushed back to the remote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32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Fork </a:t>
            </a:r>
            <a:r>
              <a:rPr lang="en-IL" sz="2000" b="1" i="1" u="sng" dirty="0">
                <a:solidFill>
                  <a:srgbClr val="C00000"/>
                </a:solidFill>
                <a:effectLst/>
                <a:latin typeface="Calibri" panose="020F0502020204030204" pitchFamily="34" charset="0"/>
                <a:ea typeface="Calibri" panose="020F0502020204030204" pitchFamily="34" charset="0"/>
                <a:cs typeface="Arial" panose="020B0604020202020204" pitchFamily="34" charset="0"/>
              </a:rPr>
              <a:t>is a feature of Git hosting platforms</a:t>
            </a:r>
            <a:r>
              <a:rPr lang="en-IL" sz="20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such as GitHub that allows you to </a:t>
            </a:r>
            <a:r>
              <a:rPr lang="en-IL" sz="2000" b="1" i="1" u="sng" dirty="0">
                <a:solidFill>
                  <a:srgbClr val="C00000"/>
                </a:solidFill>
                <a:effectLst/>
                <a:latin typeface="Calibri" panose="020F0502020204030204" pitchFamily="34" charset="0"/>
                <a:ea typeface="Calibri" panose="020F0502020204030204" pitchFamily="34" charset="0"/>
                <a:cs typeface="Arial" panose="020B0604020202020204" pitchFamily="34" charset="0"/>
              </a:rPr>
              <a:t>create a personal copy of a repository</a:t>
            </a:r>
            <a:r>
              <a:rPr lang="en-IL" sz="2000" dirty="0">
                <a:effectLst/>
                <a:latin typeface="Calibri" panose="020F0502020204030204" pitchFamily="34" charset="0"/>
                <a:ea typeface="Calibri" panose="020F0502020204030204" pitchFamily="34" charset="0"/>
                <a:cs typeface="Arial" panose="020B0604020202020204" pitchFamily="34" charset="0"/>
              </a:rPr>
              <a:t>. </a:t>
            </a:r>
            <a:r>
              <a:rPr lang="en-IL" sz="2000" i="1" u="sng" dirty="0">
                <a:solidFill>
                  <a:srgbClr val="0070C0"/>
                </a:solidFill>
                <a:effectLst/>
                <a:latin typeface="Calibri" panose="020F0502020204030204" pitchFamily="34" charset="0"/>
                <a:ea typeface="Calibri" panose="020F0502020204030204" pitchFamily="34" charset="0"/>
                <a:cs typeface="Arial" panose="020B0604020202020204" pitchFamily="34" charset="0"/>
              </a:rPr>
              <a:t>When you fork a repository, you create a copy of the codebase in your own account, which you can modify independently of the original repository</a:t>
            </a:r>
            <a:r>
              <a:rPr lang="en-IL" sz="2000" dirty="0">
                <a:effectLst/>
                <a:latin typeface="Calibri" panose="020F0502020204030204" pitchFamily="34" charset="0"/>
                <a:ea typeface="Calibri" panose="020F0502020204030204" pitchFamily="34" charset="0"/>
                <a:cs typeface="Arial" panose="020B0604020202020204" pitchFamily="34" charset="0"/>
              </a:rPr>
              <a:t>. You can then push changes to your forked repository and create a pull request to merge those changes into the original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32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Conflict </a:t>
            </a:r>
            <a:r>
              <a:rPr lang="en-IL" sz="2000" i="1" u="sng" dirty="0">
                <a:solidFill>
                  <a:srgbClr val="0070C0"/>
                </a:solidFill>
                <a:effectLst/>
                <a:latin typeface="Calibri" panose="020F0502020204030204" pitchFamily="34" charset="0"/>
                <a:ea typeface="Calibri" panose="020F0502020204030204" pitchFamily="34" charset="0"/>
                <a:cs typeface="Arial" panose="020B0604020202020204" pitchFamily="34" charset="0"/>
              </a:rPr>
              <a:t>is a situation that arises when two or more people make changes to the same file or codebase at the same time</a:t>
            </a:r>
            <a:r>
              <a:rPr lang="en-IL" sz="2000" dirty="0">
                <a:effectLst/>
                <a:latin typeface="Calibri" panose="020F0502020204030204" pitchFamily="34" charset="0"/>
                <a:ea typeface="Calibri" panose="020F0502020204030204" pitchFamily="34" charset="0"/>
                <a:cs typeface="Arial" panose="020B0604020202020204" pitchFamily="34" charset="0"/>
              </a:rPr>
              <a:t>. When there is a conflict, Git cannot automatically merge the changes, and you must manually resolve the conflict. This involves reviewing the changes made by each person and deciding how to combine them in a way that makes sense. Git provides tools to help you resolve conflicts, such as merging changes or choosing one version of the code over another.</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pic>
        <p:nvPicPr>
          <p:cNvPr id="6" name="Picture Placeholder 5">
            <a:extLst>
              <a:ext uri="{FF2B5EF4-FFF2-40B4-BE49-F238E27FC236}">
                <a16:creationId xmlns:a16="http://schemas.microsoft.com/office/drawing/2014/main" id="{8060A72D-FAD4-23A8-B1DD-C73AD916B086}"/>
              </a:ext>
            </a:extLst>
          </p:cNvPr>
          <p:cNvPicPr>
            <a:picLocks noGrp="1" noChangeAspect="1"/>
          </p:cNvPicPr>
          <p:nvPr>
            <p:ph type="pic" sz="quarter" idx="15"/>
          </p:nvPr>
        </p:nvPicPr>
        <p:blipFill>
          <a:blip r:embed="rId2"/>
          <a:srcRect t="45117" b="45117"/>
          <a:stretch>
            <a:fillRect/>
          </a:stretch>
        </p:blipFill>
        <p:spPr>
          <a:prstGeom prst="rect">
            <a:avLst/>
          </a:prstGeom>
        </p:spPr>
      </p:pic>
      <p:sp>
        <p:nvSpPr>
          <p:cNvPr id="5" name="Text Placeholder 4">
            <a:extLst>
              <a:ext uri="{FF2B5EF4-FFF2-40B4-BE49-F238E27FC236}">
                <a16:creationId xmlns:a16="http://schemas.microsoft.com/office/drawing/2014/main" id="{43657E9E-DA80-3289-BB95-359B79B5EB39}"/>
              </a:ext>
            </a:extLst>
          </p:cNvPr>
          <p:cNvSpPr>
            <a:spLocks noGrp="1"/>
          </p:cNvSpPr>
          <p:nvPr>
            <p:ph type="body" sz="quarter" idx="16"/>
          </p:nvPr>
        </p:nvSpPr>
        <p:spPr>
          <a:xfrm>
            <a:off x="-1" y="1676400"/>
            <a:ext cx="10837333" cy="228600"/>
          </a:xfrm>
        </p:spPr>
        <p:txBody>
          <a:bodyPr/>
          <a:lstStyle/>
          <a:p>
            <a:r>
              <a:rPr lang="en-US" dirty="0"/>
              <a:t>  </a:t>
            </a:r>
            <a:endParaRPr lang="en-IL" dirty="0"/>
          </a:p>
        </p:txBody>
      </p:sp>
    </p:spTree>
    <p:extLst>
      <p:ext uri="{BB962C8B-B14F-4D97-AF65-F5344CB8AC3E}">
        <p14:creationId xmlns:p14="http://schemas.microsoft.com/office/powerpoint/2010/main" val="878640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BB221-F716-D05A-BF56-9FC706F628B3}"/>
              </a:ext>
            </a:extLst>
          </p:cNvPr>
          <p:cNvSpPr>
            <a:spLocks noGrp="1"/>
          </p:cNvSpPr>
          <p:nvPr>
            <p:ph type="title"/>
          </p:nvPr>
        </p:nvSpPr>
        <p:spPr/>
        <p:txBody>
          <a:bodyPr>
            <a:normAutofit fontScale="90000"/>
          </a:bodyPr>
          <a:lstStyle/>
          <a:p>
            <a:r>
              <a:rPr lang="en-US" dirty="0"/>
              <a:t>HOW TO CREATE REPO AND FILES IN GITHUB </a:t>
            </a:r>
            <a:br>
              <a:rPr lang="en-US" dirty="0"/>
            </a:br>
            <a:endParaRPr lang="en-IL" dirty="0"/>
          </a:p>
        </p:txBody>
      </p:sp>
      <p:sp>
        <p:nvSpPr>
          <p:cNvPr id="3" name="Content Placeholder 2">
            <a:extLst>
              <a:ext uri="{FF2B5EF4-FFF2-40B4-BE49-F238E27FC236}">
                <a16:creationId xmlns:a16="http://schemas.microsoft.com/office/drawing/2014/main" id="{B497D39A-9B4B-BEF4-637D-CD4CF23B5861}"/>
              </a:ext>
            </a:extLst>
          </p:cNvPr>
          <p:cNvSpPr>
            <a:spLocks noGrp="1"/>
          </p:cNvSpPr>
          <p:nvPr>
            <p:ph sz="quarter" idx="13"/>
          </p:nvPr>
        </p:nvSpPr>
        <p:spPr>
          <a:xfrm>
            <a:off x="548640" y="2057401"/>
            <a:ext cx="10288693" cy="4270247"/>
          </a:xfrm>
        </p:spPr>
        <p:txBody>
          <a:bodyPr>
            <a:normAutofit fontScale="70000" lnSpcReduction="20000"/>
          </a:bodyPr>
          <a:lstStyle/>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Log in to your GitHub account and click on the "+" button in the top-right corner of the page.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Click on "New repository" in the dropdown menu.</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400" i="1" u="sng" dirty="0">
                <a:effectLst/>
                <a:latin typeface="Calibri" panose="020F0502020204030204" pitchFamily="34" charset="0"/>
                <a:ea typeface="Calibri" panose="020F0502020204030204" pitchFamily="34" charset="0"/>
                <a:cs typeface="Arial" panose="020B0604020202020204" pitchFamily="34" charset="0"/>
              </a:rPr>
              <a:t>Enter a name for your repository and choose whether it should be public or private.</a:t>
            </a:r>
            <a:r>
              <a:rPr lang="en-IL" sz="2400" dirty="0">
                <a:effectLst/>
                <a:latin typeface="Calibri" panose="020F0502020204030204" pitchFamily="34" charset="0"/>
                <a:ea typeface="Calibri" panose="020F0502020204030204" pitchFamily="34" charset="0"/>
                <a:cs typeface="Arial" panose="020B0604020202020204" pitchFamily="34" charset="0"/>
              </a:rPr>
              <a:t> </a:t>
            </a:r>
            <a:r>
              <a:rPr lang="en-IL" sz="2000" i="1"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You can also add a description and choose whether to initialize the repository with a README file</a:t>
            </a:r>
            <a:r>
              <a:rPr lang="en-IL" sz="2000" dirty="0">
                <a:effectLst/>
                <a:latin typeface="Calibri" panose="020F0502020204030204" pitchFamily="34" charset="0"/>
                <a:ea typeface="Calibri" panose="020F0502020204030204" pitchFamily="34" charset="0"/>
                <a:cs typeface="Arial" panose="020B0604020202020204" pitchFamily="34" charset="0"/>
              </a:rPr>
              <a: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Click on the "Create repository" button.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i="1" dirty="0">
                <a:effectLst/>
                <a:latin typeface="Calibri" panose="020F0502020204030204" pitchFamily="34" charset="0"/>
                <a:ea typeface="Calibri" panose="020F0502020204030204" pitchFamily="34" charset="0"/>
                <a:cs typeface="Arial" panose="020B0604020202020204" pitchFamily="34" charset="0"/>
              </a:rPr>
              <a:t>On the next page, you can add files to your repository</a:t>
            </a:r>
            <a:r>
              <a:rPr lang="en-IL" sz="2000" dirty="0">
                <a:effectLst/>
                <a:latin typeface="Calibri" panose="020F0502020204030204" pitchFamily="34" charset="0"/>
                <a:ea typeface="Calibri" panose="020F0502020204030204" pitchFamily="34" charset="0"/>
                <a:cs typeface="Arial" panose="020B0604020202020204" pitchFamily="34" charset="0"/>
              </a:rPr>
              <a:t>. You can either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IL" sz="2000" dirty="0">
                <a:effectLst/>
                <a:latin typeface="Calibri" panose="020F0502020204030204" pitchFamily="34" charset="0"/>
                <a:ea typeface="Calibri" panose="020F0502020204030204" pitchFamily="34" charset="0"/>
                <a:cs typeface="Arial" panose="020B0604020202020204" pitchFamily="34" charset="0"/>
              </a:rPr>
              <a:t>create a new file by clicking on the "Create new file" button or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IL" sz="2000" dirty="0">
                <a:effectLst/>
                <a:latin typeface="Calibri" panose="020F0502020204030204" pitchFamily="34" charset="0"/>
                <a:ea typeface="Calibri" panose="020F0502020204030204" pitchFamily="34" charset="0"/>
                <a:cs typeface="Arial" panose="020B0604020202020204" pitchFamily="34" charset="0"/>
              </a:rPr>
              <a:t>upload an existing file by clicking on the "Upload files" button.</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To create a new file, enter a name for the file and add some content to it using the editor. You can also choose the file format from the dropdown menu.</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Once you've added your file content, click on the "Commit new file" button to save your changes.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To upload an existing file, drag and drop the file onto the upload area or click on the upload area to browse for the file on your computer.</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Once you've uploaded your file, enter a commit message to describe the changes you've made.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Click on the "Commit changes" button to save your changes to the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indent="22860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That's it! Your new repository is now created with files added to it.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Placeholder 5">
            <a:extLst>
              <a:ext uri="{FF2B5EF4-FFF2-40B4-BE49-F238E27FC236}">
                <a16:creationId xmlns:a16="http://schemas.microsoft.com/office/drawing/2014/main" id="{4A4384D8-6DA1-7D57-78A9-3E77A1DAB1D0}"/>
              </a:ext>
            </a:extLst>
          </p:cNvPr>
          <p:cNvPicPr>
            <a:picLocks noGrp="1" noChangeAspect="1"/>
          </p:cNvPicPr>
          <p:nvPr>
            <p:ph type="pic" sz="quarter" idx="15"/>
          </p:nvPr>
        </p:nvPicPr>
        <p:blipFill>
          <a:blip r:embed="rId2"/>
          <a:srcRect t="45117" b="45117"/>
          <a:stretch>
            <a:fillRect/>
          </a:stretch>
        </p:blipFill>
        <p:spPr>
          <a:prstGeom prst="rect">
            <a:avLst/>
          </a:prstGeom>
        </p:spPr>
      </p:pic>
      <p:sp>
        <p:nvSpPr>
          <p:cNvPr id="5" name="Text Placeholder 4">
            <a:extLst>
              <a:ext uri="{FF2B5EF4-FFF2-40B4-BE49-F238E27FC236}">
                <a16:creationId xmlns:a16="http://schemas.microsoft.com/office/drawing/2014/main" id="{9F61091B-4951-0333-ECEE-84A07FFE7CD2}"/>
              </a:ext>
            </a:extLst>
          </p:cNvPr>
          <p:cNvSpPr>
            <a:spLocks noGrp="1"/>
          </p:cNvSpPr>
          <p:nvPr>
            <p:ph type="body" sz="quarter" idx="16"/>
          </p:nvPr>
        </p:nvSpPr>
        <p:spPr>
          <a:xfrm>
            <a:off x="-1" y="1676401"/>
            <a:ext cx="10837333" cy="381000"/>
          </a:xfrm>
        </p:spPr>
        <p:txBody>
          <a:bodyPr/>
          <a:lstStyle/>
          <a:p>
            <a:r>
              <a:rPr lang="en-IL" sz="2400" dirty="0">
                <a:effectLst/>
                <a:latin typeface="Calibri" panose="020F0502020204030204" pitchFamily="34" charset="0"/>
                <a:ea typeface="Calibri" panose="020F0502020204030204" pitchFamily="34" charset="0"/>
                <a:cs typeface="Arial" panose="020B0604020202020204" pitchFamily="34" charset="0"/>
              </a:rPr>
              <a:t>Here are the steps to create a new repository and add files to it on GitHub:</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Tree>
    <p:extLst>
      <p:ext uri="{BB962C8B-B14F-4D97-AF65-F5344CB8AC3E}">
        <p14:creationId xmlns:p14="http://schemas.microsoft.com/office/powerpoint/2010/main" val="2149609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7733-9268-31F5-966A-62AE6F3DB5ED}"/>
              </a:ext>
            </a:extLst>
          </p:cNvPr>
          <p:cNvSpPr>
            <a:spLocks noGrp="1"/>
          </p:cNvSpPr>
          <p:nvPr>
            <p:ph type="title"/>
          </p:nvPr>
        </p:nvSpPr>
        <p:spPr/>
        <p:txBody>
          <a:bodyPr/>
          <a:lstStyle/>
          <a:p>
            <a:r>
              <a:rPr lang="en-US" dirty="0"/>
              <a:t>TO CREATE REPO </a:t>
            </a:r>
            <a:endParaRPr lang="en-IL" dirty="0"/>
          </a:p>
        </p:txBody>
      </p:sp>
      <p:pic>
        <p:nvPicPr>
          <p:cNvPr id="8" name="Content Placeholder 7">
            <a:extLst>
              <a:ext uri="{FF2B5EF4-FFF2-40B4-BE49-F238E27FC236}">
                <a16:creationId xmlns:a16="http://schemas.microsoft.com/office/drawing/2014/main" id="{48942060-32CB-48BC-04F9-C066ED79FE32}"/>
              </a:ext>
            </a:extLst>
          </p:cNvPr>
          <p:cNvPicPr>
            <a:picLocks noGrp="1" noChangeAspect="1"/>
          </p:cNvPicPr>
          <p:nvPr>
            <p:ph sz="quarter" idx="13"/>
          </p:nvPr>
        </p:nvPicPr>
        <p:blipFill>
          <a:blip r:embed="rId2"/>
          <a:stretch>
            <a:fillRect/>
          </a:stretch>
        </p:blipFill>
        <p:spPr>
          <a:xfrm>
            <a:off x="838200" y="2084438"/>
            <a:ext cx="4538315" cy="4283434"/>
          </a:xfrm>
        </p:spPr>
      </p:pic>
      <p:pic>
        <p:nvPicPr>
          <p:cNvPr id="3" name="Picture Placeholder 2">
            <a:extLst>
              <a:ext uri="{FF2B5EF4-FFF2-40B4-BE49-F238E27FC236}">
                <a16:creationId xmlns:a16="http://schemas.microsoft.com/office/drawing/2014/main" id="{C176E138-EB50-9E94-5176-E9169D80B794}"/>
              </a:ext>
            </a:extLst>
          </p:cNvPr>
          <p:cNvPicPr>
            <a:picLocks noGrp="1" noChangeAspect="1"/>
          </p:cNvPicPr>
          <p:nvPr>
            <p:ph type="pic" sz="quarter" idx="15"/>
          </p:nvPr>
        </p:nvPicPr>
        <p:blipFill>
          <a:blip r:embed="rId3"/>
          <a:srcRect t="45117" b="45117"/>
          <a:stretch>
            <a:fillRect/>
          </a:stretch>
        </p:blipFill>
        <p:spPr>
          <a:prstGeom prst="rect">
            <a:avLst/>
          </a:prstGeom>
        </p:spPr>
      </p:pic>
      <p:sp>
        <p:nvSpPr>
          <p:cNvPr id="5" name="Text Placeholder 4">
            <a:extLst>
              <a:ext uri="{FF2B5EF4-FFF2-40B4-BE49-F238E27FC236}">
                <a16:creationId xmlns:a16="http://schemas.microsoft.com/office/drawing/2014/main" id="{57F723E9-1BC6-32F2-3FA6-395CCF2AAA4D}"/>
              </a:ext>
            </a:extLst>
          </p:cNvPr>
          <p:cNvSpPr>
            <a:spLocks noGrp="1"/>
          </p:cNvSpPr>
          <p:nvPr>
            <p:ph type="body" sz="quarter" idx="16"/>
          </p:nvPr>
        </p:nvSpPr>
        <p:spPr>
          <a:xfrm>
            <a:off x="-1" y="1676400"/>
            <a:ext cx="10837333" cy="228600"/>
          </a:xfrm>
        </p:spPr>
        <p:txBody>
          <a:bodyPr/>
          <a:lstStyle/>
          <a:p>
            <a:r>
              <a:rPr lang="en-US" dirty="0"/>
              <a:t> </a:t>
            </a:r>
            <a:endParaRPr lang="en-IL" dirty="0"/>
          </a:p>
        </p:txBody>
      </p:sp>
      <p:pic>
        <p:nvPicPr>
          <p:cNvPr id="10" name="Picture 9">
            <a:extLst>
              <a:ext uri="{FF2B5EF4-FFF2-40B4-BE49-F238E27FC236}">
                <a16:creationId xmlns:a16="http://schemas.microsoft.com/office/drawing/2014/main" id="{D4E52EA3-56F9-4278-E71C-A0BAD71837D9}"/>
              </a:ext>
            </a:extLst>
          </p:cNvPr>
          <p:cNvPicPr>
            <a:picLocks noChangeAspect="1"/>
          </p:cNvPicPr>
          <p:nvPr/>
        </p:nvPicPr>
        <p:blipFill>
          <a:blip r:embed="rId4"/>
          <a:stretch>
            <a:fillRect/>
          </a:stretch>
        </p:blipFill>
        <p:spPr>
          <a:xfrm>
            <a:off x="5634749" y="2231886"/>
            <a:ext cx="4944349" cy="4224360"/>
          </a:xfrm>
          <a:prstGeom prst="rect">
            <a:avLst/>
          </a:prstGeom>
        </p:spPr>
      </p:pic>
    </p:spTree>
    <p:extLst>
      <p:ext uri="{BB962C8B-B14F-4D97-AF65-F5344CB8AC3E}">
        <p14:creationId xmlns:p14="http://schemas.microsoft.com/office/powerpoint/2010/main" val="4051559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9A740-8348-B6D4-0B8A-0A346DB4AE18}"/>
              </a:ext>
            </a:extLst>
          </p:cNvPr>
          <p:cNvSpPr>
            <a:spLocks noGrp="1"/>
          </p:cNvSpPr>
          <p:nvPr>
            <p:ph type="title"/>
          </p:nvPr>
        </p:nvSpPr>
        <p:spPr/>
        <p:txBody>
          <a:bodyPr/>
          <a:lstStyle/>
          <a:p>
            <a:r>
              <a:rPr lang="en-US" dirty="0"/>
              <a:t>TO CREATE REPO </a:t>
            </a:r>
            <a:endParaRPr lang="en-IL" dirty="0"/>
          </a:p>
        </p:txBody>
      </p:sp>
      <p:pic>
        <p:nvPicPr>
          <p:cNvPr id="8" name="Content Placeholder 7">
            <a:extLst>
              <a:ext uri="{FF2B5EF4-FFF2-40B4-BE49-F238E27FC236}">
                <a16:creationId xmlns:a16="http://schemas.microsoft.com/office/drawing/2014/main" id="{2B063F6A-EE24-2499-C377-512AEFA94E9D}"/>
              </a:ext>
            </a:extLst>
          </p:cNvPr>
          <p:cNvPicPr>
            <a:picLocks noGrp="1" noChangeAspect="1"/>
          </p:cNvPicPr>
          <p:nvPr>
            <p:ph sz="quarter" idx="13"/>
          </p:nvPr>
        </p:nvPicPr>
        <p:blipFill>
          <a:blip r:embed="rId2"/>
          <a:stretch>
            <a:fillRect/>
          </a:stretch>
        </p:blipFill>
        <p:spPr>
          <a:xfrm>
            <a:off x="775225" y="2057401"/>
            <a:ext cx="3746870" cy="4014114"/>
          </a:xfrm>
        </p:spPr>
      </p:pic>
      <p:pic>
        <p:nvPicPr>
          <p:cNvPr id="3" name="Picture Placeholder 2">
            <a:extLst>
              <a:ext uri="{FF2B5EF4-FFF2-40B4-BE49-F238E27FC236}">
                <a16:creationId xmlns:a16="http://schemas.microsoft.com/office/drawing/2014/main" id="{7343A058-5EDC-7D12-A50C-359129456820}"/>
              </a:ext>
            </a:extLst>
          </p:cNvPr>
          <p:cNvPicPr>
            <a:picLocks noGrp="1" noChangeAspect="1"/>
          </p:cNvPicPr>
          <p:nvPr>
            <p:ph type="pic" sz="quarter" idx="15"/>
          </p:nvPr>
        </p:nvPicPr>
        <p:blipFill>
          <a:blip r:embed="rId3"/>
          <a:srcRect t="45117" b="45117"/>
          <a:stretch>
            <a:fillRect/>
          </a:stretch>
        </p:blipFill>
        <p:spPr>
          <a:prstGeom prst="rect">
            <a:avLst/>
          </a:prstGeom>
        </p:spPr>
      </p:pic>
      <p:sp>
        <p:nvSpPr>
          <p:cNvPr id="5" name="Text Placeholder 4">
            <a:extLst>
              <a:ext uri="{FF2B5EF4-FFF2-40B4-BE49-F238E27FC236}">
                <a16:creationId xmlns:a16="http://schemas.microsoft.com/office/drawing/2014/main" id="{34E58A29-3335-D245-42D7-6B5D9C73FD46}"/>
              </a:ext>
            </a:extLst>
          </p:cNvPr>
          <p:cNvSpPr>
            <a:spLocks noGrp="1"/>
          </p:cNvSpPr>
          <p:nvPr>
            <p:ph type="body" sz="quarter" idx="16"/>
          </p:nvPr>
        </p:nvSpPr>
        <p:spPr>
          <a:xfrm>
            <a:off x="-1" y="1676400"/>
            <a:ext cx="10837333" cy="290411"/>
          </a:xfrm>
        </p:spPr>
        <p:txBody>
          <a:bodyPr/>
          <a:lstStyle/>
          <a:p>
            <a:r>
              <a:rPr lang="en-US" dirty="0"/>
              <a:t>  </a:t>
            </a:r>
            <a:endParaRPr lang="en-IL" dirty="0"/>
          </a:p>
        </p:txBody>
      </p:sp>
      <p:pic>
        <p:nvPicPr>
          <p:cNvPr id="10" name="Picture 9">
            <a:extLst>
              <a:ext uri="{FF2B5EF4-FFF2-40B4-BE49-F238E27FC236}">
                <a16:creationId xmlns:a16="http://schemas.microsoft.com/office/drawing/2014/main" id="{D49D840B-912B-B407-C1CD-926E84DB15E6}"/>
              </a:ext>
            </a:extLst>
          </p:cNvPr>
          <p:cNvPicPr>
            <a:picLocks noChangeAspect="1"/>
          </p:cNvPicPr>
          <p:nvPr/>
        </p:nvPicPr>
        <p:blipFill>
          <a:blip r:embed="rId4"/>
          <a:stretch>
            <a:fillRect/>
          </a:stretch>
        </p:blipFill>
        <p:spPr>
          <a:xfrm>
            <a:off x="5199240" y="1981200"/>
            <a:ext cx="4624411" cy="4014114"/>
          </a:xfrm>
          <a:prstGeom prst="rect">
            <a:avLst/>
          </a:prstGeom>
        </p:spPr>
      </p:pic>
    </p:spTree>
    <p:extLst>
      <p:ext uri="{BB962C8B-B14F-4D97-AF65-F5344CB8AC3E}">
        <p14:creationId xmlns:p14="http://schemas.microsoft.com/office/powerpoint/2010/main" val="268683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64356-C23B-2E7D-606C-5544917F835B}"/>
              </a:ext>
            </a:extLst>
          </p:cNvPr>
          <p:cNvSpPr>
            <a:spLocks noGrp="1"/>
          </p:cNvSpPr>
          <p:nvPr>
            <p:ph type="title"/>
          </p:nvPr>
        </p:nvSpPr>
        <p:spPr/>
        <p:txBody>
          <a:bodyPr/>
          <a:lstStyle/>
          <a:p>
            <a:r>
              <a:rPr lang="en-US" dirty="0"/>
              <a:t>TO CREATE REPO </a:t>
            </a:r>
            <a:endParaRPr lang="en-IL" dirty="0"/>
          </a:p>
        </p:txBody>
      </p:sp>
      <p:pic>
        <p:nvPicPr>
          <p:cNvPr id="8" name="Content Placeholder 7">
            <a:extLst>
              <a:ext uri="{FF2B5EF4-FFF2-40B4-BE49-F238E27FC236}">
                <a16:creationId xmlns:a16="http://schemas.microsoft.com/office/drawing/2014/main" id="{4A4343F9-F3CC-3664-BBC8-0336656512BD}"/>
              </a:ext>
            </a:extLst>
          </p:cNvPr>
          <p:cNvPicPr>
            <a:picLocks noGrp="1" noChangeAspect="1"/>
          </p:cNvPicPr>
          <p:nvPr>
            <p:ph sz="quarter" idx="13"/>
          </p:nvPr>
        </p:nvPicPr>
        <p:blipFill>
          <a:blip r:embed="rId2"/>
          <a:stretch>
            <a:fillRect/>
          </a:stretch>
        </p:blipFill>
        <p:spPr>
          <a:xfrm>
            <a:off x="2438400" y="2667000"/>
            <a:ext cx="5376141" cy="3660775"/>
          </a:xfrm>
        </p:spPr>
      </p:pic>
      <p:pic>
        <p:nvPicPr>
          <p:cNvPr id="3" name="Picture Placeholder 2">
            <a:extLst>
              <a:ext uri="{FF2B5EF4-FFF2-40B4-BE49-F238E27FC236}">
                <a16:creationId xmlns:a16="http://schemas.microsoft.com/office/drawing/2014/main" id="{94448E94-8C45-46DE-A0D5-013D66431CFE}"/>
              </a:ext>
            </a:extLst>
          </p:cNvPr>
          <p:cNvPicPr>
            <a:picLocks noGrp="1" noChangeAspect="1"/>
          </p:cNvPicPr>
          <p:nvPr>
            <p:ph type="pic" sz="quarter" idx="15"/>
          </p:nvPr>
        </p:nvPicPr>
        <p:blipFill>
          <a:blip r:embed="rId3"/>
          <a:srcRect t="45117" b="45117"/>
          <a:stretch>
            <a:fillRect/>
          </a:stretch>
        </p:blipFill>
        <p:spPr>
          <a:prstGeom prst="rect">
            <a:avLst/>
          </a:prstGeom>
        </p:spPr>
      </p:pic>
      <p:sp>
        <p:nvSpPr>
          <p:cNvPr id="5" name="Text Placeholder 4">
            <a:extLst>
              <a:ext uri="{FF2B5EF4-FFF2-40B4-BE49-F238E27FC236}">
                <a16:creationId xmlns:a16="http://schemas.microsoft.com/office/drawing/2014/main" id="{14A78159-1163-9515-5234-F37583B3B5DD}"/>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87387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730A-C4A6-FBE4-50A0-6305BBC84A5A}"/>
              </a:ext>
            </a:extLst>
          </p:cNvPr>
          <p:cNvSpPr>
            <a:spLocks noGrp="1"/>
          </p:cNvSpPr>
          <p:nvPr>
            <p:ph type="title"/>
          </p:nvPr>
        </p:nvSpPr>
        <p:spPr/>
        <p:txBody>
          <a:bodyPr>
            <a:normAutofit fontScale="90000"/>
          </a:bodyPr>
          <a:lstStyle/>
          <a:p>
            <a:r>
              <a:rPr lang="en-US" dirty="0"/>
              <a:t>how to DELETE repo from get hub </a:t>
            </a:r>
            <a:br>
              <a:rPr lang="en-US" dirty="0"/>
            </a:br>
            <a:endParaRPr lang="en-IL" dirty="0"/>
          </a:p>
        </p:txBody>
      </p:sp>
      <p:sp>
        <p:nvSpPr>
          <p:cNvPr id="3" name="Content Placeholder 2">
            <a:extLst>
              <a:ext uri="{FF2B5EF4-FFF2-40B4-BE49-F238E27FC236}">
                <a16:creationId xmlns:a16="http://schemas.microsoft.com/office/drawing/2014/main" id="{1C5A85D9-E172-FE9C-CEFF-30EC58A2E1D8}"/>
              </a:ext>
            </a:extLst>
          </p:cNvPr>
          <p:cNvSpPr>
            <a:spLocks noGrp="1"/>
          </p:cNvSpPr>
          <p:nvPr>
            <p:ph sz="quarter" idx="13"/>
          </p:nvPr>
        </p:nvSpPr>
        <p:spPr>
          <a:xfrm>
            <a:off x="548640" y="2286000"/>
            <a:ext cx="10288693" cy="4041648"/>
          </a:xfrm>
        </p:spPr>
        <p:txBody>
          <a:bodyPr>
            <a:normAutofit fontScale="92500" lnSpcReduction="10000"/>
          </a:bodyPr>
          <a:lstStyle/>
          <a:p>
            <a:pPr marL="0" indent="0">
              <a:buNone/>
            </a:pPr>
            <a:r>
              <a:rPr lang="en-US" dirty="0"/>
              <a:t> </a:t>
            </a:r>
          </a:p>
          <a:p>
            <a:r>
              <a:rPr lang="en-US" dirty="0"/>
              <a:t>1.	Go to the repository page on GitHub that you want to delete.</a:t>
            </a:r>
          </a:p>
          <a:p>
            <a:r>
              <a:rPr lang="en-US" dirty="0"/>
              <a:t>2.	Click on the "Settings" button in the top-right corner of the page.</a:t>
            </a:r>
          </a:p>
          <a:p>
            <a:r>
              <a:rPr lang="en-US" dirty="0"/>
              <a:t>3.	Scroll down to the "Danger Zone" section at the bottom of the page.</a:t>
            </a:r>
          </a:p>
          <a:p>
            <a:r>
              <a:rPr lang="en-US" dirty="0"/>
              <a:t>4.	Click on the "Delete this repository" button.</a:t>
            </a:r>
          </a:p>
          <a:p>
            <a:r>
              <a:rPr lang="en-US" dirty="0"/>
              <a:t>5.	Enter the name of the repository that you want to delete to confirm the deletion.</a:t>
            </a:r>
          </a:p>
          <a:p>
            <a:r>
              <a:rPr lang="en-US" dirty="0"/>
              <a:t>6.	Click on the "I understand the consequences, delete this repository" button.</a:t>
            </a:r>
          </a:p>
          <a:p>
            <a:r>
              <a:rPr lang="en-US" dirty="0"/>
              <a:t>7.	The repository will now be deleted from GitHub.</a:t>
            </a:r>
          </a:p>
          <a:p>
            <a:r>
              <a:rPr lang="en-US" dirty="0"/>
              <a:t>Please note that deleting a repository is permanent and cannot be undone. If you have important code or files in the repository, make sure to download a copy of them before deleting the repository.</a:t>
            </a:r>
            <a:endParaRPr lang="en-IL" dirty="0"/>
          </a:p>
        </p:txBody>
      </p:sp>
      <p:pic>
        <p:nvPicPr>
          <p:cNvPr id="8" name="Picture Placeholder 7" descr="Icon&#10;&#10;Description automatically generated">
            <a:extLst>
              <a:ext uri="{FF2B5EF4-FFF2-40B4-BE49-F238E27FC236}">
                <a16:creationId xmlns:a16="http://schemas.microsoft.com/office/drawing/2014/main" id="{A5DD2D8A-B0CA-FEAF-499D-32EEF0FB6BA8}"/>
              </a:ext>
            </a:extLst>
          </p:cNvPr>
          <p:cNvPicPr>
            <a:picLocks noGrp="1" noChangeAspect="1"/>
          </p:cNvPicPr>
          <p:nvPr>
            <p:ph type="pic" sz="quarter" idx="15"/>
          </p:nvPr>
        </p:nvPicPr>
        <p:blipFill>
          <a:blip r:embed="rId2"/>
          <a:srcRect t="45266" b="45266"/>
          <a:stretch>
            <a:fillRect/>
          </a:stretch>
        </p:blipFill>
        <p:spPr/>
      </p:pic>
      <p:sp>
        <p:nvSpPr>
          <p:cNvPr id="5" name="Text Placeholder 4">
            <a:extLst>
              <a:ext uri="{FF2B5EF4-FFF2-40B4-BE49-F238E27FC236}">
                <a16:creationId xmlns:a16="http://schemas.microsoft.com/office/drawing/2014/main" id="{F56E9157-288D-27C4-FCEC-F7E8D82B115E}"/>
              </a:ext>
            </a:extLst>
          </p:cNvPr>
          <p:cNvSpPr>
            <a:spLocks noGrp="1"/>
          </p:cNvSpPr>
          <p:nvPr>
            <p:ph type="body" sz="quarter" idx="16"/>
          </p:nvPr>
        </p:nvSpPr>
        <p:spPr>
          <a:xfrm>
            <a:off x="-1" y="1676401"/>
            <a:ext cx="10837333" cy="533400"/>
          </a:xfrm>
        </p:spPr>
        <p:txBody>
          <a:bodyPr/>
          <a:lstStyle/>
          <a:p>
            <a:r>
              <a:rPr lang="en-US" dirty="0"/>
              <a:t>To delete a repository from GitHub, you can follow these steps:</a:t>
            </a:r>
          </a:p>
          <a:p>
            <a:endParaRPr lang="en-IL" dirty="0"/>
          </a:p>
        </p:txBody>
      </p:sp>
    </p:spTree>
    <p:extLst>
      <p:ext uri="{BB962C8B-B14F-4D97-AF65-F5344CB8AC3E}">
        <p14:creationId xmlns:p14="http://schemas.microsoft.com/office/powerpoint/2010/main" val="3544012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BECE1-76CB-2883-B1D4-B2C09496BA63}"/>
              </a:ext>
            </a:extLst>
          </p:cNvPr>
          <p:cNvSpPr>
            <a:spLocks noGrp="1"/>
          </p:cNvSpPr>
          <p:nvPr>
            <p:ph type="title"/>
          </p:nvPr>
        </p:nvSpPr>
        <p:spPr/>
        <p:txBody>
          <a:bodyPr/>
          <a:lstStyle/>
          <a:p>
            <a:r>
              <a:rPr lang="en-US" dirty="0"/>
              <a:t>README.md </a:t>
            </a:r>
            <a:endParaRPr lang="en-IL" dirty="0"/>
          </a:p>
        </p:txBody>
      </p:sp>
      <p:sp>
        <p:nvSpPr>
          <p:cNvPr id="3" name="Content Placeholder 2">
            <a:extLst>
              <a:ext uri="{FF2B5EF4-FFF2-40B4-BE49-F238E27FC236}">
                <a16:creationId xmlns:a16="http://schemas.microsoft.com/office/drawing/2014/main" id="{1F463CFF-09E9-AC93-11B2-7A669D7E267E}"/>
              </a:ext>
            </a:extLst>
          </p:cNvPr>
          <p:cNvSpPr>
            <a:spLocks noGrp="1"/>
          </p:cNvSpPr>
          <p:nvPr>
            <p:ph sz="quarter" idx="13"/>
          </p:nvPr>
        </p:nvSpPr>
        <p:spPr/>
        <p:txBody>
          <a:bodyPr>
            <a:normAutofit fontScale="77500" lnSpcReduction="20000"/>
          </a:bodyPr>
          <a:lstStyle/>
          <a:p>
            <a:r>
              <a:rPr lang="en-US" dirty="0"/>
              <a:t>•	When you create a new repository on GitHub, you have the option to initialize it with a README file. If you choose to do so, GitHub will automatically create a file called README.md in the root directory of your repository.</a:t>
            </a:r>
          </a:p>
          <a:p>
            <a:r>
              <a:rPr lang="en-US" dirty="0"/>
              <a:t>The README.md file is a text file that contains information about your project. It's often used to provide an overview of the project, including its purpose, how to install and use it, and any other important details.</a:t>
            </a:r>
          </a:p>
          <a:p>
            <a:r>
              <a:rPr lang="en-US" dirty="0"/>
              <a:t>The .md file extension stands for "Markdown". Markdown is a lightweight markup language that allows you to format text using simple syntax. Markdown is commonly used on GitHub to format text in README files, issue descriptions, comments, and other places where text is displayed.</a:t>
            </a:r>
          </a:p>
          <a:p>
            <a:r>
              <a:rPr lang="en-US" dirty="0"/>
              <a:t>Markdown allows you to create headings, lists, links, images, and other formatting elements using simple syntax. For example, you can create a heading by starting a line with one or more hash (#) symbols, like this:</a:t>
            </a:r>
          </a:p>
          <a:p>
            <a:r>
              <a:rPr lang="en-US" dirty="0"/>
              <a:t># My Project</a:t>
            </a:r>
          </a:p>
          <a:p>
            <a:r>
              <a:rPr lang="en-US" dirty="0"/>
              <a:t>This will create a top-level heading in your README.md file that says "My Project".</a:t>
            </a:r>
          </a:p>
          <a:p>
            <a:r>
              <a:rPr lang="en-US" dirty="0"/>
              <a:t>By default, GitHub will display the contents of the README.md file on the front page of your repository, so it's a good idea to use this file to provide a clear and concise overview of your project.</a:t>
            </a:r>
          </a:p>
          <a:p>
            <a:endParaRPr lang="en-IL" dirty="0"/>
          </a:p>
        </p:txBody>
      </p:sp>
      <p:sp>
        <p:nvSpPr>
          <p:cNvPr id="4" name="Picture Placeholder 3">
            <a:extLst>
              <a:ext uri="{FF2B5EF4-FFF2-40B4-BE49-F238E27FC236}">
                <a16:creationId xmlns:a16="http://schemas.microsoft.com/office/drawing/2014/main" id="{F91FF9E4-B639-EC90-7017-86B30FE4F8ED}"/>
              </a:ext>
            </a:extLst>
          </p:cNvPr>
          <p:cNvSpPr>
            <a:spLocks noGrp="1"/>
          </p:cNvSpPr>
          <p:nvPr>
            <p:ph type="pic" sz="quarter" idx="15"/>
          </p:nvPr>
        </p:nvSpPr>
        <p:spPr/>
      </p:sp>
      <p:sp>
        <p:nvSpPr>
          <p:cNvPr id="5" name="Text Placeholder 4">
            <a:extLst>
              <a:ext uri="{FF2B5EF4-FFF2-40B4-BE49-F238E27FC236}">
                <a16:creationId xmlns:a16="http://schemas.microsoft.com/office/drawing/2014/main" id="{E9028B3D-2729-1421-703F-6A3BE13EC28F}"/>
              </a:ext>
            </a:extLst>
          </p:cNvPr>
          <p:cNvSpPr>
            <a:spLocks noGrp="1"/>
          </p:cNvSpPr>
          <p:nvPr>
            <p:ph type="body" sz="quarter" idx="16"/>
          </p:nvPr>
        </p:nvSpPr>
        <p:spPr/>
        <p:txBody>
          <a:bodyPr/>
          <a:lstStyle/>
          <a:p>
            <a:r>
              <a:rPr lang="en-US" dirty="0"/>
              <a:t>Note </a:t>
            </a:r>
            <a:endParaRPr lang="en-IL" dirty="0"/>
          </a:p>
        </p:txBody>
      </p:sp>
    </p:spTree>
    <p:extLst>
      <p:ext uri="{BB962C8B-B14F-4D97-AF65-F5344CB8AC3E}">
        <p14:creationId xmlns:p14="http://schemas.microsoft.com/office/powerpoint/2010/main" val="2447085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297E-755D-92F0-14DF-0E2E55E40A4D}"/>
              </a:ext>
            </a:extLst>
          </p:cNvPr>
          <p:cNvSpPr>
            <a:spLocks noGrp="1"/>
          </p:cNvSpPr>
          <p:nvPr>
            <p:ph type="title"/>
          </p:nvPr>
        </p:nvSpPr>
        <p:spPr/>
        <p:txBody>
          <a:bodyPr>
            <a:normAutofit fontScale="90000"/>
          </a:bodyPr>
          <a:lstStyle/>
          <a:p>
            <a:r>
              <a:rPr lang="en-US" dirty="0"/>
              <a:t>WHAT ARE REPO TAMPLETS AND HOW WE CAN PERSONALIZE </a:t>
            </a:r>
            <a:br>
              <a:rPr lang="en-US" dirty="0"/>
            </a:br>
            <a:endParaRPr lang="en-IL" dirty="0"/>
          </a:p>
        </p:txBody>
      </p:sp>
      <p:sp>
        <p:nvSpPr>
          <p:cNvPr id="3" name="Content Placeholder 2">
            <a:extLst>
              <a:ext uri="{FF2B5EF4-FFF2-40B4-BE49-F238E27FC236}">
                <a16:creationId xmlns:a16="http://schemas.microsoft.com/office/drawing/2014/main" id="{C514630E-8EE6-6EE1-F045-5B703E55D359}"/>
              </a:ext>
            </a:extLst>
          </p:cNvPr>
          <p:cNvSpPr>
            <a:spLocks noGrp="1"/>
          </p:cNvSpPr>
          <p:nvPr>
            <p:ph sz="quarter" idx="13"/>
          </p:nvPr>
        </p:nvSpPr>
        <p:spPr>
          <a:xfrm>
            <a:off x="548640" y="1905000"/>
            <a:ext cx="10288693" cy="4422648"/>
          </a:xfrm>
        </p:spPr>
        <p:txBody>
          <a:bodyPr>
            <a:normAutofit/>
          </a:bodyPr>
          <a:lstStyle/>
          <a:p>
            <a:pPr marL="0" marR="0">
              <a:lnSpc>
                <a:spcPct val="107000"/>
              </a:lnSpc>
              <a:spcBef>
                <a:spcPts val="0"/>
              </a:spcBef>
              <a:spcAft>
                <a:spcPts val="800"/>
              </a:spcAft>
            </a:pPr>
            <a:r>
              <a:rPr lang="en-IL" sz="2000" i="1" u="sng" dirty="0">
                <a:effectLst/>
                <a:latin typeface="Calibri" panose="020F0502020204030204" pitchFamily="34" charset="0"/>
                <a:ea typeface="Calibri" panose="020F0502020204030204" pitchFamily="34" charset="0"/>
                <a:cs typeface="Arial" panose="020B0604020202020204" pitchFamily="34" charset="0"/>
              </a:rPr>
              <a:t>GitHub repository templates are a way to create a new repository with a pre-existing directory structure, including files and folders</a:t>
            </a:r>
            <a:r>
              <a:rPr lang="en-IL" sz="2000" dirty="0">
                <a:effectLst/>
                <a:latin typeface="Calibri" panose="020F0502020204030204" pitchFamily="34" charset="0"/>
                <a:ea typeface="Calibri" panose="020F0502020204030204" pitchFamily="34" charset="0"/>
                <a:cs typeface="Arial" panose="020B0604020202020204" pitchFamily="34" charset="0"/>
              </a:rPr>
              <a:t>. These templates are often used to set up a common structure for projects that have multiple contributors or to standardize the structure of a project within an organization.</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i="1" u="sng" dirty="0">
                <a:solidFill>
                  <a:srgbClr val="00B050"/>
                </a:solidFill>
                <a:effectLst/>
                <a:latin typeface="Calibri" panose="020F0502020204030204" pitchFamily="34" charset="0"/>
                <a:ea typeface="Calibri" panose="020F0502020204030204" pitchFamily="34" charset="0"/>
                <a:cs typeface="Arial" panose="020B0604020202020204" pitchFamily="34" charset="0"/>
              </a:rPr>
              <a:t>When creating a new repository on GitHub, you can choose to use a repository template instead of starting from scratch</a:t>
            </a:r>
            <a:r>
              <a:rPr lang="en-IL" sz="2000" dirty="0">
                <a:effectLst/>
                <a:latin typeface="Calibri" panose="020F0502020204030204" pitchFamily="34" charset="0"/>
                <a:ea typeface="Calibri" panose="020F0502020204030204" pitchFamily="34" charset="0"/>
                <a:cs typeface="Arial" panose="020B0604020202020204" pitchFamily="34" charset="0"/>
              </a:rPr>
              <a:t>. You can either use one of the built-in templates provided by GitHub, or you can create your own template by setting up a repository with the directory structure you want and marking it as a template.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i="1" dirty="0">
                <a:solidFill>
                  <a:srgbClr val="00B050"/>
                </a:solidFill>
                <a:effectLst/>
                <a:latin typeface="Calibri" panose="020F0502020204030204" pitchFamily="34" charset="0"/>
                <a:ea typeface="Calibri" panose="020F0502020204030204" pitchFamily="34" charset="0"/>
                <a:cs typeface="Arial" panose="020B0604020202020204" pitchFamily="34" charset="0"/>
              </a:rPr>
              <a:t>To personalize a repository template, you can customize the files and directories in the template to suit your needs</a:t>
            </a:r>
            <a:r>
              <a:rPr lang="en-IL" sz="2000" dirty="0">
                <a:effectLst/>
                <a:latin typeface="Calibri" panose="020F0502020204030204" pitchFamily="34" charset="0"/>
                <a:ea typeface="Calibri" panose="020F0502020204030204" pitchFamily="34" charset="0"/>
                <a:cs typeface="Arial" panose="020B0604020202020204" pitchFamily="34" charset="0"/>
              </a:rPr>
              <a:t>. For example, you might add or remove files, modify existing files, or rearrange the directory structure. Once you have made your changes, you can save the repository as a template by marking it as a template repository in the repository settings.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CC6DF858-2718-C45F-B94F-D400FACD0365}"/>
              </a:ext>
            </a:extLst>
          </p:cNvPr>
          <p:cNvSpPr>
            <a:spLocks noGrp="1"/>
          </p:cNvSpPr>
          <p:nvPr>
            <p:ph type="pic" sz="quarter" idx="15"/>
          </p:nvPr>
        </p:nvSpPr>
        <p:spPr/>
      </p:sp>
      <p:sp>
        <p:nvSpPr>
          <p:cNvPr id="5" name="Text Placeholder 4">
            <a:extLst>
              <a:ext uri="{FF2B5EF4-FFF2-40B4-BE49-F238E27FC236}">
                <a16:creationId xmlns:a16="http://schemas.microsoft.com/office/drawing/2014/main" id="{FAF015E1-5C4B-9A5F-F29F-906E49F0E60D}"/>
              </a:ext>
            </a:extLst>
          </p:cNvPr>
          <p:cNvSpPr>
            <a:spLocks noGrp="1"/>
          </p:cNvSpPr>
          <p:nvPr>
            <p:ph type="body" sz="quarter" idx="16"/>
          </p:nvPr>
        </p:nvSpPr>
        <p:spPr>
          <a:xfrm>
            <a:off x="-1" y="1676400"/>
            <a:ext cx="10837333" cy="228600"/>
          </a:xfrm>
        </p:spPr>
        <p:txBody>
          <a:bodyPr/>
          <a:lstStyle/>
          <a:p>
            <a:r>
              <a:rPr lang="en-US" dirty="0"/>
              <a:t>  </a:t>
            </a:r>
            <a:endParaRPr lang="en-IL" dirty="0"/>
          </a:p>
        </p:txBody>
      </p:sp>
    </p:spTree>
    <p:extLst>
      <p:ext uri="{BB962C8B-B14F-4D97-AF65-F5344CB8AC3E}">
        <p14:creationId xmlns:p14="http://schemas.microsoft.com/office/powerpoint/2010/main" val="3927429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52B2-3B04-12A9-ECB8-D52D3A3FEA08}"/>
              </a:ext>
            </a:extLst>
          </p:cNvPr>
          <p:cNvSpPr>
            <a:spLocks noGrp="1"/>
          </p:cNvSpPr>
          <p:nvPr>
            <p:ph type="title"/>
          </p:nvPr>
        </p:nvSpPr>
        <p:spPr/>
        <p:txBody>
          <a:bodyPr>
            <a:normAutofit fontScale="90000"/>
          </a:bodyPr>
          <a:lstStyle/>
          <a:p>
            <a:pPr marL="0" marR="0">
              <a:lnSpc>
                <a:spcPct val="107000"/>
              </a:lnSpc>
              <a:spcBef>
                <a:spcPts val="0"/>
              </a:spcBef>
              <a:spcAft>
                <a:spcPts val="800"/>
              </a:spcAft>
            </a:pPr>
            <a:r>
              <a:rPr lang="en-US" sz="4000" b="1" dirty="0">
                <a:effectLst/>
                <a:latin typeface="Calibri" panose="020F0502020204030204" pitchFamily="34" charset="0"/>
                <a:ea typeface="Calibri" panose="020F0502020204030204" pitchFamily="34" charset="0"/>
                <a:cs typeface="Arial" panose="020B0604020202020204" pitchFamily="34" charset="0"/>
              </a:rPr>
              <a:t>WHAT IS </a:t>
            </a:r>
            <a:r>
              <a:rPr lang="en-IL" sz="4000" b="1" dirty="0">
                <a:effectLst/>
                <a:latin typeface="Calibri" panose="020F0502020204030204" pitchFamily="34" charset="0"/>
                <a:ea typeface="Calibri" panose="020F0502020204030204" pitchFamily="34" charset="0"/>
                <a:cs typeface="Arial" panose="020B0604020202020204" pitchFamily="34" charset="0"/>
              </a:rPr>
              <a:t> DISTRIBUTED VERSION CONTROL SYSTEM</a:t>
            </a:r>
            <a:br>
              <a:rPr lang="en-IL" sz="3200" dirty="0">
                <a:effectLst/>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B3F12F5F-EF78-C769-AD7F-D5FE96B02ED6}"/>
              </a:ext>
            </a:extLst>
          </p:cNvPr>
          <p:cNvSpPr>
            <a:spLocks noGrp="1"/>
          </p:cNvSpPr>
          <p:nvPr>
            <p:ph sz="quarter" idx="13"/>
          </p:nvPr>
        </p:nvSpPr>
        <p:spPr/>
        <p:txBody>
          <a:bodyPr/>
          <a:lstStyle/>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A distributed version control system (DVCS) is a type of version control system that allows multiple developers to collaborate on the same codebase without the need for a centralized repository. </a:t>
            </a:r>
            <a:r>
              <a:rPr lang="en-IL" sz="2000" i="1" dirty="0">
                <a:solidFill>
                  <a:srgbClr val="FF0000"/>
                </a:solidFill>
                <a:effectLst/>
                <a:latin typeface="Calibri" panose="020F0502020204030204" pitchFamily="34" charset="0"/>
                <a:ea typeface="Calibri" panose="020F0502020204030204" pitchFamily="34" charset="0"/>
                <a:cs typeface="Arial" panose="020B0604020202020204" pitchFamily="34" charset="0"/>
              </a:rPr>
              <a:t>In a DVCS, each developer maintains a complete copy of the project's source code and its history on their local machine.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This is in contrast to centralized version control systems (CVCS) like Subversion, where a single centralized repository is used to store the project's source code and history, and developers must connect to this repository to access the code and make changes.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pic>
        <p:nvPicPr>
          <p:cNvPr id="7" name="Picture Placeholder 6" descr="Icon&#10;&#10;Description automatically generated">
            <a:extLst>
              <a:ext uri="{FF2B5EF4-FFF2-40B4-BE49-F238E27FC236}">
                <a16:creationId xmlns:a16="http://schemas.microsoft.com/office/drawing/2014/main" id="{907DA15B-65CD-3216-0604-2A56D09B2504}"/>
              </a:ext>
            </a:extLst>
          </p:cNvPr>
          <p:cNvPicPr>
            <a:picLocks noGrp="1" noChangeAspect="1"/>
          </p:cNvPicPr>
          <p:nvPr>
            <p:ph type="pic" sz="quarter" idx="15"/>
          </p:nvPr>
        </p:nvPicPr>
        <p:blipFill>
          <a:blip r:embed="rId2"/>
          <a:srcRect t="45266" b="45266"/>
          <a:stretch>
            <a:fillRect/>
          </a:stretch>
        </p:blipFill>
        <p:spPr/>
      </p:pic>
      <p:sp>
        <p:nvSpPr>
          <p:cNvPr id="5" name="Text Placeholder 4">
            <a:extLst>
              <a:ext uri="{FF2B5EF4-FFF2-40B4-BE49-F238E27FC236}">
                <a16:creationId xmlns:a16="http://schemas.microsoft.com/office/drawing/2014/main" id="{A568BA95-29AE-671A-4230-41921BDF3191}"/>
              </a:ext>
            </a:extLst>
          </p:cNvPr>
          <p:cNvSpPr>
            <a:spLocks noGrp="1"/>
          </p:cNvSpPr>
          <p:nvPr>
            <p:ph type="body" sz="quarter" idx="16"/>
          </p:nvPr>
        </p:nvSpPr>
        <p:spPr/>
        <p:txBody>
          <a:bodyPr/>
          <a:lstStyle/>
          <a:p>
            <a:endParaRPr lang="en-IL"/>
          </a:p>
        </p:txBody>
      </p:sp>
    </p:spTree>
    <p:extLst>
      <p:ext uri="{BB962C8B-B14F-4D97-AF65-F5344CB8AC3E}">
        <p14:creationId xmlns:p14="http://schemas.microsoft.com/office/powerpoint/2010/main" val="1505575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793-F59B-E298-9B7A-ECB2858747C6}"/>
              </a:ext>
            </a:extLst>
          </p:cNvPr>
          <p:cNvSpPr>
            <a:spLocks noGrp="1"/>
          </p:cNvSpPr>
          <p:nvPr>
            <p:ph type="title"/>
          </p:nvPr>
        </p:nvSpPr>
        <p:spPr/>
        <p:txBody>
          <a:bodyPr>
            <a:normAutofit fontScale="90000"/>
          </a:bodyPr>
          <a:lstStyle/>
          <a:p>
            <a:r>
              <a:rPr lang="en-US" dirty="0"/>
              <a:t>Clone </a:t>
            </a:r>
            <a:br>
              <a:rPr lang="en-US" dirty="0"/>
            </a:br>
            <a:endParaRPr lang="en-IL" dirty="0"/>
          </a:p>
        </p:txBody>
      </p:sp>
      <p:sp>
        <p:nvSpPr>
          <p:cNvPr id="3" name="Content Placeholder 2">
            <a:extLst>
              <a:ext uri="{FF2B5EF4-FFF2-40B4-BE49-F238E27FC236}">
                <a16:creationId xmlns:a16="http://schemas.microsoft.com/office/drawing/2014/main" id="{C4048A88-F0C3-F1BC-7D21-F8EBB4558F29}"/>
              </a:ext>
            </a:extLst>
          </p:cNvPr>
          <p:cNvSpPr>
            <a:spLocks noGrp="1"/>
          </p:cNvSpPr>
          <p:nvPr>
            <p:ph sz="quarter" idx="13"/>
          </p:nvPr>
        </p:nvSpPr>
        <p:spPr>
          <a:xfrm>
            <a:off x="457200" y="2286000"/>
            <a:ext cx="10380133" cy="4041648"/>
          </a:xfrm>
        </p:spPr>
        <p:txBody>
          <a:bodyPr>
            <a:normAutofit fontScale="62500" lnSpcReduction="20000"/>
          </a:bodyPr>
          <a:lstStyle/>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here are the steps to clone a repository and get started with Git: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First, navigate to the repository you want to clone on GitHub.</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Click the "Code" button and copy the URL for the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Open your terminal or command prompt on your local machine.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Use the </a:t>
            </a:r>
            <a:r>
              <a:rPr lang="en-IL" sz="2000" b="1" dirty="0">
                <a:effectLst/>
                <a:latin typeface="Calibri" panose="020F0502020204030204" pitchFamily="34" charset="0"/>
                <a:ea typeface="Calibri" panose="020F0502020204030204" pitchFamily="34" charset="0"/>
                <a:cs typeface="Arial" panose="020B0604020202020204" pitchFamily="34" charset="0"/>
              </a:rPr>
              <a:t>cd</a:t>
            </a:r>
            <a:r>
              <a:rPr lang="en-IL" sz="2000" dirty="0">
                <a:effectLst/>
                <a:latin typeface="Calibri" panose="020F0502020204030204" pitchFamily="34" charset="0"/>
                <a:ea typeface="Calibri" panose="020F0502020204030204" pitchFamily="34" charset="0"/>
                <a:cs typeface="Arial" panose="020B0604020202020204" pitchFamily="34" charset="0"/>
              </a:rPr>
              <a:t> command to navigate to the directory where you want to clone the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Type </a:t>
            </a:r>
            <a:r>
              <a:rPr lang="en-IL" sz="2000" b="1" dirty="0">
                <a:effectLst/>
                <a:latin typeface="Calibri" panose="020F0502020204030204" pitchFamily="34" charset="0"/>
                <a:ea typeface="Calibri" panose="020F0502020204030204" pitchFamily="34" charset="0"/>
                <a:cs typeface="Arial" panose="020B0604020202020204" pitchFamily="34" charset="0"/>
              </a:rPr>
              <a:t>git clone</a:t>
            </a:r>
            <a:r>
              <a:rPr lang="en-IL" sz="2000" dirty="0">
                <a:effectLst/>
                <a:latin typeface="Calibri" panose="020F0502020204030204" pitchFamily="34" charset="0"/>
                <a:ea typeface="Calibri" panose="020F0502020204030204" pitchFamily="34" charset="0"/>
                <a:cs typeface="Arial" panose="020B0604020202020204" pitchFamily="34" charset="0"/>
              </a:rPr>
              <a:t> followed by the URL you copied earlier. For example: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4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git clone https://github.com/username/repository.git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6"/>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Press enter to execute the command. </a:t>
            </a:r>
            <a:r>
              <a:rPr lang="en-IL" sz="2000" i="1"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Git will create a new directory with the same name as the repository in the directory you're currently in, and clone the repository into that directory.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6"/>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Once the repository is cloned, navigate into the directory using the </a:t>
            </a:r>
            <a:r>
              <a:rPr lang="en-IL" sz="2000" b="1" dirty="0">
                <a:effectLst/>
                <a:latin typeface="Calibri" panose="020F0502020204030204" pitchFamily="34" charset="0"/>
                <a:ea typeface="Calibri" panose="020F0502020204030204" pitchFamily="34" charset="0"/>
                <a:cs typeface="Arial" panose="020B0604020202020204" pitchFamily="34" charset="0"/>
              </a:rPr>
              <a:t>cd</a:t>
            </a:r>
            <a:r>
              <a:rPr lang="en-IL" sz="2000" dirty="0">
                <a:effectLst/>
                <a:latin typeface="Calibri" panose="020F0502020204030204" pitchFamily="34" charset="0"/>
                <a:ea typeface="Calibri" panose="020F0502020204030204" pitchFamily="34" charset="0"/>
                <a:cs typeface="Arial" panose="020B0604020202020204" pitchFamily="34" charset="0"/>
              </a:rPr>
              <a:t> command.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6"/>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You can now start making changes to the code and files in the repository on your local machine.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6"/>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When you're ready to save your changes, use the </a:t>
            </a:r>
            <a:r>
              <a:rPr lang="en-IL" sz="2000" b="1" dirty="0">
                <a:effectLst/>
                <a:latin typeface="Calibri" panose="020F0502020204030204" pitchFamily="34" charset="0"/>
                <a:ea typeface="Calibri" panose="020F0502020204030204" pitchFamily="34" charset="0"/>
                <a:cs typeface="Arial" panose="020B0604020202020204" pitchFamily="34" charset="0"/>
              </a:rPr>
              <a:t>git add</a:t>
            </a:r>
            <a:r>
              <a:rPr lang="en-IL" sz="2000" dirty="0">
                <a:effectLst/>
                <a:latin typeface="Calibri" panose="020F0502020204030204" pitchFamily="34" charset="0"/>
                <a:ea typeface="Calibri" panose="020F0502020204030204" pitchFamily="34" charset="0"/>
                <a:cs typeface="Arial" panose="020B0604020202020204" pitchFamily="34" charset="0"/>
              </a:rPr>
              <a:t> command to add your changes to the staging area.</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6"/>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Use the </a:t>
            </a:r>
            <a:r>
              <a:rPr lang="en-IL" sz="2000" b="1" dirty="0">
                <a:effectLst/>
                <a:latin typeface="Calibri" panose="020F0502020204030204" pitchFamily="34" charset="0"/>
                <a:ea typeface="Calibri" panose="020F0502020204030204" pitchFamily="34" charset="0"/>
                <a:cs typeface="Arial" panose="020B0604020202020204" pitchFamily="34" charset="0"/>
              </a:rPr>
              <a:t>git commit</a:t>
            </a:r>
            <a:r>
              <a:rPr lang="en-IL" sz="2000" dirty="0">
                <a:effectLst/>
                <a:latin typeface="Calibri" panose="020F0502020204030204" pitchFamily="34" charset="0"/>
                <a:ea typeface="Calibri" panose="020F0502020204030204" pitchFamily="34" charset="0"/>
                <a:cs typeface="Arial" panose="020B0604020202020204" pitchFamily="34" charset="0"/>
              </a:rPr>
              <a:t> command to create a new commit with your changes and a commit message describing the changes you made.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6"/>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Finally, use the </a:t>
            </a:r>
            <a:r>
              <a:rPr lang="en-IL" sz="2000" b="1" dirty="0">
                <a:effectLst/>
                <a:latin typeface="Calibri" panose="020F0502020204030204" pitchFamily="34" charset="0"/>
                <a:ea typeface="Calibri" panose="020F0502020204030204" pitchFamily="34" charset="0"/>
                <a:cs typeface="Arial" panose="020B0604020202020204" pitchFamily="34" charset="0"/>
              </a:rPr>
              <a:t>git push</a:t>
            </a:r>
            <a:r>
              <a:rPr lang="en-IL" sz="2000" dirty="0">
                <a:effectLst/>
                <a:latin typeface="Calibri" panose="020F0502020204030204" pitchFamily="34" charset="0"/>
                <a:ea typeface="Calibri" panose="020F0502020204030204" pitchFamily="34" charset="0"/>
                <a:cs typeface="Arial" panose="020B0604020202020204" pitchFamily="34" charset="0"/>
              </a:rPr>
              <a:t> command to push your changes to the remote repository on GitHub.</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D2AF5EEF-8D13-E6FB-2BEB-3B7190A701AE}"/>
              </a:ext>
            </a:extLst>
          </p:cNvPr>
          <p:cNvSpPr>
            <a:spLocks noGrp="1"/>
          </p:cNvSpPr>
          <p:nvPr>
            <p:ph type="pic" sz="quarter" idx="15"/>
          </p:nvPr>
        </p:nvSpPr>
        <p:spPr/>
      </p:sp>
      <p:sp>
        <p:nvSpPr>
          <p:cNvPr id="5" name="Text Placeholder 4">
            <a:extLst>
              <a:ext uri="{FF2B5EF4-FFF2-40B4-BE49-F238E27FC236}">
                <a16:creationId xmlns:a16="http://schemas.microsoft.com/office/drawing/2014/main" id="{960CFFD6-311B-1D37-0693-C4D52AF072D8}"/>
              </a:ext>
            </a:extLst>
          </p:cNvPr>
          <p:cNvSpPr>
            <a:spLocks noGrp="1"/>
          </p:cNvSpPr>
          <p:nvPr>
            <p:ph type="body" sz="quarter" idx="16"/>
          </p:nvPr>
        </p:nvSpPr>
        <p:spPr/>
        <p:txBody>
          <a:bodyPr/>
          <a:lstStyle/>
          <a:p>
            <a:r>
              <a:rPr lang="en-US" dirty="0"/>
              <a:t>GITINIT</a:t>
            </a:r>
            <a:endParaRPr lang="en-IL" dirty="0"/>
          </a:p>
        </p:txBody>
      </p:sp>
    </p:spTree>
    <p:extLst>
      <p:ext uri="{BB962C8B-B14F-4D97-AF65-F5344CB8AC3E}">
        <p14:creationId xmlns:p14="http://schemas.microsoft.com/office/powerpoint/2010/main" val="3449438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0C682-D3A3-534D-2992-B688CBF9E525}"/>
              </a:ext>
            </a:extLst>
          </p:cNvPr>
          <p:cNvSpPr>
            <a:spLocks noGrp="1"/>
          </p:cNvSpPr>
          <p:nvPr>
            <p:ph type="title"/>
          </p:nvPr>
        </p:nvSpPr>
        <p:spPr/>
        <p:txBody>
          <a:bodyPr>
            <a:normAutofit fontScale="90000"/>
          </a:bodyPr>
          <a:lstStyle/>
          <a:p>
            <a:r>
              <a:rPr lang="en-US" dirty="0"/>
              <a:t>clone a repository using Git:</a:t>
            </a:r>
            <a:br>
              <a:rPr lang="en-US" dirty="0"/>
            </a:br>
            <a:endParaRPr lang="en-IL" dirty="0"/>
          </a:p>
        </p:txBody>
      </p:sp>
      <p:sp>
        <p:nvSpPr>
          <p:cNvPr id="3" name="Content Placeholder 2">
            <a:extLst>
              <a:ext uri="{FF2B5EF4-FFF2-40B4-BE49-F238E27FC236}">
                <a16:creationId xmlns:a16="http://schemas.microsoft.com/office/drawing/2014/main" id="{1CBC7554-7924-07CF-A31E-C341A4FC4A7F}"/>
              </a:ext>
            </a:extLst>
          </p:cNvPr>
          <p:cNvSpPr>
            <a:spLocks noGrp="1"/>
          </p:cNvSpPr>
          <p:nvPr>
            <p:ph sz="quarter" idx="13"/>
          </p:nvPr>
        </p:nvSpPr>
        <p:spPr>
          <a:xfrm>
            <a:off x="548640" y="2384287"/>
            <a:ext cx="10288693" cy="3943361"/>
          </a:xfrm>
        </p:spPr>
        <p:txBody>
          <a:bodyPr>
            <a:normAutofit fontScale="77500" lnSpcReduction="20000"/>
          </a:bodyPr>
          <a:lstStyle/>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Use the </a:t>
            </a:r>
            <a:r>
              <a:rPr lang="en-IL" sz="2000" b="1" dirty="0">
                <a:effectLst/>
                <a:latin typeface="Calibri" panose="020F0502020204030204" pitchFamily="34" charset="0"/>
                <a:ea typeface="Calibri" panose="020F0502020204030204" pitchFamily="34" charset="0"/>
                <a:cs typeface="Arial" panose="020B0604020202020204" pitchFamily="34" charset="0"/>
              </a:rPr>
              <a:t>cd</a:t>
            </a:r>
            <a:r>
              <a:rPr lang="en-IL" sz="2000" dirty="0">
                <a:effectLst/>
                <a:latin typeface="Calibri" panose="020F0502020204030204" pitchFamily="34" charset="0"/>
                <a:ea typeface="Calibri" panose="020F0502020204030204" pitchFamily="34" charset="0"/>
                <a:cs typeface="Arial" panose="020B0604020202020204" pitchFamily="34" charset="0"/>
              </a:rPr>
              <a:t> command to navigate to the directory where you want to create the new directory. For example: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4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cd Documents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This will navigate to the "Documents" directory. Replace "Documents" with the name of the directory you want to navigate to.</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3"/>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Use the </a:t>
            </a:r>
            <a:r>
              <a:rPr lang="en-IL" sz="2000" b="1" dirty="0" err="1">
                <a:effectLst/>
                <a:latin typeface="Calibri" panose="020F0502020204030204" pitchFamily="34" charset="0"/>
                <a:ea typeface="Calibri" panose="020F0502020204030204" pitchFamily="34" charset="0"/>
                <a:cs typeface="Arial" panose="020B0604020202020204" pitchFamily="34" charset="0"/>
              </a:rPr>
              <a:t>mkdir</a:t>
            </a:r>
            <a:r>
              <a:rPr lang="en-IL" sz="2000" dirty="0">
                <a:effectLst/>
                <a:latin typeface="Calibri" panose="020F0502020204030204" pitchFamily="34" charset="0"/>
                <a:ea typeface="Calibri" panose="020F0502020204030204" pitchFamily="34" charset="0"/>
                <a:cs typeface="Arial" panose="020B0604020202020204" pitchFamily="34" charset="0"/>
              </a:rPr>
              <a:t> command to create a new directory. For example: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000" b="1" dirty="0" err="1">
                <a:solidFill>
                  <a:srgbClr val="FF0000"/>
                </a:solidFill>
                <a:effectLst/>
                <a:latin typeface="Calibri" panose="020F0502020204030204" pitchFamily="34" charset="0"/>
                <a:ea typeface="Calibri" panose="020F0502020204030204" pitchFamily="34" charset="0"/>
                <a:cs typeface="Arial" panose="020B0604020202020204" pitchFamily="34" charset="0"/>
              </a:rPr>
              <a:t>mkdir</a:t>
            </a:r>
            <a:r>
              <a:rPr lang="en-IL"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my-project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This will create a new directory named "my-project" in the current directory.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4"/>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Use the </a:t>
            </a:r>
            <a:r>
              <a:rPr lang="en-IL" sz="2000" b="1" dirty="0">
                <a:effectLst/>
                <a:latin typeface="Calibri" panose="020F0502020204030204" pitchFamily="34" charset="0"/>
                <a:ea typeface="Calibri" panose="020F0502020204030204" pitchFamily="34" charset="0"/>
                <a:cs typeface="Arial" panose="020B0604020202020204" pitchFamily="34" charset="0"/>
              </a:rPr>
              <a:t>cd</a:t>
            </a:r>
            <a:r>
              <a:rPr lang="en-IL" sz="2000" dirty="0">
                <a:effectLst/>
                <a:latin typeface="Calibri" panose="020F0502020204030204" pitchFamily="34" charset="0"/>
                <a:ea typeface="Calibri" panose="020F0502020204030204" pitchFamily="34" charset="0"/>
                <a:cs typeface="Arial" panose="020B0604020202020204" pitchFamily="34" charset="0"/>
              </a:rPr>
              <a:t> command to navigate into the new directory. For example: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4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cd my-project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This will navigate into the "my-project" directory.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5"/>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Use the </a:t>
            </a:r>
            <a:r>
              <a:rPr lang="en-IL" sz="2000" b="1" dirty="0">
                <a:effectLst/>
                <a:latin typeface="Calibri" panose="020F0502020204030204" pitchFamily="34" charset="0"/>
                <a:ea typeface="Calibri" panose="020F0502020204030204" pitchFamily="34" charset="0"/>
                <a:cs typeface="Arial" panose="020B0604020202020204" pitchFamily="34" charset="0"/>
              </a:rPr>
              <a:t>git clone</a:t>
            </a:r>
            <a:r>
              <a:rPr lang="en-IL" sz="2000" dirty="0">
                <a:effectLst/>
                <a:latin typeface="Calibri" panose="020F0502020204030204" pitchFamily="34" charset="0"/>
                <a:ea typeface="Calibri" panose="020F0502020204030204" pitchFamily="34" charset="0"/>
                <a:cs typeface="Arial" panose="020B0604020202020204" pitchFamily="34" charset="0"/>
              </a:rPr>
              <a:t> comm and to clone the repository. For example: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git clone </a:t>
            </a:r>
            <a:r>
              <a:rPr lang="en-IL" sz="2000" b="1" u="sng" dirty="0">
                <a:solidFill>
                  <a:srgbClr val="FF0000"/>
                </a:solidFill>
                <a:effectLst/>
                <a:latin typeface="Calibri" panose="020F0502020204030204" pitchFamily="34" charset="0"/>
                <a:ea typeface="Calibri" panose="020F0502020204030204" pitchFamily="34" charset="0"/>
                <a:cs typeface="Arial" panose="020B0604020202020204" pitchFamily="34" charset="0"/>
                <a:hlinkClick r:id="rId2"/>
              </a:rPr>
              <a:t>https://github.com/username/repository.git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a:lnSpc>
                <a:spcPct val="107000"/>
              </a:lnSpc>
              <a:spcBef>
                <a:spcPts val="0"/>
              </a:spcBef>
              <a:spcAft>
                <a:spcPts val="800"/>
              </a:spcAft>
              <a:buNone/>
            </a:pP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430B9CAC-FBD2-9E3B-CE81-B4B68F5F117A}"/>
              </a:ext>
            </a:extLst>
          </p:cNvPr>
          <p:cNvSpPr>
            <a:spLocks noGrp="1"/>
          </p:cNvSpPr>
          <p:nvPr>
            <p:ph type="pic" sz="quarter" idx="15"/>
          </p:nvPr>
        </p:nvSpPr>
        <p:spPr/>
      </p:sp>
      <p:sp>
        <p:nvSpPr>
          <p:cNvPr id="5" name="Text Placeholder 4">
            <a:extLst>
              <a:ext uri="{FF2B5EF4-FFF2-40B4-BE49-F238E27FC236}">
                <a16:creationId xmlns:a16="http://schemas.microsoft.com/office/drawing/2014/main" id="{0E6E67F9-280D-7630-2BDD-5760099AA0EA}"/>
              </a:ext>
            </a:extLst>
          </p:cNvPr>
          <p:cNvSpPr>
            <a:spLocks noGrp="1"/>
          </p:cNvSpPr>
          <p:nvPr>
            <p:ph type="body" sz="quarter" idx="16"/>
          </p:nvPr>
        </p:nvSpPr>
        <p:spPr>
          <a:xfrm>
            <a:off x="-1" y="1676401"/>
            <a:ext cx="10837333" cy="457200"/>
          </a:xfrm>
        </p:spPr>
        <p:txBody>
          <a:bodyPr/>
          <a:lstStyle/>
          <a:p>
            <a:r>
              <a:rPr lang="en-IL" sz="2400" dirty="0">
                <a:effectLst/>
                <a:latin typeface="Calibri" panose="020F0502020204030204" pitchFamily="34" charset="0"/>
                <a:ea typeface="Calibri" panose="020F0502020204030204" pitchFamily="34" charset="0"/>
                <a:cs typeface="Arial" panose="020B0604020202020204" pitchFamily="34" charset="0"/>
              </a:rPr>
              <a:t>Open your terminal or command prompt on your local machine.</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Tree>
    <p:extLst>
      <p:ext uri="{BB962C8B-B14F-4D97-AF65-F5344CB8AC3E}">
        <p14:creationId xmlns:p14="http://schemas.microsoft.com/office/powerpoint/2010/main" val="914485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F0C81-5F50-FF07-DA1E-29C75DAC9499}"/>
              </a:ext>
            </a:extLst>
          </p:cNvPr>
          <p:cNvSpPr>
            <a:spLocks noGrp="1"/>
          </p:cNvSpPr>
          <p:nvPr>
            <p:ph type="title"/>
          </p:nvPr>
        </p:nvSpPr>
        <p:spPr/>
        <p:txBody>
          <a:bodyPr>
            <a:normAutofit fontScale="90000"/>
          </a:bodyPr>
          <a:lstStyle/>
          <a:p>
            <a:r>
              <a:rPr lang="en-US" dirty="0"/>
              <a:t>clone a repository using Git:</a:t>
            </a:r>
            <a:br>
              <a:rPr lang="en-US" dirty="0"/>
            </a:br>
            <a:endParaRPr lang="en-IL" dirty="0"/>
          </a:p>
        </p:txBody>
      </p:sp>
      <p:sp>
        <p:nvSpPr>
          <p:cNvPr id="3" name="Content Placeholder 2">
            <a:extLst>
              <a:ext uri="{FF2B5EF4-FFF2-40B4-BE49-F238E27FC236}">
                <a16:creationId xmlns:a16="http://schemas.microsoft.com/office/drawing/2014/main" id="{68FA8173-7965-F025-CDF1-E3C89377100D}"/>
              </a:ext>
            </a:extLst>
          </p:cNvPr>
          <p:cNvSpPr>
            <a:spLocks noGrp="1"/>
          </p:cNvSpPr>
          <p:nvPr>
            <p:ph sz="quarter" idx="13"/>
          </p:nvPr>
        </p:nvSpPr>
        <p:spPr>
          <a:xfrm>
            <a:off x="548640" y="1981200"/>
            <a:ext cx="10288693" cy="4346448"/>
          </a:xfrm>
        </p:spPr>
        <p:txBody>
          <a:bodyPr>
            <a:normAutofit lnSpcReduction="10000"/>
          </a:bodyPr>
          <a:lstStyle/>
          <a:p>
            <a:pPr marL="0" marR="0">
              <a:lnSpc>
                <a:spcPct val="107000"/>
              </a:lnSpc>
              <a:spcBef>
                <a:spcPts val="0"/>
              </a:spcBef>
              <a:spcAft>
                <a:spcPts val="800"/>
              </a:spcAft>
            </a:pPr>
            <a:r>
              <a:rPr lang="en-IL" sz="2000" i="1"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Replace "username" with the username of the owner of the repository, and "repository" with the name of the repository you want to clone.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6"/>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Press enter to execute the command. Git will create a new directory with the same name as the repository in the "my-project" directory, and clone the repository into that directory.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r>
              <a:rPr lang="en-US" sz="1800" dirty="0">
                <a:solidFill>
                  <a:srgbClr val="00B050"/>
                </a:solidFill>
                <a:effectLst/>
                <a:latin typeface="Calibri" panose="020F0502020204030204" pitchFamily="34" charset="0"/>
                <a:ea typeface="Calibri" panose="020F0502020204030204" pitchFamily="34" charset="0"/>
                <a:cs typeface="Arial" panose="020B0604020202020204" pitchFamily="34" charset="0"/>
              </a:rPr>
              <a:t>Cloning into 'repository'... remote: Enumerating objects: 34, done. remote: Counting objects: 100% (34/34), done. remote: Compressing objects: 100% (22/22), done. remote: Total 34 (delta 10), reused 30 (delta 6), pack-reused 0 Unpacking objects: 100% (34/34), done.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6"/>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Once the repository is cloned, navigate into the directory using the </a:t>
            </a:r>
            <a:r>
              <a:rPr lang="en-IL" sz="2000" b="1" dirty="0">
                <a:effectLst/>
                <a:latin typeface="Calibri" panose="020F0502020204030204" pitchFamily="34" charset="0"/>
                <a:ea typeface="Calibri" panose="020F0502020204030204" pitchFamily="34" charset="0"/>
                <a:cs typeface="Arial" panose="020B0604020202020204" pitchFamily="34" charset="0"/>
              </a:rPr>
              <a:t>cd</a:t>
            </a:r>
            <a:r>
              <a:rPr lang="en-IL" sz="2000" dirty="0">
                <a:effectLst/>
                <a:latin typeface="Calibri" panose="020F0502020204030204" pitchFamily="34" charset="0"/>
                <a:ea typeface="Calibri" panose="020F0502020204030204" pitchFamily="34" charset="0"/>
                <a:cs typeface="Arial" panose="020B0604020202020204" pitchFamily="34" charset="0"/>
              </a:rPr>
              <a:t> command. For example: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cd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This will navigate into the cloned repository directory.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8"/>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You can now start making changes to the code and files in the repository on your local machine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71CCA15B-8E44-A480-AB41-A41C12E812FE}"/>
              </a:ext>
            </a:extLst>
          </p:cNvPr>
          <p:cNvSpPr>
            <a:spLocks noGrp="1"/>
          </p:cNvSpPr>
          <p:nvPr>
            <p:ph type="pic" sz="quarter" idx="15"/>
          </p:nvPr>
        </p:nvSpPr>
        <p:spPr/>
      </p:sp>
      <p:sp>
        <p:nvSpPr>
          <p:cNvPr id="5" name="Text Placeholder 4">
            <a:extLst>
              <a:ext uri="{FF2B5EF4-FFF2-40B4-BE49-F238E27FC236}">
                <a16:creationId xmlns:a16="http://schemas.microsoft.com/office/drawing/2014/main" id="{F5E96459-3BE2-5760-CC53-E90521F7F981}"/>
              </a:ext>
            </a:extLst>
          </p:cNvPr>
          <p:cNvSpPr>
            <a:spLocks noGrp="1"/>
          </p:cNvSpPr>
          <p:nvPr>
            <p:ph type="body" sz="quarter" idx="16"/>
          </p:nvPr>
        </p:nvSpPr>
        <p:spPr>
          <a:xfrm>
            <a:off x="-1" y="1676400"/>
            <a:ext cx="10837333" cy="304800"/>
          </a:xfrm>
        </p:spPr>
        <p:txBody>
          <a:bodyPr/>
          <a:lstStyle/>
          <a:p>
            <a:r>
              <a:rPr lang="en-US" dirty="0"/>
              <a:t>  </a:t>
            </a:r>
            <a:endParaRPr lang="en-IL" dirty="0"/>
          </a:p>
        </p:txBody>
      </p:sp>
    </p:spTree>
    <p:extLst>
      <p:ext uri="{BB962C8B-B14F-4D97-AF65-F5344CB8AC3E}">
        <p14:creationId xmlns:p14="http://schemas.microsoft.com/office/powerpoint/2010/main" val="3474353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1C7A-5115-4063-71A4-3A0FBD9AADBA}"/>
              </a:ext>
            </a:extLst>
          </p:cNvPr>
          <p:cNvSpPr>
            <a:spLocks noGrp="1"/>
          </p:cNvSpPr>
          <p:nvPr>
            <p:ph type="title"/>
          </p:nvPr>
        </p:nvSpPr>
        <p:spPr/>
        <p:txBody>
          <a:bodyPr>
            <a:normAutofit fontScale="90000"/>
          </a:bodyPr>
          <a:lstStyle/>
          <a:p>
            <a:r>
              <a:rPr lang="en-US" dirty="0"/>
              <a:t>Add And Reset And Commit &amp; Explain Progress</a:t>
            </a:r>
            <a:br>
              <a:rPr lang="en-US" dirty="0"/>
            </a:br>
            <a:endParaRPr lang="en-IL" dirty="0"/>
          </a:p>
        </p:txBody>
      </p:sp>
      <p:sp>
        <p:nvSpPr>
          <p:cNvPr id="3" name="Content Placeholder 2">
            <a:extLst>
              <a:ext uri="{FF2B5EF4-FFF2-40B4-BE49-F238E27FC236}">
                <a16:creationId xmlns:a16="http://schemas.microsoft.com/office/drawing/2014/main" id="{50BF4B97-DE2D-01E9-F82B-68E3D888B09D}"/>
              </a:ext>
            </a:extLst>
          </p:cNvPr>
          <p:cNvSpPr>
            <a:spLocks noGrp="1"/>
          </p:cNvSpPr>
          <p:nvPr>
            <p:ph sz="quarter" idx="13"/>
          </p:nvPr>
        </p:nvSpPr>
        <p:spPr>
          <a:xfrm>
            <a:off x="457200" y="2286000"/>
            <a:ext cx="10380133" cy="4041648"/>
          </a:xfrm>
        </p:spPr>
        <p:txBody>
          <a:bodyPr>
            <a:normAutofit/>
          </a:bodyPr>
          <a:lstStyle/>
          <a:p>
            <a:pPr marL="0" marR="0">
              <a:lnSpc>
                <a:spcPct val="107000"/>
              </a:lnSpc>
              <a:spcBef>
                <a:spcPts val="0"/>
              </a:spcBef>
              <a:spcAft>
                <a:spcPts val="800"/>
              </a:spcAft>
            </a:pPr>
            <a:r>
              <a:rPr lang="en-IL" sz="2000" b="1" i="1" u="sng" dirty="0">
                <a:solidFill>
                  <a:srgbClr val="C00000"/>
                </a:solidFill>
                <a:effectLst/>
                <a:latin typeface="Calibri" panose="020F0502020204030204" pitchFamily="34" charset="0"/>
                <a:ea typeface="Calibri" panose="020F0502020204030204" pitchFamily="34" charset="0"/>
                <a:cs typeface="Arial" panose="020B0604020202020204" pitchFamily="34" charset="0"/>
              </a:rPr>
              <a:t>In Git, adding, resetting, and committing changes are key steps in managing the version control of your project</a:t>
            </a:r>
            <a:r>
              <a:rPr lang="en-IL" sz="2000" dirty="0">
                <a:effectLst/>
                <a:latin typeface="Calibri" panose="020F0502020204030204" pitchFamily="34" charset="0"/>
                <a:ea typeface="Calibri" panose="020F0502020204030204" pitchFamily="34" charset="0"/>
                <a:cs typeface="Arial" panose="020B0604020202020204" pitchFamily="34" charset="0"/>
              </a:rPr>
              <a:t>. Here is an overview of each of these steps: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400" b="1" dirty="0">
                <a:effectLst/>
                <a:latin typeface="Calibri" panose="020F0502020204030204" pitchFamily="34" charset="0"/>
                <a:ea typeface="Calibri" panose="020F0502020204030204" pitchFamily="34" charset="0"/>
                <a:cs typeface="Arial" panose="020B0604020202020204" pitchFamily="34" charset="0"/>
              </a:rPr>
              <a:t>Adding changes:</a:t>
            </a:r>
            <a:r>
              <a:rPr lang="en-IL" sz="24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When you make changes to your project files, Git does not automatically track them. You need to add the changes to the staging area to prepare them for committing. This can be done with the </a:t>
            </a:r>
            <a:r>
              <a:rPr lang="en-IL" sz="20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git add</a:t>
            </a:r>
            <a:r>
              <a:rPr lang="en-IL" sz="20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command, which adds the changes to the staging area.</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Example: git add file.txt will add the changes made to file.txt to the staging area.</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2"/>
              <a:tabLst>
                <a:tab pos="457200" algn="l"/>
              </a:tabLst>
            </a:pPr>
            <a:r>
              <a:rPr lang="en-IL" sz="2400" b="1" dirty="0">
                <a:effectLst/>
                <a:latin typeface="Calibri" panose="020F0502020204030204" pitchFamily="34" charset="0"/>
                <a:ea typeface="Calibri" panose="020F0502020204030204" pitchFamily="34" charset="0"/>
                <a:cs typeface="Arial" panose="020B0604020202020204" pitchFamily="34" charset="0"/>
              </a:rPr>
              <a:t>Resetting changes:</a:t>
            </a:r>
            <a:r>
              <a:rPr lang="en-IL" sz="2400" dirty="0">
                <a:effectLst/>
                <a:latin typeface="Calibri" panose="020F0502020204030204" pitchFamily="34" charset="0"/>
                <a:ea typeface="Calibri" panose="020F0502020204030204" pitchFamily="34" charset="0"/>
                <a:cs typeface="Arial" panose="020B0604020202020204" pitchFamily="34" charset="0"/>
              </a:rPr>
              <a:t> </a:t>
            </a:r>
            <a:r>
              <a:rPr lang="en-IL" sz="2000" i="1" u="sng" dirty="0">
                <a:effectLst/>
                <a:latin typeface="Calibri" panose="020F0502020204030204" pitchFamily="34" charset="0"/>
                <a:ea typeface="Calibri" panose="020F0502020204030204" pitchFamily="34" charset="0"/>
                <a:cs typeface="Arial" panose="020B0604020202020204" pitchFamily="34" charset="0"/>
              </a:rPr>
              <a:t>If you have added changes to the staging area but decide you want to undo them, you can use the </a:t>
            </a:r>
            <a:r>
              <a:rPr lang="en-IL" sz="2000" b="1" i="1" u="sng" dirty="0">
                <a:effectLst/>
                <a:latin typeface="Calibri" panose="020F0502020204030204" pitchFamily="34" charset="0"/>
                <a:ea typeface="Calibri" panose="020F0502020204030204" pitchFamily="34" charset="0"/>
                <a:cs typeface="Arial" panose="020B0604020202020204" pitchFamily="34" charset="0"/>
              </a:rPr>
              <a:t>git reset</a:t>
            </a:r>
            <a:r>
              <a:rPr lang="en-IL" sz="2000" i="1" u="sng" dirty="0">
                <a:effectLst/>
                <a:latin typeface="Calibri" panose="020F0502020204030204" pitchFamily="34" charset="0"/>
                <a:ea typeface="Calibri" panose="020F0502020204030204" pitchFamily="34" charset="0"/>
                <a:cs typeface="Arial" panose="020B0604020202020204" pitchFamily="34" charset="0"/>
              </a:rPr>
              <a:t> command to remove them from the staging area.</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IL" sz="20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Example: git reset file.txt will remove the changes made to file.txt from the staging area.</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84359E6B-5B8B-1B6C-76DB-2CD5B9015CC9}"/>
              </a:ext>
            </a:extLst>
          </p:cNvPr>
          <p:cNvSpPr>
            <a:spLocks noGrp="1"/>
          </p:cNvSpPr>
          <p:nvPr>
            <p:ph type="pic" sz="quarter" idx="15"/>
          </p:nvPr>
        </p:nvSpPr>
        <p:spPr/>
      </p:sp>
      <p:sp>
        <p:nvSpPr>
          <p:cNvPr id="5" name="Text Placeholder 4">
            <a:extLst>
              <a:ext uri="{FF2B5EF4-FFF2-40B4-BE49-F238E27FC236}">
                <a16:creationId xmlns:a16="http://schemas.microsoft.com/office/drawing/2014/main" id="{58AED638-0CDC-DA22-7174-0FECA0A13809}"/>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3388306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B130-0DF1-3D0E-918E-D2ADEE9EBCBF}"/>
              </a:ext>
            </a:extLst>
          </p:cNvPr>
          <p:cNvSpPr>
            <a:spLocks noGrp="1"/>
          </p:cNvSpPr>
          <p:nvPr>
            <p:ph type="title"/>
          </p:nvPr>
        </p:nvSpPr>
        <p:spPr>
          <a:xfrm>
            <a:off x="548640" y="990600"/>
            <a:ext cx="10805160" cy="457200"/>
          </a:xfrm>
        </p:spPr>
        <p:txBody>
          <a:bodyPr>
            <a:normAutofit fontScale="90000"/>
          </a:bodyPr>
          <a:lstStyle/>
          <a:p>
            <a:r>
              <a:rPr lang="en-IL" sz="1800" b="1" dirty="0">
                <a:effectLst/>
                <a:latin typeface="Calibri" panose="020F0502020204030204" pitchFamily="34" charset="0"/>
                <a:ea typeface="Calibri" panose="020F0502020204030204" pitchFamily="34" charset="0"/>
                <a:cs typeface="Arial" panose="020B0604020202020204" pitchFamily="34" charset="0"/>
              </a:rPr>
              <a:t>Add And Reset And Commit &amp; Explain </a:t>
            </a:r>
            <a:r>
              <a:rPr lang="en-IL" sz="1600" b="1" dirty="0">
                <a:effectLst/>
                <a:latin typeface="Calibri" panose="020F0502020204030204" pitchFamily="34" charset="0"/>
                <a:ea typeface="Calibri" panose="020F0502020204030204" pitchFamily="34" charset="0"/>
                <a:cs typeface="Arial" panose="020B0604020202020204" pitchFamily="34" charset="0"/>
              </a:rPr>
              <a:t>Progress</a:t>
            </a:r>
            <a:br>
              <a:rPr lang="en-IL" sz="3200" dirty="0">
                <a:effectLst/>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A9FE5C65-C331-6B0C-CEE7-DD8A648012FF}"/>
              </a:ext>
            </a:extLst>
          </p:cNvPr>
          <p:cNvSpPr>
            <a:spLocks noGrp="1"/>
          </p:cNvSpPr>
          <p:nvPr>
            <p:ph sz="quarter" idx="13"/>
          </p:nvPr>
        </p:nvSpPr>
        <p:spPr>
          <a:xfrm>
            <a:off x="548640" y="2209800"/>
            <a:ext cx="10288693" cy="4117848"/>
          </a:xfrm>
        </p:spPr>
        <p:txBody>
          <a:bodyPr/>
          <a:lstStyle/>
          <a:p>
            <a:pPr marL="342900" marR="0" lvl="0" indent="-342900" rtl="0">
              <a:lnSpc>
                <a:spcPct val="107000"/>
              </a:lnSpc>
              <a:spcBef>
                <a:spcPts val="0"/>
              </a:spcBef>
              <a:spcAft>
                <a:spcPts val="800"/>
              </a:spcAft>
              <a:buFont typeface="+mj-lt"/>
              <a:buAutoNum type="arabicPeriod" startAt="3"/>
              <a:tabLst>
                <a:tab pos="457200" algn="l"/>
              </a:tabLst>
            </a:pPr>
            <a:r>
              <a:rPr lang="en-IL" sz="2400" b="1" dirty="0">
                <a:effectLst/>
                <a:latin typeface="Calibri" panose="020F0502020204030204" pitchFamily="34" charset="0"/>
                <a:ea typeface="Calibri" panose="020F0502020204030204" pitchFamily="34" charset="0"/>
                <a:cs typeface="Arial" panose="020B0604020202020204" pitchFamily="34" charset="0"/>
              </a:rPr>
              <a:t>Committing changes:</a:t>
            </a:r>
            <a:r>
              <a:rPr lang="en-IL" sz="24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Once you have added the changes to the staging area, you can commit them to the repository with a message that describes the changes you have made. This can be done with the </a:t>
            </a:r>
            <a:r>
              <a:rPr lang="en-IL" sz="2000" b="1" dirty="0">
                <a:effectLst/>
                <a:latin typeface="Calibri" panose="020F0502020204030204" pitchFamily="34" charset="0"/>
                <a:ea typeface="Calibri" panose="020F0502020204030204" pitchFamily="34" charset="0"/>
                <a:cs typeface="Arial" panose="020B0604020202020204" pitchFamily="34" charset="0"/>
              </a:rPr>
              <a:t>git commit</a:t>
            </a:r>
            <a:r>
              <a:rPr lang="en-IL" sz="2000" dirty="0">
                <a:effectLst/>
                <a:latin typeface="Calibri" panose="020F0502020204030204" pitchFamily="34" charset="0"/>
                <a:ea typeface="Calibri" panose="020F0502020204030204" pitchFamily="34" charset="0"/>
                <a:cs typeface="Arial" panose="020B0604020202020204" pitchFamily="34" charset="0"/>
              </a:rPr>
              <a:t> command.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Example: git commit -m "Added new feature to file.txt" will commit the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Progress in Git refers</a:t>
            </a:r>
            <a:r>
              <a:rPr lang="en-IL" sz="20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to the series of changes made to a project over time. </a:t>
            </a:r>
            <a:r>
              <a:rPr lang="en-IL" sz="2400" i="1" u="sng" dirty="0">
                <a:effectLst/>
                <a:latin typeface="Calibri" panose="020F0502020204030204" pitchFamily="34" charset="0"/>
                <a:ea typeface="Calibri" panose="020F0502020204030204" pitchFamily="34" charset="0"/>
                <a:cs typeface="Arial" panose="020B0604020202020204" pitchFamily="34" charset="0"/>
              </a:rPr>
              <a:t>Each commit represents a snapshot of the project at a particular point in time, and the sequence of commits shows the progress of the project</a:t>
            </a:r>
            <a:r>
              <a:rPr lang="en-IL" sz="2000" dirty="0">
                <a:effectLst/>
                <a:latin typeface="Calibri" panose="020F0502020204030204" pitchFamily="34" charset="0"/>
                <a:ea typeface="Calibri" panose="020F0502020204030204" pitchFamily="34" charset="0"/>
                <a:cs typeface="Arial" panose="020B0604020202020204" pitchFamily="34" charset="0"/>
              </a:rPr>
              <a:t>. By using Git to manage your project, you can track changes, collaborate with others, and revert to previous versions of your project if needed.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33F55F1F-FF29-735E-60B8-78FA1123041C}"/>
              </a:ext>
            </a:extLst>
          </p:cNvPr>
          <p:cNvSpPr>
            <a:spLocks noGrp="1"/>
          </p:cNvSpPr>
          <p:nvPr>
            <p:ph type="pic" sz="quarter" idx="15"/>
          </p:nvPr>
        </p:nvSpPr>
        <p:spPr/>
      </p:sp>
      <p:sp>
        <p:nvSpPr>
          <p:cNvPr id="5" name="Text Placeholder 4">
            <a:extLst>
              <a:ext uri="{FF2B5EF4-FFF2-40B4-BE49-F238E27FC236}">
                <a16:creationId xmlns:a16="http://schemas.microsoft.com/office/drawing/2014/main" id="{D85AD52E-720F-3E09-3554-B8D3846F5922}"/>
              </a:ext>
            </a:extLst>
          </p:cNvPr>
          <p:cNvSpPr>
            <a:spLocks noGrp="1"/>
          </p:cNvSpPr>
          <p:nvPr>
            <p:ph type="body" sz="quarter" idx="16"/>
          </p:nvPr>
        </p:nvSpPr>
        <p:spPr>
          <a:xfrm>
            <a:off x="76200" y="1524000"/>
            <a:ext cx="10837333" cy="424732"/>
          </a:xfrm>
        </p:spPr>
        <p:txBody>
          <a:bodyPr/>
          <a:lstStyle/>
          <a:p>
            <a:r>
              <a:rPr lang="en-US" dirty="0"/>
              <a:t> …..</a:t>
            </a:r>
            <a:endParaRPr lang="en-IL" dirty="0"/>
          </a:p>
        </p:txBody>
      </p:sp>
    </p:spTree>
    <p:extLst>
      <p:ext uri="{BB962C8B-B14F-4D97-AF65-F5344CB8AC3E}">
        <p14:creationId xmlns:p14="http://schemas.microsoft.com/office/powerpoint/2010/main" val="2734965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D741-A156-7C45-7691-5D813D66D27E}"/>
              </a:ext>
            </a:extLst>
          </p:cNvPr>
          <p:cNvSpPr>
            <a:spLocks noGrp="1"/>
          </p:cNvSpPr>
          <p:nvPr>
            <p:ph type="title"/>
          </p:nvPr>
        </p:nvSpPr>
        <p:spPr/>
        <p:txBody>
          <a:bodyPr>
            <a:normAutofit fontScale="90000"/>
          </a:bodyPr>
          <a:lstStyle/>
          <a:p>
            <a:r>
              <a:rPr lang="en-US" dirty="0"/>
              <a:t> </a:t>
            </a:r>
            <a:r>
              <a:rPr lang="en-US" sz="1800" dirty="0"/>
              <a:t>example sequence of commands you might use to add, reset, and commit changes in Git:</a:t>
            </a:r>
            <a:br>
              <a:rPr lang="en-US" dirty="0"/>
            </a:br>
            <a:endParaRPr lang="en-IL" dirty="0"/>
          </a:p>
        </p:txBody>
      </p:sp>
      <p:sp>
        <p:nvSpPr>
          <p:cNvPr id="3" name="Content Placeholder 2">
            <a:extLst>
              <a:ext uri="{FF2B5EF4-FFF2-40B4-BE49-F238E27FC236}">
                <a16:creationId xmlns:a16="http://schemas.microsoft.com/office/drawing/2014/main" id="{446BA41D-6639-2496-F2DC-D9D54F6947DD}"/>
              </a:ext>
            </a:extLst>
          </p:cNvPr>
          <p:cNvSpPr>
            <a:spLocks noGrp="1"/>
          </p:cNvSpPr>
          <p:nvPr>
            <p:ph sz="quarter" idx="13"/>
          </p:nvPr>
        </p:nvSpPr>
        <p:spPr/>
        <p:txBody>
          <a:bodyPr>
            <a:normAutofit fontScale="62500" lnSpcReduction="20000"/>
          </a:bodyPr>
          <a:lstStyle/>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Create a new file in your local repository, such as </a:t>
            </a:r>
            <a:r>
              <a:rPr lang="en-IL" sz="2000" b="1" dirty="0">
                <a:effectLst/>
                <a:latin typeface="Calibri" panose="020F0502020204030204" pitchFamily="34" charset="0"/>
                <a:ea typeface="Calibri" panose="020F0502020204030204" pitchFamily="34" charset="0"/>
                <a:cs typeface="Arial" panose="020B0604020202020204" pitchFamily="34" charset="0"/>
              </a:rPr>
              <a:t>example.txt</a:t>
            </a:r>
            <a:r>
              <a:rPr lang="en-IL" sz="2000" dirty="0">
                <a:effectLst/>
                <a:latin typeface="Calibri" panose="020F0502020204030204" pitchFamily="34" charset="0"/>
                <a:ea typeface="Calibri" panose="020F0502020204030204" pitchFamily="34" charset="0"/>
                <a:cs typeface="Arial" panose="020B0604020202020204" pitchFamily="34" charset="0"/>
              </a:rPr>
              <a: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 touch example.txt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2"/>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Add the file to the staging area.</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0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 git add example.txt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3"/>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Check the status of your changes.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 git status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Output: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1800" dirty="0">
                <a:solidFill>
                  <a:srgbClr val="70AD47"/>
                </a:solidFill>
                <a:effectLst/>
                <a:latin typeface="Calibri" panose="020F0502020204030204" pitchFamily="34" charset="0"/>
                <a:ea typeface="Calibri" panose="020F0502020204030204" pitchFamily="34" charset="0"/>
                <a:cs typeface="Arial" panose="020B0604020202020204" pitchFamily="34" charset="0"/>
              </a:rPr>
              <a:t>On branch main Changes to be committed: (use "git restore --staged &lt;file&gt;..." to unstage) new file: example.txt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4"/>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Make changes to the file, such as adding some text to it.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4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nano example.txt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5"/>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Reset the changes you made to the file.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git reset example.txt</a:t>
            </a:r>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Picture Placeholder 3">
            <a:extLst>
              <a:ext uri="{FF2B5EF4-FFF2-40B4-BE49-F238E27FC236}">
                <a16:creationId xmlns:a16="http://schemas.microsoft.com/office/drawing/2014/main" id="{6ADF376E-E2CD-9C09-E044-4ED295EE2EB2}"/>
              </a:ext>
            </a:extLst>
          </p:cNvPr>
          <p:cNvSpPr>
            <a:spLocks noGrp="1"/>
          </p:cNvSpPr>
          <p:nvPr>
            <p:ph type="pic" sz="quarter" idx="15"/>
          </p:nvPr>
        </p:nvSpPr>
        <p:spPr/>
      </p:sp>
      <p:sp>
        <p:nvSpPr>
          <p:cNvPr id="5" name="Text Placeholder 4">
            <a:extLst>
              <a:ext uri="{FF2B5EF4-FFF2-40B4-BE49-F238E27FC236}">
                <a16:creationId xmlns:a16="http://schemas.microsoft.com/office/drawing/2014/main" id="{3A68B1ED-7214-FFE8-24FC-462C506EA6B0}"/>
              </a:ext>
            </a:extLst>
          </p:cNvPr>
          <p:cNvSpPr>
            <a:spLocks noGrp="1"/>
          </p:cNvSpPr>
          <p:nvPr>
            <p:ph type="body" sz="quarter" idx="16"/>
          </p:nvPr>
        </p:nvSpPr>
        <p:spPr/>
        <p:txBody>
          <a:bodyPr/>
          <a:lstStyle/>
          <a:p>
            <a:endParaRPr lang="en-IL" dirty="0"/>
          </a:p>
        </p:txBody>
      </p:sp>
    </p:spTree>
    <p:extLst>
      <p:ext uri="{BB962C8B-B14F-4D97-AF65-F5344CB8AC3E}">
        <p14:creationId xmlns:p14="http://schemas.microsoft.com/office/powerpoint/2010/main" val="2615856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63877-78A2-5956-3F0E-72B54BA9CA9A}"/>
              </a:ext>
            </a:extLst>
          </p:cNvPr>
          <p:cNvSpPr>
            <a:spLocks noGrp="1"/>
          </p:cNvSpPr>
          <p:nvPr>
            <p:ph type="title"/>
          </p:nvPr>
        </p:nvSpPr>
        <p:spPr/>
        <p:txBody>
          <a:bodyPr/>
          <a:lstStyle/>
          <a:p>
            <a:r>
              <a:rPr lang="en-US" dirty="0"/>
              <a:t>ADD RESET,COMMIT </a:t>
            </a:r>
            <a:endParaRPr lang="en-IL" dirty="0"/>
          </a:p>
        </p:txBody>
      </p:sp>
      <p:sp>
        <p:nvSpPr>
          <p:cNvPr id="3" name="Content Placeholder 2">
            <a:extLst>
              <a:ext uri="{FF2B5EF4-FFF2-40B4-BE49-F238E27FC236}">
                <a16:creationId xmlns:a16="http://schemas.microsoft.com/office/drawing/2014/main" id="{5BDF3F45-A295-B460-CB67-0D1B11E20EF6}"/>
              </a:ext>
            </a:extLst>
          </p:cNvPr>
          <p:cNvSpPr>
            <a:spLocks noGrp="1"/>
          </p:cNvSpPr>
          <p:nvPr>
            <p:ph sz="quarter" idx="13"/>
          </p:nvPr>
        </p:nvSpPr>
        <p:spPr>
          <a:xfrm>
            <a:off x="548640" y="2286000"/>
            <a:ext cx="10288693" cy="4041648"/>
          </a:xfrm>
        </p:spPr>
        <p:txBody>
          <a:bodyPr>
            <a:normAutofit fontScale="47500" lnSpcReduction="20000"/>
          </a:bodyPr>
          <a:lstStyle/>
          <a:p>
            <a:pPr marL="342900" marR="0" lvl="0" indent="-342900">
              <a:lnSpc>
                <a:spcPct val="107000"/>
              </a:lnSpc>
              <a:spcBef>
                <a:spcPts val="0"/>
              </a:spcBef>
              <a:spcAft>
                <a:spcPts val="800"/>
              </a:spcAft>
              <a:buFont typeface="+mj-lt"/>
              <a:buAutoNum type="arabicPeriod" startAt="6"/>
              <a:tabLst>
                <a:tab pos="457200" algn="l"/>
              </a:tabLst>
            </a:pPr>
            <a:r>
              <a:rPr lang="en-IL" sz="2800" dirty="0">
                <a:effectLst/>
                <a:latin typeface="Calibri" panose="020F0502020204030204" pitchFamily="34" charset="0"/>
                <a:ea typeface="Calibri" panose="020F0502020204030204" pitchFamily="34" charset="0"/>
                <a:cs typeface="Arial" panose="020B0604020202020204" pitchFamily="34" charset="0"/>
              </a:rPr>
              <a:t>Check the status of your changes again.</a:t>
            </a:r>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8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git status</a:t>
            </a:r>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800" dirty="0">
                <a:effectLst/>
                <a:latin typeface="Calibri" panose="020F0502020204030204" pitchFamily="34" charset="0"/>
                <a:ea typeface="Calibri" panose="020F0502020204030204" pitchFamily="34" charset="0"/>
                <a:cs typeface="Arial" panose="020B0604020202020204" pitchFamily="34" charset="0"/>
              </a:rPr>
              <a:t>Output:</a:t>
            </a:r>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solidFill>
                  <a:srgbClr val="00B050"/>
                </a:solidFill>
                <a:effectLst/>
                <a:latin typeface="Calibri" panose="020F0502020204030204" pitchFamily="34" charset="0"/>
                <a:ea typeface="Calibri" panose="020F0502020204030204" pitchFamily="34" charset="0"/>
                <a:cs typeface="Arial" panose="020B0604020202020204" pitchFamily="34" charset="0"/>
              </a:rPr>
              <a:t>On branch main Changes not staged for commit: (use "git add &lt;file&gt;..." to update what will be committed) (use "git restore &lt;file&gt;..." to discard changes in working directory) modified: example.txt no changes added to commit (use "git add" and/or "git commit -a") </a:t>
            </a:r>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7"/>
              <a:tabLst>
                <a:tab pos="457200" algn="l"/>
              </a:tabLst>
            </a:pPr>
            <a:r>
              <a:rPr lang="en-IL" sz="2800" dirty="0">
                <a:effectLst/>
                <a:latin typeface="Calibri" panose="020F0502020204030204" pitchFamily="34" charset="0"/>
                <a:ea typeface="Calibri" panose="020F0502020204030204" pitchFamily="34" charset="0"/>
                <a:cs typeface="Arial" panose="020B0604020202020204" pitchFamily="34" charset="0"/>
              </a:rPr>
              <a:t>Add the changes to the staging area again.</a:t>
            </a:r>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32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git add example.txt</a:t>
            </a:r>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8"/>
              <a:tabLst>
                <a:tab pos="457200" algn="l"/>
              </a:tabLst>
            </a:pPr>
            <a:r>
              <a:rPr lang="en-IL" sz="2800" dirty="0">
                <a:effectLst/>
                <a:latin typeface="Calibri" panose="020F0502020204030204" pitchFamily="34" charset="0"/>
                <a:ea typeface="Calibri" panose="020F0502020204030204" pitchFamily="34" charset="0"/>
                <a:cs typeface="Arial" panose="020B0604020202020204" pitchFamily="34" charset="0"/>
              </a:rPr>
              <a:t>Commit the changes to your local repository.</a:t>
            </a:r>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32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git commit -m "Add some text to example.txt"</a:t>
            </a:r>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32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32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9"/>
              <a:tabLst>
                <a:tab pos="457200" algn="l"/>
              </a:tabLst>
            </a:pPr>
            <a:r>
              <a:rPr lang="en-IL" sz="2800" dirty="0">
                <a:effectLst/>
                <a:latin typeface="Calibri" panose="020F0502020204030204" pitchFamily="34" charset="0"/>
                <a:ea typeface="Calibri" panose="020F0502020204030204" pitchFamily="34" charset="0"/>
                <a:cs typeface="Arial" panose="020B0604020202020204" pitchFamily="34" charset="0"/>
              </a:rPr>
              <a:t>Check the status of your changes one last time.</a:t>
            </a:r>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32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git status</a:t>
            </a:r>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800" dirty="0">
                <a:effectLst/>
                <a:latin typeface="Calibri" panose="020F0502020204030204" pitchFamily="34" charset="0"/>
                <a:ea typeface="Calibri" panose="020F0502020204030204" pitchFamily="34" charset="0"/>
                <a:cs typeface="Arial" panose="020B0604020202020204" pitchFamily="34" charset="0"/>
              </a:rPr>
              <a:t>Output: </a:t>
            </a:r>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solidFill>
                  <a:srgbClr val="00B050"/>
                </a:solidFill>
                <a:effectLst/>
                <a:latin typeface="Calibri" panose="020F0502020204030204" pitchFamily="34" charset="0"/>
                <a:ea typeface="Calibri" panose="020F0502020204030204" pitchFamily="34" charset="0"/>
                <a:cs typeface="Arial" panose="020B0604020202020204" pitchFamily="34" charset="0"/>
              </a:rPr>
              <a:t>On branch main nothing to commit, working tree clean</a:t>
            </a:r>
            <a:endParaRPr lang="en-IL" dirty="0"/>
          </a:p>
        </p:txBody>
      </p:sp>
      <p:sp>
        <p:nvSpPr>
          <p:cNvPr id="4" name="Picture Placeholder 3">
            <a:extLst>
              <a:ext uri="{FF2B5EF4-FFF2-40B4-BE49-F238E27FC236}">
                <a16:creationId xmlns:a16="http://schemas.microsoft.com/office/drawing/2014/main" id="{07136FA4-A3B1-58AF-F1A1-A3DE3F2E8DE5}"/>
              </a:ext>
            </a:extLst>
          </p:cNvPr>
          <p:cNvSpPr>
            <a:spLocks noGrp="1"/>
          </p:cNvSpPr>
          <p:nvPr>
            <p:ph type="pic" sz="quarter" idx="15"/>
          </p:nvPr>
        </p:nvSpPr>
        <p:spPr/>
      </p:sp>
      <p:sp>
        <p:nvSpPr>
          <p:cNvPr id="5" name="Text Placeholder 4">
            <a:extLst>
              <a:ext uri="{FF2B5EF4-FFF2-40B4-BE49-F238E27FC236}">
                <a16:creationId xmlns:a16="http://schemas.microsoft.com/office/drawing/2014/main" id="{50671733-10F6-B72D-C03A-A20B0E05C893}"/>
              </a:ext>
            </a:extLst>
          </p:cNvPr>
          <p:cNvSpPr>
            <a:spLocks noGrp="1"/>
          </p:cNvSpPr>
          <p:nvPr>
            <p:ph type="body" sz="quarter" idx="16"/>
          </p:nvPr>
        </p:nvSpPr>
        <p:spPr/>
        <p:txBody>
          <a:bodyPr/>
          <a:lstStyle/>
          <a:p>
            <a:endParaRPr lang="en-IL"/>
          </a:p>
        </p:txBody>
      </p:sp>
    </p:spTree>
    <p:extLst>
      <p:ext uri="{BB962C8B-B14F-4D97-AF65-F5344CB8AC3E}">
        <p14:creationId xmlns:p14="http://schemas.microsoft.com/office/powerpoint/2010/main" val="19952397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5DEFD-AA88-01E7-CBDB-83BD1EC79EFB}"/>
              </a:ext>
            </a:extLst>
          </p:cNvPr>
          <p:cNvSpPr>
            <a:spLocks noGrp="1"/>
          </p:cNvSpPr>
          <p:nvPr>
            <p:ph type="title"/>
          </p:nvPr>
        </p:nvSpPr>
        <p:spPr/>
        <p:txBody>
          <a:bodyPr>
            <a:normAutofit fontScale="90000"/>
          </a:bodyPr>
          <a:lstStyle/>
          <a:p>
            <a:r>
              <a:rPr lang="en-US" sz="4000" dirty="0">
                <a:effectLst/>
                <a:latin typeface="Calibri" panose="020F0502020204030204" pitchFamily="34" charset="0"/>
                <a:ea typeface="Calibri" panose="020F0502020204030204" pitchFamily="34" charset="0"/>
                <a:cs typeface="Arial" panose="020B0604020202020204" pitchFamily="34" charset="0"/>
              </a:rPr>
              <a:t>In summery</a:t>
            </a:r>
            <a:br>
              <a:rPr lang="en-IL" sz="3200" dirty="0">
                <a:effectLst/>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E0223565-D9F2-A0B5-9692-42458D0ECFAC}"/>
              </a:ext>
            </a:extLst>
          </p:cNvPr>
          <p:cNvSpPr>
            <a:spLocks noGrp="1"/>
          </p:cNvSpPr>
          <p:nvPr>
            <p:ph sz="quarter" idx="13"/>
          </p:nvPr>
        </p:nvSpPr>
        <p:spPr>
          <a:xfrm>
            <a:off x="548640" y="2209800"/>
            <a:ext cx="10288693" cy="4117848"/>
          </a:xfrm>
        </p:spPr>
        <p:txBody>
          <a:bodyPr>
            <a:normAutofit fontScale="92500" lnSpcReduction="10000"/>
          </a:bodyPr>
          <a:lstStyle/>
          <a:p>
            <a:r>
              <a:rPr lang="en-IL" sz="2800" b="1" dirty="0">
                <a:effectLst/>
                <a:latin typeface="Calibri" panose="020F0502020204030204" pitchFamily="34" charset="0"/>
                <a:ea typeface="Calibri" panose="020F0502020204030204" pitchFamily="34" charset="0"/>
                <a:cs typeface="Arial" panose="020B0604020202020204" pitchFamily="34" charset="0"/>
              </a:rPr>
              <a:t>git add is</a:t>
            </a:r>
            <a:r>
              <a:rPr lang="en-IL" sz="28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a command used to add changes made to files in the working directory to the staging area. The staging area is an intermediate step before committing changes to the repository. When a file is added to the staging area, it is prepared to be committed to the repository</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400" b="1" dirty="0">
                <a:effectLst/>
                <a:latin typeface="Calibri" panose="020F0502020204030204" pitchFamily="34" charset="0"/>
                <a:ea typeface="Calibri" panose="020F0502020204030204" pitchFamily="34" charset="0"/>
                <a:cs typeface="Arial" panose="020B0604020202020204" pitchFamily="34" charset="0"/>
              </a:rPr>
              <a:t>git status</a:t>
            </a:r>
            <a:r>
              <a:rPr lang="en-IL" sz="24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is a command that shows the status of the working directory and the staging area. It shows which files have been modified and which changes have been staged for the next commit.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There are several ways to use </a:t>
            </a:r>
            <a:r>
              <a:rPr lang="en-IL" sz="2000" b="1" dirty="0">
                <a:effectLst/>
                <a:latin typeface="Calibri" panose="020F0502020204030204" pitchFamily="34" charset="0"/>
                <a:ea typeface="Calibri" panose="020F0502020204030204" pitchFamily="34" charset="0"/>
                <a:cs typeface="Arial" panose="020B0604020202020204" pitchFamily="34" charset="0"/>
              </a:rPr>
              <a:t>git add</a:t>
            </a:r>
            <a:r>
              <a:rPr lang="en-IL" sz="2000" dirty="0">
                <a:effectLst/>
                <a:latin typeface="Calibri" panose="020F0502020204030204" pitchFamily="34" charset="0"/>
                <a:ea typeface="Calibri" panose="020F0502020204030204" pitchFamily="34" charset="0"/>
                <a:cs typeface="Arial" panose="020B0604020202020204" pitchFamily="34" charset="0"/>
              </a:rPr>
              <a: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add &lt;file&gt;</a:t>
            </a:r>
            <a:r>
              <a:rPr lang="en-IL" sz="2000" dirty="0">
                <a:effectLst/>
                <a:latin typeface="Calibri" panose="020F0502020204030204" pitchFamily="34" charset="0"/>
                <a:ea typeface="Calibri" panose="020F0502020204030204" pitchFamily="34" charset="0"/>
                <a:cs typeface="Arial" panose="020B0604020202020204" pitchFamily="34" charset="0"/>
              </a:rPr>
              <a:t>: Adds a specific file to the staging area.</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add .</a:t>
            </a:r>
            <a:r>
              <a:rPr lang="en-IL" sz="2000" dirty="0">
                <a:effectLst/>
                <a:latin typeface="Calibri" panose="020F0502020204030204" pitchFamily="34" charset="0"/>
                <a:ea typeface="Calibri" panose="020F0502020204030204" pitchFamily="34" charset="0"/>
                <a:cs typeface="Arial" panose="020B0604020202020204" pitchFamily="34" charset="0"/>
              </a:rPr>
              <a:t> or </a:t>
            </a:r>
            <a:r>
              <a:rPr lang="en-IL" sz="2000" b="1" dirty="0">
                <a:effectLst/>
                <a:latin typeface="Calibri" panose="020F0502020204030204" pitchFamily="34" charset="0"/>
                <a:ea typeface="Calibri" panose="020F0502020204030204" pitchFamily="34" charset="0"/>
                <a:cs typeface="Arial" panose="020B0604020202020204" pitchFamily="34" charset="0"/>
              </a:rPr>
              <a:t>git add --all</a:t>
            </a:r>
            <a:r>
              <a:rPr lang="en-IL" sz="2000" dirty="0">
                <a:effectLst/>
                <a:latin typeface="Calibri" panose="020F0502020204030204" pitchFamily="34" charset="0"/>
                <a:ea typeface="Calibri" panose="020F0502020204030204" pitchFamily="34" charset="0"/>
                <a:cs typeface="Arial" panose="020B0604020202020204" pitchFamily="34" charset="0"/>
              </a:rPr>
              <a:t>: Adds all changes in the working directory to the staging area.</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add -p</a:t>
            </a:r>
            <a:r>
              <a:rPr lang="en-IL" sz="2000" dirty="0">
                <a:effectLst/>
                <a:latin typeface="Calibri" panose="020F0502020204030204" pitchFamily="34" charset="0"/>
                <a:ea typeface="Calibri" panose="020F0502020204030204" pitchFamily="34" charset="0"/>
                <a:cs typeface="Arial" panose="020B0604020202020204" pitchFamily="34" charset="0"/>
              </a:rPr>
              <a:t>: Interactively adds changes to the staging area, allowing the user to select which changes to include.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i="1" u="sng" dirty="0">
                <a:solidFill>
                  <a:srgbClr val="00B0F0"/>
                </a:solidFill>
                <a:effectLst/>
                <a:latin typeface="Calibri" panose="020F0502020204030204" pitchFamily="34" charset="0"/>
                <a:ea typeface="Calibri" panose="020F0502020204030204" pitchFamily="34" charset="0"/>
                <a:cs typeface="Arial" panose="020B0604020202020204" pitchFamily="34" charset="0"/>
              </a:rPr>
              <a:t>It's important to note that changes that have not been added to the staging area will not be included in the next commit. Therefore, it's important to use </a:t>
            </a:r>
            <a:r>
              <a:rPr lang="en-IL" sz="2000" b="1" i="1" u="sng" dirty="0">
                <a:solidFill>
                  <a:srgbClr val="00B0F0"/>
                </a:solidFill>
                <a:effectLst/>
                <a:latin typeface="Calibri" panose="020F0502020204030204" pitchFamily="34" charset="0"/>
                <a:ea typeface="Calibri" panose="020F0502020204030204" pitchFamily="34" charset="0"/>
                <a:cs typeface="Arial" panose="020B0604020202020204" pitchFamily="34" charset="0"/>
              </a:rPr>
              <a:t>git add</a:t>
            </a:r>
            <a:r>
              <a:rPr lang="en-IL" sz="2000" i="1" u="sng" dirty="0">
                <a:solidFill>
                  <a:srgbClr val="00B0F0"/>
                </a:solidFill>
                <a:effectLst/>
                <a:latin typeface="Calibri" panose="020F0502020204030204" pitchFamily="34" charset="0"/>
                <a:ea typeface="Calibri" panose="020F0502020204030204" pitchFamily="34" charset="0"/>
                <a:cs typeface="Arial" panose="020B0604020202020204" pitchFamily="34" charset="0"/>
              </a:rPr>
              <a:t> to stage changes before committing them</a:t>
            </a:r>
            <a:r>
              <a:rPr lang="en-IL" sz="2000" dirty="0">
                <a:effectLst/>
                <a:latin typeface="Calibri" panose="020F0502020204030204" pitchFamily="34" charset="0"/>
                <a:ea typeface="Calibri" panose="020F0502020204030204" pitchFamily="34" charset="0"/>
                <a:cs typeface="Arial" panose="020B0604020202020204" pitchFamily="34" charset="0"/>
              </a:rPr>
              <a: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943BCC9A-03E2-E221-431D-77C87C753842}"/>
              </a:ext>
            </a:extLst>
          </p:cNvPr>
          <p:cNvSpPr>
            <a:spLocks noGrp="1"/>
          </p:cNvSpPr>
          <p:nvPr>
            <p:ph type="pic" sz="quarter" idx="15"/>
          </p:nvPr>
        </p:nvSpPr>
        <p:spPr/>
      </p:sp>
      <p:sp>
        <p:nvSpPr>
          <p:cNvPr id="5" name="Text Placeholder 4">
            <a:extLst>
              <a:ext uri="{FF2B5EF4-FFF2-40B4-BE49-F238E27FC236}">
                <a16:creationId xmlns:a16="http://schemas.microsoft.com/office/drawing/2014/main" id="{4321A3B5-DED8-F524-3855-DCB1BDACD045}"/>
              </a:ext>
            </a:extLst>
          </p:cNvPr>
          <p:cNvSpPr>
            <a:spLocks noGrp="1"/>
          </p:cNvSpPr>
          <p:nvPr>
            <p:ph type="body" sz="quarter" idx="16"/>
          </p:nvPr>
        </p:nvSpPr>
        <p:spPr>
          <a:xfrm>
            <a:off x="-1" y="1676400"/>
            <a:ext cx="10837333" cy="228600"/>
          </a:xfrm>
        </p:spPr>
        <p:txBody>
          <a:bodyPr/>
          <a:lstStyle/>
          <a:p>
            <a:r>
              <a:rPr lang="en-US" dirty="0"/>
              <a:t>  </a:t>
            </a:r>
            <a:endParaRPr lang="en-IL" dirty="0"/>
          </a:p>
        </p:txBody>
      </p:sp>
    </p:spTree>
    <p:extLst>
      <p:ext uri="{BB962C8B-B14F-4D97-AF65-F5344CB8AC3E}">
        <p14:creationId xmlns:p14="http://schemas.microsoft.com/office/powerpoint/2010/main" val="6637907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A6A71-C2ED-E916-89BF-619E742CEF5B}"/>
              </a:ext>
            </a:extLst>
          </p:cNvPr>
          <p:cNvSpPr>
            <a:spLocks noGrp="1"/>
          </p:cNvSpPr>
          <p:nvPr>
            <p:ph type="title"/>
          </p:nvPr>
        </p:nvSpPr>
        <p:spPr/>
        <p:txBody>
          <a:bodyPr>
            <a:normAutofit fontScale="90000"/>
          </a:bodyPr>
          <a:lstStyle/>
          <a:p>
            <a:r>
              <a:rPr lang="en-IL" sz="4000" b="1" dirty="0">
                <a:effectLst/>
                <a:latin typeface="Calibri" panose="020F0502020204030204" pitchFamily="34" charset="0"/>
                <a:ea typeface="Calibri" panose="020F0502020204030204" pitchFamily="34" charset="0"/>
                <a:cs typeface="Arial" panose="020B0604020202020204" pitchFamily="34" charset="0"/>
              </a:rPr>
              <a:t>HOW TO UNSTAGE UNWANTED FILE </a:t>
            </a:r>
            <a:br>
              <a:rPr lang="en-IL" sz="3200" dirty="0">
                <a:effectLst/>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3CA22F64-F1B4-0CB9-860F-B1BBB944B3FF}"/>
              </a:ext>
            </a:extLst>
          </p:cNvPr>
          <p:cNvSpPr>
            <a:spLocks noGrp="1"/>
          </p:cNvSpPr>
          <p:nvPr>
            <p:ph sz="quarter" idx="13"/>
          </p:nvPr>
        </p:nvSpPr>
        <p:spPr>
          <a:xfrm>
            <a:off x="548640" y="2286000"/>
            <a:ext cx="10288693" cy="4041648"/>
          </a:xfrm>
        </p:spPr>
        <p:txBody>
          <a:bodyPr>
            <a:normAutofit lnSpcReduction="10000"/>
          </a:bodyPr>
          <a:lstStyle/>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If you have added a file to the staging area using the </a:t>
            </a:r>
            <a:r>
              <a:rPr lang="en-IL" sz="2000" b="1" dirty="0">
                <a:effectLst/>
                <a:latin typeface="Calibri" panose="020F0502020204030204" pitchFamily="34" charset="0"/>
                <a:ea typeface="Calibri" panose="020F0502020204030204" pitchFamily="34" charset="0"/>
                <a:cs typeface="Arial" panose="020B0604020202020204" pitchFamily="34" charset="0"/>
              </a:rPr>
              <a:t>git add</a:t>
            </a:r>
            <a:r>
              <a:rPr lang="en-IL" sz="2000" dirty="0">
                <a:effectLst/>
                <a:latin typeface="Calibri" panose="020F0502020204030204" pitchFamily="34" charset="0"/>
                <a:ea typeface="Calibri" panose="020F0502020204030204" pitchFamily="34" charset="0"/>
                <a:cs typeface="Arial" panose="020B0604020202020204" pitchFamily="34" charset="0"/>
              </a:rPr>
              <a:t> command, but then decide that you don't want to include it in your commit, you can unstage the file using the </a:t>
            </a:r>
            <a:r>
              <a:rPr lang="en-IL" sz="2000" b="1" dirty="0">
                <a:effectLst/>
                <a:latin typeface="Calibri" panose="020F0502020204030204" pitchFamily="34" charset="0"/>
                <a:ea typeface="Calibri" panose="020F0502020204030204" pitchFamily="34" charset="0"/>
                <a:cs typeface="Arial" panose="020B0604020202020204" pitchFamily="34" charset="0"/>
              </a:rPr>
              <a:t>git reset</a:t>
            </a:r>
            <a:r>
              <a:rPr lang="en-IL" sz="2000" dirty="0">
                <a:effectLst/>
                <a:latin typeface="Calibri" panose="020F0502020204030204" pitchFamily="34" charset="0"/>
                <a:ea typeface="Calibri" panose="020F0502020204030204" pitchFamily="34" charset="0"/>
                <a:cs typeface="Arial" panose="020B0604020202020204" pitchFamily="34" charset="0"/>
              </a:rPr>
              <a:t> command.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Here are the steps to unstage a file: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Run </a:t>
            </a:r>
            <a:r>
              <a:rPr lang="en-IL" sz="2000" b="1" dirty="0">
                <a:effectLst/>
                <a:latin typeface="Calibri" panose="020F0502020204030204" pitchFamily="34" charset="0"/>
                <a:ea typeface="Calibri" panose="020F0502020204030204" pitchFamily="34" charset="0"/>
                <a:cs typeface="Arial" panose="020B0604020202020204" pitchFamily="34" charset="0"/>
              </a:rPr>
              <a:t>git status</a:t>
            </a:r>
            <a:r>
              <a:rPr lang="en-IL" sz="2000" dirty="0">
                <a:effectLst/>
                <a:latin typeface="Calibri" panose="020F0502020204030204" pitchFamily="34" charset="0"/>
                <a:ea typeface="Calibri" panose="020F0502020204030204" pitchFamily="34" charset="0"/>
                <a:cs typeface="Arial" panose="020B0604020202020204" pitchFamily="34" charset="0"/>
              </a:rPr>
              <a:t> to see which files are staged for commit.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Identify the file you want to unstage.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Run </a:t>
            </a:r>
            <a:r>
              <a:rPr lang="en-IL" sz="2000" b="1" dirty="0">
                <a:effectLst/>
                <a:latin typeface="Calibri" panose="020F0502020204030204" pitchFamily="34" charset="0"/>
                <a:ea typeface="Calibri" panose="020F0502020204030204" pitchFamily="34" charset="0"/>
                <a:cs typeface="Arial" panose="020B0604020202020204" pitchFamily="34" charset="0"/>
              </a:rPr>
              <a:t>git reset HEAD &lt;file&gt;</a:t>
            </a:r>
            <a:r>
              <a:rPr lang="en-IL" sz="2000" dirty="0">
                <a:effectLst/>
                <a:latin typeface="Calibri" panose="020F0502020204030204" pitchFamily="34" charset="0"/>
                <a:ea typeface="Calibri" panose="020F0502020204030204" pitchFamily="34" charset="0"/>
                <a:cs typeface="Arial" panose="020B0604020202020204" pitchFamily="34" charset="0"/>
              </a:rPr>
              <a:t> to unstage the file. Replace </a:t>
            </a:r>
            <a:r>
              <a:rPr lang="en-IL" sz="2000" b="1" dirty="0">
                <a:effectLst/>
                <a:latin typeface="Calibri" panose="020F0502020204030204" pitchFamily="34" charset="0"/>
                <a:ea typeface="Calibri" panose="020F0502020204030204" pitchFamily="34" charset="0"/>
                <a:cs typeface="Arial" panose="020B0604020202020204" pitchFamily="34" charset="0"/>
              </a:rPr>
              <a:t>&lt;file&gt;</a:t>
            </a:r>
            <a:r>
              <a:rPr lang="en-IL" sz="2000" dirty="0">
                <a:effectLst/>
                <a:latin typeface="Calibri" panose="020F0502020204030204" pitchFamily="34" charset="0"/>
                <a:ea typeface="Calibri" panose="020F0502020204030204" pitchFamily="34" charset="0"/>
                <a:cs typeface="Arial" panose="020B0604020202020204" pitchFamily="34" charset="0"/>
              </a:rPr>
              <a:t> with the name of the file you want to unstage.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Run </a:t>
            </a:r>
            <a:r>
              <a:rPr lang="en-IL" sz="2000" b="1" dirty="0">
                <a:effectLst/>
                <a:latin typeface="Calibri" panose="020F0502020204030204" pitchFamily="34" charset="0"/>
                <a:ea typeface="Calibri" panose="020F0502020204030204" pitchFamily="34" charset="0"/>
                <a:cs typeface="Arial" panose="020B0604020202020204" pitchFamily="34" charset="0"/>
              </a:rPr>
              <a:t>git status</a:t>
            </a:r>
            <a:r>
              <a:rPr lang="en-IL" sz="2000" dirty="0">
                <a:effectLst/>
                <a:latin typeface="Calibri" panose="020F0502020204030204" pitchFamily="34" charset="0"/>
                <a:ea typeface="Calibri" panose="020F0502020204030204" pitchFamily="34" charset="0"/>
                <a:cs typeface="Arial" panose="020B0604020202020204" pitchFamily="34" charset="0"/>
              </a:rPr>
              <a:t> again to confirm that the file has been </a:t>
            </a:r>
            <a:r>
              <a:rPr lang="en-IL" sz="2000" dirty="0" err="1">
                <a:effectLst/>
                <a:latin typeface="Calibri" panose="020F0502020204030204" pitchFamily="34" charset="0"/>
                <a:ea typeface="Calibri" panose="020F0502020204030204" pitchFamily="34" charset="0"/>
                <a:cs typeface="Arial" panose="020B0604020202020204" pitchFamily="34" charset="0"/>
              </a:rPr>
              <a:t>unstaged</a:t>
            </a:r>
            <a:r>
              <a:rPr lang="en-IL" sz="2000" dirty="0">
                <a:effectLst/>
                <a:latin typeface="Calibri" panose="020F0502020204030204" pitchFamily="34" charset="0"/>
                <a:ea typeface="Calibri" panose="020F0502020204030204" pitchFamily="34" charset="0"/>
                <a:cs typeface="Arial" panose="020B0604020202020204" pitchFamily="34" charset="0"/>
              </a:rPr>
              <a: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IL" sz="2000" dirty="0">
                <a:effectLst/>
                <a:latin typeface="Calibri" panose="020F0502020204030204" pitchFamily="34" charset="0"/>
                <a:ea typeface="Calibri" panose="020F0502020204030204" pitchFamily="34" charset="0"/>
                <a:cs typeface="Arial" panose="020B0604020202020204" pitchFamily="34" charset="0"/>
              </a:rPr>
              <a:t>Note that </a:t>
            </a:r>
            <a:r>
              <a:rPr lang="en-IL" sz="2000" b="1" dirty="0">
                <a:effectLst/>
                <a:latin typeface="Calibri" panose="020F0502020204030204" pitchFamily="34" charset="0"/>
                <a:ea typeface="Calibri" panose="020F0502020204030204" pitchFamily="34" charset="0"/>
                <a:cs typeface="Arial" panose="020B0604020202020204" pitchFamily="34" charset="0"/>
              </a:rPr>
              <a:t>git reset</a:t>
            </a:r>
            <a:r>
              <a:rPr lang="en-IL" sz="2000" dirty="0">
                <a:effectLst/>
                <a:latin typeface="Calibri" panose="020F0502020204030204" pitchFamily="34" charset="0"/>
                <a:ea typeface="Calibri" panose="020F0502020204030204" pitchFamily="34" charset="0"/>
                <a:cs typeface="Arial" panose="020B0604020202020204" pitchFamily="34" charset="0"/>
              </a:rPr>
              <a:t> does not delete the file from your working directory, it only removes it from the staging area.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23DB5CC9-13A8-FD23-DCCA-FB48ADEB8A67}"/>
              </a:ext>
            </a:extLst>
          </p:cNvPr>
          <p:cNvSpPr>
            <a:spLocks noGrp="1"/>
          </p:cNvSpPr>
          <p:nvPr>
            <p:ph type="pic" sz="quarter" idx="15"/>
          </p:nvPr>
        </p:nvSpPr>
        <p:spPr/>
      </p:sp>
      <p:sp>
        <p:nvSpPr>
          <p:cNvPr id="5" name="Text Placeholder 4">
            <a:extLst>
              <a:ext uri="{FF2B5EF4-FFF2-40B4-BE49-F238E27FC236}">
                <a16:creationId xmlns:a16="http://schemas.microsoft.com/office/drawing/2014/main" id="{04A0F8D0-AA17-DFBF-00BC-E7B5813D11B5}"/>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2731688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5515-031B-0EB3-A2C4-C540A337A5CB}"/>
              </a:ext>
            </a:extLst>
          </p:cNvPr>
          <p:cNvSpPr>
            <a:spLocks noGrp="1"/>
          </p:cNvSpPr>
          <p:nvPr>
            <p:ph type="title"/>
          </p:nvPr>
        </p:nvSpPr>
        <p:spPr/>
        <p:txBody>
          <a:bodyPr/>
          <a:lstStyle/>
          <a:p>
            <a:r>
              <a:rPr lang="en-US" dirty="0"/>
              <a:t>lets make example</a:t>
            </a:r>
            <a:endParaRPr lang="en-IL" dirty="0"/>
          </a:p>
        </p:txBody>
      </p:sp>
      <p:sp>
        <p:nvSpPr>
          <p:cNvPr id="3" name="Content Placeholder 2">
            <a:extLst>
              <a:ext uri="{FF2B5EF4-FFF2-40B4-BE49-F238E27FC236}">
                <a16:creationId xmlns:a16="http://schemas.microsoft.com/office/drawing/2014/main" id="{0004E536-C272-25B7-5BAE-D1C01F7A9717}"/>
              </a:ext>
            </a:extLst>
          </p:cNvPr>
          <p:cNvSpPr>
            <a:spLocks noGrp="1"/>
          </p:cNvSpPr>
          <p:nvPr>
            <p:ph sz="quarter" idx="13"/>
          </p:nvPr>
        </p:nvSpPr>
        <p:spPr>
          <a:xfrm>
            <a:off x="381000" y="2209800"/>
            <a:ext cx="10456333" cy="4117848"/>
          </a:xfrm>
        </p:spPr>
        <p:txBody>
          <a:bodyPr>
            <a:normAutofit fontScale="85000" lnSpcReduction="10000"/>
          </a:bodyPr>
          <a:lstStyle/>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Start by navigating to the local repository on your terminal using the </a:t>
            </a:r>
            <a:r>
              <a:rPr lang="en-IL" sz="2000" b="1" dirty="0">
                <a:effectLst/>
                <a:latin typeface="Calibri" panose="020F0502020204030204" pitchFamily="34" charset="0"/>
                <a:ea typeface="Calibri" panose="020F0502020204030204" pitchFamily="34" charset="0"/>
                <a:cs typeface="Arial" panose="020B0604020202020204" pitchFamily="34" charset="0"/>
              </a:rPr>
              <a:t>cd</a:t>
            </a:r>
            <a:r>
              <a:rPr lang="en-IL" sz="2000" dirty="0">
                <a:effectLst/>
                <a:latin typeface="Calibri" panose="020F0502020204030204" pitchFamily="34" charset="0"/>
                <a:ea typeface="Calibri" panose="020F0502020204030204" pitchFamily="34" charset="0"/>
                <a:cs typeface="Arial" panose="020B0604020202020204" pitchFamily="34" charset="0"/>
              </a:rPr>
              <a:t> command.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Check the status of your repository using the </a:t>
            </a:r>
            <a:r>
              <a:rPr lang="en-IL" sz="2000" b="1" dirty="0">
                <a:effectLst/>
                <a:latin typeface="Calibri" panose="020F0502020204030204" pitchFamily="34" charset="0"/>
                <a:ea typeface="Calibri" panose="020F0502020204030204" pitchFamily="34" charset="0"/>
                <a:cs typeface="Arial" panose="020B0604020202020204" pitchFamily="34" charset="0"/>
              </a:rPr>
              <a:t>git status</a:t>
            </a:r>
            <a:r>
              <a:rPr lang="en-IL" sz="2000" dirty="0">
                <a:effectLst/>
                <a:latin typeface="Calibri" panose="020F0502020204030204" pitchFamily="34" charset="0"/>
                <a:ea typeface="Calibri" panose="020F0502020204030204" pitchFamily="34" charset="0"/>
                <a:cs typeface="Arial" panose="020B0604020202020204" pitchFamily="34" charset="0"/>
              </a:rPr>
              <a:t> command to see which files are modified or untracked.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To stage the changes you want to commit, use the </a:t>
            </a:r>
            <a:r>
              <a:rPr lang="en-IL" sz="2000" b="1" dirty="0">
                <a:effectLst/>
                <a:latin typeface="Calibri" panose="020F0502020204030204" pitchFamily="34" charset="0"/>
                <a:ea typeface="Calibri" panose="020F0502020204030204" pitchFamily="34" charset="0"/>
                <a:cs typeface="Arial" panose="020B0604020202020204" pitchFamily="34" charset="0"/>
              </a:rPr>
              <a:t>git add</a:t>
            </a:r>
            <a:r>
              <a:rPr lang="en-IL" sz="2000" dirty="0">
                <a:effectLst/>
                <a:latin typeface="Calibri" panose="020F0502020204030204" pitchFamily="34" charset="0"/>
                <a:ea typeface="Calibri" panose="020F0502020204030204" pitchFamily="34" charset="0"/>
                <a:cs typeface="Arial" panose="020B0604020202020204" pitchFamily="34" charset="0"/>
              </a:rPr>
              <a:t> command followed by the names of the files you want to stage.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r>
              <a:rPr lang="en-IL" sz="2000" b="1" dirty="0">
                <a:solidFill>
                  <a:srgbClr val="00B0F0"/>
                </a:solidFill>
                <a:effectLst/>
                <a:latin typeface="Calibri" panose="020F0502020204030204" pitchFamily="34" charset="0"/>
                <a:ea typeface="Calibri" panose="020F0502020204030204" pitchFamily="34" charset="0"/>
                <a:cs typeface="Arial" panose="020B0604020202020204" pitchFamily="34" charset="0"/>
              </a:rPr>
              <a:t>For example, git add antonio index Appleseed.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If you accidentally staged a file you didn't want to commit, you can unstage it using the </a:t>
            </a:r>
            <a:r>
              <a:rPr lang="en-IL" sz="2000" b="1" dirty="0">
                <a:effectLst/>
                <a:latin typeface="Calibri" panose="020F0502020204030204" pitchFamily="34" charset="0"/>
                <a:ea typeface="Calibri" panose="020F0502020204030204" pitchFamily="34" charset="0"/>
                <a:cs typeface="Arial" panose="020B0604020202020204" pitchFamily="34" charset="0"/>
              </a:rPr>
              <a:t>git reset</a:t>
            </a:r>
            <a:r>
              <a:rPr lang="en-IL" sz="2000" dirty="0">
                <a:effectLst/>
                <a:latin typeface="Calibri" panose="020F0502020204030204" pitchFamily="34" charset="0"/>
                <a:ea typeface="Calibri" panose="020F0502020204030204" pitchFamily="34" charset="0"/>
                <a:cs typeface="Arial" panose="020B0604020202020204" pitchFamily="34" charset="0"/>
              </a:rPr>
              <a:t> command followed by the name of the file.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r>
              <a:rPr lang="en-IL" sz="2000" b="1" dirty="0">
                <a:solidFill>
                  <a:srgbClr val="00B0F0"/>
                </a:solidFill>
                <a:effectLst/>
                <a:latin typeface="Calibri" panose="020F0502020204030204" pitchFamily="34" charset="0"/>
                <a:ea typeface="Calibri" panose="020F0502020204030204" pitchFamily="34" charset="0"/>
                <a:cs typeface="Arial" panose="020B0604020202020204" pitchFamily="34" charset="0"/>
              </a:rPr>
              <a:t>For example, git reset antonio.</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After unstaging the file, you can verify that it is no longer staged by using the </a:t>
            </a:r>
            <a:r>
              <a:rPr lang="en-IL" sz="2000" b="1" dirty="0">
                <a:effectLst/>
                <a:latin typeface="Calibri" panose="020F0502020204030204" pitchFamily="34" charset="0"/>
                <a:ea typeface="Calibri" panose="020F0502020204030204" pitchFamily="34" charset="0"/>
                <a:cs typeface="Arial" panose="020B0604020202020204" pitchFamily="34" charset="0"/>
              </a:rPr>
              <a:t>git status</a:t>
            </a:r>
            <a:r>
              <a:rPr lang="en-IL" sz="2000" dirty="0">
                <a:effectLst/>
                <a:latin typeface="Calibri" panose="020F0502020204030204" pitchFamily="34" charset="0"/>
                <a:ea typeface="Calibri" panose="020F0502020204030204" pitchFamily="34" charset="0"/>
                <a:cs typeface="Arial" panose="020B0604020202020204" pitchFamily="34" charset="0"/>
              </a:rPr>
              <a:t> command again.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r>
              <a:rPr lang="en-US" sz="1800" i="1" dirty="0">
                <a:effectLst/>
                <a:latin typeface="Calibri" panose="020F0502020204030204" pitchFamily="34" charset="0"/>
                <a:ea typeface="Calibri" panose="020F0502020204030204" pitchFamily="34" charset="0"/>
                <a:cs typeface="Arial" panose="020B0604020202020204" pitchFamily="34" charset="0"/>
              </a:rPr>
              <a:t>“</a:t>
            </a:r>
            <a:r>
              <a:rPr lang="en-IL" sz="1800" i="1" dirty="0">
                <a:effectLst/>
                <a:latin typeface="Calibri" panose="020F0502020204030204" pitchFamily="34" charset="0"/>
                <a:ea typeface="Calibri" panose="020F0502020204030204" pitchFamily="34" charset="0"/>
                <a:cs typeface="Arial" panose="020B0604020202020204" pitchFamily="34" charset="0"/>
              </a:rPr>
              <a:t>The file should now be listed as "Changes not staged for commit".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That's it! You can now continue with the </a:t>
            </a:r>
            <a:r>
              <a:rPr lang="en-IL" sz="2000" b="1" dirty="0">
                <a:effectLst/>
                <a:latin typeface="Calibri" panose="020F0502020204030204" pitchFamily="34" charset="0"/>
                <a:ea typeface="Calibri" panose="020F0502020204030204" pitchFamily="34" charset="0"/>
                <a:cs typeface="Arial" panose="020B0604020202020204" pitchFamily="34" charset="0"/>
              </a:rPr>
              <a:t>git commit</a:t>
            </a:r>
            <a:r>
              <a:rPr lang="en-IL" sz="2000" dirty="0">
                <a:effectLst/>
                <a:latin typeface="Calibri" panose="020F0502020204030204" pitchFamily="34" charset="0"/>
                <a:ea typeface="Calibri" panose="020F0502020204030204" pitchFamily="34" charset="0"/>
                <a:cs typeface="Arial" panose="020B0604020202020204" pitchFamily="34" charset="0"/>
              </a:rPr>
              <a:t> command to commit the changes you want to your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D57DAD70-27B2-8D84-8E23-1A1C9139D638}"/>
              </a:ext>
            </a:extLst>
          </p:cNvPr>
          <p:cNvSpPr>
            <a:spLocks noGrp="1"/>
          </p:cNvSpPr>
          <p:nvPr>
            <p:ph type="pic" sz="quarter" idx="15"/>
          </p:nvPr>
        </p:nvSpPr>
        <p:spPr/>
      </p:sp>
      <p:sp>
        <p:nvSpPr>
          <p:cNvPr id="5" name="Text Placeholder 4">
            <a:extLst>
              <a:ext uri="{FF2B5EF4-FFF2-40B4-BE49-F238E27FC236}">
                <a16:creationId xmlns:a16="http://schemas.microsoft.com/office/drawing/2014/main" id="{87D6AE5B-E0A3-333F-7504-EF727524BEFB}"/>
              </a:ext>
            </a:extLst>
          </p:cNvPr>
          <p:cNvSpPr>
            <a:spLocks noGrp="1"/>
          </p:cNvSpPr>
          <p:nvPr>
            <p:ph type="body" sz="quarter" idx="16"/>
          </p:nvPr>
        </p:nvSpPr>
        <p:spPr>
          <a:xfrm>
            <a:off x="-1" y="1676400"/>
            <a:ext cx="10837333" cy="480131"/>
          </a:xfrm>
        </p:spPr>
        <p:txBody>
          <a:bodyPr/>
          <a:lstStyle/>
          <a:p>
            <a:r>
              <a:rPr lang="en-IL" sz="2800" dirty="0">
                <a:effectLst/>
                <a:latin typeface="Calibri" panose="020F0502020204030204" pitchFamily="34" charset="0"/>
                <a:ea typeface="Calibri" panose="020F0502020204030204" pitchFamily="34" charset="0"/>
                <a:cs typeface="Arial" panose="020B0604020202020204" pitchFamily="34" charset="0"/>
              </a:rPr>
              <a:t> </a:t>
            </a:r>
            <a:r>
              <a:rPr lang="en-IL" sz="2400" dirty="0">
                <a:effectLst/>
                <a:latin typeface="Calibri" panose="020F0502020204030204" pitchFamily="34" charset="0"/>
                <a:ea typeface="Calibri" panose="020F0502020204030204" pitchFamily="34" charset="0"/>
                <a:cs typeface="Arial" panose="020B0604020202020204" pitchFamily="34" charset="0"/>
              </a:rPr>
              <a:t>we do get add to 3 files antonio, index and Appleseed</a:t>
            </a:r>
            <a:endParaRPr lang="en-IL" dirty="0"/>
          </a:p>
        </p:txBody>
      </p:sp>
    </p:spTree>
    <p:extLst>
      <p:ext uri="{BB962C8B-B14F-4D97-AF65-F5344CB8AC3E}">
        <p14:creationId xmlns:p14="http://schemas.microsoft.com/office/powerpoint/2010/main" val="53104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p:txBody>
          <a:bodyPr>
            <a:normAutofit fontScale="90000"/>
          </a:bodyPr>
          <a:lstStyle/>
          <a:p>
            <a:pPr marL="0" marR="0" algn="ctr">
              <a:lnSpc>
                <a:spcPct val="107000"/>
              </a:lnSpc>
              <a:spcBef>
                <a:spcPts val="0"/>
              </a:spcBef>
              <a:spcAft>
                <a:spcPts val="800"/>
              </a:spcAft>
            </a:pPr>
            <a:r>
              <a:rPr lang="en-IL" sz="6000" b="1" dirty="0">
                <a:effectLst/>
                <a:latin typeface="Calibri" panose="020F0502020204030204" pitchFamily="34" charset="0"/>
                <a:ea typeface="Calibri" panose="020F0502020204030204" pitchFamily="34" charset="0"/>
                <a:cs typeface="Arial" panose="020B0604020202020204" pitchFamily="34" charset="0"/>
              </a:rPr>
              <a:t>FEUTURE AND FUNCTIONALITY OF GIT /GITHUB</a:t>
            </a:r>
            <a:endParaRPr lang="en-IL" sz="4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69052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D849B-87CD-541F-1378-59C701B87919}"/>
              </a:ext>
            </a:extLst>
          </p:cNvPr>
          <p:cNvSpPr>
            <a:spLocks noGrp="1"/>
          </p:cNvSpPr>
          <p:nvPr>
            <p:ph type="title"/>
          </p:nvPr>
        </p:nvSpPr>
        <p:spPr/>
        <p:txBody>
          <a:bodyPr>
            <a:normAutofit fontScale="90000"/>
          </a:bodyPr>
          <a:lstStyle/>
          <a:p>
            <a:pPr marL="228600" marR="0" lvl="0" indent="-228600" defTabSz="914400" rtl="0" eaLnBrk="1" fontAlgn="auto" latinLnBrk="0" hangingPunct="1">
              <a:lnSpc>
                <a:spcPct val="90000"/>
              </a:lnSpc>
              <a:spcBef>
                <a:spcPts val="1200"/>
              </a:spcBef>
              <a:spcAft>
                <a:spcPts val="200"/>
              </a:spcAft>
              <a:tabLst/>
              <a:defRPr/>
            </a:pPr>
            <a:r>
              <a:rPr kumimoji="0" lang="en-US" sz="2000" b="0" i="0" u="none" strike="noStrike" kern="1200" cap="none" spc="0" normalizeH="0" baseline="0" noProof="0" dirty="0">
                <a:ln>
                  <a:noFill/>
                </a:ln>
                <a:solidFill>
                  <a:prstClr val="black"/>
                </a:solidFill>
                <a:effectLst/>
                <a:uLnTx/>
                <a:uFillTx/>
                <a:latin typeface="Tw Cen MT"/>
                <a:ea typeface="+mn-ea"/>
                <a:cs typeface="+mn-cs"/>
              </a:rPr>
              <a:t>PUSH LOCAL CHANGES TO REMOTE REPOSITORY</a:t>
            </a:r>
            <a:br>
              <a:rPr kumimoji="0" lang="en-US" sz="1100" b="0" i="0" u="none" strike="noStrike" kern="1200" cap="none" spc="0" normalizeH="0" baseline="0" noProof="0" dirty="0">
                <a:ln>
                  <a:noFill/>
                </a:ln>
                <a:solidFill>
                  <a:prstClr val="black"/>
                </a:solidFill>
                <a:effectLst/>
                <a:uLnTx/>
                <a:uFillTx/>
                <a:latin typeface="Tw Cen MT"/>
                <a:ea typeface="+mn-ea"/>
                <a:cs typeface="+mn-cs"/>
              </a:rPr>
            </a:br>
            <a:endParaRPr lang="en-IL" dirty="0"/>
          </a:p>
        </p:txBody>
      </p:sp>
      <p:sp>
        <p:nvSpPr>
          <p:cNvPr id="3" name="Content Placeholder 2">
            <a:extLst>
              <a:ext uri="{FF2B5EF4-FFF2-40B4-BE49-F238E27FC236}">
                <a16:creationId xmlns:a16="http://schemas.microsoft.com/office/drawing/2014/main" id="{B36F1EA5-2499-6A82-1820-79BF57616FB9}"/>
              </a:ext>
            </a:extLst>
          </p:cNvPr>
          <p:cNvSpPr>
            <a:spLocks noGrp="1"/>
          </p:cNvSpPr>
          <p:nvPr>
            <p:ph sz="quarter" idx="13"/>
          </p:nvPr>
        </p:nvSpPr>
        <p:spPr>
          <a:xfrm>
            <a:off x="548640" y="2286000"/>
            <a:ext cx="10288693" cy="4343400"/>
          </a:xfrm>
        </p:spPr>
        <p:txBody>
          <a:bodyPr>
            <a:normAutofit fontScale="85000" lnSpcReduction="20000"/>
          </a:bodyPr>
          <a:lstStyle/>
          <a:p>
            <a:pPr marL="0" indent="0">
              <a:buNone/>
            </a:pPr>
            <a:endParaRPr lang="en-US" dirty="0"/>
          </a:p>
          <a:p>
            <a:pPr marL="0" indent="0">
              <a:buNone/>
            </a:pPr>
            <a:r>
              <a:rPr lang="en-US" dirty="0"/>
              <a:t>Pushing local changes to a remote repository involves sending the committed changes from your local repository to the corresponding remote repository. The process is typically done using the Git command git push.</a:t>
            </a:r>
          </a:p>
          <a:p>
            <a:r>
              <a:rPr lang="en-US" dirty="0"/>
              <a:t>First, make sure that you are in the local repository directory using the command </a:t>
            </a:r>
            <a:r>
              <a:rPr lang="en-US" b="1" dirty="0">
                <a:solidFill>
                  <a:srgbClr val="FF0000"/>
                </a:solidFill>
              </a:rPr>
              <a:t>cd &lt;directory&gt;.</a:t>
            </a:r>
          </a:p>
          <a:p>
            <a:r>
              <a:rPr lang="en-US" dirty="0">
                <a:solidFill>
                  <a:srgbClr val="FF0000"/>
                </a:solidFill>
              </a:rPr>
              <a:t>Check the status</a:t>
            </a:r>
            <a:r>
              <a:rPr lang="en-US" dirty="0"/>
              <a:t> of your local repository using the command git status. This command will show you the current state of your local repository.</a:t>
            </a:r>
          </a:p>
          <a:p>
            <a:r>
              <a:rPr lang="en-US" dirty="0"/>
              <a:t>If there are changes to commit, </a:t>
            </a:r>
            <a:r>
              <a:rPr lang="en-US" dirty="0">
                <a:solidFill>
                  <a:srgbClr val="FF0000"/>
                </a:solidFill>
              </a:rPr>
              <a:t>stage the changes using the command git add &lt;file&gt; </a:t>
            </a:r>
            <a:r>
              <a:rPr lang="en-US" dirty="0"/>
              <a:t>to add a specific file or git add . to add all the files.</a:t>
            </a:r>
          </a:p>
          <a:p>
            <a:r>
              <a:rPr lang="en-US" dirty="0">
                <a:solidFill>
                  <a:srgbClr val="FF0000"/>
                </a:solidFill>
              </a:rPr>
              <a:t>Commit the changes </a:t>
            </a:r>
            <a:r>
              <a:rPr lang="en-US" dirty="0"/>
              <a:t>using the command git commit -m "&lt;commit message&gt;".</a:t>
            </a:r>
          </a:p>
          <a:p>
            <a:r>
              <a:rPr lang="en-US" dirty="0"/>
              <a:t>Once the changes are committed, use the command </a:t>
            </a:r>
            <a:r>
              <a:rPr lang="en-US" b="1" dirty="0">
                <a:solidFill>
                  <a:srgbClr val="FF0000"/>
                </a:solidFill>
              </a:rPr>
              <a:t>git push &lt;remote&gt; &lt;branch&gt; to push the changes to the </a:t>
            </a:r>
            <a:r>
              <a:rPr lang="en-US" dirty="0"/>
              <a:t>remote repository. For example, git push origin main.</a:t>
            </a:r>
          </a:p>
          <a:p>
            <a:r>
              <a:rPr lang="en-US" dirty="0"/>
              <a:t>Enter your GitHub credentials when prompted.</a:t>
            </a:r>
          </a:p>
          <a:p>
            <a:r>
              <a:rPr lang="en-US" dirty="0"/>
              <a:t>After the push is successful, you can verify that the changes have been pushed by going to the remote repository on GitHub and checking the corresponding branch.</a:t>
            </a:r>
            <a:endParaRPr lang="en-IL" dirty="0"/>
          </a:p>
        </p:txBody>
      </p:sp>
      <p:sp>
        <p:nvSpPr>
          <p:cNvPr id="4" name="Picture Placeholder 3">
            <a:extLst>
              <a:ext uri="{FF2B5EF4-FFF2-40B4-BE49-F238E27FC236}">
                <a16:creationId xmlns:a16="http://schemas.microsoft.com/office/drawing/2014/main" id="{01C0EC3B-62FE-A2E8-8B49-7FDA0D9F3C2D}"/>
              </a:ext>
            </a:extLst>
          </p:cNvPr>
          <p:cNvSpPr>
            <a:spLocks noGrp="1"/>
          </p:cNvSpPr>
          <p:nvPr>
            <p:ph type="pic" sz="quarter" idx="15"/>
          </p:nvPr>
        </p:nvSpPr>
        <p:spPr/>
      </p:sp>
      <p:sp>
        <p:nvSpPr>
          <p:cNvPr id="5" name="Text Placeholder 4">
            <a:extLst>
              <a:ext uri="{FF2B5EF4-FFF2-40B4-BE49-F238E27FC236}">
                <a16:creationId xmlns:a16="http://schemas.microsoft.com/office/drawing/2014/main" id="{3CDD2856-488F-E2F0-6812-FB3112C44084}"/>
              </a:ext>
            </a:extLst>
          </p:cNvPr>
          <p:cNvSpPr>
            <a:spLocks noGrp="1"/>
          </p:cNvSpPr>
          <p:nvPr>
            <p:ph type="body" sz="quarter" idx="16"/>
          </p:nvPr>
        </p:nvSpPr>
        <p:spPr>
          <a:xfrm>
            <a:off x="-1" y="1676401"/>
            <a:ext cx="10837333" cy="555486"/>
          </a:xfrm>
        </p:spPr>
        <p:txBody>
          <a:bodyPr/>
          <a:lstStyle/>
          <a:p>
            <a:r>
              <a:rPr lang="en-US" dirty="0"/>
              <a:t>Here are the steps to push local changes to a remote repository:</a:t>
            </a:r>
          </a:p>
          <a:p>
            <a:endParaRPr lang="en-IL" dirty="0"/>
          </a:p>
        </p:txBody>
      </p:sp>
    </p:spTree>
    <p:extLst>
      <p:ext uri="{BB962C8B-B14F-4D97-AF65-F5344CB8AC3E}">
        <p14:creationId xmlns:p14="http://schemas.microsoft.com/office/powerpoint/2010/main" val="1025968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8AED-F8EE-7C0E-FD2B-53A16B0AE6A5}"/>
              </a:ext>
            </a:extLst>
          </p:cNvPr>
          <p:cNvSpPr>
            <a:spLocks noGrp="1"/>
          </p:cNvSpPr>
          <p:nvPr>
            <p:ph type="title"/>
          </p:nvPr>
        </p:nvSpPr>
        <p:spPr/>
        <p:txBody>
          <a:bodyPr>
            <a:normAutofit fontScale="90000"/>
          </a:bodyPr>
          <a:lstStyle/>
          <a:p>
            <a:r>
              <a:rPr lang="en-IL" sz="4000" dirty="0">
                <a:effectLst/>
                <a:latin typeface="Calibri" panose="020F0502020204030204" pitchFamily="34" charset="0"/>
                <a:ea typeface="Calibri" panose="020F0502020204030204" pitchFamily="34" charset="0"/>
                <a:cs typeface="Arial" panose="020B0604020202020204" pitchFamily="34" charset="0"/>
              </a:rPr>
              <a:t>WHAT IS THE </a:t>
            </a:r>
            <a:r>
              <a:rPr lang="en-US" sz="4000" dirty="0">
                <a:effectLst/>
                <a:latin typeface="Calibri" panose="020F0502020204030204" pitchFamily="34" charset="0"/>
                <a:ea typeface="Calibri" panose="020F0502020204030204" pitchFamily="34" charset="0"/>
                <a:cs typeface="Arial" panose="020B0604020202020204" pitchFamily="34" charset="0"/>
              </a:rPr>
              <a:t>“</a:t>
            </a:r>
            <a:r>
              <a:rPr lang="en-IL" sz="4000" dirty="0">
                <a:effectLst/>
                <a:latin typeface="Calibri" panose="020F0502020204030204" pitchFamily="34" charset="0"/>
                <a:ea typeface="Calibri" panose="020F0502020204030204" pitchFamily="34" charset="0"/>
                <a:cs typeface="Arial" panose="020B0604020202020204" pitchFamily="34" charset="0"/>
              </a:rPr>
              <a:t>MASTER</a:t>
            </a:r>
            <a:r>
              <a:rPr lang="en-US" sz="4000" dirty="0">
                <a:effectLst/>
                <a:latin typeface="Calibri" panose="020F0502020204030204" pitchFamily="34" charset="0"/>
                <a:ea typeface="Calibri" panose="020F0502020204030204" pitchFamily="34" charset="0"/>
                <a:cs typeface="Arial" panose="020B0604020202020204" pitchFamily="34" charset="0"/>
              </a:rPr>
              <a:t>”</a:t>
            </a:r>
            <a:r>
              <a:rPr lang="en-IL" sz="4000" dirty="0">
                <a:effectLst/>
                <a:latin typeface="Calibri" panose="020F0502020204030204" pitchFamily="34" charset="0"/>
                <a:ea typeface="Calibri" panose="020F0502020204030204" pitchFamily="34" charset="0"/>
                <a:cs typeface="Arial" panose="020B0604020202020204" pitchFamily="34" charset="0"/>
              </a:rPr>
              <a:t> AND THE </a:t>
            </a:r>
            <a:r>
              <a:rPr lang="en-US" sz="4000" dirty="0">
                <a:effectLst/>
                <a:latin typeface="Calibri" panose="020F0502020204030204" pitchFamily="34" charset="0"/>
                <a:ea typeface="Calibri" panose="020F0502020204030204" pitchFamily="34" charset="0"/>
                <a:cs typeface="Arial" panose="020B0604020202020204" pitchFamily="34" charset="0"/>
              </a:rPr>
              <a:t>“</a:t>
            </a:r>
            <a:r>
              <a:rPr lang="en-IL" sz="4000" dirty="0">
                <a:effectLst/>
                <a:latin typeface="Calibri" panose="020F0502020204030204" pitchFamily="34" charset="0"/>
                <a:ea typeface="Calibri" panose="020F0502020204030204" pitchFamily="34" charset="0"/>
                <a:cs typeface="Arial" panose="020B0604020202020204" pitchFamily="34" charset="0"/>
              </a:rPr>
              <a:t>ORIGIN</a:t>
            </a:r>
            <a:r>
              <a:rPr lang="en-US" sz="4000" dirty="0">
                <a:effectLst/>
                <a:latin typeface="Calibri" panose="020F0502020204030204" pitchFamily="34" charset="0"/>
                <a:ea typeface="Calibri" panose="020F0502020204030204" pitchFamily="34" charset="0"/>
                <a:cs typeface="Arial" panose="020B0604020202020204" pitchFamily="34" charset="0"/>
              </a:rPr>
              <a:t>” </a:t>
            </a:r>
            <a:br>
              <a:rPr lang="en-IL" sz="3600" dirty="0">
                <a:effectLst/>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4A401BEB-9E9C-8A4D-2705-B0B2CBA2B053}"/>
              </a:ext>
            </a:extLst>
          </p:cNvPr>
          <p:cNvSpPr>
            <a:spLocks noGrp="1"/>
          </p:cNvSpPr>
          <p:nvPr>
            <p:ph sz="quarter" idx="13"/>
          </p:nvPr>
        </p:nvSpPr>
        <p:spPr/>
        <p:txBody>
          <a:bodyPr/>
          <a:lstStyle/>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In Git</a:t>
            </a:r>
            <a:r>
              <a:rPr lang="en-IL" sz="2400" b="1" dirty="0">
                <a:effectLst/>
                <a:latin typeface="Calibri" panose="020F0502020204030204" pitchFamily="34" charset="0"/>
                <a:ea typeface="Calibri" panose="020F0502020204030204" pitchFamily="34" charset="0"/>
                <a:cs typeface="Arial" panose="020B0604020202020204" pitchFamily="34" charset="0"/>
              </a:rPr>
              <a:t>, "master"</a:t>
            </a:r>
            <a:r>
              <a:rPr lang="en-IL" sz="24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is the default name for the </a:t>
            </a:r>
            <a:r>
              <a:rPr lang="en-IL" sz="2000" i="1" u="sng" dirty="0">
                <a:solidFill>
                  <a:srgbClr val="00B0F0"/>
                </a:solidFill>
                <a:effectLst/>
                <a:latin typeface="Calibri" panose="020F0502020204030204" pitchFamily="34" charset="0"/>
                <a:ea typeface="Calibri" panose="020F0502020204030204" pitchFamily="34" charset="0"/>
                <a:cs typeface="Arial" panose="020B0604020202020204" pitchFamily="34" charset="0"/>
              </a:rPr>
              <a:t>main branch of a repository</a:t>
            </a:r>
            <a:r>
              <a:rPr lang="en-IL" sz="2000" dirty="0">
                <a:effectLst/>
                <a:latin typeface="Calibri" panose="020F0502020204030204" pitchFamily="34" charset="0"/>
                <a:ea typeface="Calibri" panose="020F0502020204030204" pitchFamily="34" charset="0"/>
                <a:cs typeface="Arial" panose="020B0604020202020204" pitchFamily="34" charset="0"/>
              </a:rPr>
              <a:t>. </a:t>
            </a:r>
            <a:r>
              <a:rPr lang="en-IL" sz="2000" i="1" u="sng" dirty="0">
                <a:solidFill>
                  <a:srgbClr val="00B0F0"/>
                </a:solidFill>
                <a:effectLst/>
                <a:latin typeface="Calibri" panose="020F0502020204030204" pitchFamily="34" charset="0"/>
                <a:ea typeface="Calibri" panose="020F0502020204030204" pitchFamily="34" charset="0"/>
                <a:cs typeface="Arial" panose="020B0604020202020204" pitchFamily="34" charset="0"/>
              </a:rPr>
              <a:t>This is the branch that typically represents the most stable and up-to-date version of the code.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400" b="1" dirty="0">
                <a:effectLst/>
                <a:latin typeface="Calibri" panose="020F0502020204030204" pitchFamily="34" charset="0"/>
                <a:ea typeface="Calibri" panose="020F0502020204030204" pitchFamily="34" charset="0"/>
                <a:cs typeface="Arial" panose="020B0604020202020204" pitchFamily="34" charset="0"/>
              </a:rPr>
              <a:t>"Origin"</a:t>
            </a:r>
            <a:r>
              <a:rPr lang="en-IL" sz="2400" dirty="0">
                <a:effectLst/>
                <a:latin typeface="Calibri" panose="020F0502020204030204" pitchFamily="34" charset="0"/>
                <a:ea typeface="Calibri" panose="020F0502020204030204" pitchFamily="34" charset="0"/>
                <a:cs typeface="Arial" panose="020B0604020202020204" pitchFamily="34" charset="0"/>
              </a:rPr>
              <a:t> </a:t>
            </a:r>
            <a:r>
              <a:rPr lang="en-IL" sz="2000" i="1" u="sng" dirty="0">
                <a:solidFill>
                  <a:srgbClr val="00B0F0"/>
                </a:solidFill>
                <a:effectLst/>
                <a:latin typeface="Calibri" panose="020F0502020204030204" pitchFamily="34" charset="0"/>
                <a:ea typeface="Calibri" panose="020F0502020204030204" pitchFamily="34" charset="0"/>
                <a:cs typeface="Arial" panose="020B0604020202020204" pitchFamily="34" charset="0"/>
              </a:rPr>
              <a:t>refers to the default remote repository that your local repository is synced with</a:t>
            </a:r>
            <a:r>
              <a:rPr lang="en-IL" sz="20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4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So, in summary, "master" refers to the default branch in a local repository, while "origin" refers to the default remote repository that the local repository is synced with.</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6814A407-8D47-6D25-BD99-FF0B254A5431}"/>
              </a:ext>
            </a:extLst>
          </p:cNvPr>
          <p:cNvSpPr>
            <a:spLocks noGrp="1"/>
          </p:cNvSpPr>
          <p:nvPr>
            <p:ph type="pic" sz="quarter" idx="15"/>
          </p:nvPr>
        </p:nvSpPr>
        <p:spPr/>
      </p:sp>
      <p:sp>
        <p:nvSpPr>
          <p:cNvPr id="5" name="Text Placeholder 4">
            <a:extLst>
              <a:ext uri="{FF2B5EF4-FFF2-40B4-BE49-F238E27FC236}">
                <a16:creationId xmlns:a16="http://schemas.microsoft.com/office/drawing/2014/main" id="{E0939F60-83C9-C045-6936-D3EC6142E6FF}"/>
              </a:ext>
            </a:extLst>
          </p:cNvPr>
          <p:cNvSpPr>
            <a:spLocks noGrp="1"/>
          </p:cNvSpPr>
          <p:nvPr>
            <p:ph type="body" sz="quarter" idx="16"/>
          </p:nvPr>
        </p:nvSpPr>
        <p:spPr/>
        <p:txBody>
          <a:bodyPr/>
          <a:lstStyle/>
          <a:p>
            <a:endParaRPr lang="en-IL" dirty="0"/>
          </a:p>
        </p:txBody>
      </p:sp>
    </p:spTree>
    <p:extLst>
      <p:ext uri="{BB962C8B-B14F-4D97-AF65-F5344CB8AC3E}">
        <p14:creationId xmlns:p14="http://schemas.microsoft.com/office/powerpoint/2010/main" val="27238171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64B423-8E85-12E9-D714-490185CB84A0}"/>
              </a:ext>
            </a:extLst>
          </p:cNvPr>
          <p:cNvSpPr>
            <a:spLocks noGrp="1"/>
          </p:cNvSpPr>
          <p:nvPr>
            <p:ph type="title"/>
          </p:nvPr>
        </p:nvSpPr>
        <p:spPr/>
        <p:txBody>
          <a:bodyPr/>
          <a:lstStyle/>
          <a:p>
            <a:r>
              <a:rPr lang="en-US" dirty="0"/>
              <a:t>MASTER ORIGIN REPO DIAGRAM </a:t>
            </a:r>
            <a:endParaRPr lang="en-IL" dirty="0"/>
          </a:p>
        </p:txBody>
      </p:sp>
      <p:sp>
        <p:nvSpPr>
          <p:cNvPr id="8" name="Content Placeholder 7">
            <a:extLst>
              <a:ext uri="{FF2B5EF4-FFF2-40B4-BE49-F238E27FC236}">
                <a16:creationId xmlns:a16="http://schemas.microsoft.com/office/drawing/2014/main" id="{B0113648-9432-4EB9-D494-E0FAE69DBFF8}"/>
              </a:ext>
            </a:extLst>
          </p:cNvPr>
          <p:cNvSpPr>
            <a:spLocks noGrp="1"/>
          </p:cNvSpPr>
          <p:nvPr>
            <p:ph sz="quarter" idx="13"/>
          </p:nvPr>
        </p:nvSpPr>
        <p:spPr/>
        <p:txBody>
          <a:bodyPr>
            <a:normAutofit fontScale="85000" lnSpcReduction="10000"/>
          </a:bodyPr>
          <a:lstStyle/>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When you first clone a repository, Git sets up a relationship between your local </a:t>
            </a:r>
            <a:r>
              <a:rPr lang="en-IL" sz="2000" b="1" dirty="0">
                <a:effectLst/>
                <a:latin typeface="Calibri" panose="020F0502020204030204" pitchFamily="34" charset="0"/>
                <a:ea typeface="Calibri" panose="020F0502020204030204" pitchFamily="34" charset="0"/>
                <a:cs typeface="Arial" panose="020B0604020202020204" pitchFamily="34" charset="0"/>
              </a:rPr>
              <a:t>master</a:t>
            </a:r>
            <a:r>
              <a:rPr lang="en-IL" sz="2000" dirty="0">
                <a:effectLst/>
                <a:latin typeface="Calibri" panose="020F0502020204030204" pitchFamily="34" charset="0"/>
                <a:ea typeface="Calibri" panose="020F0502020204030204" pitchFamily="34" charset="0"/>
                <a:cs typeface="Arial" panose="020B0604020202020204" pitchFamily="34" charset="0"/>
              </a:rPr>
              <a:t> branch and the remote </a:t>
            </a:r>
            <a:r>
              <a:rPr lang="en-IL" sz="2000" b="1" dirty="0">
                <a:effectLst/>
                <a:latin typeface="Calibri" panose="020F0502020204030204" pitchFamily="34" charset="0"/>
                <a:ea typeface="Calibri" panose="020F0502020204030204" pitchFamily="34" charset="0"/>
                <a:cs typeface="Arial" panose="020B0604020202020204" pitchFamily="34" charset="0"/>
              </a:rPr>
              <a:t>origin</a:t>
            </a:r>
            <a:r>
              <a:rPr lang="en-IL" sz="2000" dirty="0">
                <a:effectLst/>
                <a:latin typeface="Calibri" panose="020F0502020204030204" pitchFamily="34" charset="0"/>
                <a:ea typeface="Calibri" panose="020F0502020204030204" pitchFamily="34" charset="0"/>
                <a:cs typeface="Arial" panose="020B0604020202020204" pitchFamily="34" charset="0"/>
              </a:rPr>
              <a:t> repository. This means that when you push changes to </a:t>
            </a:r>
            <a:r>
              <a:rPr lang="en-IL" sz="2000" b="1" dirty="0">
                <a:effectLst/>
                <a:latin typeface="Calibri" panose="020F0502020204030204" pitchFamily="34" charset="0"/>
                <a:ea typeface="Calibri" panose="020F0502020204030204" pitchFamily="34" charset="0"/>
                <a:cs typeface="Arial" panose="020B0604020202020204" pitchFamily="34" charset="0"/>
              </a:rPr>
              <a:t>origin</a:t>
            </a:r>
            <a:r>
              <a:rPr lang="en-IL" sz="2000" dirty="0">
                <a:effectLst/>
                <a:latin typeface="Calibri" panose="020F0502020204030204" pitchFamily="34" charset="0"/>
                <a:ea typeface="Calibri" panose="020F0502020204030204" pitchFamily="34" charset="0"/>
                <a:cs typeface="Arial" panose="020B0604020202020204" pitchFamily="34" charset="0"/>
              </a:rPr>
              <a:t>, Git will update the code in the remote repository. Likewise, when you pull changes from </a:t>
            </a:r>
            <a:r>
              <a:rPr lang="en-IL" sz="2000" b="1" dirty="0">
                <a:effectLst/>
                <a:latin typeface="Calibri" panose="020F0502020204030204" pitchFamily="34" charset="0"/>
                <a:ea typeface="Calibri" panose="020F0502020204030204" pitchFamily="34" charset="0"/>
                <a:cs typeface="Arial" panose="020B0604020202020204" pitchFamily="34" charset="0"/>
              </a:rPr>
              <a:t>origin</a:t>
            </a:r>
            <a:r>
              <a:rPr lang="en-IL" sz="2000" dirty="0">
                <a:effectLst/>
                <a:latin typeface="Calibri" panose="020F0502020204030204" pitchFamily="34" charset="0"/>
                <a:ea typeface="Calibri" panose="020F0502020204030204" pitchFamily="34" charset="0"/>
                <a:cs typeface="Arial" panose="020B0604020202020204" pitchFamily="34" charset="0"/>
              </a:rPr>
              <a:t>, Git will update your local </a:t>
            </a:r>
            <a:r>
              <a:rPr lang="en-IL" sz="2000" b="1" dirty="0">
                <a:effectLst/>
                <a:latin typeface="Calibri" panose="020F0502020204030204" pitchFamily="34" charset="0"/>
                <a:ea typeface="Calibri" panose="020F0502020204030204" pitchFamily="34" charset="0"/>
                <a:cs typeface="Arial" panose="020B0604020202020204" pitchFamily="34" charset="0"/>
              </a:rPr>
              <a:t>master</a:t>
            </a:r>
            <a:r>
              <a:rPr lang="en-IL" sz="2000" dirty="0">
                <a:effectLst/>
                <a:latin typeface="Calibri" panose="020F0502020204030204" pitchFamily="34" charset="0"/>
                <a:ea typeface="Calibri" panose="020F0502020204030204" pitchFamily="34" charset="0"/>
                <a:cs typeface="Arial" panose="020B0604020202020204" pitchFamily="34" charset="0"/>
              </a:rPr>
              <a:t> branch with the latest version of the code.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In this diagram, you can see that the local </a:t>
            </a:r>
            <a:r>
              <a:rPr lang="en-IL" sz="2000" b="1" dirty="0">
                <a:effectLst/>
                <a:latin typeface="Calibri" panose="020F0502020204030204" pitchFamily="34" charset="0"/>
                <a:ea typeface="Calibri" panose="020F0502020204030204" pitchFamily="34" charset="0"/>
                <a:cs typeface="Arial" panose="020B0604020202020204" pitchFamily="34" charset="0"/>
              </a:rPr>
              <a:t>master</a:t>
            </a:r>
            <a:r>
              <a:rPr lang="en-IL" sz="2000" dirty="0">
                <a:effectLst/>
                <a:latin typeface="Calibri" panose="020F0502020204030204" pitchFamily="34" charset="0"/>
                <a:ea typeface="Calibri" panose="020F0502020204030204" pitchFamily="34" charset="0"/>
                <a:cs typeface="Arial" panose="020B0604020202020204" pitchFamily="34" charset="0"/>
              </a:rPr>
              <a:t> branch is separate from the remote </a:t>
            </a:r>
            <a:r>
              <a:rPr lang="en-IL" sz="2000" b="1" dirty="0">
                <a:effectLst/>
                <a:latin typeface="Calibri" panose="020F0502020204030204" pitchFamily="34" charset="0"/>
                <a:ea typeface="Calibri" panose="020F0502020204030204" pitchFamily="34" charset="0"/>
                <a:cs typeface="Arial" panose="020B0604020202020204" pitchFamily="34" charset="0"/>
              </a:rPr>
              <a:t>origin</a:t>
            </a:r>
            <a:r>
              <a:rPr lang="en-IL" sz="2000" dirty="0">
                <a:effectLst/>
                <a:latin typeface="Calibri" panose="020F0502020204030204" pitchFamily="34" charset="0"/>
                <a:ea typeface="Calibri" panose="020F0502020204030204" pitchFamily="34" charset="0"/>
                <a:cs typeface="Arial" panose="020B0604020202020204" pitchFamily="34" charset="0"/>
              </a:rPr>
              <a:t> repository. When you make changes to the code on your local </a:t>
            </a:r>
            <a:r>
              <a:rPr lang="en-IL" sz="2000" b="1" dirty="0">
                <a:effectLst/>
                <a:latin typeface="Calibri" panose="020F0502020204030204" pitchFamily="34" charset="0"/>
                <a:ea typeface="Calibri" panose="020F0502020204030204" pitchFamily="34" charset="0"/>
                <a:cs typeface="Arial" panose="020B0604020202020204" pitchFamily="34" charset="0"/>
              </a:rPr>
              <a:t>master</a:t>
            </a:r>
            <a:r>
              <a:rPr lang="en-IL" sz="2000" dirty="0">
                <a:effectLst/>
                <a:latin typeface="Calibri" panose="020F0502020204030204" pitchFamily="34" charset="0"/>
                <a:ea typeface="Calibri" panose="020F0502020204030204" pitchFamily="34" charset="0"/>
                <a:cs typeface="Arial" panose="020B0604020202020204" pitchFamily="34" charset="0"/>
              </a:rPr>
              <a:t> branch and want to share those changes with others, you push the changes to the </a:t>
            </a:r>
            <a:r>
              <a:rPr lang="en-IL" sz="2000" b="1" dirty="0">
                <a:effectLst/>
                <a:latin typeface="Calibri" panose="020F0502020204030204" pitchFamily="34" charset="0"/>
                <a:ea typeface="Calibri" panose="020F0502020204030204" pitchFamily="34" charset="0"/>
                <a:cs typeface="Arial" panose="020B0604020202020204" pitchFamily="34" charset="0"/>
              </a:rPr>
              <a:t>origin</a:t>
            </a:r>
            <a:r>
              <a:rPr lang="en-IL" sz="2000" dirty="0">
                <a:effectLst/>
                <a:latin typeface="Calibri" panose="020F0502020204030204" pitchFamily="34" charset="0"/>
                <a:ea typeface="Calibri" panose="020F0502020204030204" pitchFamily="34" charset="0"/>
                <a:cs typeface="Arial" panose="020B0604020202020204" pitchFamily="34" charset="0"/>
              </a:rPr>
              <a:t> repository. When others make changes to the code in the </a:t>
            </a:r>
            <a:r>
              <a:rPr lang="en-IL" sz="2000" b="1" dirty="0">
                <a:effectLst/>
                <a:latin typeface="Calibri" panose="020F0502020204030204" pitchFamily="34" charset="0"/>
                <a:ea typeface="Calibri" panose="020F0502020204030204" pitchFamily="34" charset="0"/>
                <a:cs typeface="Arial" panose="020B0604020202020204" pitchFamily="34" charset="0"/>
              </a:rPr>
              <a:t>origin</a:t>
            </a:r>
            <a:r>
              <a:rPr lang="en-IL" sz="2000" dirty="0">
                <a:effectLst/>
                <a:latin typeface="Calibri" panose="020F0502020204030204" pitchFamily="34" charset="0"/>
                <a:ea typeface="Calibri" panose="020F0502020204030204" pitchFamily="34" charset="0"/>
                <a:cs typeface="Arial" panose="020B0604020202020204" pitchFamily="34" charset="0"/>
              </a:rPr>
              <a:t> repository and you want to get those changes, you pull them down to your local </a:t>
            </a:r>
            <a:r>
              <a:rPr lang="en-IL" sz="2000" b="1" dirty="0">
                <a:effectLst/>
                <a:latin typeface="Calibri" panose="020F0502020204030204" pitchFamily="34" charset="0"/>
                <a:ea typeface="Calibri" panose="020F0502020204030204" pitchFamily="34" charset="0"/>
                <a:cs typeface="Arial" panose="020B0604020202020204" pitchFamily="34" charset="0"/>
              </a:rPr>
              <a:t>master</a:t>
            </a:r>
            <a:r>
              <a:rPr lang="en-IL" sz="2000" dirty="0">
                <a:effectLst/>
                <a:latin typeface="Calibri" panose="020F0502020204030204" pitchFamily="34" charset="0"/>
                <a:ea typeface="Calibri" panose="020F0502020204030204" pitchFamily="34" charset="0"/>
                <a:cs typeface="Arial" panose="020B0604020202020204" pitchFamily="34" charset="0"/>
              </a:rPr>
              <a:t> branch.</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9" name="Text Placeholder 8">
            <a:extLst>
              <a:ext uri="{FF2B5EF4-FFF2-40B4-BE49-F238E27FC236}">
                <a16:creationId xmlns:a16="http://schemas.microsoft.com/office/drawing/2014/main" id="{CCCFDCFB-1D26-092B-C97B-235B2A904BD2}"/>
              </a:ext>
            </a:extLst>
          </p:cNvPr>
          <p:cNvSpPr>
            <a:spLocks noGrp="1"/>
          </p:cNvSpPr>
          <p:nvPr>
            <p:ph type="body" sz="quarter" idx="16"/>
          </p:nvPr>
        </p:nvSpPr>
        <p:spPr/>
        <p:txBody>
          <a:bodyPr/>
          <a:lstStyle/>
          <a:p>
            <a:endParaRPr lang="en-IL"/>
          </a:p>
        </p:txBody>
      </p:sp>
      <p:pic>
        <p:nvPicPr>
          <p:cNvPr id="12" name="Picture Placeholder 11" descr="Diagram">
            <a:extLst>
              <a:ext uri="{FF2B5EF4-FFF2-40B4-BE49-F238E27FC236}">
                <a16:creationId xmlns:a16="http://schemas.microsoft.com/office/drawing/2014/main" id="{01CC3A2A-B0F9-4BB3-DED1-7CE7CCA65FB0}"/>
              </a:ext>
            </a:extLst>
          </p:cNvPr>
          <p:cNvPicPr>
            <a:picLocks noGrp="1" noChangeAspect="1"/>
          </p:cNvPicPr>
          <p:nvPr>
            <p:ph type="pic" sz="quarter" idx="17"/>
          </p:nvPr>
        </p:nvPicPr>
        <p:blipFill>
          <a:blip r:embed="rId2"/>
          <a:srcRect t="11030" b="11030"/>
          <a:stretch>
            <a:fillRect/>
          </a:stretch>
        </p:blipFill>
        <p:spPr>
          <a:xfrm>
            <a:off x="6152035" y="2438400"/>
            <a:ext cx="5327060" cy="3889375"/>
          </a:xfrm>
        </p:spPr>
      </p:pic>
    </p:spTree>
    <p:extLst>
      <p:ext uri="{BB962C8B-B14F-4D97-AF65-F5344CB8AC3E}">
        <p14:creationId xmlns:p14="http://schemas.microsoft.com/office/powerpoint/2010/main" val="2563177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9750B-30A3-D355-8F90-2C4BF56BB46E}"/>
              </a:ext>
            </a:extLst>
          </p:cNvPr>
          <p:cNvSpPr>
            <a:spLocks noGrp="1"/>
          </p:cNvSpPr>
          <p:nvPr>
            <p:ph type="title"/>
          </p:nvPr>
        </p:nvSpPr>
        <p:spPr/>
        <p:txBody>
          <a:bodyPr>
            <a:normAutofit fontScale="90000"/>
          </a:bodyPr>
          <a:lstStyle/>
          <a:p>
            <a:r>
              <a:rPr lang="en-IL" sz="4000" b="1" dirty="0">
                <a:effectLst/>
                <a:latin typeface="Calibri" panose="020F0502020204030204" pitchFamily="34" charset="0"/>
                <a:ea typeface="Calibri" panose="020F0502020204030204" pitchFamily="34" charset="0"/>
                <a:cs typeface="Arial" panose="020B0604020202020204" pitchFamily="34" charset="0"/>
              </a:rPr>
              <a:t>Git Branch / Get Remote -</a:t>
            </a:r>
            <a:r>
              <a:rPr lang="en-US" sz="4000" b="1" dirty="0">
                <a:effectLst/>
                <a:latin typeface="Calibri" panose="020F0502020204030204" pitchFamily="34" charset="0"/>
                <a:ea typeface="Calibri" panose="020F0502020204030204" pitchFamily="34" charset="0"/>
                <a:cs typeface="Arial" panose="020B0604020202020204" pitchFamily="34" charset="0"/>
              </a:rPr>
              <a:t>v</a:t>
            </a:r>
            <a:r>
              <a:rPr lang="en-IL" sz="4000" b="1" dirty="0">
                <a:effectLst/>
                <a:latin typeface="Calibri" panose="020F0502020204030204" pitchFamily="34" charset="0"/>
                <a:ea typeface="Calibri" panose="020F0502020204030204" pitchFamily="34" charset="0"/>
                <a:cs typeface="Arial" panose="020B0604020202020204" pitchFamily="34" charset="0"/>
              </a:rPr>
              <a:t>,  </a:t>
            </a:r>
            <a:br>
              <a:rPr lang="en-IL" sz="2800" dirty="0">
                <a:effectLst/>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2B52010A-1C71-0B98-ABEA-9A20F32FA260}"/>
              </a:ext>
            </a:extLst>
          </p:cNvPr>
          <p:cNvSpPr>
            <a:spLocks noGrp="1"/>
          </p:cNvSpPr>
          <p:nvPr>
            <p:ph sz="quarter" idx="13"/>
          </p:nvPr>
        </p:nvSpPr>
        <p:spPr>
          <a:xfrm>
            <a:off x="548640" y="2133600"/>
            <a:ext cx="10288693" cy="4194048"/>
          </a:xfrm>
        </p:spPr>
        <p:txBody>
          <a:bodyPr>
            <a:normAutofit lnSpcReduction="10000"/>
          </a:bodyPr>
          <a:lstStyle/>
          <a:p>
            <a:pPr marL="0" marR="0">
              <a:lnSpc>
                <a:spcPct val="107000"/>
              </a:lnSpc>
              <a:spcBef>
                <a:spcPts val="0"/>
              </a:spcBef>
              <a:spcAft>
                <a:spcPts val="800"/>
              </a:spcAft>
            </a:pPr>
            <a:r>
              <a:rPr lang="en-IL" sz="2000" b="1" dirty="0">
                <a:effectLst/>
                <a:latin typeface="Calibri" panose="020F0502020204030204" pitchFamily="34" charset="0"/>
                <a:ea typeface="Calibri" panose="020F0502020204030204" pitchFamily="34" charset="0"/>
                <a:cs typeface="Arial" panose="020B0604020202020204" pitchFamily="34" charset="0"/>
              </a:rPr>
              <a:t>git branch</a:t>
            </a:r>
            <a:r>
              <a:rPr lang="en-IL" sz="2000" dirty="0">
                <a:effectLst/>
                <a:latin typeface="Calibri" panose="020F0502020204030204" pitchFamily="34" charset="0"/>
                <a:ea typeface="Calibri" panose="020F0502020204030204" pitchFamily="34" charset="0"/>
                <a:cs typeface="Arial" panose="020B0604020202020204" pitchFamily="34" charset="0"/>
              </a:rPr>
              <a:t> is a command used to manage branches in a Git repository. </a:t>
            </a:r>
            <a:r>
              <a:rPr lang="en-IL" sz="2000" i="1"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It allows you to list, create, delete, and switch between branches.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Here are some commonly used </a:t>
            </a:r>
            <a:r>
              <a:rPr lang="en-IL" sz="2000" b="1" dirty="0">
                <a:effectLst/>
                <a:latin typeface="Calibri" panose="020F0502020204030204" pitchFamily="34" charset="0"/>
                <a:ea typeface="Calibri" panose="020F0502020204030204" pitchFamily="34" charset="0"/>
                <a:cs typeface="Arial" panose="020B0604020202020204" pitchFamily="34" charset="0"/>
              </a:rPr>
              <a:t>git branch</a:t>
            </a:r>
            <a:r>
              <a:rPr lang="en-IL" sz="2000" dirty="0">
                <a:effectLst/>
                <a:latin typeface="Calibri" panose="020F0502020204030204" pitchFamily="34" charset="0"/>
                <a:ea typeface="Calibri" panose="020F0502020204030204" pitchFamily="34" charset="0"/>
                <a:cs typeface="Arial" panose="020B0604020202020204" pitchFamily="34" charset="0"/>
              </a:rPr>
              <a:t> commands: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400" b="1" dirty="0">
                <a:effectLst/>
                <a:latin typeface="Calibri" panose="020F0502020204030204" pitchFamily="34" charset="0"/>
                <a:ea typeface="Calibri" panose="020F0502020204030204" pitchFamily="34" charset="0"/>
                <a:cs typeface="Arial" panose="020B0604020202020204" pitchFamily="34" charset="0"/>
              </a:rPr>
              <a:t>git branch</a:t>
            </a:r>
            <a:r>
              <a:rPr lang="en-IL" sz="2000" dirty="0">
                <a:effectLst/>
                <a:latin typeface="Calibri" panose="020F0502020204030204" pitchFamily="34" charset="0"/>
                <a:ea typeface="Calibri" panose="020F0502020204030204" pitchFamily="34" charset="0"/>
                <a:cs typeface="Arial" panose="020B0604020202020204" pitchFamily="34" charset="0"/>
              </a:rPr>
              <a:t>: Lists all branches in the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400" b="1" u="sng" dirty="0">
                <a:effectLst/>
                <a:latin typeface="Calibri" panose="020F0502020204030204" pitchFamily="34" charset="0"/>
                <a:ea typeface="Calibri" panose="020F0502020204030204" pitchFamily="34" charset="0"/>
                <a:cs typeface="Arial" panose="020B0604020202020204" pitchFamily="34" charset="0"/>
              </a:rPr>
              <a:t>git branch &lt;</a:t>
            </a:r>
            <a:r>
              <a:rPr lang="en-IL" sz="2400" b="1" u="sng" dirty="0" err="1">
                <a:effectLst/>
                <a:latin typeface="Calibri" panose="020F0502020204030204" pitchFamily="34" charset="0"/>
                <a:ea typeface="Calibri" panose="020F0502020204030204" pitchFamily="34" charset="0"/>
                <a:cs typeface="Arial" panose="020B0604020202020204" pitchFamily="34" charset="0"/>
              </a:rPr>
              <a:t>branch_name</a:t>
            </a:r>
            <a:r>
              <a:rPr lang="en-IL" sz="2400" b="1" u="sng" dirty="0">
                <a:effectLst/>
                <a:latin typeface="Calibri" panose="020F0502020204030204" pitchFamily="34" charset="0"/>
                <a:ea typeface="Calibri" panose="020F0502020204030204" pitchFamily="34" charset="0"/>
                <a:cs typeface="Arial" panose="020B0604020202020204" pitchFamily="34" charset="0"/>
              </a:rPr>
              <a:t>&gt;</a:t>
            </a:r>
            <a:r>
              <a:rPr lang="en-IL" sz="2400" u="sng" dirty="0">
                <a:effectLst/>
                <a:latin typeface="Calibri" panose="020F0502020204030204" pitchFamily="34" charset="0"/>
                <a:ea typeface="Calibri" panose="020F0502020204030204" pitchFamily="34" charset="0"/>
                <a:cs typeface="Arial" panose="020B0604020202020204" pitchFamily="34" charset="0"/>
              </a:rPr>
              <a:t>: Creates a new branch with the specified name.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400" b="1" dirty="0">
                <a:effectLst/>
                <a:latin typeface="Calibri" panose="020F0502020204030204" pitchFamily="34" charset="0"/>
                <a:ea typeface="Calibri" panose="020F0502020204030204" pitchFamily="34" charset="0"/>
                <a:cs typeface="Arial" panose="020B0604020202020204" pitchFamily="34" charset="0"/>
              </a:rPr>
              <a:t>git branch -d &lt;</a:t>
            </a:r>
            <a:r>
              <a:rPr lang="en-IL" sz="2400" b="1" dirty="0" err="1">
                <a:effectLst/>
                <a:latin typeface="Calibri" panose="020F0502020204030204" pitchFamily="34" charset="0"/>
                <a:ea typeface="Calibri" panose="020F0502020204030204" pitchFamily="34" charset="0"/>
                <a:cs typeface="Arial" panose="020B0604020202020204" pitchFamily="34" charset="0"/>
              </a:rPr>
              <a:t>branch_name</a:t>
            </a:r>
            <a:r>
              <a:rPr lang="en-IL" sz="2400" b="1" dirty="0">
                <a:effectLst/>
                <a:latin typeface="Calibri" panose="020F0502020204030204" pitchFamily="34" charset="0"/>
                <a:ea typeface="Calibri" panose="020F0502020204030204" pitchFamily="34" charset="0"/>
                <a:cs typeface="Arial" panose="020B0604020202020204" pitchFamily="34" charset="0"/>
              </a:rPr>
              <a:t>&gt;</a:t>
            </a:r>
            <a:r>
              <a:rPr lang="en-IL" sz="24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Deletes the specified branch.</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checkout &lt;</a:t>
            </a:r>
            <a:r>
              <a:rPr lang="en-IL" sz="2000" b="1" dirty="0" err="1">
                <a:effectLst/>
                <a:latin typeface="Calibri" panose="020F0502020204030204" pitchFamily="34" charset="0"/>
                <a:ea typeface="Calibri" panose="020F0502020204030204" pitchFamily="34" charset="0"/>
                <a:cs typeface="Arial" panose="020B0604020202020204" pitchFamily="34" charset="0"/>
              </a:rPr>
              <a:t>branch_name</a:t>
            </a:r>
            <a:r>
              <a:rPr lang="en-IL" sz="2000" b="1" dirty="0">
                <a:effectLst/>
                <a:latin typeface="Calibri" panose="020F0502020204030204" pitchFamily="34" charset="0"/>
                <a:ea typeface="Calibri" panose="020F0502020204030204" pitchFamily="34" charset="0"/>
                <a:cs typeface="Arial" panose="020B0604020202020204" pitchFamily="34" charset="0"/>
              </a:rPr>
              <a:t>&gt;</a:t>
            </a:r>
            <a:r>
              <a:rPr lang="en-IL" sz="2000" dirty="0">
                <a:effectLst/>
                <a:latin typeface="Calibri" panose="020F0502020204030204" pitchFamily="34" charset="0"/>
                <a:ea typeface="Calibri" panose="020F0502020204030204" pitchFamily="34" charset="0"/>
                <a:cs typeface="Arial" panose="020B0604020202020204" pitchFamily="34" charset="0"/>
              </a:rPr>
              <a:t>: Switches to the specified branch.</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400" b="1" dirty="0">
                <a:effectLst/>
                <a:latin typeface="Calibri" panose="020F0502020204030204" pitchFamily="34" charset="0"/>
                <a:ea typeface="Calibri" panose="020F0502020204030204" pitchFamily="34" charset="0"/>
                <a:cs typeface="Arial" panose="020B0604020202020204" pitchFamily="34" charset="0"/>
              </a:rPr>
              <a:t>git remote -v</a:t>
            </a:r>
            <a:r>
              <a:rPr lang="en-IL" sz="2400" dirty="0">
                <a:effectLst/>
                <a:latin typeface="Calibri" panose="020F0502020204030204" pitchFamily="34" charset="0"/>
                <a:ea typeface="Calibri" panose="020F0502020204030204" pitchFamily="34" charset="0"/>
                <a:cs typeface="Arial" panose="020B0604020202020204" pitchFamily="34" charset="0"/>
              </a:rPr>
              <a:t> </a:t>
            </a:r>
            <a:r>
              <a:rPr lang="en-IL" sz="2400" i="1"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is a command used to list all the remote repositories associated with your local repository. It shows the URL of the remote repository and its name (typically "origin").</a:t>
            </a:r>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Picture Placeholder 3">
            <a:extLst>
              <a:ext uri="{FF2B5EF4-FFF2-40B4-BE49-F238E27FC236}">
                <a16:creationId xmlns:a16="http://schemas.microsoft.com/office/drawing/2014/main" id="{412B5AED-2B58-58F0-39F6-907C8797FC8E}"/>
              </a:ext>
            </a:extLst>
          </p:cNvPr>
          <p:cNvSpPr>
            <a:spLocks noGrp="1"/>
          </p:cNvSpPr>
          <p:nvPr>
            <p:ph type="pic" sz="quarter" idx="15"/>
          </p:nvPr>
        </p:nvSpPr>
        <p:spPr/>
      </p:sp>
      <p:sp>
        <p:nvSpPr>
          <p:cNvPr id="5" name="Text Placeholder 4">
            <a:extLst>
              <a:ext uri="{FF2B5EF4-FFF2-40B4-BE49-F238E27FC236}">
                <a16:creationId xmlns:a16="http://schemas.microsoft.com/office/drawing/2014/main" id="{BADC1C93-D8E5-E40A-A7FB-772C4BF1F5CF}"/>
              </a:ext>
            </a:extLst>
          </p:cNvPr>
          <p:cNvSpPr>
            <a:spLocks noGrp="1"/>
          </p:cNvSpPr>
          <p:nvPr>
            <p:ph type="body" sz="quarter" idx="16"/>
          </p:nvPr>
        </p:nvSpPr>
        <p:spPr>
          <a:xfrm>
            <a:off x="-1" y="1676400"/>
            <a:ext cx="10837333" cy="304800"/>
          </a:xfrm>
        </p:spPr>
        <p:txBody>
          <a:bodyPr/>
          <a:lstStyle/>
          <a:p>
            <a:r>
              <a:rPr lang="en-US" dirty="0"/>
              <a:t> </a:t>
            </a:r>
            <a:endParaRPr lang="en-IL" dirty="0"/>
          </a:p>
        </p:txBody>
      </p:sp>
    </p:spTree>
    <p:extLst>
      <p:ext uri="{BB962C8B-B14F-4D97-AF65-F5344CB8AC3E}">
        <p14:creationId xmlns:p14="http://schemas.microsoft.com/office/powerpoint/2010/main" val="36381654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3EAA-C6D8-2AE7-42CD-22AEB5F7BB1A}"/>
              </a:ext>
            </a:extLst>
          </p:cNvPr>
          <p:cNvSpPr>
            <a:spLocks noGrp="1"/>
          </p:cNvSpPr>
          <p:nvPr>
            <p:ph type="title"/>
          </p:nvPr>
        </p:nvSpPr>
        <p:spPr/>
        <p:txBody>
          <a:bodyPr>
            <a:normAutofit fontScale="90000"/>
          </a:bodyPr>
          <a:lstStyle/>
          <a:p>
            <a:r>
              <a:rPr lang="en-US" dirty="0"/>
              <a:t>Here's an example of how to use git branch and git remote -v:</a:t>
            </a:r>
            <a:br>
              <a:rPr lang="en-US" dirty="0"/>
            </a:br>
            <a:endParaRPr lang="en-IL" dirty="0"/>
          </a:p>
        </p:txBody>
      </p:sp>
      <p:sp>
        <p:nvSpPr>
          <p:cNvPr id="3" name="Content Placeholder 2">
            <a:extLst>
              <a:ext uri="{FF2B5EF4-FFF2-40B4-BE49-F238E27FC236}">
                <a16:creationId xmlns:a16="http://schemas.microsoft.com/office/drawing/2014/main" id="{4214665F-094F-B179-F0F2-255DEFE6D2EC}"/>
              </a:ext>
            </a:extLst>
          </p:cNvPr>
          <p:cNvSpPr>
            <a:spLocks noGrp="1"/>
          </p:cNvSpPr>
          <p:nvPr>
            <p:ph sz="quarter" idx="13"/>
          </p:nvPr>
        </p:nvSpPr>
        <p:spPr>
          <a:xfrm>
            <a:off x="548640" y="2133600"/>
            <a:ext cx="10288693" cy="4194048"/>
          </a:xfrm>
        </p:spPr>
        <p:txBody>
          <a:bodyPr>
            <a:normAutofit fontScale="70000" lnSpcReduction="20000"/>
          </a:bodyPr>
          <a:lstStyle/>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Open your terminal and navigate to your local Git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Use the </a:t>
            </a:r>
            <a:r>
              <a:rPr lang="en-IL" sz="2000" b="1" dirty="0">
                <a:effectLst/>
                <a:latin typeface="Calibri" panose="020F0502020204030204" pitchFamily="34" charset="0"/>
                <a:ea typeface="Calibri" panose="020F0502020204030204" pitchFamily="34" charset="0"/>
                <a:cs typeface="Arial" panose="020B0604020202020204" pitchFamily="34" charset="0"/>
              </a:rPr>
              <a:t>git branch</a:t>
            </a:r>
            <a:r>
              <a:rPr lang="en-IL" sz="2000" dirty="0">
                <a:effectLst/>
                <a:latin typeface="Calibri" panose="020F0502020204030204" pitchFamily="34" charset="0"/>
                <a:ea typeface="Calibri" panose="020F0502020204030204" pitchFamily="34" charset="0"/>
                <a:cs typeface="Arial" panose="020B0604020202020204" pitchFamily="34" charset="0"/>
              </a:rPr>
              <a:t> command to list all branches in the repository. You should see something like this: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000" b="1" dirty="0">
                <a:effectLst/>
                <a:latin typeface="Calibri" panose="020F0502020204030204" pitchFamily="34" charset="0"/>
                <a:ea typeface="Calibri" panose="020F0502020204030204" pitchFamily="34" charset="0"/>
                <a:cs typeface="Arial" panose="020B0604020202020204" pitchFamily="34" charset="0"/>
              </a:rPr>
              <a:t>master * my-feature-branch</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The asterisk indicates that you are currently on the </a:t>
            </a:r>
            <a:r>
              <a:rPr lang="en-IL" sz="2000" b="1" dirty="0">
                <a:effectLst/>
                <a:latin typeface="Calibri" panose="020F0502020204030204" pitchFamily="34" charset="0"/>
                <a:ea typeface="Calibri" panose="020F0502020204030204" pitchFamily="34" charset="0"/>
                <a:cs typeface="Arial" panose="020B0604020202020204" pitchFamily="34" charset="0"/>
              </a:rPr>
              <a:t>my-feature-branch</a:t>
            </a:r>
            <a:r>
              <a:rPr lang="en-IL" sz="2000" dirty="0">
                <a:effectLst/>
                <a:latin typeface="Calibri" panose="020F0502020204030204" pitchFamily="34" charset="0"/>
                <a:ea typeface="Calibri" panose="020F0502020204030204" pitchFamily="34" charset="0"/>
                <a:cs typeface="Arial" panose="020B0604020202020204" pitchFamily="34" charset="0"/>
              </a:rPr>
              <a:t> branch.</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3"/>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Use the </a:t>
            </a:r>
            <a:r>
              <a:rPr lang="en-IL" sz="2000" b="1" dirty="0">
                <a:effectLst/>
                <a:latin typeface="Calibri" panose="020F0502020204030204" pitchFamily="34" charset="0"/>
                <a:ea typeface="Calibri" panose="020F0502020204030204" pitchFamily="34" charset="0"/>
                <a:cs typeface="Arial" panose="020B0604020202020204" pitchFamily="34" charset="0"/>
              </a:rPr>
              <a:t>git branch &lt;</a:t>
            </a:r>
            <a:r>
              <a:rPr lang="en-IL" sz="2000" b="1" dirty="0" err="1">
                <a:effectLst/>
                <a:latin typeface="Calibri" panose="020F0502020204030204" pitchFamily="34" charset="0"/>
                <a:ea typeface="Calibri" panose="020F0502020204030204" pitchFamily="34" charset="0"/>
                <a:cs typeface="Arial" panose="020B0604020202020204" pitchFamily="34" charset="0"/>
              </a:rPr>
              <a:t>branch_name</a:t>
            </a:r>
            <a:r>
              <a:rPr lang="en-IL" sz="2000" b="1" dirty="0">
                <a:effectLst/>
                <a:latin typeface="Calibri" panose="020F0502020204030204" pitchFamily="34" charset="0"/>
                <a:ea typeface="Calibri" panose="020F0502020204030204" pitchFamily="34" charset="0"/>
                <a:cs typeface="Arial" panose="020B0604020202020204" pitchFamily="34" charset="0"/>
              </a:rPr>
              <a:t>&gt;</a:t>
            </a:r>
            <a:r>
              <a:rPr lang="en-IL" sz="2000" dirty="0">
                <a:effectLst/>
                <a:latin typeface="Calibri" panose="020F0502020204030204" pitchFamily="34" charset="0"/>
                <a:ea typeface="Calibri" panose="020F0502020204030204" pitchFamily="34" charset="0"/>
                <a:cs typeface="Arial" panose="020B0604020202020204" pitchFamily="34" charset="0"/>
              </a:rPr>
              <a:t> command to create a new branch. For example, </a:t>
            </a:r>
            <a:r>
              <a:rPr lang="en-IL" sz="2000" b="1" dirty="0">
                <a:effectLst/>
                <a:latin typeface="Calibri" panose="020F0502020204030204" pitchFamily="34" charset="0"/>
                <a:ea typeface="Calibri" panose="020F0502020204030204" pitchFamily="34" charset="0"/>
                <a:cs typeface="Arial" panose="020B0604020202020204" pitchFamily="34" charset="0"/>
              </a:rPr>
              <a:t>git branch my-new-branch</a:t>
            </a:r>
            <a:r>
              <a:rPr lang="en-IL" sz="2000" dirty="0">
                <a:effectLst/>
                <a:latin typeface="Calibri" panose="020F0502020204030204" pitchFamily="34" charset="0"/>
                <a:ea typeface="Calibri" panose="020F0502020204030204" pitchFamily="34" charset="0"/>
                <a:cs typeface="Arial" panose="020B0604020202020204" pitchFamily="34" charset="0"/>
              </a:rPr>
              <a:t> would create a new branch called </a:t>
            </a:r>
            <a:r>
              <a:rPr lang="en-IL" sz="2000" b="1" dirty="0">
                <a:effectLst/>
                <a:latin typeface="Calibri" panose="020F0502020204030204" pitchFamily="34" charset="0"/>
                <a:ea typeface="Calibri" panose="020F0502020204030204" pitchFamily="34" charset="0"/>
                <a:cs typeface="Arial" panose="020B0604020202020204" pitchFamily="34" charset="0"/>
              </a:rPr>
              <a:t>my-new-branch</a:t>
            </a:r>
            <a:r>
              <a:rPr lang="en-IL" sz="2000" dirty="0">
                <a:effectLst/>
                <a:latin typeface="Calibri" panose="020F0502020204030204" pitchFamily="34" charset="0"/>
                <a:ea typeface="Calibri" panose="020F0502020204030204" pitchFamily="34" charset="0"/>
                <a:cs typeface="Arial" panose="020B0604020202020204" pitchFamily="34" charset="0"/>
              </a:rPr>
              <a: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3"/>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Use the </a:t>
            </a:r>
            <a:r>
              <a:rPr lang="en-IL" sz="2000" b="1" dirty="0">
                <a:effectLst/>
                <a:latin typeface="Calibri" panose="020F0502020204030204" pitchFamily="34" charset="0"/>
                <a:ea typeface="Calibri" panose="020F0502020204030204" pitchFamily="34" charset="0"/>
                <a:cs typeface="Arial" panose="020B0604020202020204" pitchFamily="34" charset="0"/>
              </a:rPr>
              <a:t>git checkout &lt;</a:t>
            </a:r>
            <a:r>
              <a:rPr lang="en-IL" sz="2000" b="1" dirty="0" err="1">
                <a:effectLst/>
                <a:latin typeface="Calibri" panose="020F0502020204030204" pitchFamily="34" charset="0"/>
                <a:ea typeface="Calibri" panose="020F0502020204030204" pitchFamily="34" charset="0"/>
                <a:cs typeface="Arial" panose="020B0604020202020204" pitchFamily="34" charset="0"/>
              </a:rPr>
              <a:t>branch_name</a:t>
            </a:r>
            <a:r>
              <a:rPr lang="en-IL" sz="2000" b="1" dirty="0">
                <a:effectLst/>
                <a:latin typeface="Calibri" panose="020F0502020204030204" pitchFamily="34" charset="0"/>
                <a:ea typeface="Calibri" panose="020F0502020204030204" pitchFamily="34" charset="0"/>
                <a:cs typeface="Arial" panose="020B0604020202020204" pitchFamily="34" charset="0"/>
              </a:rPr>
              <a:t>&gt;</a:t>
            </a:r>
            <a:r>
              <a:rPr lang="en-IL" sz="2000" dirty="0">
                <a:effectLst/>
                <a:latin typeface="Calibri" panose="020F0502020204030204" pitchFamily="34" charset="0"/>
                <a:ea typeface="Calibri" panose="020F0502020204030204" pitchFamily="34" charset="0"/>
                <a:cs typeface="Arial" panose="020B0604020202020204" pitchFamily="34" charset="0"/>
              </a:rPr>
              <a:t> command to switch to the new branch. For example, </a:t>
            </a:r>
            <a:r>
              <a:rPr lang="en-IL" sz="2000" b="1" dirty="0">
                <a:effectLst/>
                <a:latin typeface="Calibri" panose="020F0502020204030204" pitchFamily="34" charset="0"/>
                <a:ea typeface="Calibri" panose="020F0502020204030204" pitchFamily="34" charset="0"/>
                <a:cs typeface="Arial" panose="020B0604020202020204" pitchFamily="34" charset="0"/>
              </a:rPr>
              <a:t>git checkout my-new-branch</a:t>
            </a:r>
            <a:r>
              <a:rPr lang="en-IL" sz="2000" dirty="0">
                <a:effectLst/>
                <a:latin typeface="Calibri" panose="020F0502020204030204" pitchFamily="34" charset="0"/>
                <a:ea typeface="Calibri" panose="020F0502020204030204" pitchFamily="34" charset="0"/>
                <a:cs typeface="Arial" panose="020B0604020202020204" pitchFamily="34" charset="0"/>
              </a:rPr>
              <a:t> would switch to the </a:t>
            </a:r>
            <a:r>
              <a:rPr lang="en-IL" sz="2000" b="1" dirty="0">
                <a:effectLst/>
                <a:latin typeface="Calibri" panose="020F0502020204030204" pitchFamily="34" charset="0"/>
                <a:ea typeface="Calibri" panose="020F0502020204030204" pitchFamily="34" charset="0"/>
                <a:cs typeface="Arial" panose="020B0604020202020204" pitchFamily="34" charset="0"/>
              </a:rPr>
              <a:t>my-new-branch</a:t>
            </a:r>
            <a:r>
              <a:rPr lang="en-IL" sz="2000" dirty="0">
                <a:effectLst/>
                <a:latin typeface="Calibri" panose="020F0502020204030204" pitchFamily="34" charset="0"/>
                <a:ea typeface="Calibri" panose="020F0502020204030204" pitchFamily="34" charset="0"/>
                <a:cs typeface="Arial" panose="020B0604020202020204" pitchFamily="34" charset="0"/>
              </a:rPr>
              <a:t> branch.</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3"/>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Use the </a:t>
            </a:r>
            <a:r>
              <a:rPr lang="en-IL" sz="2000" b="1" dirty="0">
                <a:effectLst/>
                <a:latin typeface="Calibri" panose="020F0502020204030204" pitchFamily="34" charset="0"/>
                <a:ea typeface="Calibri" panose="020F0502020204030204" pitchFamily="34" charset="0"/>
                <a:cs typeface="Arial" panose="020B0604020202020204" pitchFamily="34" charset="0"/>
              </a:rPr>
              <a:t>git remote -v</a:t>
            </a:r>
            <a:r>
              <a:rPr lang="en-IL" sz="2000" dirty="0">
                <a:effectLst/>
                <a:latin typeface="Calibri" panose="020F0502020204030204" pitchFamily="34" charset="0"/>
                <a:ea typeface="Calibri" panose="020F0502020204030204" pitchFamily="34" charset="0"/>
                <a:cs typeface="Arial" panose="020B0604020202020204" pitchFamily="34" charset="0"/>
              </a:rPr>
              <a:t> command to list all the remote repositories associated with your local repository. You should see something like this: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1800" dirty="0">
                <a:solidFill>
                  <a:srgbClr val="00B050"/>
                </a:solidFill>
                <a:effectLst/>
                <a:latin typeface="Calibri" panose="020F0502020204030204" pitchFamily="34" charset="0"/>
                <a:ea typeface="Calibri" panose="020F0502020204030204" pitchFamily="34" charset="0"/>
                <a:cs typeface="Arial" panose="020B0604020202020204" pitchFamily="34" charset="0"/>
              </a:rPr>
              <a:t>origin https://github.com/your-username/your-repository.git (fetch) origin https://github.com/your-username/your-repository.git (push)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This shows that the remote repository is named </a:t>
            </a:r>
            <a:r>
              <a:rPr lang="en-IL" sz="2000" b="1" dirty="0">
                <a:effectLst/>
                <a:latin typeface="Calibri" panose="020F0502020204030204" pitchFamily="34" charset="0"/>
                <a:ea typeface="Calibri" panose="020F0502020204030204" pitchFamily="34" charset="0"/>
                <a:cs typeface="Arial" panose="020B0604020202020204" pitchFamily="34" charset="0"/>
              </a:rPr>
              <a:t>origin</a:t>
            </a:r>
            <a:r>
              <a:rPr lang="en-IL" sz="2000" dirty="0">
                <a:effectLst/>
                <a:latin typeface="Calibri" panose="020F0502020204030204" pitchFamily="34" charset="0"/>
                <a:ea typeface="Calibri" panose="020F0502020204030204" pitchFamily="34" charset="0"/>
                <a:cs typeface="Arial" panose="020B0604020202020204" pitchFamily="34" charset="0"/>
              </a:rPr>
              <a:t> and has the URL </a:t>
            </a:r>
            <a:r>
              <a:rPr lang="en-IL" sz="2000" b="1" dirty="0">
                <a:effectLst/>
                <a:latin typeface="Calibri" panose="020F0502020204030204" pitchFamily="34" charset="0"/>
                <a:ea typeface="Calibri" panose="020F0502020204030204" pitchFamily="34" charset="0"/>
                <a:cs typeface="Arial" panose="020B0604020202020204" pitchFamily="34" charset="0"/>
              </a:rPr>
              <a:t>https://github.com/your-username/your-repository.git</a:t>
            </a:r>
            <a:r>
              <a:rPr lang="en-IL" sz="2000" dirty="0">
                <a:effectLst/>
                <a:latin typeface="Calibri" panose="020F0502020204030204" pitchFamily="34" charset="0"/>
                <a:ea typeface="Calibri" panose="020F0502020204030204" pitchFamily="34" charset="0"/>
                <a:cs typeface="Arial" panose="020B0604020202020204" pitchFamily="34" charset="0"/>
              </a:rPr>
              <a: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These commands are commonly used when collaborating on a project with others or when working on multiple branches or repositories.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Picture Placeholder 3">
            <a:extLst>
              <a:ext uri="{FF2B5EF4-FFF2-40B4-BE49-F238E27FC236}">
                <a16:creationId xmlns:a16="http://schemas.microsoft.com/office/drawing/2014/main" id="{9CA52D5E-288C-84DA-E030-97431CF362A7}"/>
              </a:ext>
            </a:extLst>
          </p:cNvPr>
          <p:cNvSpPr>
            <a:spLocks noGrp="1"/>
          </p:cNvSpPr>
          <p:nvPr>
            <p:ph type="pic" sz="quarter" idx="15"/>
          </p:nvPr>
        </p:nvSpPr>
        <p:spPr/>
      </p:sp>
      <p:sp>
        <p:nvSpPr>
          <p:cNvPr id="5" name="Text Placeholder 4">
            <a:extLst>
              <a:ext uri="{FF2B5EF4-FFF2-40B4-BE49-F238E27FC236}">
                <a16:creationId xmlns:a16="http://schemas.microsoft.com/office/drawing/2014/main" id="{65EDE973-B5A2-6F89-B03A-05BF3D01073C}"/>
              </a:ext>
            </a:extLst>
          </p:cNvPr>
          <p:cNvSpPr>
            <a:spLocks noGrp="1"/>
          </p:cNvSpPr>
          <p:nvPr>
            <p:ph type="body" sz="quarter" idx="16"/>
          </p:nvPr>
        </p:nvSpPr>
        <p:spPr>
          <a:xfrm>
            <a:off x="-1" y="1676400"/>
            <a:ext cx="10837333" cy="304800"/>
          </a:xfrm>
        </p:spPr>
        <p:txBody>
          <a:bodyPr/>
          <a:lstStyle/>
          <a:p>
            <a:r>
              <a:rPr lang="en-US" dirty="0"/>
              <a:t>  </a:t>
            </a:r>
            <a:endParaRPr lang="en-IL" dirty="0"/>
          </a:p>
        </p:txBody>
      </p:sp>
    </p:spTree>
    <p:extLst>
      <p:ext uri="{BB962C8B-B14F-4D97-AF65-F5344CB8AC3E}">
        <p14:creationId xmlns:p14="http://schemas.microsoft.com/office/powerpoint/2010/main" val="2370936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6E4C-312F-7167-8FD4-CEF1FBFC7D31}"/>
              </a:ext>
            </a:extLst>
          </p:cNvPr>
          <p:cNvSpPr>
            <a:spLocks noGrp="1"/>
          </p:cNvSpPr>
          <p:nvPr>
            <p:ph type="title"/>
          </p:nvPr>
        </p:nvSpPr>
        <p:spPr/>
        <p:txBody>
          <a:bodyPr>
            <a:normAutofit fontScale="90000"/>
          </a:bodyPr>
          <a:lstStyle/>
          <a:p>
            <a:r>
              <a:rPr lang="en-US" dirty="0"/>
              <a:t>Pull Changes From Remote Repository</a:t>
            </a:r>
            <a:br>
              <a:rPr lang="en-US" dirty="0"/>
            </a:br>
            <a:endParaRPr lang="en-IL" dirty="0"/>
          </a:p>
        </p:txBody>
      </p:sp>
      <p:sp>
        <p:nvSpPr>
          <p:cNvPr id="3" name="Content Placeholder 2">
            <a:extLst>
              <a:ext uri="{FF2B5EF4-FFF2-40B4-BE49-F238E27FC236}">
                <a16:creationId xmlns:a16="http://schemas.microsoft.com/office/drawing/2014/main" id="{BEB04DDA-C454-08FC-54EB-CBEC691CB686}"/>
              </a:ext>
            </a:extLst>
          </p:cNvPr>
          <p:cNvSpPr>
            <a:spLocks noGrp="1"/>
          </p:cNvSpPr>
          <p:nvPr>
            <p:ph sz="quarter" idx="13"/>
          </p:nvPr>
        </p:nvSpPr>
        <p:spPr>
          <a:xfrm>
            <a:off x="548640" y="2667000"/>
            <a:ext cx="10288693" cy="3810000"/>
          </a:xfrm>
        </p:spPr>
        <p:txBody>
          <a:bodyPr/>
          <a:lstStyle/>
          <a:p>
            <a:pPr marL="0" marR="0">
              <a:lnSpc>
                <a:spcPct val="107000"/>
              </a:lnSpc>
              <a:spcBef>
                <a:spcPts val="0"/>
              </a:spcBef>
              <a:spcAft>
                <a:spcPts val="800"/>
              </a:spcAft>
            </a:pPr>
            <a:r>
              <a:rPr kumimoji="0" lang="en-IL"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a:t>
            </a:r>
            <a:r>
              <a:rPr lang="en-IL" sz="1200" dirty="0">
                <a:effectLst/>
                <a:latin typeface="Calibri" panose="020F0502020204030204" pitchFamily="34" charset="0"/>
                <a:ea typeface="Calibri" panose="020F0502020204030204" pitchFamily="34" charset="0"/>
                <a:cs typeface="Arial" panose="020B0604020202020204" pitchFamily="34" charset="0"/>
              </a:rPr>
              <a:t>To pull changes from a remote repository in Git, you can use the following command:</a:t>
            </a:r>
            <a:endParaRPr lang="en-IL" sz="105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12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git pull</a:t>
            </a:r>
            <a:endParaRPr lang="en-IL" sz="105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1200" dirty="0">
                <a:effectLst/>
                <a:latin typeface="Calibri" panose="020F0502020204030204" pitchFamily="34" charset="0"/>
                <a:ea typeface="Calibri" panose="020F0502020204030204" pitchFamily="34" charset="0"/>
                <a:cs typeface="Arial" panose="020B0604020202020204" pitchFamily="34" charset="0"/>
              </a:rPr>
              <a:t>This command fetches any new changes from the remote repository and merges them into your current branch.</a:t>
            </a:r>
            <a:endParaRPr lang="en-IL" sz="105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1200" dirty="0">
                <a:effectLst/>
                <a:latin typeface="Calibri" panose="020F0502020204030204" pitchFamily="34" charset="0"/>
                <a:ea typeface="Calibri" panose="020F0502020204030204" pitchFamily="34" charset="0"/>
                <a:cs typeface="Arial" panose="020B0604020202020204" pitchFamily="34" charset="0"/>
              </a:rPr>
              <a:t>Alternatively, you can also use the following commands:</a:t>
            </a:r>
            <a:endParaRPr lang="en-IL" sz="105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1400" b="1" dirty="0">
                <a:effectLst/>
                <a:latin typeface="Calibri" panose="020F0502020204030204" pitchFamily="34" charset="0"/>
                <a:ea typeface="Calibri" panose="020F0502020204030204" pitchFamily="34" charset="0"/>
                <a:cs typeface="Arial" panose="020B0604020202020204" pitchFamily="34" charset="0"/>
              </a:rPr>
              <a:t>git fetch git merge &lt;remote&gt;/&lt;branch&gt;</a:t>
            </a:r>
            <a:endParaRPr lang="en-IL" sz="105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1200" dirty="0">
                <a:effectLst/>
                <a:latin typeface="Calibri" panose="020F0502020204030204" pitchFamily="34" charset="0"/>
                <a:ea typeface="Calibri" panose="020F0502020204030204" pitchFamily="34" charset="0"/>
                <a:cs typeface="Arial" panose="020B0604020202020204" pitchFamily="34" charset="0"/>
              </a:rPr>
              <a:t>The </a:t>
            </a:r>
            <a:r>
              <a:rPr lang="en-IL" sz="1200" b="1" dirty="0">
                <a:effectLst/>
                <a:latin typeface="Calibri" panose="020F0502020204030204" pitchFamily="34" charset="0"/>
                <a:ea typeface="Calibri" panose="020F0502020204030204" pitchFamily="34" charset="0"/>
                <a:cs typeface="Arial" panose="020B0604020202020204" pitchFamily="34" charset="0"/>
              </a:rPr>
              <a:t>git fetch</a:t>
            </a:r>
            <a:r>
              <a:rPr lang="en-IL" sz="1200" dirty="0">
                <a:effectLst/>
                <a:latin typeface="Calibri" panose="020F0502020204030204" pitchFamily="34" charset="0"/>
                <a:ea typeface="Calibri" panose="020F0502020204030204" pitchFamily="34" charset="0"/>
                <a:cs typeface="Arial" panose="020B0604020202020204" pitchFamily="34" charset="0"/>
              </a:rPr>
              <a:t> command fetches the latest changes from the remote repository, but it doesn't merge them into your current branch. Instead, it updates your local copy of the remote branch.</a:t>
            </a:r>
            <a:endParaRPr lang="en-IL" sz="105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1200" dirty="0">
                <a:effectLst/>
                <a:latin typeface="Calibri" panose="020F0502020204030204" pitchFamily="34" charset="0"/>
                <a:ea typeface="Calibri" panose="020F0502020204030204" pitchFamily="34" charset="0"/>
                <a:cs typeface="Arial" panose="020B0604020202020204" pitchFamily="34" charset="0"/>
              </a:rPr>
              <a:t>After running </a:t>
            </a:r>
            <a:r>
              <a:rPr lang="en-IL" sz="1200" b="1" dirty="0">
                <a:effectLst/>
                <a:latin typeface="Calibri" panose="020F0502020204030204" pitchFamily="34" charset="0"/>
                <a:ea typeface="Calibri" panose="020F0502020204030204" pitchFamily="34" charset="0"/>
                <a:cs typeface="Arial" panose="020B0604020202020204" pitchFamily="34" charset="0"/>
              </a:rPr>
              <a:t>git fetch</a:t>
            </a:r>
            <a:r>
              <a:rPr lang="en-IL" sz="1200" dirty="0">
                <a:effectLst/>
                <a:latin typeface="Calibri" panose="020F0502020204030204" pitchFamily="34" charset="0"/>
                <a:ea typeface="Calibri" panose="020F0502020204030204" pitchFamily="34" charset="0"/>
                <a:cs typeface="Arial" panose="020B0604020202020204" pitchFamily="34" charset="0"/>
              </a:rPr>
              <a:t>, you can merge the remote changes into your current branch using the </a:t>
            </a:r>
            <a:r>
              <a:rPr lang="en-IL" sz="1200" b="1" dirty="0">
                <a:effectLst/>
                <a:latin typeface="Calibri" panose="020F0502020204030204" pitchFamily="34" charset="0"/>
                <a:ea typeface="Calibri" panose="020F0502020204030204" pitchFamily="34" charset="0"/>
                <a:cs typeface="Arial" panose="020B0604020202020204" pitchFamily="34" charset="0"/>
              </a:rPr>
              <a:t>git merge</a:t>
            </a:r>
            <a:r>
              <a:rPr lang="en-IL" sz="1200" dirty="0">
                <a:effectLst/>
                <a:latin typeface="Calibri" panose="020F0502020204030204" pitchFamily="34" charset="0"/>
                <a:ea typeface="Calibri" panose="020F0502020204030204" pitchFamily="34" charset="0"/>
                <a:cs typeface="Arial" panose="020B0604020202020204" pitchFamily="34" charset="0"/>
              </a:rPr>
              <a:t> command. Replace </a:t>
            </a:r>
            <a:r>
              <a:rPr lang="en-IL" sz="1200" b="1" dirty="0">
                <a:effectLst/>
                <a:latin typeface="Calibri" panose="020F0502020204030204" pitchFamily="34" charset="0"/>
                <a:ea typeface="Calibri" panose="020F0502020204030204" pitchFamily="34" charset="0"/>
                <a:cs typeface="Arial" panose="020B0604020202020204" pitchFamily="34" charset="0"/>
              </a:rPr>
              <a:t>&lt;remote&gt;</a:t>
            </a:r>
            <a:r>
              <a:rPr lang="en-IL" sz="1200" dirty="0">
                <a:effectLst/>
                <a:latin typeface="Calibri" panose="020F0502020204030204" pitchFamily="34" charset="0"/>
                <a:ea typeface="Calibri" panose="020F0502020204030204" pitchFamily="34" charset="0"/>
                <a:cs typeface="Arial" panose="020B0604020202020204" pitchFamily="34" charset="0"/>
              </a:rPr>
              <a:t> with the name of the remote repository (e.g., </a:t>
            </a:r>
            <a:r>
              <a:rPr lang="en-IL" sz="1200" b="1" dirty="0">
                <a:effectLst/>
                <a:latin typeface="Calibri" panose="020F0502020204030204" pitchFamily="34" charset="0"/>
                <a:ea typeface="Calibri" panose="020F0502020204030204" pitchFamily="34" charset="0"/>
                <a:cs typeface="Arial" panose="020B0604020202020204" pitchFamily="34" charset="0"/>
              </a:rPr>
              <a:t>origin</a:t>
            </a:r>
            <a:r>
              <a:rPr lang="en-IL" sz="1200" dirty="0">
                <a:effectLst/>
                <a:latin typeface="Calibri" panose="020F0502020204030204" pitchFamily="34" charset="0"/>
                <a:ea typeface="Calibri" panose="020F0502020204030204" pitchFamily="34" charset="0"/>
                <a:cs typeface="Arial" panose="020B0604020202020204" pitchFamily="34" charset="0"/>
              </a:rPr>
              <a:t>) and </a:t>
            </a:r>
            <a:r>
              <a:rPr lang="en-IL" sz="1200" b="1" dirty="0">
                <a:effectLst/>
                <a:latin typeface="Calibri" panose="020F0502020204030204" pitchFamily="34" charset="0"/>
                <a:ea typeface="Calibri" panose="020F0502020204030204" pitchFamily="34" charset="0"/>
                <a:cs typeface="Arial" panose="020B0604020202020204" pitchFamily="34" charset="0"/>
              </a:rPr>
              <a:t>&lt;branch&gt;</a:t>
            </a:r>
            <a:r>
              <a:rPr lang="en-IL" sz="1200" dirty="0">
                <a:effectLst/>
                <a:latin typeface="Calibri" panose="020F0502020204030204" pitchFamily="34" charset="0"/>
                <a:ea typeface="Calibri" panose="020F0502020204030204" pitchFamily="34" charset="0"/>
                <a:cs typeface="Arial" panose="020B0604020202020204" pitchFamily="34" charset="0"/>
              </a:rPr>
              <a:t> with the name of the remote branch you want to merge.</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Picture Placeholder 3">
            <a:extLst>
              <a:ext uri="{FF2B5EF4-FFF2-40B4-BE49-F238E27FC236}">
                <a16:creationId xmlns:a16="http://schemas.microsoft.com/office/drawing/2014/main" id="{1374A69A-E3EC-8674-89BB-9FAE8594AD6B}"/>
              </a:ext>
            </a:extLst>
          </p:cNvPr>
          <p:cNvSpPr>
            <a:spLocks noGrp="1"/>
          </p:cNvSpPr>
          <p:nvPr>
            <p:ph type="pic" sz="quarter" idx="15"/>
          </p:nvPr>
        </p:nvSpPr>
        <p:spPr/>
      </p:sp>
      <p:sp>
        <p:nvSpPr>
          <p:cNvPr id="5" name="Text Placeholder 4">
            <a:extLst>
              <a:ext uri="{FF2B5EF4-FFF2-40B4-BE49-F238E27FC236}">
                <a16:creationId xmlns:a16="http://schemas.microsoft.com/office/drawing/2014/main" id="{8092008A-F7ED-9201-E693-8759BC086A4E}"/>
              </a:ext>
            </a:extLst>
          </p:cNvPr>
          <p:cNvSpPr>
            <a:spLocks noGrp="1"/>
          </p:cNvSpPr>
          <p:nvPr>
            <p:ph type="body" sz="quarter" idx="16"/>
          </p:nvPr>
        </p:nvSpPr>
        <p:spPr/>
        <p:txBody>
          <a:bodyPr/>
          <a:lstStyle/>
          <a:p>
            <a:endParaRPr lang="en-IL"/>
          </a:p>
        </p:txBody>
      </p:sp>
    </p:spTree>
    <p:extLst>
      <p:ext uri="{BB962C8B-B14F-4D97-AF65-F5344CB8AC3E}">
        <p14:creationId xmlns:p14="http://schemas.microsoft.com/office/powerpoint/2010/main" val="15356958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D4DF-4B3F-77AD-08DD-D7AC1329A787}"/>
              </a:ext>
            </a:extLst>
          </p:cNvPr>
          <p:cNvSpPr>
            <a:spLocks noGrp="1"/>
          </p:cNvSpPr>
          <p:nvPr>
            <p:ph type="title"/>
          </p:nvPr>
        </p:nvSpPr>
        <p:spPr/>
        <p:txBody>
          <a:bodyPr>
            <a:normAutofit fontScale="90000"/>
          </a:bodyPr>
          <a:lstStyle/>
          <a:p>
            <a:r>
              <a:rPr lang="en-US" dirty="0"/>
              <a:t>Everything About Git Configurations</a:t>
            </a:r>
            <a:br>
              <a:rPr lang="en-US" dirty="0"/>
            </a:br>
            <a:endParaRPr lang="en-IL" dirty="0"/>
          </a:p>
        </p:txBody>
      </p:sp>
      <p:sp>
        <p:nvSpPr>
          <p:cNvPr id="3" name="Content Placeholder 2">
            <a:extLst>
              <a:ext uri="{FF2B5EF4-FFF2-40B4-BE49-F238E27FC236}">
                <a16:creationId xmlns:a16="http://schemas.microsoft.com/office/drawing/2014/main" id="{CA240134-E333-FA6F-759D-68E9C5F07702}"/>
              </a:ext>
            </a:extLst>
          </p:cNvPr>
          <p:cNvSpPr>
            <a:spLocks noGrp="1"/>
          </p:cNvSpPr>
          <p:nvPr>
            <p:ph sz="quarter" idx="13"/>
          </p:nvPr>
        </p:nvSpPr>
        <p:spPr/>
        <p:txBody>
          <a:bodyPr>
            <a:normAutofit fontScale="70000" lnSpcReduction="20000"/>
          </a:bodyPr>
          <a:lstStyle/>
          <a:p>
            <a:pPr marL="0" marR="0" indent="0">
              <a:lnSpc>
                <a:spcPct val="107000"/>
              </a:lnSpc>
              <a:spcBef>
                <a:spcPts val="0"/>
              </a:spcBef>
              <a:spcAft>
                <a:spcPts val="800"/>
              </a:spcAft>
              <a:buNone/>
            </a:pP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Here are some common Git configurations and how to set them:</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400" b="1" dirty="0">
                <a:effectLst/>
                <a:latin typeface="Calibri" panose="020F0502020204030204" pitchFamily="34" charset="0"/>
                <a:ea typeface="Calibri" panose="020F0502020204030204" pitchFamily="34" charset="0"/>
                <a:cs typeface="Arial" panose="020B0604020202020204" pitchFamily="34" charset="0"/>
              </a:rPr>
              <a:t>User name and email:</a:t>
            </a:r>
            <a:r>
              <a:rPr lang="en-IL" sz="24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These configurations are used to identify the author of the commits. To set these configurations globally, run the following commands: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4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git config --global user.name "Your Name"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4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git config --global </a:t>
            </a:r>
            <a:r>
              <a:rPr lang="en-IL" sz="2400" b="1" dirty="0" err="1">
                <a:solidFill>
                  <a:srgbClr val="FF0000"/>
                </a:solidFill>
                <a:effectLst/>
                <a:latin typeface="Calibri" panose="020F0502020204030204" pitchFamily="34" charset="0"/>
                <a:ea typeface="Calibri" panose="020F0502020204030204" pitchFamily="34" charset="0"/>
                <a:cs typeface="Arial" panose="020B0604020202020204" pitchFamily="34" charset="0"/>
              </a:rPr>
              <a:t>user.email</a:t>
            </a:r>
            <a:r>
              <a:rPr lang="en-IL" sz="24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"youremail@example.com"</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2"/>
              <a:tabLst>
                <a:tab pos="457200" algn="l"/>
              </a:tabLst>
            </a:pPr>
            <a:r>
              <a:rPr lang="en-IL" sz="2400" b="1" dirty="0">
                <a:effectLst/>
                <a:latin typeface="Calibri" panose="020F0502020204030204" pitchFamily="34" charset="0"/>
                <a:ea typeface="Calibri" panose="020F0502020204030204" pitchFamily="34" charset="0"/>
                <a:cs typeface="Arial" panose="020B0604020202020204" pitchFamily="34" charset="0"/>
              </a:rPr>
              <a:t>Default editor:</a:t>
            </a:r>
            <a:r>
              <a:rPr lang="en-IL" sz="24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Git uses the default editor to open the commit message when creating a new commit. To set the default editor to Vim, run the following command: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git config --global </a:t>
            </a:r>
            <a:r>
              <a:rPr lang="en-IL" sz="2000" b="1" dirty="0" err="1">
                <a:solidFill>
                  <a:srgbClr val="FF0000"/>
                </a:solidFill>
                <a:effectLst/>
                <a:latin typeface="Calibri" panose="020F0502020204030204" pitchFamily="34" charset="0"/>
                <a:ea typeface="Calibri" panose="020F0502020204030204" pitchFamily="34" charset="0"/>
                <a:cs typeface="Arial" panose="020B0604020202020204" pitchFamily="34" charset="0"/>
              </a:rPr>
              <a:t>core.editor</a:t>
            </a:r>
            <a:r>
              <a:rPr lang="en-IL"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"vim"</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3"/>
              <a:tabLst>
                <a:tab pos="457200" algn="l"/>
              </a:tabLst>
            </a:pPr>
            <a:r>
              <a:rPr lang="en-IL" sz="2400" b="1" dirty="0">
                <a:effectLst/>
                <a:latin typeface="Calibri" panose="020F0502020204030204" pitchFamily="34" charset="0"/>
                <a:ea typeface="Calibri" panose="020F0502020204030204" pitchFamily="34" charset="0"/>
                <a:cs typeface="Arial" panose="020B0604020202020204" pitchFamily="34" charset="0"/>
              </a:rPr>
              <a:t>Line ending conversion</a:t>
            </a:r>
            <a:r>
              <a:rPr lang="en-IL" sz="2000" dirty="0">
                <a:effectLst/>
                <a:latin typeface="Calibri" panose="020F0502020204030204" pitchFamily="34" charset="0"/>
                <a:ea typeface="Calibri" panose="020F0502020204030204" pitchFamily="34" charset="0"/>
                <a:cs typeface="Arial" panose="020B0604020202020204" pitchFamily="34" charset="0"/>
              </a:rPr>
              <a:t>: Different operating systems use different line endings in text files. Git can convert line endings to a specific format when committing and checking out files. To set the line ending conversion to the Unix format, run the following command: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4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git config --global </a:t>
            </a:r>
            <a:r>
              <a:rPr lang="en-IL" sz="2400" b="1" dirty="0" err="1">
                <a:solidFill>
                  <a:srgbClr val="FF0000"/>
                </a:solidFill>
                <a:effectLst/>
                <a:latin typeface="Calibri" panose="020F0502020204030204" pitchFamily="34" charset="0"/>
                <a:ea typeface="Calibri" panose="020F0502020204030204" pitchFamily="34" charset="0"/>
                <a:cs typeface="Arial" panose="020B0604020202020204" pitchFamily="34" charset="0"/>
              </a:rPr>
              <a:t>core.autocrlf</a:t>
            </a:r>
            <a:r>
              <a:rPr lang="en-IL" sz="24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input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6402C544-47AB-531F-E27D-FE830FC4D396}"/>
              </a:ext>
            </a:extLst>
          </p:cNvPr>
          <p:cNvSpPr>
            <a:spLocks noGrp="1"/>
          </p:cNvSpPr>
          <p:nvPr>
            <p:ph type="pic" sz="quarter" idx="15"/>
          </p:nvPr>
        </p:nvSpPr>
        <p:spPr/>
      </p:sp>
      <p:sp>
        <p:nvSpPr>
          <p:cNvPr id="5" name="Text Placeholder 4">
            <a:extLst>
              <a:ext uri="{FF2B5EF4-FFF2-40B4-BE49-F238E27FC236}">
                <a16:creationId xmlns:a16="http://schemas.microsoft.com/office/drawing/2014/main" id="{A1666F20-10F7-CFC3-4290-58093B7558F8}"/>
              </a:ext>
            </a:extLst>
          </p:cNvPr>
          <p:cNvSpPr>
            <a:spLocks noGrp="1"/>
          </p:cNvSpPr>
          <p:nvPr>
            <p:ph type="body" sz="quarter" idx="16"/>
          </p:nvPr>
        </p:nvSpPr>
        <p:spPr>
          <a:xfrm>
            <a:off x="-1" y="1676400"/>
            <a:ext cx="10837333" cy="757130"/>
          </a:xfrm>
        </p:spPr>
        <p:txBody>
          <a:bodyPr/>
          <a:lstStyle/>
          <a:p>
            <a:r>
              <a:rPr lang="en-IL" sz="2400" dirty="0">
                <a:effectLst/>
                <a:latin typeface="Calibri" panose="020F0502020204030204" pitchFamily="34" charset="0"/>
                <a:ea typeface="Calibri" panose="020F0502020204030204" pitchFamily="34" charset="0"/>
                <a:cs typeface="Arial" panose="020B0604020202020204" pitchFamily="34" charset="0"/>
              </a:rPr>
              <a:t>Git configurations are settings that determine how Git behaves on a particular system</a:t>
            </a:r>
            <a:endParaRPr lang="en-IL" dirty="0"/>
          </a:p>
        </p:txBody>
      </p:sp>
    </p:spTree>
    <p:extLst>
      <p:ext uri="{BB962C8B-B14F-4D97-AF65-F5344CB8AC3E}">
        <p14:creationId xmlns:p14="http://schemas.microsoft.com/office/powerpoint/2010/main" val="32117116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C814E-D68D-D8B9-3F24-5C5C46869B9C}"/>
              </a:ext>
            </a:extLst>
          </p:cNvPr>
          <p:cNvSpPr>
            <a:spLocks noGrp="1"/>
          </p:cNvSpPr>
          <p:nvPr>
            <p:ph type="title"/>
          </p:nvPr>
        </p:nvSpPr>
        <p:spPr/>
        <p:txBody>
          <a:bodyPr/>
          <a:lstStyle/>
          <a:p>
            <a:r>
              <a:rPr lang="en-US" dirty="0"/>
              <a:t>Config….</a:t>
            </a:r>
            <a:endParaRPr lang="en-IL" dirty="0"/>
          </a:p>
        </p:txBody>
      </p:sp>
      <p:sp>
        <p:nvSpPr>
          <p:cNvPr id="3" name="Content Placeholder 2">
            <a:extLst>
              <a:ext uri="{FF2B5EF4-FFF2-40B4-BE49-F238E27FC236}">
                <a16:creationId xmlns:a16="http://schemas.microsoft.com/office/drawing/2014/main" id="{2D173E07-DA90-D241-674F-D80639BF8E01}"/>
              </a:ext>
            </a:extLst>
          </p:cNvPr>
          <p:cNvSpPr>
            <a:spLocks noGrp="1"/>
          </p:cNvSpPr>
          <p:nvPr>
            <p:ph sz="quarter" idx="13"/>
          </p:nvPr>
        </p:nvSpPr>
        <p:spPr/>
        <p:txBody>
          <a:bodyPr/>
          <a:lstStyle/>
          <a:p>
            <a:pPr marL="342900" marR="0" lvl="0" indent="-342900" rtl="0">
              <a:lnSpc>
                <a:spcPct val="107000"/>
              </a:lnSpc>
              <a:spcBef>
                <a:spcPts val="0"/>
              </a:spcBef>
              <a:spcAft>
                <a:spcPts val="800"/>
              </a:spcAft>
              <a:buFont typeface="+mj-lt"/>
              <a:buAutoNum type="arabicPeriod" startAt="4"/>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Aliases: Git allows you to create aliases for commonly used commands. For example, you can create an alias for </a:t>
            </a:r>
            <a:r>
              <a:rPr lang="en-IL" sz="2000" b="1" dirty="0">
                <a:effectLst/>
                <a:latin typeface="Calibri" panose="020F0502020204030204" pitchFamily="34" charset="0"/>
                <a:ea typeface="Calibri" panose="020F0502020204030204" pitchFamily="34" charset="0"/>
                <a:cs typeface="Arial" panose="020B0604020202020204" pitchFamily="34" charset="0"/>
              </a:rPr>
              <a:t>git status</a:t>
            </a:r>
            <a:r>
              <a:rPr lang="en-IL" sz="2000" dirty="0">
                <a:effectLst/>
                <a:latin typeface="Calibri" panose="020F0502020204030204" pitchFamily="34" charset="0"/>
                <a:ea typeface="Calibri" panose="020F0502020204030204" pitchFamily="34" charset="0"/>
                <a:cs typeface="Arial" panose="020B0604020202020204" pitchFamily="34" charset="0"/>
              </a:rPr>
              <a:t> to </a:t>
            </a:r>
            <a:r>
              <a:rPr lang="en-IL" sz="2000" b="1" dirty="0">
                <a:effectLst/>
                <a:latin typeface="Calibri" panose="020F0502020204030204" pitchFamily="34" charset="0"/>
                <a:ea typeface="Calibri" panose="020F0502020204030204" pitchFamily="34" charset="0"/>
                <a:cs typeface="Arial" panose="020B0604020202020204" pitchFamily="34" charset="0"/>
              </a:rPr>
              <a:t>git s</a:t>
            </a:r>
            <a:r>
              <a:rPr lang="en-IL" sz="2000" dirty="0">
                <a:effectLst/>
                <a:latin typeface="Calibri" panose="020F0502020204030204" pitchFamily="34" charset="0"/>
                <a:ea typeface="Calibri" panose="020F0502020204030204" pitchFamily="34" charset="0"/>
                <a:cs typeface="Arial" panose="020B0604020202020204" pitchFamily="34" charset="0"/>
              </a:rPr>
              <a:t>. To create an alias, run the following command: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4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git config --global </a:t>
            </a:r>
            <a:r>
              <a:rPr lang="en-IL" sz="2400" b="1" dirty="0" err="1">
                <a:solidFill>
                  <a:srgbClr val="FF0000"/>
                </a:solidFill>
                <a:effectLst/>
                <a:latin typeface="Calibri" panose="020F0502020204030204" pitchFamily="34" charset="0"/>
                <a:ea typeface="Calibri" panose="020F0502020204030204" pitchFamily="34" charset="0"/>
                <a:cs typeface="Arial" panose="020B0604020202020204" pitchFamily="34" charset="0"/>
              </a:rPr>
              <a:t>alias.s</a:t>
            </a:r>
            <a:r>
              <a:rPr lang="en-IL" sz="24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status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These are just a few examples of Git configurations. There are many other configurations available, such as </a:t>
            </a:r>
            <a:r>
              <a:rPr lang="en-IL" sz="2000" dirty="0" err="1">
                <a:effectLst/>
                <a:latin typeface="Calibri" panose="020F0502020204030204" pitchFamily="34" charset="0"/>
                <a:ea typeface="Calibri" panose="020F0502020204030204" pitchFamily="34" charset="0"/>
                <a:cs typeface="Arial" panose="020B0604020202020204" pitchFamily="34" charset="0"/>
              </a:rPr>
              <a:t>color</a:t>
            </a:r>
            <a:r>
              <a:rPr lang="en-IL" sz="2000" dirty="0">
                <a:effectLst/>
                <a:latin typeface="Calibri" panose="020F0502020204030204" pitchFamily="34" charset="0"/>
                <a:ea typeface="Calibri" panose="020F0502020204030204" pitchFamily="34" charset="0"/>
                <a:cs typeface="Arial" panose="020B0604020202020204" pitchFamily="34" charset="0"/>
              </a:rPr>
              <a:t> output, merge strategies, and more. You can view your current Git configurations by running the following command: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32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git config --list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FF4A929A-CFCE-8F52-DEEC-E6703EBB50A8}"/>
              </a:ext>
            </a:extLst>
          </p:cNvPr>
          <p:cNvSpPr>
            <a:spLocks noGrp="1"/>
          </p:cNvSpPr>
          <p:nvPr>
            <p:ph type="pic" sz="quarter" idx="15"/>
          </p:nvPr>
        </p:nvSpPr>
        <p:spPr/>
      </p:sp>
      <p:sp>
        <p:nvSpPr>
          <p:cNvPr id="5" name="Text Placeholder 4">
            <a:extLst>
              <a:ext uri="{FF2B5EF4-FFF2-40B4-BE49-F238E27FC236}">
                <a16:creationId xmlns:a16="http://schemas.microsoft.com/office/drawing/2014/main" id="{9ABB0E49-2067-9673-69EC-E7CF206AEEC2}"/>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2101548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15FF3-9E0C-9E16-6DD8-C6A2E3C31BD2}"/>
              </a:ext>
            </a:extLst>
          </p:cNvPr>
          <p:cNvSpPr>
            <a:spLocks noGrp="1"/>
          </p:cNvSpPr>
          <p:nvPr>
            <p:ph type="title"/>
          </p:nvPr>
        </p:nvSpPr>
        <p:spPr/>
        <p:txBody>
          <a:bodyPr>
            <a:normAutofit fontScale="90000"/>
          </a:bodyPr>
          <a:lstStyle/>
          <a:p>
            <a:pPr marL="0" marR="0" lvl="0" indent="-228600" defTabSz="914400" rtl="0" eaLnBrk="1" fontAlgn="auto" latinLnBrk="0" hangingPunct="1">
              <a:lnSpc>
                <a:spcPct val="107000"/>
              </a:lnSpc>
              <a:spcBef>
                <a:spcPts val="0"/>
              </a:spcBef>
              <a:spcAft>
                <a:spcPts val="800"/>
              </a:spcAft>
              <a:tabLst/>
              <a:defRPr/>
            </a:pPr>
            <a:r>
              <a:rPr kumimoji="0" lang="en-IL" sz="2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Generate And Test </a:t>
            </a:r>
            <a:r>
              <a:rPr kumimoji="0" lang="en-IL" sz="22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Github</a:t>
            </a:r>
            <a:r>
              <a:rPr kumimoji="0" lang="en-IL" sz="2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Public Key</a:t>
            </a:r>
            <a:br>
              <a:rPr kumimoji="0" lang="en-IL" sz="15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0C5C4623-8CA1-E594-308B-728530417979}"/>
              </a:ext>
            </a:extLst>
          </p:cNvPr>
          <p:cNvSpPr>
            <a:spLocks noGrp="1"/>
          </p:cNvSpPr>
          <p:nvPr>
            <p:ph sz="quarter" idx="13"/>
          </p:nvPr>
        </p:nvSpPr>
        <p:spPr>
          <a:xfrm>
            <a:off x="548640" y="2133600"/>
            <a:ext cx="10288693" cy="4194048"/>
          </a:xfrm>
        </p:spPr>
        <p:txBody>
          <a:bodyPr>
            <a:normAutofit/>
          </a:bodyPr>
          <a:lstStyle/>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Generating and testing a public key for GitHub is an important step to securely connect to GitHub from your local machine. Here are the steps to generate and test a public key: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Open the terminal on your local machine and run the following command to generate a new public/private key pair:</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400" b="1" dirty="0" err="1">
                <a:effectLst/>
                <a:latin typeface="Calibri" panose="020F0502020204030204" pitchFamily="34" charset="0"/>
                <a:ea typeface="Calibri" panose="020F0502020204030204" pitchFamily="34" charset="0"/>
                <a:cs typeface="Arial" panose="020B0604020202020204" pitchFamily="34" charset="0"/>
              </a:rPr>
              <a:t>ssh</a:t>
            </a:r>
            <a:r>
              <a:rPr lang="en-IL" sz="2400" b="1" dirty="0">
                <a:effectLst/>
                <a:latin typeface="Calibri" panose="020F0502020204030204" pitchFamily="34" charset="0"/>
                <a:ea typeface="Calibri" panose="020F0502020204030204" pitchFamily="34" charset="0"/>
                <a:cs typeface="Arial" panose="020B0604020202020204" pitchFamily="34" charset="0"/>
              </a:rPr>
              <a:t>-keygen -t ed25519 -C "your_email@example.com"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This command generates a new public/private key pair using the ed25519 algorithm and associates it with your email address. You can use a different algorithm if you prefer, such as RSA.</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When prompted, choose a secure location to save the key pair. By default, the key pair is saved in the </a:t>
            </a:r>
            <a:r>
              <a:rPr lang="en-IL" sz="2000" b="1" dirty="0">
                <a:effectLst/>
                <a:latin typeface="Calibri" panose="020F0502020204030204" pitchFamily="34" charset="0"/>
                <a:ea typeface="Calibri" panose="020F0502020204030204" pitchFamily="34" charset="0"/>
                <a:cs typeface="Arial" panose="020B0604020202020204" pitchFamily="34" charset="0"/>
              </a:rPr>
              <a:t>~/.</a:t>
            </a:r>
            <a:r>
              <a:rPr lang="en-IL" sz="2000" b="1" dirty="0" err="1">
                <a:effectLst/>
                <a:latin typeface="Calibri" panose="020F0502020204030204" pitchFamily="34" charset="0"/>
                <a:ea typeface="Calibri" panose="020F0502020204030204" pitchFamily="34" charset="0"/>
                <a:cs typeface="Arial" panose="020B0604020202020204" pitchFamily="34" charset="0"/>
              </a:rPr>
              <a:t>ssh</a:t>
            </a:r>
            <a:r>
              <a:rPr lang="en-IL" sz="2000" dirty="0">
                <a:effectLst/>
                <a:latin typeface="Calibri" panose="020F0502020204030204" pitchFamily="34" charset="0"/>
                <a:ea typeface="Calibri" panose="020F0502020204030204" pitchFamily="34" charset="0"/>
                <a:cs typeface="Arial" panose="020B0604020202020204" pitchFamily="34" charset="0"/>
              </a:rPr>
              <a:t> directory with the names </a:t>
            </a:r>
            <a:r>
              <a:rPr lang="en-IL" sz="2000" b="1" dirty="0">
                <a:effectLst/>
                <a:latin typeface="Calibri" panose="020F0502020204030204" pitchFamily="34" charset="0"/>
                <a:ea typeface="Calibri" panose="020F0502020204030204" pitchFamily="34" charset="0"/>
                <a:cs typeface="Arial" panose="020B0604020202020204" pitchFamily="34" charset="0"/>
              </a:rPr>
              <a:t>id_ed25519</a:t>
            </a:r>
            <a:r>
              <a:rPr lang="en-IL" sz="2000" dirty="0">
                <a:effectLst/>
                <a:latin typeface="Calibri" panose="020F0502020204030204" pitchFamily="34" charset="0"/>
                <a:ea typeface="Calibri" panose="020F0502020204030204" pitchFamily="34" charset="0"/>
                <a:cs typeface="Arial" panose="020B0604020202020204" pitchFamily="34" charset="0"/>
              </a:rPr>
              <a:t> and </a:t>
            </a:r>
            <a:r>
              <a:rPr lang="en-IL" sz="2000" b="1" dirty="0">
                <a:effectLst/>
                <a:latin typeface="Calibri" panose="020F0502020204030204" pitchFamily="34" charset="0"/>
                <a:ea typeface="Calibri" panose="020F0502020204030204" pitchFamily="34" charset="0"/>
                <a:cs typeface="Arial" panose="020B0604020202020204" pitchFamily="34" charset="0"/>
              </a:rPr>
              <a:t>id_ed25519.pub</a:t>
            </a:r>
            <a:r>
              <a:rPr lang="en-IL" sz="2000" dirty="0">
                <a:effectLst/>
                <a:latin typeface="Calibri" panose="020F0502020204030204" pitchFamily="34" charset="0"/>
                <a:ea typeface="Calibri" panose="020F0502020204030204" pitchFamily="34" charset="0"/>
                <a:cs typeface="Arial" panose="020B0604020202020204" pitchFamily="34" charset="0"/>
              </a:rPr>
              <a: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81E3ECB6-0B29-0F08-3F64-ABF8CC51E00B}"/>
              </a:ext>
            </a:extLst>
          </p:cNvPr>
          <p:cNvSpPr>
            <a:spLocks noGrp="1"/>
          </p:cNvSpPr>
          <p:nvPr>
            <p:ph type="pic" sz="quarter" idx="15"/>
          </p:nvPr>
        </p:nvSpPr>
        <p:spPr/>
      </p:sp>
      <p:sp>
        <p:nvSpPr>
          <p:cNvPr id="5" name="Text Placeholder 4">
            <a:extLst>
              <a:ext uri="{FF2B5EF4-FFF2-40B4-BE49-F238E27FC236}">
                <a16:creationId xmlns:a16="http://schemas.microsoft.com/office/drawing/2014/main" id="{BD9ACE90-7C9E-5A09-066B-E4E458BD2A9F}"/>
              </a:ext>
            </a:extLst>
          </p:cNvPr>
          <p:cNvSpPr>
            <a:spLocks noGrp="1"/>
          </p:cNvSpPr>
          <p:nvPr>
            <p:ph type="body" sz="quarter" idx="16"/>
          </p:nvPr>
        </p:nvSpPr>
        <p:spPr>
          <a:xfrm>
            <a:off x="-1" y="1676400"/>
            <a:ext cx="10837333" cy="228600"/>
          </a:xfrm>
        </p:spPr>
        <p:txBody>
          <a:bodyPr/>
          <a:lstStyle/>
          <a:p>
            <a:r>
              <a:rPr lang="en-US" dirty="0"/>
              <a:t>  </a:t>
            </a:r>
            <a:endParaRPr lang="en-IL" dirty="0"/>
          </a:p>
        </p:txBody>
      </p:sp>
    </p:spTree>
    <p:extLst>
      <p:ext uri="{BB962C8B-B14F-4D97-AF65-F5344CB8AC3E}">
        <p14:creationId xmlns:p14="http://schemas.microsoft.com/office/powerpoint/2010/main" val="1642286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0AE99-CF3C-10AF-6DA8-5F8D69068E06}"/>
              </a:ext>
            </a:extLst>
          </p:cNvPr>
          <p:cNvSpPr>
            <a:spLocks noGrp="1"/>
          </p:cNvSpPr>
          <p:nvPr>
            <p:ph type="title"/>
          </p:nvPr>
        </p:nvSpPr>
        <p:spPr/>
        <p:txBody>
          <a:bodyPr/>
          <a:lstStyle/>
          <a:p>
            <a:r>
              <a:rPr kumimoji="0" lang="en-IL"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Generate And Test </a:t>
            </a:r>
            <a:r>
              <a:rPr kumimoji="0" lang="en-IL" sz="20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Github</a:t>
            </a:r>
            <a:r>
              <a:rPr kumimoji="0" lang="en-IL"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Public Key</a:t>
            </a:r>
            <a:endParaRPr lang="en-IL" dirty="0"/>
          </a:p>
        </p:txBody>
      </p:sp>
      <p:sp>
        <p:nvSpPr>
          <p:cNvPr id="3" name="Content Placeholder 2">
            <a:extLst>
              <a:ext uri="{FF2B5EF4-FFF2-40B4-BE49-F238E27FC236}">
                <a16:creationId xmlns:a16="http://schemas.microsoft.com/office/drawing/2014/main" id="{2F4E4545-BBDD-A3F2-2E7E-0EA3F7723E81}"/>
              </a:ext>
            </a:extLst>
          </p:cNvPr>
          <p:cNvSpPr>
            <a:spLocks noGrp="1"/>
          </p:cNvSpPr>
          <p:nvPr>
            <p:ph sz="quarter" idx="13"/>
          </p:nvPr>
        </p:nvSpPr>
        <p:spPr>
          <a:xfrm>
            <a:off x="548640" y="2286000"/>
            <a:ext cx="10288693" cy="4041648"/>
          </a:xfrm>
        </p:spPr>
        <p:txBody>
          <a:bodyPr>
            <a:normAutofit fontScale="92500" lnSpcReduction="20000"/>
          </a:bodyPr>
          <a:lstStyle/>
          <a:p>
            <a:pPr marL="342900" marR="0" lvl="0" indent="-342900" rtl="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Once the key pair is generated, you need to add the public key to your GitHub account. Open your GitHub account settings, navigate to the "SSH and GPG keys" tab, and click on "New SSH key".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Give a descriptive title to the key, such as "My Laptop SSH Key".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Copy the contents of the public key file (</a:t>
            </a:r>
            <a:r>
              <a:rPr lang="en-IL" sz="2000" b="1" dirty="0">
                <a:effectLst/>
                <a:latin typeface="Calibri" panose="020F0502020204030204" pitchFamily="34" charset="0"/>
                <a:ea typeface="Calibri" panose="020F0502020204030204" pitchFamily="34" charset="0"/>
                <a:cs typeface="Arial" panose="020B0604020202020204" pitchFamily="34" charset="0"/>
              </a:rPr>
              <a:t>id_ed25519.pub</a:t>
            </a:r>
            <a:r>
              <a:rPr lang="en-IL" sz="2000" dirty="0">
                <a:effectLst/>
                <a:latin typeface="Calibri" panose="020F0502020204030204" pitchFamily="34" charset="0"/>
                <a:ea typeface="Calibri" panose="020F0502020204030204" pitchFamily="34" charset="0"/>
                <a:cs typeface="Arial" panose="020B0604020202020204" pitchFamily="34" charset="0"/>
              </a:rPr>
              <a:t>) into the "Key" field in the GitHub SSH key settings.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Save the new SSH key.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Test the key by running the following command in your terminal:</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800" b="1" dirty="0" err="1">
                <a:solidFill>
                  <a:srgbClr val="FF0000"/>
                </a:solidFill>
                <a:effectLst/>
                <a:latin typeface="Calibri" panose="020F0502020204030204" pitchFamily="34" charset="0"/>
                <a:ea typeface="Calibri" panose="020F0502020204030204" pitchFamily="34" charset="0"/>
                <a:cs typeface="Arial" panose="020B0604020202020204" pitchFamily="34" charset="0"/>
              </a:rPr>
              <a:t>ssh</a:t>
            </a:r>
            <a:r>
              <a:rPr lang="en-IL" sz="28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-T git@github.com</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This command tests the SSH connection to GitHub and should return a message that says "Hi &lt;</a:t>
            </a:r>
            <a:r>
              <a:rPr lang="en-IL" sz="2000" dirty="0" err="1">
                <a:effectLst/>
                <a:latin typeface="Calibri" panose="020F0502020204030204" pitchFamily="34" charset="0"/>
                <a:ea typeface="Calibri" panose="020F0502020204030204" pitchFamily="34" charset="0"/>
                <a:cs typeface="Arial" panose="020B0604020202020204" pitchFamily="34" charset="0"/>
              </a:rPr>
              <a:t>your_username</a:t>
            </a:r>
            <a:r>
              <a:rPr lang="en-IL" sz="2000" dirty="0">
                <a:effectLst/>
                <a:latin typeface="Calibri" panose="020F0502020204030204" pitchFamily="34" charset="0"/>
                <a:ea typeface="Calibri" panose="020F0502020204030204" pitchFamily="34" charset="0"/>
                <a:cs typeface="Arial" panose="020B0604020202020204" pitchFamily="34" charset="0"/>
              </a:rPr>
              <a:t>&gt;! You've successfully authenticated, but GitHub does not provide shell access."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Congratulations, you have now generated and tested a public key for GitHub!</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2680C3BA-DBB7-F0C2-A7AC-06838460BC34}"/>
              </a:ext>
            </a:extLst>
          </p:cNvPr>
          <p:cNvSpPr>
            <a:spLocks noGrp="1"/>
          </p:cNvSpPr>
          <p:nvPr>
            <p:ph type="pic" sz="quarter" idx="15"/>
          </p:nvPr>
        </p:nvSpPr>
        <p:spPr/>
      </p:sp>
      <p:sp>
        <p:nvSpPr>
          <p:cNvPr id="5" name="Text Placeholder 4">
            <a:extLst>
              <a:ext uri="{FF2B5EF4-FFF2-40B4-BE49-F238E27FC236}">
                <a16:creationId xmlns:a16="http://schemas.microsoft.com/office/drawing/2014/main" id="{EB784420-830D-092E-E2C8-F1982D6FD104}"/>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2772521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52B2-3B04-12A9-ECB8-D52D3A3FEA08}"/>
              </a:ext>
            </a:extLst>
          </p:cNvPr>
          <p:cNvSpPr>
            <a:spLocks noGrp="1"/>
          </p:cNvSpPr>
          <p:nvPr>
            <p:ph type="title"/>
          </p:nvPr>
        </p:nvSpPr>
        <p:spPr/>
        <p:txBody>
          <a:bodyPr>
            <a:normAutofit fontScale="90000"/>
          </a:bodyPr>
          <a:lstStyle/>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Arial" panose="020B0604020202020204" pitchFamily="34" charset="0"/>
              </a:rPr>
              <a:t>Git:</a:t>
            </a:r>
            <a:br>
              <a:rPr lang="en-US" sz="3200" dirty="0">
                <a:effectLst/>
                <a:latin typeface="Calibri" panose="020F0502020204030204" pitchFamily="34" charset="0"/>
                <a:ea typeface="Calibri" panose="020F0502020204030204" pitchFamily="34" charset="0"/>
                <a:cs typeface="Arial" panose="020B0604020202020204" pitchFamily="34" charset="0"/>
              </a:rPr>
            </a:br>
            <a:br>
              <a:rPr lang="en-IL" sz="3200" dirty="0">
                <a:effectLst/>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B3F12F5F-EF78-C769-AD7F-D5FE96B02ED6}"/>
              </a:ext>
            </a:extLst>
          </p:cNvPr>
          <p:cNvSpPr>
            <a:spLocks noGrp="1"/>
          </p:cNvSpPr>
          <p:nvPr>
            <p:ph sz="quarter" idx="13"/>
          </p:nvPr>
        </p:nvSpPr>
        <p:spPr>
          <a:xfrm>
            <a:off x="548640" y="2286000"/>
            <a:ext cx="10288693" cy="4041648"/>
          </a:xfrm>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Distributed version control system</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Fast and efficient performance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Ability to handle both small and large projects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Powerful branching and merging capabilities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Supports both command-line and graphical user interfaces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Lightweight and easy to install</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Offers support for offline work</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Allows developers to create local repositories on their machines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pic>
        <p:nvPicPr>
          <p:cNvPr id="7" name="Picture Placeholder 6" descr="Icon&#10;&#10;Description automatically generated">
            <a:extLst>
              <a:ext uri="{FF2B5EF4-FFF2-40B4-BE49-F238E27FC236}">
                <a16:creationId xmlns:a16="http://schemas.microsoft.com/office/drawing/2014/main" id="{EB8B5EA7-8382-71C2-C0CE-A4EB1B2D2A70}"/>
              </a:ext>
            </a:extLst>
          </p:cNvPr>
          <p:cNvPicPr>
            <a:picLocks noGrp="1" noChangeAspect="1"/>
          </p:cNvPicPr>
          <p:nvPr>
            <p:ph type="pic" sz="quarter" idx="15"/>
          </p:nvPr>
        </p:nvPicPr>
        <p:blipFill>
          <a:blip r:embed="rId2"/>
          <a:srcRect t="47256" b="47256"/>
          <a:stretch>
            <a:fillRect/>
          </a:stretch>
        </p:blipFill>
        <p:spPr/>
      </p:pic>
      <p:sp>
        <p:nvSpPr>
          <p:cNvPr id="5" name="Text Placeholder 4">
            <a:extLst>
              <a:ext uri="{FF2B5EF4-FFF2-40B4-BE49-F238E27FC236}">
                <a16:creationId xmlns:a16="http://schemas.microsoft.com/office/drawing/2014/main" id="{A568BA95-29AE-671A-4230-41921BDF3191}"/>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40309424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02B8-8D74-9EE6-6AA5-707A48415210}"/>
              </a:ext>
            </a:extLst>
          </p:cNvPr>
          <p:cNvSpPr>
            <a:spLocks noGrp="1"/>
          </p:cNvSpPr>
          <p:nvPr>
            <p:ph type="title"/>
          </p:nvPr>
        </p:nvSpPr>
        <p:spPr/>
        <p:txBody>
          <a:bodyPr>
            <a:normAutofit fontScale="90000"/>
          </a:bodyPr>
          <a:lstStyle/>
          <a:p>
            <a:pPr marL="0" marR="0" lvl="0" indent="-228600" defTabSz="914400" rtl="0" eaLnBrk="1" fontAlgn="auto" latinLnBrk="0" hangingPunct="1">
              <a:lnSpc>
                <a:spcPct val="107000"/>
              </a:lnSpc>
              <a:spcBef>
                <a:spcPts val="0"/>
              </a:spcBef>
              <a:spcAft>
                <a:spcPts val="800"/>
              </a:spcAft>
              <a:tabLst/>
              <a:defRPr/>
            </a:pPr>
            <a:r>
              <a:rPr kumimoji="0" lang="en-IL" sz="2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Create Repository From Existing Project</a:t>
            </a:r>
            <a:br>
              <a:rPr kumimoji="0" lang="en-IL" sz="15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DE0444BE-2ECF-359F-2A3A-E4F7F4342B2F}"/>
              </a:ext>
            </a:extLst>
          </p:cNvPr>
          <p:cNvSpPr>
            <a:spLocks noGrp="1"/>
          </p:cNvSpPr>
          <p:nvPr>
            <p:ph sz="quarter" idx="13"/>
          </p:nvPr>
        </p:nvSpPr>
        <p:spPr>
          <a:xfrm>
            <a:off x="548640" y="2286000"/>
            <a:ext cx="10288693" cy="4191000"/>
          </a:xfrm>
        </p:spPr>
        <p:txBody>
          <a:bodyPr>
            <a:normAutofit/>
          </a:bodyPr>
          <a:lstStyle/>
          <a:p>
            <a:pPr marL="342900" marR="0" lvl="0" indent="-342900">
              <a:lnSpc>
                <a:spcPct val="107000"/>
              </a:lnSpc>
              <a:spcBef>
                <a:spcPts val="0"/>
              </a:spcBef>
              <a:spcAft>
                <a:spcPts val="800"/>
              </a:spcAft>
              <a:tabLst>
                <a:tab pos="457200" algn="l"/>
              </a:tabLst>
            </a:pPr>
            <a:r>
              <a:rPr lang="en-IL"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Create a new repository on GitHub: </a:t>
            </a:r>
            <a:r>
              <a:rPr lang="en-IL" sz="2000" dirty="0">
                <a:effectLst/>
                <a:latin typeface="Calibri" panose="020F0502020204030204" pitchFamily="34" charset="0"/>
                <a:ea typeface="Calibri" panose="020F0502020204030204" pitchFamily="34" charset="0"/>
                <a:cs typeface="Arial" panose="020B0604020202020204" pitchFamily="34" charset="0"/>
              </a:rPr>
              <a:t>Go to GitHub and create a new repository by clicking on the "+" button in the top-right corner of the page and selecting "New repository" from the drop-down menu.</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Give your repository a name: </a:t>
            </a:r>
            <a:r>
              <a:rPr lang="en-IL" sz="2000" dirty="0">
                <a:effectLst/>
                <a:latin typeface="Calibri" panose="020F0502020204030204" pitchFamily="34" charset="0"/>
                <a:ea typeface="Calibri" panose="020F0502020204030204" pitchFamily="34" charset="0"/>
                <a:cs typeface="Arial" panose="020B0604020202020204" pitchFamily="34" charset="0"/>
              </a:rPr>
              <a:t>Give your repository a name that is relevant to your project.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Add a description: Add a brief description of your project.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Choose the repository type: </a:t>
            </a:r>
            <a:r>
              <a:rPr lang="en-IL" sz="2000" dirty="0">
                <a:effectLst/>
                <a:latin typeface="Calibri" panose="020F0502020204030204" pitchFamily="34" charset="0"/>
                <a:ea typeface="Calibri" panose="020F0502020204030204" pitchFamily="34" charset="0"/>
                <a:cs typeface="Arial" panose="020B0604020202020204" pitchFamily="34" charset="0"/>
              </a:rPr>
              <a:t>You can choose between a public or private repository depending on your needs.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Initialize the repository: </a:t>
            </a:r>
            <a:r>
              <a:rPr lang="en-IL" sz="2000" dirty="0">
                <a:effectLst/>
                <a:latin typeface="Calibri" panose="020F0502020204030204" pitchFamily="34" charset="0"/>
                <a:ea typeface="Calibri" panose="020F0502020204030204" pitchFamily="34" charset="0"/>
                <a:cs typeface="Arial" panose="020B0604020202020204" pitchFamily="34" charset="0"/>
              </a:rPr>
              <a:t>Check the option to "Initialize this repository with a README" if you want to create a README file for your project.</a:t>
            </a:r>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Picture Placeholder 3">
            <a:extLst>
              <a:ext uri="{FF2B5EF4-FFF2-40B4-BE49-F238E27FC236}">
                <a16:creationId xmlns:a16="http://schemas.microsoft.com/office/drawing/2014/main" id="{926932C0-842B-BF06-0C1B-CF05C4190A40}"/>
              </a:ext>
            </a:extLst>
          </p:cNvPr>
          <p:cNvSpPr>
            <a:spLocks noGrp="1"/>
          </p:cNvSpPr>
          <p:nvPr>
            <p:ph type="pic" sz="quarter" idx="15"/>
          </p:nvPr>
        </p:nvSpPr>
        <p:spPr/>
      </p:sp>
      <p:sp>
        <p:nvSpPr>
          <p:cNvPr id="5" name="Text Placeholder 4">
            <a:extLst>
              <a:ext uri="{FF2B5EF4-FFF2-40B4-BE49-F238E27FC236}">
                <a16:creationId xmlns:a16="http://schemas.microsoft.com/office/drawing/2014/main" id="{ED869B41-4BAB-9745-DDAC-74E282B77183}"/>
              </a:ext>
            </a:extLst>
          </p:cNvPr>
          <p:cNvSpPr>
            <a:spLocks noGrp="1"/>
          </p:cNvSpPr>
          <p:nvPr>
            <p:ph type="body" sz="quarter" idx="16"/>
          </p:nvPr>
        </p:nvSpPr>
        <p:spPr>
          <a:xfrm>
            <a:off x="-1" y="1676401"/>
            <a:ext cx="10837333" cy="457200"/>
          </a:xfrm>
        </p:spPr>
        <p:txBody>
          <a:bodyPr/>
          <a:lstStyle/>
          <a:p>
            <a:r>
              <a:rPr lang="en-US" dirty="0"/>
              <a:t>  </a:t>
            </a:r>
            <a:r>
              <a:rPr lang="en-IL" sz="2400" dirty="0">
                <a:effectLst/>
                <a:latin typeface="Calibri" panose="020F0502020204030204" pitchFamily="34" charset="0"/>
                <a:ea typeface="Calibri" panose="020F0502020204030204" pitchFamily="34" charset="0"/>
                <a:cs typeface="Arial" panose="020B0604020202020204" pitchFamily="34" charset="0"/>
              </a:rPr>
              <a:t>To create a repository from an existing project, you can use the following steps:</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Tree>
    <p:extLst>
      <p:ext uri="{BB962C8B-B14F-4D97-AF65-F5344CB8AC3E}">
        <p14:creationId xmlns:p14="http://schemas.microsoft.com/office/powerpoint/2010/main" val="16816578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C8318-637D-9009-DBEF-584C6375277A}"/>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DE353BA5-30AF-CC63-042D-8AB29837DC3F}"/>
              </a:ext>
            </a:extLst>
          </p:cNvPr>
          <p:cNvSpPr>
            <a:spLocks noGrp="1"/>
          </p:cNvSpPr>
          <p:nvPr>
            <p:ph sz="quarter" idx="13"/>
          </p:nvPr>
        </p:nvSpPr>
        <p:spPr/>
        <p:txBody>
          <a:bodyPr/>
          <a:lstStyle/>
          <a:p>
            <a:pPr marL="342900" marR="0" lvl="0" indent="-342900" rtl="0">
              <a:lnSpc>
                <a:spcPct val="107000"/>
              </a:lnSpc>
              <a:spcBef>
                <a:spcPts val="0"/>
              </a:spcBef>
              <a:spcAft>
                <a:spcPts val="800"/>
              </a:spcAft>
              <a:tabLst>
                <a:tab pos="457200" algn="l"/>
              </a:tabLst>
            </a:pPr>
            <a:r>
              <a:rPr lang="en-IL"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Create the repository: </a:t>
            </a:r>
            <a:r>
              <a:rPr lang="en-IL" sz="2000" dirty="0">
                <a:effectLst/>
                <a:latin typeface="Calibri" panose="020F0502020204030204" pitchFamily="34" charset="0"/>
                <a:ea typeface="Calibri" panose="020F0502020204030204" pitchFamily="34" charset="0"/>
                <a:cs typeface="Arial" panose="020B0604020202020204" pitchFamily="34" charset="0"/>
              </a:rPr>
              <a:t>Click on the "Create repository" button to create your new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Clone the repository: Copy the URL of your new repository and use the Git command line tool to clone the repository onto your local machine using the </a:t>
            </a:r>
            <a:r>
              <a:rPr lang="en-IL" sz="2000" b="1" dirty="0">
                <a:effectLst/>
                <a:latin typeface="Calibri" panose="020F0502020204030204" pitchFamily="34" charset="0"/>
                <a:ea typeface="Calibri" panose="020F0502020204030204" pitchFamily="34" charset="0"/>
                <a:cs typeface="Arial" panose="020B0604020202020204" pitchFamily="34" charset="0"/>
              </a:rPr>
              <a:t>git clone</a:t>
            </a:r>
            <a:r>
              <a:rPr lang="en-IL" sz="2000" dirty="0">
                <a:effectLst/>
                <a:latin typeface="Calibri" panose="020F0502020204030204" pitchFamily="34" charset="0"/>
                <a:ea typeface="Calibri" panose="020F0502020204030204" pitchFamily="34" charset="0"/>
                <a:cs typeface="Arial" panose="020B0604020202020204" pitchFamily="34" charset="0"/>
              </a:rPr>
              <a:t> command.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4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Add your files: </a:t>
            </a:r>
            <a:r>
              <a:rPr lang="en-IL" sz="2000" dirty="0">
                <a:effectLst/>
                <a:latin typeface="Calibri" panose="020F0502020204030204" pitchFamily="34" charset="0"/>
                <a:ea typeface="Calibri" panose="020F0502020204030204" pitchFamily="34" charset="0"/>
                <a:cs typeface="Arial" panose="020B0604020202020204" pitchFamily="34" charset="0"/>
              </a:rPr>
              <a:t>Copy your project files into the cloned repository on your local machine.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4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Stage and commit your changes: </a:t>
            </a:r>
            <a:r>
              <a:rPr lang="en-IL" sz="2000" dirty="0">
                <a:effectLst/>
                <a:latin typeface="Calibri" panose="020F0502020204030204" pitchFamily="34" charset="0"/>
                <a:ea typeface="Calibri" panose="020F0502020204030204" pitchFamily="34" charset="0"/>
                <a:cs typeface="Arial" panose="020B0604020202020204" pitchFamily="34" charset="0"/>
              </a:rPr>
              <a:t>Use the </a:t>
            </a:r>
            <a:r>
              <a:rPr lang="en-IL" sz="2000" b="1" dirty="0">
                <a:effectLst/>
                <a:latin typeface="Calibri" panose="020F0502020204030204" pitchFamily="34" charset="0"/>
                <a:ea typeface="Calibri" panose="020F0502020204030204" pitchFamily="34" charset="0"/>
                <a:cs typeface="Arial" panose="020B0604020202020204" pitchFamily="34" charset="0"/>
              </a:rPr>
              <a:t>git add</a:t>
            </a:r>
            <a:r>
              <a:rPr lang="en-IL" sz="2000" dirty="0">
                <a:effectLst/>
                <a:latin typeface="Calibri" panose="020F0502020204030204" pitchFamily="34" charset="0"/>
                <a:ea typeface="Calibri" panose="020F0502020204030204" pitchFamily="34" charset="0"/>
                <a:cs typeface="Arial" panose="020B0604020202020204" pitchFamily="34" charset="0"/>
              </a:rPr>
              <a:t> command to stage your changes, and then use the </a:t>
            </a:r>
            <a:r>
              <a:rPr lang="en-IL" sz="2000" b="1" dirty="0">
                <a:effectLst/>
                <a:latin typeface="Calibri" panose="020F0502020204030204" pitchFamily="34" charset="0"/>
                <a:ea typeface="Calibri" panose="020F0502020204030204" pitchFamily="34" charset="0"/>
                <a:cs typeface="Arial" panose="020B0604020202020204" pitchFamily="34" charset="0"/>
              </a:rPr>
              <a:t>git commit</a:t>
            </a:r>
            <a:r>
              <a:rPr lang="en-IL" sz="2000" dirty="0">
                <a:effectLst/>
                <a:latin typeface="Calibri" panose="020F0502020204030204" pitchFamily="34" charset="0"/>
                <a:ea typeface="Calibri" panose="020F0502020204030204" pitchFamily="34" charset="0"/>
                <a:cs typeface="Arial" panose="020B0604020202020204" pitchFamily="34" charset="0"/>
              </a:rPr>
              <a:t> command to commit your changes to the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Push your changes to GitHub: </a:t>
            </a:r>
            <a:r>
              <a:rPr lang="en-IL" sz="2000" dirty="0">
                <a:effectLst/>
                <a:latin typeface="Calibri" panose="020F0502020204030204" pitchFamily="34" charset="0"/>
                <a:ea typeface="Calibri" panose="020F0502020204030204" pitchFamily="34" charset="0"/>
                <a:cs typeface="Arial" panose="020B0604020202020204" pitchFamily="34" charset="0"/>
              </a:rPr>
              <a:t>Use the </a:t>
            </a:r>
            <a:r>
              <a:rPr lang="en-IL" sz="2000" b="1" dirty="0">
                <a:effectLst/>
                <a:latin typeface="Calibri" panose="020F0502020204030204" pitchFamily="34" charset="0"/>
                <a:ea typeface="Calibri" panose="020F0502020204030204" pitchFamily="34" charset="0"/>
                <a:cs typeface="Arial" panose="020B0604020202020204" pitchFamily="34" charset="0"/>
              </a:rPr>
              <a:t>git push</a:t>
            </a:r>
            <a:r>
              <a:rPr lang="en-IL" sz="2000" dirty="0">
                <a:effectLst/>
                <a:latin typeface="Calibri" panose="020F0502020204030204" pitchFamily="34" charset="0"/>
                <a:ea typeface="Calibri" panose="020F0502020204030204" pitchFamily="34" charset="0"/>
                <a:cs typeface="Arial" panose="020B0604020202020204" pitchFamily="34" charset="0"/>
              </a:rPr>
              <a:t> command to push your changes to GitHub.</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That's it! Your existing project is now in a new repository on GitHub.</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4205BCFB-6863-E9E2-8DF1-AB587EEF170B}"/>
              </a:ext>
            </a:extLst>
          </p:cNvPr>
          <p:cNvSpPr>
            <a:spLocks noGrp="1"/>
          </p:cNvSpPr>
          <p:nvPr>
            <p:ph type="pic" sz="quarter" idx="15"/>
          </p:nvPr>
        </p:nvSpPr>
        <p:spPr/>
      </p:sp>
      <p:sp>
        <p:nvSpPr>
          <p:cNvPr id="5" name="Text Placeholder 4">
            <a:extLst>
              <a:ext uri="{FF2B5EF4-FFF2-40B4-BE49-F238E27FC236}">
                <a16:creationId xmlns:a16="http://schemas.microsoft.com/office/drawing/2014/main" id="{61AD2E60-7C5F-3EA3-B7A8-894AE7CA2D19}"/>
              </a:ext>
            </a:extLst>
          </p:cNvPr>
          <p:cNvSpPr>
            <a:spLocks noGrp="1"/>
          </p:cNvSpPr>
          <p:nvPr>
            <p:ph type="body" sz="quarter" idx="16"/>
          </p:nvPr>
        </p:nvSpPr>
        <p:spPr/>
        <p:txBody>
          <a:bodyPr/>
          <a:lstStyle/>
          <a:p>
            <a:endParaRPr lang="en-IL"/>
          </a:p>
        </p:txBody>
      </p:sp>
    </p:spTree>
    <p:extLst>
      <p:ext uri="{BB962C8B-B14F-4D97-AF65-F5344CB8AC3E}">
        <p14:creationId xmlns:p14="http://schemas.microsoft.com/office/powerpoint/2010/main" val="14368378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39A69-2B9D-9BAE-6032-BE2D098C671D}"/>
              </a:ext>
            </a:extLst>
          </p:cNvPr>
          <p:cNvSpPr>
            <a:spLocks noGrp="1"/>
          </p:cNvSpPr>
          <p:nvPr>
            <p:ph type="title"/>
          </p:nvPr>
        </p:nvSpPr>
        <p:spPr/>
        <p:txBody>
          <a:bodyPr>
            <a:normAutofit fontScale="90000"/>
          </a:bodyPr>
          <a:lstStyle/>
          <a:p>
            <a:r>
              <a:rPr lang="en-US" dirty="0"/>
              <a:t>A pull request (PR)</a:t>
            </a:r>
            <a:br>
              <a:rPr lang="en-US" dirty="0"/>
            </a:br>
            <a:endParaRPr lang="en-IL" dirty="0"/>
          </a:p>
        </p:txBody>
      </p:sp>
      <p:sp>
        <p:nvSpPr>
          <p:cNvPr id="3" name="Content Placeholder 2">
            <a:extLst>
              <a:ext uri="{FF2B5EF4-FFF2-40B4-BE49-F238E27FC236}">
                <a16:creationId xmlns:a16="http://schemas.microsoft.com/office/drawing/2014/main" id="{ECFACE54-4E96-2BB7-7E0B-717F24E3DCBA}"/>
              </a:ext>
            </a:extLst>
          </p:cNvPr>
          <p:cNvSpPr>
            <a:spLocks noGrp="1"/>
          </p:cNvSpPr>
          <p:nvPr>
            <p:ph sz="quarter" idx="13"/>
          </p:nvPr>
        </p:nvSpPr>
        <p:spPr>
          <a:xfrm>
            <a:off x="548640" y="1981200"/>
            <a:ext cx="10288693" cy="4346448"/>
          </a:xfrm>
        </p:spPr>
        <p:txBody>
          <a:bodyPr>
            <a:normAutofit fontScale="85000" lnSpcReduction="20000"/>
          </a:bodyPr>
          <a:lstStyle/>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is a way to propose changes to a repository hosted on GitHub. It allows contributors to notify others about changes they've made and request that someone else review and merge those changes into the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Let's say you found a typo in the documentation of a repository on GitHub, and you want to contribute by fixing it. Here are the steps you would typically follow to create a pull request: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Fork the repository</a:t>
            </a:r>
            <a:r>
              <a:rPr lang="en-IL" sz="2000" dirty="0">
                <a:effectLst/>
                <a:latin typeface="Calibri" panose="020F0502020204030204" pitchFamily="34" charset="0"/>
                <a:ea typeface="Calibri" panose="020F0502020204030204" pitchFamily="34" charset="0"/>
                <a:cs typeface="Arial" panose="020B0604020202020204" pitchFamily="34" charset="0"/>
              </a:rPr>
              <a:t>: </a:t>
            </a:r>
            <a:r>
              <a:rPr lang="en-IL" sz="2000" i="1" u="sng" dirty="0">
                <a:solidFill>
                  <a:srgbClr val="00B050"/>
                </a:solidFill>
                <a:effectLst/>
                <a:latin typeface="Calibri" panose="020F0502020204030204" pitchFamily="34" charset="0"/>
                <a:ea typeface="Calibri" panose="020F0502020204030204" pitchFamily="34" charset="0"/>
                <a:cs typeface="Arial" panose="020B0604020202020204" pitchFamily="34" charset="0"/>
              </a:rPr>
              <a:t>Click the "Fork" button in the top right corner of the repository's page on GitHub. This will create a copy of the repository under your account.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Clone the forked repository</a:t>
            </a:r>
            <a:r>
              <a:rPr lang="en-IL" sz="2000" dirty="0">
                <a:effectLst/>
                <a:latin typeface="Calibri" panose="020F0502020204030204" pitchFamily="34" charset="0"/>
                <a:ea typeface="Calibri" panose="020F0502020204030204" pitchFamily="34" charset="0"/>
                <a:cs typeface="Arial" panose="020B0604020202020204" pitchFamily="34" charset="0"/>
              </a:rPr>
              <a:t>: On your local machine, use the </a:t>
            </a:r>
            <a:r>
              <a:rPr lang="en-IL" sz="2000" b="1" dirty="0">
                <a:effectLst/>
                <a:latin typeface="Calibri" panose="020F0502020204030204" pitchFamily="34" charset="0"/>
                <a:ea typeface="Calibri" panose="020F0502020204030204" pitchFamily="34" charset="0"/>
                <a:cs typeface="Arial" panose="020B0604020202020204" pitchFamily="34" charset="0"/>
              </a:rPr>
              <a:t>git clone</a:t>
            </a:r>
            <a:r>
              <a:rPr lang="en-IL" sz="2000" dirty="0">
                <a:effectLst/>
                <a:latin typeface="Calibri" panose="020F0502020204030204" pitchFamily="34" charset="0"/>
                <a:ea typeface="Calibri" panose="020F0502020204030204" pitchFamily="34" charset="0"/>
                <a:cs typeface="Arial" panose="020B0604020202020204" pitchFamily="34" charset="0"/>
              </a:rPr>
              <a:t> command to create a local copy of the forked repository. For example: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git clone https://github.com/your-username/repository-name.git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Create a new branch: Use the </a:t>
            </a:r>
            <a:r>
              <a:rPr lang="en-IL" sz="2000" b="1" dirty="0">
                <a:effectLst/>
                <a:latin typeface="Calibri" panose="020F0502020204030204" pitchFamily="34" charset="0"/>
                <a:ea typeface="Calibri" panose="020F0502020204030204" pitchFamily="34" charset="0"/>
                <a:cs typeface="Arial" panose="020B0604020202020204" pitchFamily="34" charset="0"/>
              </a:rPr>
              <a:t>git checkout</a:t>
            </a:r>
            <a:r>
              <a:rPr lang="en-IL" sz="2000" dirty="0">
                <a:effectLst/>
                <a:latin typeface="Calibri" panose="020F0502020204030204" pitchFamily="34" charset="0"/>
                <a:ea typeface="Calibri" panose="020F0502020204030204" pitchFamily="34" charset="0"/>
                <a:cs typeface="Arial" panose="020B0604020202020204" pitchFamily="34" charset="0"/>
              </a:rPr>
              <a:t> command to create a new branch for your changes. For example: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18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git checkout -b fix-typo</a:t>
            </a:r>
            <a:endParaRPr lang="en-IL"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1600" dirty="0">
                <a:effectLst/>
                <a:latin typeface="Calibri" panose="020F0502020204030204" pitchFamily="34" charset="0"/>
                <a:ea typeface="Calibri" panose="020F0502020204030204" pitchFamily="34" charset="0"/>
                <a:cs typeface="Arial" panose="020B0604020202020204" pitchFamily="34" charset="0"/>
              </a:rPr>
              <a:t>This creates a new branch called "fix-typo" and switches to it. You can now make your changes to the code or documentation.</a:t>
            </a:r>
            <a:endParaRPr lang="en-IL"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1600" b="1" dirty="0">
                <a:effectLst/>
                <a:latin typeface="Calibri" panose="020F0502020204030204" pitchFamily="34" charset="0"/>
                <a:ea typeface="Calibri" panose="020F0502020204030204" pitchFamily="34" charset="0"/>
                <a:cs typeface="Arial" panose="020B0604020202020204" pitchFamily="34" charset="0"/>
              </a:rPr>
              <a:t>Commit your changes</a:t>
            </a:r>
            <a:r>
              <a:rPr lang="en-IL" sz="1600" dirty="0">
                <a:effectLst/>
                <a:latin typeface="Calibri" panose="020F0502020204030204" pitchFamily="34" charset="0"/>
                <a:ea typeface="Calibri" panose="020F0502020204030204" pitchFamily="34" charset="0"/>
                <a:cs typeface="Arial" panose="020B0604020202020204" pitchFamily="34" charset="0"/>
              </a:rPr>
              <a:t>: Use the </a:t>
            </a:r>
            <a:r>
              <a:rPr lang="en-IL" sz="1600" b="1" dirty="0">
                <a:effectLst/>
                <a:latin typeface="Calibri" panose="020F0502020204030204" pitchFamily="34" charset="0"/>
                <a:ea typeface="Calibri" panose="020F0502020204030204" pitchFamily="34" charset="0"/>
                <a:cs typeface="Arial" panose="020B0604020202020204" pitchFamily="34" charset="0"/>
              </a:rPr>
              <a:t>git add</a:t>
            </a:r>
            <a:r>
              <a:rPr lang="en-IL" sz="1600" dirty="0">
                <a:effectLst/>
                <a:latin typeface="Calibri" panose="020F0502020204030204" pitchFamily="34" charset="0"/>
                <a:ea typeface="Calibri" panose="020F0502020204030204" pitchFamily="34" charset="0"/>
                <a:cs typeface="Arial" panose="020B0604020202020204" pitchFamily="34" charset="0"/>
              </a:rPr>
              <a:t> command to stage your changes, and the </a:t>
            </a:r>
            <a:r>
              <a:rPr lang="en-IL" sz="1600" b="1" dirty="0">
                <a:effectLst/>
                <a:latin typeface="Calibri" panose="020F0502020204030204" pitchFamily="34" charset="0"/>
                <a:ea typeface="Calibri" panose="020F0502020204030204" pitchFamily="34" charset="0"/>
                <a:cs typeface="Arial" panose="020B0604020202020204" pitchFamily="34" charset="0"/>
              </a:rPr>
              <a:t>git commit</a:t>
            </a:r>
            <a:r>
              <a:rPr lang="en-IL" sz="1600" dirty="0">
                <a:effectLst/>
                <a:latin typeface="Calibri" panose="020F0502020204030204" pitchFamily="34" charset="0"/>
                <a:ea typeface="Calibri" panose="020F0502020204030204" pitchFamily="34" charset="0"/>
                <a:cs typeface="Arial" panose="020B0604020202020204" pitchFamily="34" charset="0"/>
              </a:rPr>
              <a:t> command to create a new commit with a message describing your changes. For example:</a:t>
            </a:r>
            <a:endParaRPr lang="en-IL"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16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git add documentation.md git commit -m "Fix typo in documentation" </a:t>
            </a:r>
            <a:endParaRPr lang="en-IL"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96FC5333-EF6F-CACB-C707-83346F05C3D7}"/>
              </a:ext>
            </a:extLst>
          </p:cNvPr>
          <p:cNvSpPr>
            <a:spLocks noGrp="1"/>
          </p:cNvSpPr>
          <p:nvPr>
            <p:ph type="pic" sz="quarter" idx="15"/>
          </p:nvPr>
        </p:nvSpPr>
        <p:spPr/>
      </p:sp>
      <p:sp>
        <p:nvSpPr>
          <p:cNvPr id="5" name="Text Placeholder 4">
            <a:extLst>
              <a:ext uri="{FF2B5EF4-FFF2-40B4-BE49-F238E27FC236}">
                <a16:creationId xmlns:a16="http://schemas.microsoft.com/office/drawing/2014/main" id="{7A1C0DA0-8F85-B2A8-7E37-4C5AF89E7E14}"/>
              </a:ext>
            </a:extLst>
          </p:cNvPr>
          <p:cNvSpPr>
            <a:spLocks noGrp="1"/>
          </p:cNvSpPr>
          <p:nvPr>
            <p:ph type="body" sz="quarter" idx="16"/>
          </p:nvPr>
        </p:nvSpPr>
        <p:spPr>
          <a:xfrm>
            <a:off x="-1" y="1676400"/>
            <a:ext cx="10837333" cy="304800"/>
          </a:xfrm>
        </p:spPr>
        <p:txBody>
          <a:bodyPr/>
          <a:lstStyle/>
          <a:p>
            <a:r>
              <a:rPr lang="en-US" dirty="0"/>
              <a:t>  </a:t>
            </a:r>
            <a:endParaRPr lang="en-IL" dirty="0"/>
          </a:p>
        </p:txBody>
      </p:sp>
    </p:spTree>
    <p:extLst>
      <p:ext uri="{BB962C8B-B14F-4D97-AF65-F5344CB8AC3E}">
        <p14:creationId xmlns:p14="http://schemas.microsoft.com/office/powerpoint/2010/main" val="10222615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DDC6-1BC8-D816-E481-989CD3927BC0}"/>
              </a:ext>
            </a:extLst>
          </p:cNvPr>
          <p:cNvSpPr>
            <a:spLocks noGrp="1"/>
          </p:cNvSpPr>
          <p:nvPr>
            <p:ph type="title"/>
          </p:nvPr>
        </p:nvSpPr>
        <p:spPr/>
        <p:txBody>
          <a:bodyPr/>
          <a:lstStyle/>
          <a:p>
            <a:r>
              <a:rPr lang="en-US" dirty="0"/>
              <a:t>……..&gt;</a:t>
            </a:r>
            <a:endParaRPr lang="en-IL" dirty="0"/>
          </a:p>
        </p:txBody>
      </p:sp>
      <p:sp>
        <p:nvSpPr>
          <p:cNvPr id="3" name="Content Placeholder 2">
            <a:extLst>
              <a:ext uri="{FF2B5EF4-FFF2-40B4-BE49-F238E27FC236}">
                <a16:creationId xmlns:a16="http://schemas.microsoft.com/office/drawing/2014/main" id="{B0DC4150-B67E-769A-D60A-283187D5C336}"/>
              </a:ext>
            </a:extLst>
          </p:cNvPr>
          <p:cNvSpPr>
            <a:spLocks noGrp="1"/>
          </p:cNvSpPr>
          <p:nvPr>
            <p:ph sz="quarter" idx="13"/>
          </p:nvPr>
        </p:nvSpPr>
        <p:spPr>
          <a:xfrm>
            <a:off x="548640" y="2231886"/>
            <a:ext cx="10288693" cy="4095762"/>
          </a:xfrm>
        </p:spPr>
        <p:txBody>
          <a:bodyPr>
            <a:normAutofit fontScale="92500" lnSpcReduction="10000"/>
          </a:bodyPr>
          <a:lstStyle/>
          <a:p>
            <a:pPr marL="342900" marR="0" lvl="0" indent="-342900" rtl="0">
              <a:lnSpc>
                <a:spcPct val="107000"/>
              </a:lnSpc>
              <a:spcBef>
                <a:spcPts val="0"/>
              </a:spcBef>
              <a:spcAft>
                <a:spcPts val="800"/>
              </a:spcAft>
              <a:tabLst>
                <a:tab pos="457200" algn="l"/>
              </a:tabLst>
            </a:pPr>
            <a:r>
              <a:rPr lang="en-IL" sz="2400" b="1" dirty="0">
                <a:effectLst/>
                <a:latin typeface="Calibri" panose="020F0502020204030204" pitchFamily="34" charset="0"/>
                <a:ea typeface="Calibri" panose="020F0502020204030204" pitchFamily="34" charset="0"/>
                <a:cs typeface="Arial" panose="020B0604020202020204" pitchFamily="34" charset="0"/>
              </a:rPr>
              <a:t>Push your changes to GitHub:</a:t>
            </a:r>
            <a:r>
              <a:rPr lang="en-IL" sz="24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Use the </a:t>
            </a:r>
            <a:r>
              <a:rPr lang="en-IL" sz="2000" b="1" dirty="0">
                <a:effectLst/>
                <a:latin typeface="Calibri" panose="020F0502020204030204" pitchFamily="34" charset="0"/>
                <a:ea typeface="Calibri" panose="020F0502020204030204" pitchFamily="34" charset="0"/>
                <a:cs typeface="Arial" panose="020B0604020202020204" pitchFamily="34" charset="0"/>
              </a:rPr>
              <a:t>git push</a:t>
            </a:r>
            <a:r>
              <a:rPr lang="en-IL" sz="2000" dirty="0">
                <a:effectLst/>
                <a:latin typeface="Calibri" panose="020F0502020204030204" pitchFamily="34" charset="0"/>
                <a:ea typeface="Calibri" panose="020F0502020204030204" pitchFamily="34" charset="0"/>
                <a:cs typeface="Arial" panose="020B0604020202020204" pitchFamily="34" charset="0"/>
              </a:rPr>
              <a:t> command to push your changes to the forked repository on GitHub. For example: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git push origin fix-typo</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Create a pull request</a:t>
            </a:r>
            <a:r>
              <a:rPr lang="en-IL" sz="2000" dirty="0">
                <a:effectLst/>
                <a:latin typeface="Calibri" panose="020F0502020204030204" pitchFamily="34" charset="0"/>
                <a:ea typeface="Calibri" panose="020F0502020204030204" pitchFamily="34" charset="0"/>
                <a:cs typeface="Arial" panose="020B0604020202020204" pitchFamily="34" charset="0"/>
              </a:rPr>
              <a:t>: </a:t>
            </a:r>
            <a:r>
              <a:rPr lang="en-IL" sz="2000" i="1" u="sng" dirty="0">
                <a:effectLst/>
                <a:latin typeface="Calibri" panose="020F0502020204030204" pitchFamily="34" charset="0"/>
                <a:ea typeface="Calibri" panose="020F0502020204030204" pitchFamily="34" charset="0"/>
                <a:cs typeface="Arial" panose="020B0604020202020204" pitchFamily="34" charset="0"/>
              </a:rPr>
              <a:t>Go to the repository's page on GitHub and click</a:t>
            </a:r>
            <a:r>
              <a:rPr lang="en-IL" sz="2000" dirty="0">
                <a:effectLst/>
                <a:latin typeface="Calibri" panose="020F0502020204030204" pitchFamily="34" charset="0"/>
                <a:ea typeface="Calibri" panose="020F0502020204030204" pitchFamily="34" charset="0"/>
                <a:cs typeface="Arial" panose="020B0604020202020204" pitchFamily="34" charset="0"/>
              </a:rPr>
              <a:t> the </a:t>
            </a:r>
            <a:r>
              <a:rPr lang="en-IL" sz="2000" b="1" dirty="0">
                <a:effectLst/>
                <a:latin typeface="Calibri" panose="020F0502020204030204" pitchFamily="34" charset="0"/>
                <a:ea typeface="Calibri" panose="020F0502020204030204" pitchFamily="34" charset="0"/>
                <a:cs typeface="Arial" panose="020B0604020202020204" pitchFamily="34" charset="0"/>
              </a:rPr>
              <a:t>"New pull request" </a:t>
            </a:r>
            <a:r>
              <a:rPr lang="en-IL" sz="2000" dirty="0">
                <a:effectLst/>
                <a:latin typeface="Calibri" panose="020F0502020204030204" pitchFamily="34" charset="0"/>
                <a:ea typeface="Calibri" panose="020F0502020204030204" pitchFamily="34" charset="0"/>
                <a:cs typeface="Arial" panose="020B0604020202020204" pitchFamily="34" charset="0"/>
              </a:rPr>
              <a:t>button. Select the branch you just pushed, and compare it to the original repository's </a:t>
            </a:r>
            <a:r>
              <a:rPr lang="en-IL" sz="2000" b="1" dirty="0">
                <a:effectLst/>
                <a:latin typeface="Calibri" panose="020F0502020204030204" pitchFamily="34" charset="0"/>
                <a:ea typeface="Calibri" panose="020F0502020204030204" pitchFamily="34" charset="0"/>
                <a:cs typeface="Arial" panose="020B0604020202020204" pitchFamily="34" charset="0"/>
              </a:rPr>
              <a:t>master</a:t>
            </a:r>
            <a:r>
              <a:rPr lang="en-IL" sz="2000" dirty="0">
                <a:effectLst/>
                <a:latin typeface="Calibri" panose="020F0502020204030204" pitchFamily="34" charset="0"/>
                <a:ea typeface="Calibri" panose="020F0502020204030204" pitchFamily="34" charset="0"/>
                <a:cs typeface="Arial" panose="020B0604020202020204" pitchFamily="34" charset="0"/>
              </a:rPr>
              <a:t> branch</a:t>
            </a:r>
            <a:r>
              <a:rPr lang="en-IL" sz="2000" i="1"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 GitHub will show you a preview of the changes you made. Give your pull request a title and description explaining your changes, and click "Create pull request".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Wait for feedback and merge: The maintainers of the original repository can now review your changes, ask for more information, or suggest modifications. Once they are satisfied with the changes, they can merge your pull request into the </a:t>
            </a:r>
            <a:r>
              <a:rPr lang="en-IL" sz="2000" b="1" dirty="0">
                <a:effectLst/>
                <a:latin typeface="Calibri" panose="020F0502020204030204" pitchFamily="34" charset="0"/>
                <a:ea typeface="Calibri" panose="020F0502020204030204" pitchFamily="34" charset="0"/>
                <a:cs typeface="Arial" panose="020B0604020202020204" pitchFamily="34" charset="0"/>
              </a:rPr>
              <a:t>master</a:t>
            </a:r>
            <a:r>
              <a:rPr lang="en-IL" sz="2000" dirty="0">
                <a:effectLst/>
                <a:latin typeface="Calibri" panose="020F0502020204030204" pitchFamily="34" charset="0"/>
                <a:ea typeface="Calibri" panose="020F0502020204030204" pitchFamily="34" charset="0"/>
                <a:cs typeface="Arial" panose="020B0604020202020204" pitchFamily="34" charset="0"/>
              </a:rPr>
              <a:t> branch of the original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That's the basic workflow for creating a pull request on GitHub. It allows developers to collaborate on projects more easily and transparently.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77A20B41-9135-8529-56E2-F1412ECACEB5}"/>
              </a:ext>
            </a:extLst>
          </p:cNvPr>
          <p:cNvSpPr>
            <a:spLocks noGrp="1"/>
          </p:cNvSpPr>
          <p:nvPr>
            <p:ph type="pic" sz="quarter" idx="15"/>
          </p:nvPr>
        </p:nvSpPr>
        <p:spPr/>
      </p:sp>
      <p:sp>
        <p:nvSpPr>
          <p:cNvPr id="5" name="Text Placeholder 4">
            <a:extLst>
              <a:ext uri="{FF2B5EF4-FFF2-40B4-BE49-F238E27FC236}">
                <a16:creationId xmlns:a16="http://schemas.microsoft.com/office/drawing/2014/main" id="{F49D2EC5-5CA7-551D-19CB-0FE3C2C6FF5B}"/>
              </a:ext>
            </a:extLst>
          </p:cNvPr>
          <p:cNvSpPr>
            <a:spLocks noGrp="1"/>
          </p:cNvSpPr>
          <p:nvPr>
            <p:ph type="body" sz="quarter" idx="16"/>
          </p:nvPr>
        </p:nvSpPr>
        <p:spPr>
          <a:xfrm>
            <a:off x="-1" y="1676400"/>
            <a:ext cx="10837333" cy="228600"/>
          </a:xfrm>
        </p:spPr>
        <p:txBody>
          <a:bodyPr/>
          <a:lstStyle/>
          <a:p>
            <a:r>
              <a:rPr lang="en-US" dirty="0"/>
              <a:t>  </a:t>
            </a:r>
            <a:endParaRPr lang="en-IL" dirty="0"/>
          </a:p>
        </p:txBody>
      </p:sp>
    </p:spTree>
    <p:extLst>
      <p:ext uri="{BB962C8B-B14F-4D97-AF65-F5344CB8AC3E}">
        <p14:creationId xmlns:p14="http://schemas.microsoft.com/office/powerpoint/2010/main" val="4032319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F5EE-2DDD-CA6C-2F34-E52E7CF56A2D}"/>
              </a:ext>
            </a:extLst>
          </p:cNvPr>
          <p:cNvSpPr>
            <a:spLocks noGrp="1"/>
          </p:cNvSpPr>
          <p:nvPr>
            <p:ph type="title"/>
          </p:nvPr>
        </p:nvSpPr>
        <p:spPr/>
        <p:txBody>
          <a:bodyPr>
            <a:normAutofit fontScale="90000"/>
          </a:bodyPr>
          <a:lstStyle/>
          <a:p>
            <a:pPr marL="0" marR="0" lvl="0" indent="-228600" defTabSz="914400" rtl="0" eaLnBrk="1" fontAlgn="auto" latinLnBrk="0" hangingPunct="1">
              <a:lnSpc>
                <a:spcPct val="107000"/>
              </a:lnSpc>
              <a:spcBef>
                <a:spcPts val="0"/>
              </a:spcBef>
              <a:spcAft>
                <a:spcPts val="800"/>
              </a:spcAft>
              <a:tabLst/>
              <a:defRPr/>
            </a:pPr>
            <a:r>
              <a:rPr kumimoji="0" lang="en-IL" sz="24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Learn About Branching And Merging</a:t>
            </a:r>
            <a:br>
              <a:rPr kumimoji="0" lang="en-IL"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B1961162-E15F-4714-EC85-B638C46A7809}"/>
              </a:ext>
            </a:extLst>
          </p:cNvPr>
          <p:cNvSpPr>
            <a:spLocks noGrp="1"/>
          </p:cNvSpPr>
          <p:nvPr>
            <p:ph sz="quarter" idx="13"/>
          </p:nvPr>
        </p:nvSpPr>
        <p:spPr>
          <a:xfrm>
            <a:off x="548640" y="2286000"/>
            <a:ext cx="10288693" cy="4041648"/>
          </a:xfrm>
        </p:spPr>
        <p:txBody>
          <a:bodyPr>
            <a:normAutofit/>
          </a:bodyPr>
          <a:lstStyle/>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Branching and merging are important concepts in Git that allow developers to work on different versions of the same codebase and combine their changes seamlessly.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400" b="1" i="1"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A branch</a:t>
            </a:r>
            <a:r>
              <a:rPr lang="en-IL" sz="2400" i="1"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IL" sz="2000" i="1"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is a separate line of development in Git. When you create a new branch, you are essentially creating a new version of your project that can be modified independently of the original version. Each branch has its own set of changes and history</a:t>
            </a:r>
            <a:r>
              <a:rPr lang="en-IL" sz="2000" i="1" u="sng" dirty="0">
                <a:effectLst/>
                <a:latin typeface="Calibri" panose="020F0502020204030204" pitchFamily="34" charset="0"/>
                <a:ea typeface="Calibri" panose="020F0502020204030204" pitchFamily="34" charset="0"/>
                <a:cs typeface="Arial" panose="020B0604020202020204" pitchFamily="34" charset="0"/>
              </a:rPr>
              <a: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b="1" i="1"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Merging </a:t>
            </a:r>
            <a:r>
              <a:rPr lang="en-IL" sz="2000" i="1"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is the process of combining the changes made in one branch into another branch</a:t>
            </a:r>
            <a:r>
              <a:rPr lang="en-IL" sz="2000" i="1" u="sng"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When you merge two branches, you are essentially combining the changes made in one branch into another branch, thereby creating a new version of the codebase that includes the changes from both branches.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4ED871C8-6ED8-C7C6-B469-762B902B314B}"/>
              </a:ext>
            </a:extLst>
          </p:cNvPr>
          <p:cNvSpPr>
            <a:spLocks noGrp="1"/>
          </p:cNvSpPr>
          <p:nvPr>
            <p:ph type="pic" sz="quarter" idx="15"/>
          </p:nvPr>
        </p:nvSpPr>
        <p:spPr/>
      </p:sp>
      <p:sp>
        <p:nvSpPr>
          <p:cNvPr id="5" name="Text Placeholder 4">
            <a:extLst>
              <a:ext uri="{FF2B5EF4-FFF2-40B4-BE49-F238E27FC236}">
                <a16:creationId xmlns:a16="http://schemas.microsoft.com/office/drawing/2014/main" id="{0BF1EE9A-A56D-7B93-1947-0502FA26B204}"/>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32656406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ABEF-E684-85FA-295D-3B5D0114D7C4}"/>
              </a:ext>
            </a:extLst>
          </p:cNvPr>
          <p:cNvSpPr>
            <a:spLocks noGrp="1"/>
          </p:cNvSpPr>
          <p:nvPr>
            <p:ph type="title"/>
          </p:nvPr>
        </p:nvSpPr>
        <p:spPr/>
        <p:txBody>
          <a:bodyPr>
            <a:normAutofit fontScale="90000"/>
          </a:bodyPr>
          <a:lstStyle/>
          <a:p>
            <a:pPr marL="0" marR="0" lvl="0" indent="-228600" defTabSz="914400" rtl="0" eaLnBrk="1" fontAlgn="auto" latinLnBrk="0" hangingPunct="1">
              <a:lnSpc>
                <a:spcPct val="107000"/>
              </a:lnSpc>
              <a:spcBef>
                <a:spcPts val="0"/>
              </a:spcBef>
              <a:spcAft>
                <a:spcPts val="800"/>
              </a:spcAft>
              <a:tabLst/>
              <a:defRPr/>
            </a:pPr>
            <a:r>
              <a:rPr kumimoji="0" lang="en-IL"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Here are some common Git commands used for branching and merging:</a:t>
            </a:r>
            <a:br>
              <a:rPr kumimoji="0" lang="en-IL"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78F7745C-4063-8826-C47A-9F3F3DC0E4EE}"/>
              </a:ext>
            </a:extLst>
          </p:cNvPr>
          <p:cNvSpPr>
            <a:spLocks noGrp="1"/>
          </p:cNvSpPr>
          <p:nvPr>
            <p:ph sz="quarter" idx="13"/>
          </p:nvPr>
        </p:nvSpPr>
        <p:spPr/>
        <p:txBody>
          <a:bodyPr/>
          <a:lstStyle/>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branch</a:t>
            </a:r>
            <a:r>
              <a:rPr lang="en-IL" sz="2000" dirty="0">
                <a:effectLst/>
                <a:latin typeface="Calibri" panose="020F0502020204030204" pitchFamily="34" charset="0"/>
                <a:ea typeface="Calibri" panose="020F0502020204030204" pitchFamily="34" charset="0"/>
                <a:cs typeface="Arial" panose="020B0604020202020204" pitchFamily="34" charset="0"/>
              </a:rPr>
              <a:t>: This command is used to list, create, or delete branches.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checkout</a:t>
            </a:r>
            <a:r>
              <a:rPr lang="en-IL" sz="2000" dirty="0">
                <a:effectLst/>
                <a:latin typeface="Calibri" panose="020F0502020204030204" pitchFamily="34" charset="0"/>
                <a:ea typeface="Calibri" panose="020F0502020204030204" pitchFamily="34" charset="0"/>
                <a:cs typeface="Arial" panose="020B0604020202020204" pitchFamily="34" charset="0"/>
              </a:rPr>
              <a:t>: This command is used to switch between branches.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merge</a:t>
            </a:r>
            <a:r>
              <a:rPr lang="en-IL" sz="2000" dirty="0">
                <a:effectLst/>
                <a:latin typeface="Calibri" panose="020F0502020204030204" pitchFamily="34" charset="0"/>
                <a:ea typeface="Calibri" panose="020F0502020204030204" pitchFamily="34" charset="0"/>
                <a:cs typeface="Arial" panose="020B0604020202020204" pitchFamily="34" charset="0"/>
              </a:rPr>
              <a:t>: This command is used to merge changes from one branch into another.</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rebase</a:t>
            </a:r>
            <a:r>
              <a:rPr lang="en-IL" sz="2000" dirty="0">
                <a:effectLst/>
                <a:latin typeface="Calibri" panose="020F0502020204030204" pitchFamily="34" charset="0"/>
                <a:ea typeface="Calibri" panose="020F0502020204030204" pitchFamily="34" charset="0"/>
                <a:cs typeface="Arial" panose="020B0604020202020204" pitchFamily="34" charset="0"/>
              </a:rPr>
              <a:t>: This command is used to apply changes from one branch on top of another branch.</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cherry-pick</a:t>
            </a:r>
            <a:r>
              <a:rPr lang="en-IL" sz="2000" dirty="0">
                <a:effectLst/>
                <a:latin typeface="Calibri" panose="020F0502020204030204" pitchFamily="34" charset="0"/>
                <a:ea typeface="Calibri" panose="020F0502020204030204" pitchFamily="34" charset="0"/>
                <a:cs typeface="Arial" panose="020B0604020202020204" pitchFamily="34" charset="0"/>
              </a:rPr>
              <a:t>: This command is used to apply a specific commit from one branch onto another branch.</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7170FAC4-97D0-296C-3479-1ED4AD45C25C}"/>
              </a:ext>
            </a:extLst>
          </p:cNvPr>
          <p:cNvSpPr>
            <a:spLocks noGrp="1"/>
          </p:cNvSpPr>
          <p:nvPr>
            <p:ph type="pic" sz="quarter" idx="15"/>
          </p:nvPr>
        </p:nvSpPr>
        <p:spPr/>
      </p:sp>
      <p:sp>
        <p:nvSpPr>
          <p:cNvPr id="5" name="Text Placeholder 4">
            <a:extLst>
              <a:ext uri="{FF2B5EF4-FFF2-40B4-BE49-F238E27FC236}">
                <a16:creationId xmlns:a16="http://schemas.microsoft.com/office/drawing/2014/main" id="{2B8C7706-7ACA-C018-BC10-3B3B131D1373}"/>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18240956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3A338-507E-FB60-AC3F-874F1D281781}"/>
              </a:ext>
            </a:extLst>
          </p:cNvPr>
          <p:cNvSpPr>
            <a:spLocks noGrp="1"/>
          </p:cNvSpPr>
          <p:nvPr>
            <p:ph type="title"/>
          </p:nvPr>
        </p:nvSpPr>
        <p:spPr/>
        <p:txBody>
          <a:bodyPr>
            <a:normAutofit fontScale="90000"/>
          </a:bodyPr>
          <a:lstStyle/>
          <a:p>
            <a:r>
              <a:rPr lang="en-IL" sz="4000" b="1" dirty="0">
                <a:effectLst/>
                <a:latin typeface="Calibri" panose="020F0502020204030204" pitchFamily="34" charset="0"/>
                <a:ea typeface="Calibri" panose="020F0502020204030204" pitchFamily="34" charset="0"/>
                <a:cs typeface="Arial" panose="020B0604020202020204" pitchFamily="34" charset="0"/>
              </a:rPr>
              <a:t>Git Branch -</a:t>
            </a:r>
            <a:r>
              <a:rPr lang="en-US" sz="4000" b="1" dirty="0">
                <a:effectLst/>
                <a:latin typeface="Calibri" panose="020F0502020204030204" pitchFamily="34" charset="0"/>
                <a:ea typeface="Calibri" panose="020F0502020204030204" pitchFamily="34" charset="0"/>
                <a:cs typeface="Arial" panose="020B0604020202020204" pitchFamily="34" charset="0"/>
              </a:rPr>
              <a:t>d</a:t>
            </a:r>
            <a:r>
              <a:rPr lang="en-IL" sz="4000" b="1" dirty="0">
                <a:effectLst/>
                <a:latin typeface="Calibri" panose="020F0502020204030204" pitchFamily="34" charset="0"/>
                <a:ea typeface="Calibri" panose="020F0502020204030204" pitchFamily="34" charset="0"/>
                <a:cs typeface="Arial" panose="020B0604020202020204" pitchFamily="34" charset="0"/>
              </a:rPr>
              <a:t> /Git Branch -D</a:t>
            </a:r>
            <a:br>
              <a:rPr lang="en-IL" sz="3200" dirty="0">
                <a:effectLst/>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AC7D81AC-DE39-3940-7232-A4639C0F086B}"/>
              </a:ext>
            </a:extLst>
          </p:cNvPr>
          <p:cNvSpPr>
            <a:spLocks noGrp="1"/>
          </p:cNvSpPr>
          <p:nvPr>
            <p:ph sz="quarter" idx="13"/>
          </p:nvPr>
        </p:nvSpPr>
        <p:spPr/>
        <p:txBody>
          <a:bodyPr/>
          <a:lstStyle/>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The </a:t>
            </a:r>
            <a:r>
              <a:rPr lang="en-IL" sz="2000" b="1" dirty="0">
                <a:effectLst/>
                <a:latin typeface="Calibri" panose="020F0502020204030204" pitchFamily="34" charset="0"/>
                <a:ea typeface="Calibri" panose="020F0502020204030204" pitchFamily="34" charset="0"/>
                <a:cs typeface="Arial" panose="020B0604020202020204" pitchFamily="34" charset="0"/>
              </a:rPr>
              <a:t>git branch -d</a:t>
            </a:r>
            <a:r>
              <a:rPr lang="en-IL" sz="2000" dirty="0">
                <a:effectLst/>
                <a:latin typeface="Calibri" panose="020F0502020204030204" pitchFamily="34" charset="0"/>
                <a:ea typeface="Calibri" panose="020F0502020204030204" pitchFamily="34" charset="0"/>
                <a:cs typeface="Arial" panose="020B0604020202020204" pitchFamily="34" charset="0"/>
              </a:rPr>
              <a:t> command is used to delete a branch in Git. It stands for "delete" and </a:t>
            </a:r>
            <a:r>
              <a:rPr lang="en-IL" sz="2000" i="1"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is used to delete the specified branch if it has already been merged into the current branch.</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The </a:t>
            </a:r>
            <a:r>
              <a:rPr lang="en-IL" sz="2000" b="1" dirty="0">
                <a:effectLst/>
                <a:latin typeface="Calibri" panose="020F0502020204030204" pitchFamily="34" charset="0"/>
                <a:ea typeface="Calibri" panose="020F0502020204030204" pitchFamily="34" charset="0"/>
                <a:cs typeface="Arial" panose="020B0604020202020204" pitchFamily="34" charset="0"/>
              </a:rPr>
              <a:t>git branch -D</a:t>
            </a:r>
            <a:r>
              <a:rPr lang="en-IL" sz="2000" dirty="0">
                <a:effectLst/>
                <a:latin typeface="Calibri" panose="020F0502020204030204" pitchFamily="34" charset="0"/>
                <a:ea typeface="Calibri" panose="020F0502020204030204" pitchFamily="34" charset="0"/>
                <a:cs typeface="Arial" panose="020B0604020202020204" pitchFamily="34" charset="0"/>
              </a:rPr>
              <a:t> command, on the other hand, </a:t>
            </a:r>
            <a:r>
              <a:rPr lang="en-IL" sz="2000" i="1"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is used to force delete a branch, even if it has not been merged into the current branch</a:t>
            </a:r>
            <a:r>
              <a:rPr lang="en-IL" sz="2000" dirty="0">
                <a:effectLst/>
                <a:latin typeface="Calibri" panose="020F0502020204030204" pitchFamily="34" charset="0"/>
                <a:ea typeface="Calibri" panose="020F0502020204030204" pitchFamily="34" charset="0"/>
                <a:cs typeface="Arial" panose="020B0604020202020204" pitchFamily="34" charset="0"/>
              </a:rPr>
              <a:t>. It stands for </a:t>
            </a:r>
            <a:r>
              <a:rPr lang="en-IL" sz="2400" b="1" dirty="0">
                <a:effectLst/>
                <a:latin typeface="Calibri" panose="020F0502020204030204" pitchFamily="34" charset="0"/>
                <a:ea typeface="Calibri" panose="020F0502020204030204" pitchFamily="34" charset="0"/>
                <a:cs typeface="Arial" panose="020B0604020202020204" pitchFamily="34" charset="0"/>
              </a:rPr>
              <a:t>"force delete"</a:t>
            </a:r>
            <a:r>
              <a:rPr lang="en-IL" sz="24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and is used when you want to delete a branch that is no longer needed, but which has not been merged yet.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5FBB8FC7-975E-ED11-4B32-F21E6B712E67}"/>
              </a:ext>
            </a:extLst>
          </p:cNvPr>
          <p:cNvSpPr>
            <a:spLocks noGrp="1"/>
          </p:cNvSpPr>
          <p:nvPr>
            <p:ph type="pic" sz="quarter" idx="15"/>
          </p:nvPr>
        </p:nvSpPr>
        <p:spPr/>
      </p:sp>
      <p:sp>
        <p:nvSpPr>
          <p:cNvPr id="5" name="Text Placeholder 4">
            <a:extLst>
              <a:ext uri="{FF2B5EF4-FFF2-40B4-BE49-F238E27FC236}">
                <a16:creationId xmlns:a16="http://schemas.microsoft.com/office/drawing/2014/main" id="{1BD9F562-F505-FA1A-8EF0-96B1CBC87ADE}"/>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9730279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B39E-5793-F225-A80B-ACF4227B2CEB}"/>
              </a:ext>
            </a:extLst>
          </p:cNvPr>
          <p:cNvSpPr>
            <a:spLocks noGrp="1"/>
          </p:cNvSpPr>
          <p:nvPr>
            <p:ph type="title"/>
          </p:nvPr>
        </p:nvSpPr>
        <p:spPr/>
        <p:txBody>
          <a:bodyPr>
            <a:normAutofit fontScale="90000"/>
          </a:bodyPr>
          <a:lstStyle/>
          <a:p>
            <a:r>
              <a:rPr lang="en-IL" sz="4000" b="1" dirty="0">
                <a:effectLst/>
                <a:latin typeface="Calibri" panose="020F0502020204030204" pitchFamily="34" charset="0"/>
                <a:ea typeface="Calibri" panose="020F0502020204030204" pitchFamily="34" charset="0"/>
                <a:cs typeface="Arial" panose="020B0604020202020204" pitchFamily="34" charset="0"/>
              </a:rPr>
              <a:t>GIT CHECHOUT -B (BRANCH NAME )?</a:t>
            </a:r>
            <a:br>
              <a:rPr lang="en-IL" sz="3200" dirty="0">
                <a:effectLst/>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CD5EF3B5-9176-1001-5C9F-73D871322839}"/>
              </a:ext>
            </a:extLst>
          </p:cNvPr>
          <p:cNvSpPr>
            <a:spLocks noGrp="1"/>
          </p:cNvSpPr>
          <p:nvPr>
            <p:ph sz="quarter" idx="13"/>
          </p:nvPr>
        </p:nvSpPr>
        <p:spPr/>
        <p:txBody>
          <a:bodyPr/>
          <a:lstStyle/>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The </a:t>
            </a:r>
            <a:r>
              <a:rPr lang="en-IL" sz="2000" b="1" dirty="0">
                <a:effectLst/>
                <a:latin typeface="Calibri" panose="020F0502020204030204" pitchFamily="34" charset="0"/>
                <a:ea typeface="Calibri" panose="020F0502020204030204" pitchFamily="34" charset="0"/>
                <a:cs typeface="Arial" panose="020B0604020202020204" pitchFamily="34" charset="0"/>
              </a:rPr>
              <a:t>git checkout -b &lt;branch name&gt;</a:t>
            </a:r>
            <a:r>
              <a:rPr lang="en-IL" sz="2000" dirty="0">
                <a:effectLst/>
                <a:latin typeface="Calibri" panose="020F0502020204030204" pitchFamily="34" charset="0"/>
                <a:ea typeface="Calibri" panose="020F0502020204030204" pitchFamily="34" charset="0"/>
                <a:cs typeface="Arial" panose="020B0604020202020204" pitchFamily="34" charset="0"/>
              </a:rPr>
              <a:t> </a:t>
            </a:r>
            <a:r>
              <a:rPr lang="en-IL" sz="2000" b="1" i="1" dirty="0">
                <a:solidFill>
                  <a:srgbClr val="FF0000"/>
                </a:solidFill>
                <a:effectLst/>
                <a:latin typeface="Calibri" panose="020F0502020204030204" pitchFamily="34" charset="0"/>
                <a:ea typeface="Calibri" panose="020F0502020204030204" pitchFamily="34" charset="0"/>
                <a:cs typeface="Arial" panose="020B0604020202020204" pitchFamily="34" charset="0"/>
              </a:rPr>
              <a:t>command is used to create a new branch and switch to it in one step</a:t>
            </a:r>
            <a:r>
              <a:rPr lang="en-IL" sz="2000" dirty="0">
                <a:effectLst/>
                <a:latin typeface="Calibri" panose="020F0502020204030204" pitchFamily="34" charset="0"/>
                <a:ea typeface="Calibri" panose="020F0502020204030204" pitchFamily="34" charset="0"/>
                <a:cs typeface="Arial" panose="020B0604020202020204" pitchFamily="34" charset="0"/>
              </a:rPr>
              <a:t>. This command creates a new branch with the specified name and makes it the active branch. It is equivalent to running </a:t>
            </a:r>
            <a:r>
              <a:rPr lang="en-IL" sz="2000" b="1" dirty="0">
                <a:effectLst/>
                <a:latin typeface="Calibri" panose="020F0502020204030204" pitchFamily="34" charset="0"/>
                <a:ea typeface="Calibri" panose="020F0502020204030204" pitchFamily="34" charset="0"/>
                <a:cs typeface="Arial" panose="020B0604020202020204" pitchFamily="34" charset="0"/>
              </a:rPr>
              <a:t>git branch &lt;branch name&gt;</a:t>
            </a:r>
            <a:r>
              <a:rPr lang="en-IL" sz="2000" dirty="0">
                <a:effectLst/>
                <a:latin typeface="Calibri" panose="020F0502020204030204" pitchFamily="34" charset="0"/>
                <a:ea typeface="Calibri" panose="020F0502020204030204" pitchFamily="34" charset="0"/>
                <a:cs typeface="Arial" panose="020B0604020202020204" pitchFamily="34" charset="0"/>
              </a:rPr>
              <a:t> to create the new branch and then </a:t>
            </a:r>
            <a:r>
              <a:rPr lang="en-IL" sz="2000" b="1" dirty="0">
                <a:effectLst/>
                <a:latin typeface="Calibri" panose="020F0502020204030204" pitchFamily="34" charset="0"/>
                <a:ea typeface="Calibri" panose="020F0502020204030204" pitchFamily="34" charset="0"/>
                <a:cs typeface="Arial" panose="020B0604020202020204" pitchFamily="34" charset="0"/>
              </a:rPr>
              <a:t>git checkout &lt;branch name&gt;</a:t>
            </a:r>
            <a:r>
              <a:rPr lang="en-IL" sz="2000" dirty="0">
                <a:effectLst/>
                <a:latin typeface="Calibri" panose="020F0502020204030204" pitchFamily="34" charset="0"/>
                <a:ea typeface="Calibri" panose="020F0502020204030204" pitchFamily="34" charset="0"/>
                <a:cs typeface="Arial" panose="020B0604020202020204" pitchFamily="34" charset="0"/>
              </a:rPr>
              <a:t> to switch to it.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BA14F2C7-178E-363A-3164-A8EFCDF2C085}"/>
              </a:ext>
            </a:extLst>
          </p:cNvPr>
          <p:cNvSpPr>
            <a:spLocks noGrp="1"/>
          </p:cNvSpPr>
          <p:nvPr>
            <p:ph type="pic" sz="quarter" idx="15"/>
          </p:nvPr>
        </p:nvSpPr>
        <p:spPr/>
      </p:sp>
      <p:sp>
        <p:nvSpPr>
          <p:cNvPr id="5" name="Text Placeholder 4">
            <a:extLst>
              <a:ext uri="{FF2B5EF4-FFF2-40B4-BE49-F238E27FC236}">
                <a16:creationId xmlns:a16="http://schemas.microsoft.com/office/drawing/2014/main" id="{5C106B0C-265F-25CC-DB23-DA1D7FFF4401}"/>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39929227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92A2-C74A-B73F-AD51-B2EB01463831}"/>
              </a:ext>
            </a:extLst>
          </p:cNvPr>
          <p:cNvSpPr>
            <a:spLocks noGrp="1"/>
          </p:cNvSpPr>
          <p:nvPr>
            <p:ph type="title"/>
          </p:nvPr>
        </p:nvSpPr>
        <p:spPr/>
        <p:txBody>
          <a:bodyPr>
            <a:normAutofit fontScale="90000"/>
          </a:bodyPr>
          <a:lstStyle/>
          <a:p>
            <a:r>
              <a:rPr lang="en-IL" sz="4000" dirty="0">
                <a:effectLst/>
                <a:latin typeface="Calibri" panose="020F0502020204030204" pitchFamily="34" charset="0"/>
                <a:ea typeface="Calibri" panose="020F0502020204030204" pitchFamily="34" charset="0"/>
                <a:cs typeface="Arial" panose="020B0604020202020204" pitchFamily="34" charset="0"/>
              </a:rPr>
              <a:t>Git Push Origin Master </a:t>
            </a:r>
            <a:br>
              <a:rPr lang="en-IL" sz="3200" dirty="0">
                <a:effectLst/>
                <a:latin typeface="Calibri" panose="020F0502020204030204" pitchFamily="34" charset="0"/>
                <a:ea typeface="Calibri" panose="020F0502020204030204" pitchFamily="34" charset="0"/>
                <a:cs typeface="Arial" panose="020B0604020202020204" pitchFamily="34" charset="0"/>
              </a:rPr>
            </a:br>
            <a:r>
              <a:rPr lang="en-US" sz="3200" dirty="0">
                <a:effectLst/>
                <a:latin typeface="Calibri" panose="020F0502020204030204" pitchFamily="34" charset="0"/>
                <a:ea typeface="Calibri" panose="020F0502020204030204" pitchFamily="34" charset="0"/>
                <a:cs typeface="Arial" panose="020B0604020202020204" pitchFamily="34" charset="0"/>
              </a:rPr>
              <a:t>  </a:t>
            </a:r>
            <a:endParaRPr lang="en-IL" dirty="0"/>
          </a:p>
        </p:txBody>
      </p:sp>
      <p:sp>
        <p:nvSpPr>
          <p:cNvPr id="3" name="Content Placeholder 2">
            <a:extLst>
              <a:ext uri="{FF2B5EF4-FFF2-40B4-BE49-F238E27FC236}">
                <a16:creationId xmlns:a16="http://schemas.microsoft.com/office/drawing/2014/main" id="{09B491EC-36EF-C996-244E-CF25003A646E}"/>
              </a:ext>
            </a:extLst>
          </p:cNvPr>
          <p:cNvSpPr>
            <a:spLocks noGrp="1"/>
          </p:cNvSpPr>
          <p:nvPr>
            <p:ph sz="quarter" idx="13"/>
          </p:nvPr>
        </p:nvSpPr>
        <p:spPr>
          <a:xfrm>
            <a:off x="548640" y="2231886"/>
            <a:ext cx="10288693" cy="4095762"/>
          </a:xfrm>
        </p:spPr>
        <p:txBody>
          <a:bodyPr>
            <a:normAutofit fontScale="85000" lnSpcReduction="20000"/>
          </a:bodyPr>
          <a:lstStyle/>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The </a:t>
            </a:r>
            <a:r>
              <a:rPr lang="en-IL" sz="2000" b="1" dirty="0">
                <a:effectLst/>
                <a:latin typeface="Calibri" panose="020F0502020204030204" pitchFamily="34" charset="0"/>
                <a:ea typeface="Calibri" panose="020F0502020204030204" pitchFamily="34" charset="0"/>
                <a:cs typeface="Arial" panose="020B0604020202020204" pitchFamily="34" charset="0"/>
              </a:rPr>
              <a:t>git push</a:t>
            </a:r>
            <a:r>
              <a:rPr lang="en-IL" sz="2000" dirty="0">
                <a:effectLst/>
                <a:latin typeface="Calibri" panose="020F0502020204030204" pitchFamily="34" charset="0"/>
                <a:ea typeface="Calibri" panose="020F0502020204030204" pitchFamily="34" charset="0"/>
                <a:cs typeface="Arial" panose="020B0604020202020204" pitchFamily="34" charset="0"/>
              </a:rPr>
              <a:t> command is used to upload local repository content to a remote repository. The </a:t>
            </a:r>
            <a:r>
              <a:rPr lang="en-IL" sz="2000" b="1" dirty="0">
                <a:effectLst/>
                <a:latin typeface="Calibri" panose="020F0502020204030204" pitchFamily="34" charset="0"/>
                <a:ea typeface="Calibri" panose="020F0502020204030204" pitchFamily="34" charset="0"/>
                <a:cs typeface="Arial" panose="020B0604020202020204" pitchFamily="34" charset="0"/>
              </a:rPr>
              <a:t>origin</a:t>
            </a:r>
            <a:r>
              <a:rPr lang="en-IL" sz="2000" dirty="0">
                <a:effectLst/>
                <a:latin typeface="Calibri" panose="020F0502020204030204" pitchFamily="34" charset="0"/>
                <a:ea typeface="Calibri" panose="020F0502020204030204" pitchFamily="34" charset="0"/>
                <a:cs typeface="Arial" panose="020B0604020202020204" pitchFamily="34" charset="0"/>
              </a:rPr>
              <a:t> in the command refers to the remote repository, while </a:t>
            </a:r>
            <a:r>
              <a:rPr lang="en-IL" sz="2000" b="1" dirty="0">
                <a:effectLst/>
                <a:latin typeface="Calibri" panose="020F0502020204030204" pitchFamily="34" charset="0"/>
                <a:ea typeface="Calibri" panose="020F0502020204030204" pitchFamily="34" charset="0"/>
                <a:cs typeface="Arial" panose="020B0604020202020204" pitchFamily="34" charset="0"/>
              </a:rPr>
              <a:t>master</a:t>
            </a:r>
            <a:r>
              <a:rPr lang="en-IL" sz="2000" dirty="0">
                <a:effectLst/>
                <a:latin typeface="Calibri" panose="020F0502020204030204" pitchFamily="34" charset="0"/>
                <a:ea typeface="Calibri" panose="020F0502020204030204" pitchFamily="34" charset="0"/>
                <a:cs typeface="Arial" panose="020B0604020202020204" pitchFamily="34" charset="0"/>
              </a:rPr>
              <a:t> is the branch that is being pushed.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Here is what the command does step by step:</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push</a:t>
            </a:r>
            <a:r>
              <a:rPr lang="en-IL" sz="2000" dirty="0">
                <a:effectLst/>
                <a:latin typeface="Calibri" panose="020F0502020204030204" pitchFamily="34" charset="0"/>
                <a:ea typeface="Calibri" panose="020F0502020204030204" pitchFamily="34" charset="0"/>
                <a:cs typeface="Arial" panose="020B0604020202020204" pitchFamily="34" charset="0"/>
              </a:rPr>
              <a:t>: Initiates the push command to upload the local changes to the remote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origin</a:t>
            </a:r>
            <a:r>
              <a:rPr lang="en-IL" sz="2000" dirty="0">
                <a:effectLst/>
                <a:latin typeface="Calibri" panose="020F0502020204030204" pitchFamily="34" charset="0"/>
                <a:ea typeface="Calibri" panose="020F0502020204030204" pitchFamily="34" charset="0"/>
                <a:cs typeface="Arial" panose="020B0604020202020204" pitchFamily="34" charset="0"/>
              </a:rPr>
              <a:t>: Specifies the remote repository where the changes will be uploaded. This is usually the name given to the remote repository when it was added using the </a:t>
            </a:r>
            <a:r>
              <a:rPr lang="en-IL" sz="2000" b="1" dirty="0">
                <a:effectLst/>
                <a:latin typeface="Calibri" panose="020F0502020204030204" pitchFamily="34" charset="0"/>
                <a:ea typeface="Calibri" panose="020F0502020204030204" pitchFamily="34" charset="0"/>
                <a:cs typeface="Arial" panose="020B0604020202020204" pitchFamily="34" charset="0"/>
              </a:rPr>
              <a:t>git remote add</a:t>
            </a:r>
            <a:r>
              <a:rPr lang="en-IL" sz="2000" dirty="0">
                <a:effectLst/>
                <a:latin typeface="Calibri" panose="020F0502020204030204" pitchFamily="34" charset="0"/>
                <a:ea typeface="Calibri" panose="020F0502020204030204" pitchFamily="34" charset="0"/>
                <a:cs typeface="Arial" panose="020B0604020202020204" pitchFamily="34" charset="0"/>
              </a:rPr>
              <a:t> command.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master</a:t>
            </a:r>
            <a:r>
              <a:rPr lang="en-IL" sz="2000" dirty="0">
                <a:effectLst/>
                <a:latin typeface="Calibri" panose="020F0502020204030204" pitchFamily="34" charset="0"/>
                <a:ea typeface="Calibri" panose="020F0502020204030204" pitchFamily="34" charset="0"/>
                <a:cs typeface="Arial" panose="020B0604020202020204" pitchFamily="34" charset="0"/>
              </a:rPr>
              <a:t>: Specifies the branch on the remote repository that will receive the changes being pushed. This is usually the </a:t>
            </a:r>
            <a:r>
              <a:rPr lang="en-IL" sz="2000" b="1" dirty="0">
                <a:effectLst/>
                <a:latin typeface="Calibri" panose="020F0502020204030204" pitchFamily="34" charset="0"/>
                <a:ea typeface="Calibri" panose="020F0502020204030204" pitchFamily="34" charset="0"/>
                <a:cs typeface="Arial" panose="020B0604020202020204" pitchFamily="34" charset="0"/>
              </a:rPr>
              <a:t>master</a:t>
            </a:r>
            <a:r>
              <a:rPr lang="en-IL" sz="2000" dirty="0">
                <a:effectLst/>
                <a:latin typeface="Calibri" panose="020F0502020204030204" pitchFamily="34" charset="0"/>
                <a:ea typeface="Calibri" panose="020F0502020204030204" pitchFamily="34" charset="0"/>
                <a:cs typeface="Arial" panose="020B0604020202020204" pitchFamily="34" charset="0"/>
              </a:rPr>
              <a:t> branch.</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When you run this command, Git will compare the local </a:t>
            </a:r>
            <a:r>
              <a:rPr lang="en-IL" sz="2000" b="1" dirty="0">
                <a:effectLst/>
                <a:latin typeface="Calibri" panose="020F0502020204030204" pitchFamily="34" charset="0"/>
                <a:ea typeface="Calibri" panose="020F0502020204030204" pitchFamily="34" charset="0"/>
                <a:cs typeface="Arial" panose="020B0604020202020204" pitchFamily="34" charset="0"/>
              </a:rPr>
              <a:t>master</a:t>
            </a:r>
            <a:r>
              <a:rPr lang="en-IL" sz="2000" dirty="0">
                <a:effectLst/>
                <a:latin typeface="Calibri" panose="020F0502020204030204" pitchFamily="34" charset="0"/>
                <a:ea typeface="Calibri" panose="020F0502020204030204" pitchFamily="34" charset="0"/>
                <a:cs typeface="Arial" panose="020B0604020202020204" pitchFamily="34" charset="0"/>
              </a:rPr>
              <a:t> branch to the remote </a:t>
            </a:r>
            <a:r>
              <a:rPr lang="en-IL" sz="2000" b="1" dirty="0">
                <a:effectLst/>
                <a:latin typeface="Calibri" panose="020F0502020204030204" pitchFamily="34" charset="0"/>
                <a:ea typeface="Calibri" panose="020F0502020204030204" pitchFamily="34" charset="0"/>
                <a:cs typeface="Arial" panose="020B0604020202020204" pitchFamily="34" charset="0"/>
              </a:rPr>
              <a:t>master</a:t>
            </a:r>
            <a:r>
              <a:rPr lang="en-IL" sz="2000" dirty="0">
                <a:effectLst/>
                <a:latin typeface="Calibri" panose="020F0502020204030204" pitchFamily="34" charset="0"/>
                <a:ea typeface="Calibri" panose="020F0502020204030204" pitchFamily="34" charset="0"/>
                <a:cs typeface="Arial" panose="020B0604020202020204" pitchFamily="34" charset="0"/>
              </a:rPr>
              <a:t> branch. If there are any differences, Git will push the local changes to the remote repository. If the local </a:t>
            </a:r>
            <a:r>
              <a:rPr lang="en-IL" sz="2000" b="1" dirty="0">
                <a:effectLst/>
                <a:latin typeface="Calibri" panose="020F0502020204030204" pitchFamily="34" charset="0"/>
                <a:ea typeface="Calibri" panose="020F0502020204030204" pitchFamily="34" charset="0"/>
                <a:cs typeface="Arial" panose="020B0604020202020204" pitchFamily="34" charset="0"/>
              </a:rPr>
              <a:t>master</a:t>
            </a:r>
            <a:r>
              <a:rPr lang="en-IL" sz="2000" dirty="0">
                <a:effectLst/>
                <a:latin typeface="Calibri" panose="020F0502020204030204" pitchFamily="34" charset="0"/>
                <a:ea typeface="Calibri" panose="020F0502020204030204" pitchFamily="34" charset="0"/>
                <a:cs typeface="Arial" panose="020B0604020202020204" pitchFamily="34" charset="0"/>
              </a:rPr>
              <a:t> branch is ahead of the remote </a:t>
            </a:r>
            <a:r>
              <a:rPr lang="en-IL" sz="2000" b="1" dirty="0">
                <a:effectLst/>
                <a:latin typeface="Calibri" panose="020F0502020204030204" pitchFamily="34" charset="0"/>
                <a:ea typeface="Calibri" panose="020F0502020204030204" pitchFamily="34" charset="0"/>
                <a:cs typeface="Arial" panose="020B0604020202020204" pitchFamily="34" charset="0"/>
              </a:rPr>
              <a:t>master</a:t>
            </a:r>
            <a:r>
              <a:rPr lang="en-IL" sz="2000" dirty="0">
                <a:effectLst/>
                <a:latin typeface="Calibri" panose="020F0502020204030204" pitchFamily="34" charset="0"/>
                <a:ea typeface="Calibri" panose="020F0502020204030204" pitchFamily="34" charset="0"/>
                <a:cs typeface="Arial" panose="020B0604020202020204" pitchFamily="34" charset="0"/>
              </a:rPr>
              <a:t> branch, Git will fast-forward the remote </a:t>
            </a:r>
            <a:r>
              <a:rPr lang="en-IL" sz="2000" b="1" dirty="0">
                <a:effectLst/>
                <a:latin typeface="Calibri" panose="020F0502020204030204" pitchFamily="34" charset="0"/>
                <a:ea typeface="Calibri" panose="020F0502020204030204" pitchFamily="34" charset="0"/>
                <a:cs typeface="Arial" panose="020B0604020202020204" pitchFamily="34" charset="0"/>
              </a:rPr>
              <a:t>master</a:t>
            </a:r>
            <a:r>
              <a:rPr lang="en-IL" sz="2000" dirty="0">
                <a:effectLst/>
                <a:latin typeface="Calibri" panose="020F0502020204030204" pitchFamily="34" charset="0"/>
                <a:ea typeface="Calibri" panose="020F0502020204030204" pitchFamily="34" charset="0"/>
                <a:cs typeface="Arial" panose="020B0604020202020204" pitchFamily="34" charset="0"/>
              </a:rPr>
              <a:t> branch to match the local </a:t>
            </a:r>
            <a:r>
              <a:rPr lang="en-IL" sz="2000" b="1" dirty="0">
                <a:effectLst/>
                <a:latin typeface="Calibri" panose="020F0502020204030204" pitchFamily="34" charset="0"/>
                <a:ea typeface="Calibri" panose="020F0502020204030204" pitchFamily="34" charset="0"/>
                <a:cs typeface="Arial" panose="020B0604020202020204" pitchFamily="34" charset="0"/>
              </a:rPr>
              <a:t>master</a:t>
            </a:r>
            <a:r>
              <a:rPr lang="en-IL" sz="2000" dirty="0">
                <a:effectLst/>
                <a:latin typeface="Calibri" panose="020F0502020204030204" pitchFamily="34" charset="0"/>
                <a:ea typeface="Calibri" panose="020F0502020204030204" pitchFamily="34" charset="0"/>
                <a:cs typeface="Arial" panose="020B0604020202020204" pitchFamily="34" charset="0"/>
              </a:rPr>
              <a:t> branch.</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Note that you can replace </a:t>
            </a:r>
            <a:r>
              <a:rPr lang="en-IL" sz="2000" b="1" dirty="0">
                <a:effectLst/>
                <a:latin typeface="Calibri" panose="020F0502020204030204" pitchFamily="34" charset="0"/>
                <a:ea typeface="Calibri" panose="020F0502020204030204" pitchFamily="34" charset="0"/>
                <a:cs typeface="Arial" panose="020B0604020202020204" pitchFamily="34" charset="0"/>
              </a:rPr>
              <a:t>master</a:t>
            </a:r>
            <a:r>
              <a:rPr lang="en-IL" sz="2000" dirty="0">
                <a:effectLst/>
                <a:latin typeface="Calibri" panose="020F0502020204030204" pitchFamily="34" charset="0"/>
                <a:ea typeface="Calibri" panose="020F0502020204030204" pitchFamily="34" charset="0"/>
                <a:cs typeface="Arial" panose="020B0604020202020204" pitchFamily="34" charset="0"/>
              </a:rPr>
              <a:t> with any other branch name to push changes to that specific branch on the remote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3E6AB42A-3D97-0384-7EC9-B39C5BDF845F}"/>
              </a:ext>
            </a:extLst>
          </p:cNvPr>
          <p:cNvSpPr>
            <a:spLocks noGrp="1"/>
          </p:cNvSpPr>
          <p:nvPr>
            <p:ph type="pic" sz="quarter" idx="15"/>
          </p:nvPr>
        </p:nvSpPr>
        <p:spPr/>
      </p:sp>
      <p:sp>
        <p:nvSpPr>
          <p:cNvPr id="5" name="Text Placeholder 4">
            <a:extLst>
              <a:ext uri="{FF2B5EF4-FFF2-40B4-BE49-F238E27FC236}">
                <a16:creationId xmlns:a16="http://schemas.microsoft.com/office/drawing/2014/main" id="{AD8073F9-33B4-062D-C81D-3E74316238BD}"/>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1181190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AEB50-0E1B-FC0F-CE87-4F086C2830AF}"/>
              </a:ext>
            </a:extLst>
          </p:cNvPr>
          <p:cNvSpPr>
            <a:spLocks noGrp="1"/>
          </p:cNvSpPr>
          <p:nvPr>
            <p:ph type="title"/>
          </p:nvPr>
        </p:nvSpPr>
        <p:spPr/>
        <p:txBody>
          <a:bodyPr>
            <a:normAutofit fontScale="90000"/>
          </a:bodyPr>
          <a:lstStyle/>
          <a:p>
            <a:r>
              <a:rPr lang="en-IL" sz="4000" b="1" dirty="0">
                <a:effectLst/>
                <a:latin typeface="Calibri" panose="020F0502020204030204" pitchFamily="34" charset="0"/>
                <a:ea typeface="Calibri" panose="020F0502020204030204" pitchFamily="34" charset="0"/>
                <a:cs typeface="Arial" panose="020B0604020202020204" pitchFamily="34" charset="0"/>
              </a:rPr>
              <a:t>Mastering Stash , </a:t>
            </a:r>
            <a:br>
              <a:rPr lang="en-IL" sz="2800" dirty="0">
                <a:effectLst/>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55D5DAA8-0470-4E7C-54D4-EA8DB94FA6DC}"/>
              </a:ext>
            </a:extLst>
          </p:cNvPr>
          <p:cNvSpPr>
            <a:spLocks noGrp="1"/>
          </p:cNvSpPr>
          <p:nvPr>
            <p:ph sz="quarter" idx="13"/>
          </p:nvPr>
        </p:nvSpPr>
        <p:spPr>
          <a:xfrm>
            <a:off x="548640" y="2133600"/>
            <a:ext cx="10288693" cy="4194048"/>
          </a:xfrm>
        </p:spPr>
        <p:txBody>
          <a:bodyPr>
            <a:normAutofit/>
          </a:bodyPr>
          <a:lstStyle/>
          <a:p>
            <a:pPr marL="0" marR="0">
              <a:lnSpc>
                <a:spcPct val="107000"/>
              </a:lnSpc>
              <a:spcBef>
                <a:spcPts val="0"/>
              </a:spcBef>
              <a:spcAft>
                <a:spcPts val="800"/>
              </a:spcAft>
            </a:pPr>
            <a:r>
              <a:rPr lang="en-IL" sz="2000" i="1" dirty="0">
                <a:solidFill>
                  <a:srgbClr val="FF0000"/>
                </a:solidFill>
                <a:effectLst/>
                <a:latin typeface="Calibri" panose="020F0502020204030204" pitchFamily="34" charset="0"/>
                <a:ea typeface="Calibri" panose="020F0502020204030204" pitchFamily="34" charset="0"/>
                <a:cs typeface="Arial" panose="020B0604020202020204" pitchFamily="34" charset="0"/>
              </a:rPr>
              <a:t>Git stash is a command used to temporarily store changes that are not yet ready to be committed</a:t>
            </a:r>
            <a:r>
              <a:rPr lang="en-IL" sz="2000" dirty="0">
                <a:effectLst/>
                <a:latin typeface="Calibri" panose="020F0502020204030204" pitchFamily="34" charset="0"/>
                <a:ea typeface="Calibri" panose="020F0502020204030204" pitchFamily="34" charset="0"/>
                <a:cs typeface="Arial" panose="020B0604020202020204" pitchFamily="34" charset="0"/>
              </a:rPr>
              <a:t>. </a:t>
            </a:r>
            <a:r>
              <a:rPr lang="en-IL" sz="2000" i="1" u="sng" dirty="0">
                <a:solidFill>
                  <a:srgbClr val="0070C0"/>
                </a:solidFill>
                <a:effectLst/>
                <a:latin typeface="Calibri" panose="020F0502020204030204" pitchFamily="34" charset="0"/>
                <a:ea typeface="Calibri" panose="020F0502020204030204" pitchFamily="34" charset="0"/>
                <a:cs typeface="Arial" panose="020B0604020202020204" pitchFamily="34" charset="0"/>
              </a:rPr>
              <a:t>This is useful when you are working on a particular branch and need to switch to another branch or make changes to another part of the code without losing the changes you have made so far.</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Here are some common use cases for Git stash:</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When you need to switch to a different branch but you have uncommitted changes in the current branch.</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When you need to pull changes from a remote repository but you have uncommitted changes in your local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When you need to make changes to a different part of the code but you have uncommitted changes in your current working directory.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CB6905BE-180A-4A2B-E482-4719DF046F48}"/>
              </a:ext>
            </a:extLst>
          </p:cNvPr>
          <p:cNvSpPr>
            <a:spLocks noGrp="1"/>
          </p:cNvSpPr>
          <p:nvPr>
            <p:ph type="pic" sz="quarter" idx="15"/>
          </p:nvPr>
        </p:nvSpPr>
        <p:spPr/>
      </p:sp>
      <p:sp>
        <p:nvSpPr>
          <p:cNvPr id="5" name="Text Placeholder 4">
            <a:extLst>
              <a:ext uri="{FF2B5EF4-FFF2-40B4-BE49-F238E27FC236}">
                <a16:creationId xmlns:a16="http://schemas.microsoft.com/office/drawing/2014/main" id="{DBAFAE96-F061-90D7-DA4C-6AF0CFDD5FE0}"/>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251906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436F-6F0F-F343-9BC4-0F71CDDFD96D}"/>
              </a:ext>
            </a:extLst>
          </p:cNvPr>
          <p:cNvSpPr>
            <a:spLocks noGrp="1"/>
          </p:cNvSpPr>
          <p:nvPr>
            <p:ph type="title"/>
          </p:nvPr>
        </p:nvSpPr>
        <p:spPr/>
        <p:txBody>
          <a:bodyPr>
            <a:normAutofit fontScale="90000"/>
          </a:bodyPr>
          <a:lstStyle/>
          <a:p>
            <a:r>
              <a:rPr lang="en-US" dirty="0"/>
              <a:t>GitHub:</a:t>
            </a:r>
            <a:br>
              <a:rPr lang="en-US" dirty="0"/>
            </a:br>
            <a:endParaRPr lang="en-IL" dirty="0"/>
          </a:p>
        </p:txBody>
      </p:sp>
      <p:sp>
        <p:nvSpPr>
          <p:cNvPr id="3" name="Content Placeholder 2">
            <a:extLst>
              <a:ext uri="{FF2B5EF4-FFF2-40B4-BE49-F238E27FC236}">
                <a16:creationId xmlns:a16="http://schemas.microsoft.com/office/drawing/2014/main" id="{AED41440-E2B1-B1C3-938E-9E6C1880A7D9}"/>
              </a:ext>
            </a:extLst>
          </p:cNvPr>
          <p:cNvSpPr>
            <a:spLocks noGrp="1"/>
          </p:cNvSpPr>
          <p:nvPr>
            <p:ph sz="quarter" idx="13"/>
          </p:nvPr>
        </p:nvSpPr>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Web-based platform for managing Git repositories.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Provides a centralized location for software development projects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Offers tools for project management, issue tracking, and code review</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Allows developers to collaborate on code and track changes made by others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Provides a social network for developers to connect and share code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Offers integration with other tools and services, such as CI/CD tools and third-party plugins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Provides a secure and reliable hosting platform for code repositories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Offers a range of pricing options, including free and paid plans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pic>
        <p:nvPicPr>
          <p:cNvPr id="6" name="Picture Placeholder 5">
            <a:extLst>
              <a:ext uri="{FF2B5EF4-FFF2-40B4-BE49-F238E27FC236}">
                <a16:creationId xmlns:a16="http://schemas.microsoft.com/office/drawing/2014/main" id="{BA3EC427-DB08-52CA-99F5-A8F313761941}"/>
              </a:ext>
            </a:extLst>
          </p:cNvPr>
          <p:cNvPicPr>
            <a:picLocks noGrp="1" noChangeAspect="1"/>
          </p:cNvPicPr>
          <p:nvPr>
            <p:ph type="pic" sz="quarter" idx="15"/>
          </p:nvPr>
        </p:nvPicPr>
        <p:blipFill>
          <a:blip r:embed="rId2"/>
          <a:srcRect t="45117" b="45117"/>
          <a:stretch>
            <a:fillRect/>
          </a:stretch>
        </p:blipFill>
        <p:spPr>
          <a:prstGeom prst="rect">
            <a:avLst/>
          </a:prstGeom>
        </p:spPr>
      </p:pic>
      <p:sp>
        <p:nvSpPr>
          <p:cNvPr id="5" name="Text Placeholder 4">
            <a:extLst>
              <a:ext uri="{FF2B5EF4-FFF2-40B4-BE49-F238E27FC236}">
                <a16:creationId xmlns:a16="http://schemas.microsoft.com/office/drawing/2014/main" id="{740D89D0-B85A-1381-5E2B-2E891DD914AC}"/>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19106875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DB4F-61D0-E9A9-ACCC-28CD4B6D0AF5}"/>
              </a:ext>
            </a:extLst>
          </p:cNvPr>
          <p:cNvSpPr>
            <a:spLocks noGrp="1"/>
          </p:cNvSpPr>
          <p:nvPr>
            <p:ph type="title"/>
          </p:nvPr>
        </p:nvSpPr>
        <p:spPr/>
        <p:txBody>
          <a:bodyPr>
            <a:normAutofit fontScale="90000"/>
          </a:bodyPr>
          <a:lstStyle/>
          <a:p>
            <a:r>
              <a:rPr lang="en-IL" sz="4000" dirty="0">
                <a:effectLst/>
                <a:latin typeface="Calibri" panose="020F0502020204030204" pitchFamily="34" charset="0"/>
                <a:ea typeface="Calibri" panose="020F0502020204030204" pitchFamily="34" charset="0"/>
                <a:cs typeface="Arial" panose="020B0604020202020204" pitchFamily="34" charset="0"/>
              </a:rPr>
              <a:t>Here are some commonly used Git stash commands:</a:t>
            </a:r>
            <a:br>
              <a:rPr lang="en-IL" sz="3200" dirty="0">
                <a:effectLst/>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8F0AD9F4-A521-7E04-EA4B-19D62152CD7C}"/>
              </a:ext>
            </a:extLst>
          </p:cNvPr>
          <p:cNvSpPr>
            <a:spLocks noGrp="1"/>
          </p:cNvSpPr>
          <p:nvPr>
            <p:ph sz="quarter" idx="13"/>
          </p:nvPr>
        </p:nvSpPr>
        <p:spPr>
          <a:xfrm>
            <a:off x="548640" y="2384286"/>
            <a:ext cx="10288693" cy="3943362"/>
          </a:xfrm>
        </p:spPr>
        <p:txBody>
          <a:bodyPr>
            <a:normAutofit fontScale="92500" lnSpcReduction="10000"/>
          </a:bodyPr>
          <a:lstStyle/>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stash</a:t>
            </a:r>
            <a:r>
              <a:rPr lang="en-IL" sz="2000" dirty="0">
                <a:effectLst/>
                <a:latin typeface="Calibri" panose="020F0502020204030204" pitchFamily="34" charset="0"/>
                <a:ea typeface="Calibri" panose="020F0502020204030204" pitchFamily="34" charset="0"/>
                <a:cs typeface="Arial" panose="020B0604020202020204" pitchFamily="34" charset="0"/>
              </a:rPr>
              <a:t>: This command stashes your local changes and reverts your working directory to the last committed state.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stash save "message"</a:t>
            </a:r>
            <a:r>
              <a:rPr lang="en-IL" sz="2000" dirty="0">
                <a:effectLst/>
                <a:latin typeface="Calibri" panose="020F0502020204030204" pitchFamily="34" charset="0"/>
                <a:ea typeface="Calibri" panose="020F0502020204030204" pitchFamily="34" charset="0"/>
                <a:cs typeface="Arial" panose="020B0604020202020204" pitchFamily="34" charset="0"/>
              </a:rPr>
              <a:t>: This command stashes your local changes and assigns a custom message to the stash.</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stash list</a:t>
            </a:r>
            <a:r>
              <a:rPr lang="en-IL" sz="2000" dirty="0">
                <a:effectLst/>
                <a:latin typeface="Calibri" panose="020F0502020204030204" pitchFamily="34" charset="0"/>
                <a:ea typeface="Calibri" panose="020F0502020204030204" pitchFamily="34" charset="0"/>
                <a:cs typeface="Arial" panose="020B0604020202020204" pitchFamily="34" charset="0"/>
              </a:rPr>
              <a:t>: This command lists all the stashes in your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stash apply</a:t>
            </a:r>
            <a:r>
              <a:rPr lang="en-IL" sz="2000" dirty="0">
                <a:effectLst/>
                <a:latin typeface="Calibri" panose="020F0502020204030204" pitchFamily="34" charset="0"/>
                <a:ea typeface="Calibri" panose="020F0502020204030204" pitchFamily="34" charset="0"/>
                <a:cs typeface="Arial" panose="020B0604020202020204" pitchFamily="34" charset="0"/>
              </a:rPr>
              <a:t>: This command applies the most recent stash to your current working directory.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stash apply stash@{n}</a:t>
            </a:r>
            <a:r>
              <a:rPr lang="en-IL" sz="2000" dirty="0">
                <a:effectLst/>
                <a:latin typeface="Calibri" panose="020F0502020204030204" pitchFamily="34" charset="0"/>
                <a:ea typeface="Calibri" panose="020F0502020204030204" pitchFamily="34" charset="0"/>
                <a:cs typeface="Arial" panose="020B0604020202020204" pitchFamily="34" charset="0"/>
              </a:rPr>
              <a:t>: This command applies a specific stash to your current working directory.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stash pop</a:t>
            </a:r>
            <a:r>
              <a:rPr lang="en-IL" sz="2000" dirty="0">
                <a:effectLst/>
                <a:latin typeface="Calibri" panose="020F0502020204030204" pitchFamily="34" charset="0"/>
                <a:ea typeface="Calibri" panose="020F0502020204030204" pitchFamily="34" charset="0"/>
                <a:cs typeface="Arial" panose="020B0604020202020204" pitchFamily="34" charset="0"/>
              </a:rPr>
              <a:t>: This command applies the most recent stash and removes it from the stash list.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stash drop</a:t>
            </a:r>
            <a:r>
              <a:rPr lang="en-IL" sz="2000" dirty="0">
                <a:effectLst/>
                <a:latin typeface="Calibri" panose="020F0502020204030204" pitchFamily="34" charset="0"/>
                <a:ea typeface="Calibri" panose="020F0502020204030204" pitchFamily="34" charset="0"/>
                <a:cs typeface="Arial" panose="020B0604020202020204" pitchFamily="34" charset="0"/>
              </a:rPr>
              <a:t>: This command removes the most recent stash from the stash list.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stash clear</a:t>
            </a:r>
            <a:r>
              <a:rPr lang="en-IL" sz="2000" dirty="0">
                <a:effectLst/>
                <a:latin typeface="Calibri" panose="020F0502020204030204" pitchFamily="34" charset="0"/>
                <a:ea typeface="Calibri" panose="020F0502020204030204" pitchFamily="34" charset="0"/>
                <a:cs typeface="Arial" panose="020B0604020202020204" pitchFamily="34" charset="0"/>
              </a:rPr>
              <a:t>: This command removes all stashes from the stash list.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CB5F0C13-E487-1829-A91B-46665E52EA80}"/>
              </a:ext>
            </a:extLst>
          </p:cNvPr>
          <p:cNvSpPr>
            <a:spLocks noGrp="1"/>
          </p:cNvSpPr>
          <p:nvPr>
            <p:ph type="pic" sz="quarter" idx="15"/>
          </p:nvPr>
        </p:nvSpPr>
        <p:spPr/>
      </p:sp>
      <p:sp>
        <p:nvSpPr>
          <p:cNvPr id="5" name="Text Placeholder 4">
            <a:extLst>
              <a:ext uri="{FF2B5EF4-FFF2-40B4-BE49-F238E27FC236}">
                <a16:creationId xmlns:a16="http://schemas.microsoft.com/office/drawing/2014/main" id="{2211B5DF-1266-0460-D0B3-3180A5C25E2A}"/>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19512516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4A0E-02F8-C906-627F-50A69076EFA8}"/>
              </a:ext>
            </a:extLst>
          </p:cNvPr>
          <p:cNvSpPr>
            <a:spLocks noGrp="1"/>
          </p:cNvSpPr>
          <p:nvPr>
            <p:ph type="title"/>
          </p:nvPr>
        </p:nvSpPr>
        <p:spPr/>
        <p:txBody>
          <a:bodyPr>
            <a:normAutofit fontScale="90000"/>
          </a:bodyPr>
          <a:lstStyle/>
          <a:p>
            <a:r>
              <a:rPr lang="en-IL" sz="4000" dirty="0">
                <a:effectLst/>
                <a:latin typeface="Calibri" panose="020F0502020204030204" pitchFamily="34" charset="0"/>
                <a:ea typeface="Calibri" panose="020F0502020204030204" pitchFamily="34" charset="0"/>
                <a:cs typeface="Arial" panose="020B0604020202020204" pitchFamily="34" charset="0"/>
              </a:rPr>
              <a:t>git stash apply or git stash pop</a:t>
            </a:r>
            <a:br>
              <a:rPr lang="en-IL" sz="3200" dirty="0">
                <a:effectLst/>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7DB18FF3-89EF-24EC-9B19-6D2EA5B095AB}"/>
              </a:ext>
            </a:extLst>
          </p:cNvPr>
          <p:cNvSpPr>
            <a:spLocks noGrp="1"/>
          </p:cNvSpPr>
          <p:nvPr>
            <p:ph sz="quarter" idx="13"/>
          </p:nvPr>
        </p:nvSpPr>
        <p:spPr>
          <a:xfrm>
            <a:off x="548640" y="2286000"/>
            <a:ext cx="10288693" cy="4041648"/>
          </a:xfrm>
        </p:spPr>
        <p:txBody>
          <a:bodyPr>
            <a:normAutofit fontScale="85000" lnSpcReduction="10000"/>
          </a:bodyPr>
          <a:lstStyle/>
          <a:p>
            <a:pPr marL="0" marR="0">
              <a:lnSpc>
                <a:spcPct val="107000"/>
              </a:lnSpc>
              <a:spcBef>
                <a:spcPts val="0"/>
              </a:spcBef>
              <a:spcAft>
                <a:spcPts val="800"/>
              </a:spcAft>
            </a:pPr>
            <a:r>
              <a:rPr lang="en-IL" sz="2000" b="1" dirty="0">
                <a:effectLst/>
                <a:latin typeface="Calibri" panose="020F0502020204030204" pitchFamily="34" charset="0"/>
                <a:ea typeface="Calibri" panose="020F0502020204030204" pitchFamily="34" charset="0"/>
                <a:cs typeface="Arial" panose="020B0604020202020204" pitchFamily="34" charset="0"/>
              </a:rPr>
              <a:t>git stash apply</a:t>
            </a:r>
            <a:r>
              <a:rPr lang="en-IL" sz="2000" dirty="0">
                <a:effectLst/>
                <a:latin typeface="Calibri" panose="020F0502020204030204" pitchFamily="34" charset="0"/>
                <a:ea typeface="Calibri" panose="020F0502020204030204" pitchFamily="34" charset="0"/>
                <a:cs typeface="Arial" panose="020B0604020202020204" pitchFamily="34" charset="0"/>
              </a:rPr>
              <a:t> and </a:t>
            </a:r>
            <a:r>
              <a:rPr lang="en-IL" sz="2000" b="1" dirty="0">
                <a:effectLst/>
                <a:latin typeface="Calibri" panose="020F0502020204030204" pitchFamily="34" charset="0"/>
                <a:ea typeface="Calibri" panose="020F0502020204030204" pitchFamily="34" charset="0"/>
                <a:cs typeface="Arial" panose="020B0604020202020204" pitchFamily="34" charset="0"/>
              </a:rPr>
              <a:t>git stash pop</a:t>
            </a:r>
            <a:r>
              <a:rPr lang="en-IL" sz="2000" dirty="0">
                <a:effectLst/>
                <a:latin typeface="Calibri" panose="020F0502020204030204" pitchFamily="34" charset="0"/>
                <a:ea typeface="Calibri" panose="020F0502020204030204" pitchFamily="34" charset="0"/>
                <a:cs typeface="Arial" panose="020B0604020202020204" pitchFamily="34" charset="0"/>
              </a:rPr>
              <a:t> are two Git commands used to retrieve stashed changes from the stash stack.</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The main difference between the two is that </a:t>
            </a:r>
            <a:r>
              <a:rPr lang="en-IL" sz="2000" b="1" dirty="0">
                <a:effectLst/>
                <a:latin typeface="Calibri" panose="020F0502020204030204" pitchFamily="34" charset="0"/>
                <a:ea typeface="Calibri" panose="020F0502020204030204" pitchFamily="34" charset="0"/>
                <a:cs typeface="Arial" panose="020B0604020202020204" pitchFamily="34" charset="0"/>
              </a:rPr>
              <a:t>git stash apply</a:t>
            </a:r>
            <a:r>
              <a:rPr lang="en-IL" sz="2000" dirty="0">
                <a:effectLst/>
                <a:latin typeface="Calibri" panose="020F0502020204030204" pitchFamily="34" charset="0"/>
                <a:ea typeface="Calibri" panose="020F0502020204030204" pitchFamily="34" charset="0"/>
                <a:cs typeface="Arial" panose="020B0604020202020204" pitchFamily="34" charset="0"/>
              </a:rPr>
              <a:t> applies the changes but keeps the stash in the stash stack, while </a:t>
            </a:r>
            <a:r>
              <a:rPr lang="en-IL" sz="2000" b="1" dirty="0">
                <a:effectLst/>
                <a:latin typeface="Calibri" panose="020F0502020204030204" pitchFamily="34" charset="0"/>
                <a:ea typeface="Calibri" panose="020F0502020204030204" pitchFamily="34" charset="0"/>
                <a:cs typeface="Arial" panose="020B0604020202020204" pitchFamily="34" charset="0"/>
              </a:rPr>
              <a:t>git stash pop</a:t>
            </a:r>
            <a:r>
              <a:rPr lang="en-IL" sz="2000" dirty="0">
                <a:effectLst/>
                <a:latin typeface="Calibri" panose="020F0502020204030204" pitchFamily="34" charset="0"/>
                <a:ea typeface="Calibri" panose="020F0502020204030204" pitchFamily="34" charset="0"/>
                <a:cs typeface="Arial" panose="020B0604020202020204" pitchFamily="34" charset="0"/>
              </a:rPr>
              <a:t> applies the changes and removes the stash from the stash stack.</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Here are the commands and their outcomes: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stash apply</a:t>
            </a:r>
            <a:r>
              <a:rPr lang="en-IL" sz="2000" dirty="0">
                <a:effectLst/>
                <a:latin typeface="Calibri" panose="020F0502020204030204" pitchFamily="34" charset="0"/>
                <a:ea typeface="Calibri" panose="020F0502020204030204" pitchFamily="34" charset="0"/>
                <a:cs typeface="Arial" panose="020B0604020202020204" pitchFamily="34" charset="0"/>
              </a:rPr>
              <a:t>: This command applies the most recent stash to the working directory but keeps the stash in the stash stack.</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Syntax: </a:t>
            </a:r>
            <a:r>
              <a:rPr lang="en-IL" sz="2000" b="1" dirty="0">
                <a:effectLst/>
                <a:latin typeface="Calibri" panose="020F0502020204030204" pitchFamily="34" charset="0"/>
                <a:ea typeface="Calibri" panose="020F0502020204030204" pitchFamily="34" charset="0"/>
                <a:cs typeface="Arial" panose="020B0604020202020204" pitchFamily="34" charset="0"/>
              </a:rPr>
              <a:t>git stash apply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Outcome: The most recent stash is applied to the working directory, and the stash remains in the stash stack.</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stash pop</a:t>
            </a:r>
            <a:r>
              <a:rPr lang="en-IL" sz="2000" dirty="0">
                <a:effectLst/>
                <a:latin typeface="Calibri" panose="020F0502020204030204" pitchFamily="34" charset="0"/>
                <a:ea typeface="Calibri" panose="020F0502020204030204" pitchFamily="34" charset="0"/>
                <a:cs typeface="Arial" panose="020B0604020202020204" pitchFamily="34" charset="0"/>
              </a:rPr>
              <a:t>: This command applies the most recent stash to the working directory and removes the stash from the stash stack.</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Syntax: </a:t>
            </a:r>
            <a:r>
              <a:rPr lang="en-IL" sz="2000" b="1" dirty="0">
                <a:effectLst/>
                <a:latin typeface="Calibri" panose="020F0502020204030204" pitchFamily="34" charset="0"/>
                <a:ea typeface="Calibri" panose="020F0502020204030204" pitchFamily="34" charset="0"/>
                <a:cs typeface="Arial" panose="020B0604020202020204" pitchFamily="34" charset="0"/>
              </a:rPr>
              <a:t>git stash pop</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330CC671-AAB6-0B6E-B0D8-101595F5FC1E}"/>
              </a:ext>
            </a:extLst>
          </p:cNvPr>
          <p:cNvSpPr>
            <a:spLocks noGrp="1"/>
          </p:cNvSpPr>
          <p:nvPr>
            <p:ph type="pic" sz="quarter" idx="15"/>
          </p:nvPr>
        </p:nvSpPr>
        <p:spPr/>
      </p:sp>
      <p:sp>
        <p:nvSpPr>
          <p:cNvPr id="5" name="Text Placeholder 4">
            <a:extLst>
              <a:ext uri="{FF2B5EF4-FFF2-40B4-BE49-F238E27FC236}">
                <a16:creationId xmlns:a16="http://schemas.microsoft.com/office/drawing/2014/main" id="{B0CD6F57-A997-D838-0695-EC27E2C76FAB}"/>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6102734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59B9-B5C0-AA9E-CF8A-6BD75EC986CC}"/>
              </a:ext>
            </a:extLst>
          </p:cNvPr>
          <p:cNvSpPr>
            <a:spLocks noGrp="1"/>
          </p:cNvSpPr>
          <p:nvPr>
            <p:ph type="title"/>
          </p:nvPr>
        </p:nvSpPr>
        <p:spPr/>
        <p:txBody>
          <a:bodyPr>
            <a:normAutofit fontScale="90000"/>
          </a:bodyPr>
          <a:lstStyle/>
          <a:p>
            <a:pPr marL="0" marR="0" lvl="0" indent="-228600" defTabSz="914400" rtl="0" eaLnBrk="1" fontAlgn="auto" latinLnBrk="0" hangingPunct="1">
              <a:lnSpc>
                <a:spcPct val="107000"/>
              </a:lnSpc>
              <a:spcBef>
                <a:spcPts val="0"/>
              </a:spcBef>
              <a:spcAft>
                <a:spcPts val="800"/>
              </a:spcAft>
              <a:tabLst/>
              <a:defRPr/>
            </a:pPr>
            <a:r>
              <a:rPr kumimoji="0" lang="en-IL"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Restore And Clean </a:t>
            </a:r>
            <a:br>
              <a:rPr kumimoji="0" lang="en-IL"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AB9155AA-8478-E426-7D93-B576AC6F2731}"/>
              </a:ext>
            </a:extLst>
          </p:cNvPr>
          <p:cNvSpPr>
            <a:spLocks noGrp="1"/>
          </p:cNvSpPr>
          <p:nvPr>
            <p:ph sz="quarter" idx="13"/>
          </p:nvPr>
        </p:nvSpPr>
        <p:spPr/>
        <p:txBody>
          <a:bodyPr>
            <a:normAutofit fontScale="92500" lnSpcReduction="20000"/>
          </a:bodyPr>
          <a:lstStyle/>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In Git, </a:t>
            </a:r>
            <a:r>
              <a:rPr lang="en-IL" sz="2800" b="1" dirty="0">
                <a:effectLst/>
                <a:latin typeface="Calibri" panose="020F0502020204030204" pitchFamily="34" charset="0"/>
                <a:ea typeface="Calibri" panose="020F0502020204030204" pitchFamily="34" charset="0"/>
                <a:cs typeface="Arial" panose="020B0604020202020204" pitchFamily="34" charset="0"/>
              </a:rPr>
              <a:t>restore</a:t>
            </a:r>
            <a:r>
              <a:rPr lang="en-IL" sz="28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is a command </a:t>
            </a:r>
            <a:r>
              <a:rPr lang="en-IL" sz="2000" i="1"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that allows you to restore a file to a previous version from either the working tree or the index. This command can be useful if you have made changes to a file and want to discard them and go back to a previous version.</a:t>
            </a:r>
            <a:r>
              <a:rPr lang="en-IL"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The syntax of the command is as follows: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4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git restore [options] &lt;file&gt;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400" b="1" dirty="0">
                <a:effectLst/>
                <a:latin typeface="Calibri" panose="020F0502020204030204" pitchFamily="34" charset="0"/>
                <a:ea typeface="Calibri" panose="020F0502020204030204" pitchFamily="34" charset="0"/>
                <a:cs typeface="Arial" panose="020B0604020202020204" pitchFamily="34" charset="0"/>
              </a:rPr>
              <a:t>The clean command</a:t>
            </a:r>
            <a:r>
              <a:rPr lang="en-IL" sz="2000" dirty="0">
                <a:effectLst/>
                <a:latin typeface="Calibri" panose="020F0502020204030204" pitchFamily="34" charset="0"/>
                <a:ea typeface="Calibri" panose="020F0502020204030204" pitchFamily="34" charset="0"/>
                <a:cs typeface="Arial" panose="020B0604020202020204" pitchFamily="34" charset="0"/>
              </a:rPr>
              <a:t>, on the other hand, </a:t>
            </a:r>
            <a:r>
              <a:rPr lang="en-IL" sz="2000" i="1"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is used to remove untracked files from your working directory. This command can be useful if you have created temporary files that you no longer need or if you want to remove files that are not part of your project</a:t>
            </a:r>
            <a:r>
              <a:rPr lang="en-IL" sz="2000" dirty="0">
                <a:effectLst/>
                <a:latin typeface="Calibri" panose="020F0502020204030204" pitchFamily="34" charset="0"/>
                <a:ea typeface="Calibri" panose="020F0502020204030204" pitchFamily="34" charset="0"/>
                <a:cs typeface="Arial" panose="020B0604020202020204" pitchFamily="34" charset="0"/>
              </a:rPr>
              <a:t>. The syntax of the command is as follows: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8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git clean [options]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Both </a:t>
            </a:r>
            <a:r>
              <a:rPr lang="en-IL" sz="2000" b="1" dirty="0">
                <a:effectLst/>
                <a:latin typeface="Calibri" panose="020F0502020204030204" pitchFamily="34" charset="0"/>
                <a:ea typeface="Calibri" panose="020F0502020204030204" pitchFamily="34" charset="0"/>
                <a:cs typeface="Arial" panose="020B0604020202020204" pitchFamily="34" charset="0"/>
              </a:rPr>
              <a:t>restore</a:t>
            </a:r>
            <a:r>
              <a:rPr lang="en-IL" sz="2000" dirty="0">
                <a:effectLst/>
                <a:latin typeface="Calibri" panose="020F0502020204030204" pitchFamily="34" charset="0"/>
                <a:ea typeface="Calibri" panose="020F0502020204030204" pitchFamily="34" charset="0"/>
                <a:cs typeface="Arial" panose="020B0604020202020204" pitchFamily="34" charset="0"/>
              </a:rPr>
              <a:t> and </a:t>
            </a:r>
            <a:r>
              <a:rPr lang="en-IL" sz="2000" b="1" dirty="0">
                <a:effectLst/>
                <a:latin typeface="Calibri" panose="020F0502020204030204" pitchFamily="34" charset="0"/>
                <a:ea typeface="Calibri" panose="020F0502020204030204" pitchFamily="34" charset="0"/>
                <a:cs typeface="Arial" panose="020B0604020202020204" pitchFamily="34" charset="0"/>
              </a:rPr>
              <a:t>clean</a:t>
            </a:r>
            <a:r>
              <a:rPr lang="en-IL" sz="2000" dirty="0">
                <a:effectLst/>
                <a:latin typeface="Calibri" panose="020F0502020204030204" pitchFamily="34" charset="0"/>
                <a:ea typeface="Calibri" panose="020F0502020204030204" pitchFamily="34" charset="0"/>
                <a:cs typeface="Arial" panose="020B0604020202020204" pitchFamily="34" charset="0"/>
              </a:rPr>
              <a:t> commands have options that you can use to customize their </a:t>
            </a:r>
            <a:r>
              <a:rPr lang="en-IL" sz="2000" dirty="0" err="1">
                <a:effectLst/>
                <a:latin typeface="Calibri" panose="020F0502020204030204" pitchFamily="34" charset="0"/>
                <a:ea typeface="Calibri" panose="020F0502020204030204" pitchFamily="34" charset="0"/>
                <a:cs typeface="Arial" panose="020B0604020202020204" pitchFamily="34" charset="0"/>
              </a:rPr>
              <a:t>behavior</a:t>
            </a:r>
            <a:r>
              <a:rPr lang="en-IL" sz="2000" dirty="0">
                <a:effectLst/>
                <a:latin typeface="Calibri" panose="020F0502020204030204" pitchFamily="34" charset="0"/>
                <a:ea typeface="Calibri" panose="020F0502020204030204" pitchFamily="34" charset="0"/>
                <a:cs typeface="Arial" panose="020B0604020202020204" pitchFamily="34" charset="0"/>
              </a:rPr>
              <a:t>. For example, you can use the </a:t>
            </a:r>
            <a:r>
              <a:rPr lang="en-IL" sz="2000" b="1" dirty="0">
                <a:effectLst/>
                <a:latin typeface="Calibri" panose="020F0502020204030204" pitchFamily="34" charset="0"/>
                <a:ea typeface="Calibri" panose="020F0502020204030204" pitchFamily="34" charset="0"/>
                <a:cs typeface="Arial" panose="020B0604020202020204" pitchFamily="34" charset="0"/>
              </a:rPr>
              <a:t>-f</a:t>
            </a:r>
            <a:r>
              <a:rPr lang="en-IL" sz="2000" dirty="0">
                <a:effectLst/>
                <a:latin typeface="Calibri" panose="020F0502020204030204" pitchFamily="34" charset="0"/>
                <a:ea typeface="Calibri" panose="020F0502020204030204" pitchFamily="34" charset="0"/>
                <a:cs typeface="Arial" panose="020B0604020202020204" pitchFamily="34" charset="0"/>
              </a:rPr>
              <a:t> option with the </a:t>
            </a:r>
            <a:r>
              <a:rPr lang="en-IL" sz="2000" b="1" dirty="0">
                <a:effectLst/>
                <a:latin typeface="Calibri" panose="020F0502020204030204" pitchFamily="34" charset="0"/>
                <a:ea typeface="Calibri" panose="020F0502020204030204" pitchFamily="34" charset="0"/>
                <a:cs typeface="Arial" panose="020B0604020202020204" pitchFamily="34" charset="0"/>
              </a:rPr>
              <a:t>clean</a:t>
            </a:r>
            <a:r>
              <a:rPr lang="en-IL" sz="2000" dirty="0">
                <a:effectLst/>
                <a:latin typeface="Calibri" panose="020F0502020204030204" pitchFamily="34" charset="0"/>
                <a:ea typeface="Calibri" panose="020F0502020204030204" pitchFamily="34" charset="0"/>
                <a:cs typeface="Arial" panose="020B0604020202020204" pitchFamily="34" charset="0"/>
              </a:rPr>
              <a:t> command to force the deletion of files without prompting for confirmation.</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1360CA39-1694-F061-CA75-3C59298773CF}"/>
              </a:ext>
            </a:extLst>
          </p:cNvPr>
          <p:cNvSpPr>
            <a:spLocks noGrp="1"/>
          </p:cNvSpPr>
          <p:nvPr>
            <p:ph type="pic" sz="quarter" idx="15"/>
          </p:nvPr>
        </p:nvSpPr>
        <p:spPr/>
      </p:sp>
      <p:sp>
        <p:nvSpPr>
          <p:cNvPr id="5" name="Text Placeholder 4">
            <a:extLst>
              <a:ext uri="{FF2B5EF4-FFF2-40B4-BE49-F238E27FC236}">
                <a16:creationId xmlns:a16="http://schemas.microsoft.com/office/drawing/2014/main" id="{A43B341F-F3FA-74F7-0F21-5D48A03EBC65}"/>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36070245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53A6C-9581-9FCB-DA4C-23900CAF29C2}"/>
              </a:ext>
            </a:extLst>
          </p:cNvPr>
          <p:cNvSpPr>
            <a:spLocks noGrp="1"/>
          </p:cNvSpPr>
          <p:nvPr>
            <p:ph type="title"/>
          </p:nvPr>
        </p:nvSpPr>
        <p:spPr/>
        <p:txBody>
          <a:bodyPr>
            <a:normAutofit fontScale="90000"/>
          </a:bodyPr>
          <a:lstStyle/>
          <a:p>
            <a:r>
              <a:rPr lang="en-IL" sz="4000" dirty="0">
                <a:effectLst/>
                <a:latin typeface="Calibri" panose="020F0502020204030204" pitchFamily="34" charset="0"/>
                <a:ea typeface="Calibri" panose="020F0502020204030204" pitchFamily="34" charset="0"/>
                <a:cs typeface="Arial" panose="020B0604020202020204" pitchFamily="34" charset="0"/>
              </a:rPr>
              <a:t>Resetting The Head,  </a:t>
            </a:r>
            <a:br>
              <a:rPr lang="en-IL" sz="3200" dirty="0">
                <a:effectLst/>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B733EFE9-6491-DF5E-4FA9-781D378ED29F}"/>
              </a:ext>
            </a:extLst>
          </p:cNvPr>
          <p:cNvSpPr>
            <a:spLocks noGrp="1"/>
          </p:cNvSpPr>
          <p:nvPr>
            <p:ph sz="quarter" idx="13"/>
          </p:nvPr>
        </p:nvSpPr>
        <p:spPr>
          <a:xfrm>
            <a:off x="548640" y="2384286"/>
            <a:ext cx="10288693" cy="3943362"/>
          </a:xfrm>
        </p:spPr>
        <p:txBody>
          <a:bodyPr>
            <a:normAutofit fontScale="92500" lnSpcReduction="10000"/>
          </a:bodyPr>
          <a:lstStyle/>
          <a:p>
            <a:pPr marL="0" marR="0">
              <a:lnSpc>
                <a:spcPct val="107000"/>
              </a:lnSpc>
              <a:spcBef>
                <a:spcPts val="0"/>
              </a:spcBef>
              <a:spcAft>
                <a:spcPts val="800"/>
              </a:spcAft>
            </a:pPr>
            <a:r>
              <a:rPr lang="en-IL" sz="2800" b="1" dirty="0">
                <a:effectLst/>
                <a:latin typeface="Calibri" panose="020F0502020204030204" pitchFamily="34" charset="0"/>
                <a:ea typeface="Calibri" panose="020F0502020204030204" pitchFamily="34" charset="0"/>
                <a:cs typeface="Arial" panose="020B0604020202020204" pitchFamily="34" charset="0"/>
              </a:rPr>
              <a:t>Resetting the head</a:t>
            </a:r>
            <a:r>
              <a:rPr lang="en-IL" sz="28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in Git means moving the HEAD pointer to a different commit. This can be used to undo changes, move back to a previous version of the code, or start a new branch from a specific commit. There are three main types of reset: soft, mixed, and hard.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400" b="1" dirty="0">
                <a:effectLst/>
                <a:latin typeface="Calibri" panose="020F0502020204030204" pitchFamily="34" charset="0"/>
                <a:ea typeface="Calibri" panose="020F0502020204030204" pitchFamily="34" charset="0"/>
                <a:cs typeface="Arial" panose="020B0604020202020204" pitchFamily="34" charset="0"/>
              </a:rPr>
              <a:t>Soft reset:</a:t>
            </a:r>
            <a:r>
              <a:rPr lang="en-IL" sz="24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Moves the HEAD pointer to a new commit but keeps the changes in the staging area. This means that the changes can be committed again with a new message.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400" b="1" dirty="0">
                <a:effectLst/>
                <a:latin typeface="Calibri" panose="020F0502020204030204" pitchFamily="34" charset="0"/>
                <a:ea typeface="Calibri" panose="020F0502020204030204" pitchFamily="34" charset="0"/>
                <a:cs typeface="Arial" panose="020B0604020202020204" pitchFamily="34" charset="0"/>
              </a:rPr>
              <a:t>Mixed reset:</a:t>
            </a:r>
            <a:r>
              <a:rPr lang="en-IL" sz="24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Moves the HEAD pointer to a new commit and removes the changes from the staging area. This means that the changes are still in the working directory and need to be re-staged before committing.</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400" b="1" dirty="0">
                <a:effectLst/>
                <a:latin typeface="Calibri" panose="020F0502020204030204" pitchFamily="34" charset="0"/>
                <a:ea typeface="Calibri" panose="020F0502020204030204" pitchFamily="34" charset="0"/>
                <a:cs typeface="Arial" panose="020B0604020202020204" pitchFamily="34" charset="0"/>
              </a:rPr>
              <a:t>Hard reset:</a:t>
            </a:r>
            <a:r>
              <a:rPr lang="en-IL" sz="24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Moves the HEAD pointer to a new commit and discards all changes in the working directory and staging area. This means that any changes made since the specified commit are permanently lost.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DF59EBC8-9163-D308-CBEE-133EA2342CCA}"/>
              </a:ext>
            </a:extLst>
          </p:cNvPr>
          <p:cNvSpPr>
            <a:spLocks noGrp="1"/>
          </p:cNvSpPr>
          <p:nvPr>
            <p:ph type="pic" sz="quarter" idx="15"/>
          </p:nvPr>
        </p:nvSpPr>
        <p:spPr/>
      </p:sp>
      <p:sp>
        <p:nvSpPr>
          <p:cNvPr id="5" name="Text Placeholder 4">
            <a:extLst>
              <a:ext uri="{FF2B5EF4-FFF2-40B4-BE49-F238E27FC236}">
                <a16:creationId xmlns:a16="http://schemas.microsoft.com/office/drawing/2014/main" id="{3B13C1CC-179A-89F3-09D1-FAA49FC4AC17}"/>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36243693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8962-63F7-3FA1-A685-31F0C653DC04}"/>
              </a:ext>
            </a:extLst>
          </p:cNvPr>
          <p:cNvSpPr>
            <a:spLocks noGrp="1"/>
          </p:cNvSpPr>
          <p:nvPr>
            <p:ph type="title"/>
          </p:nvPr>
        </p:nvSpPr>
        <p:spPr/>
        <p:txBody>
          <a:bodyPr>
            <a:normAutofit fontScale="90000"/>
          </a:bodyPr>
          <a:lstStyle/>
          <a:p>
            <a:r>
              <a:rPr lang="en-IL" sz="2000" dirty="0">
                <a:effectLst/>
                <a:latin typeface="Calibri" panose="020F0502020204030204" pitchFamily="34" charset="0"/>
                <a:ea typeface="Calibri" panose="020F0502020204030204" pitchFamily="34" charset="0"/>
                <a:cs typeface="Arial" panose="020B0604020202020204" pitchFamily="34" charset="0"/>
              </a:rPr>
              <a:t>Here is an example to explain the process of resetting the head using the </a:t>
            </a:r>
            <a:r>
              <a:rPr lang="en-IL" sz="2000" b="1" dirty="0">
                <a:effectLst/>
                <a:latin typeface="Calibri" panose="020F0502020204030204" pitchFamily="34" charset="0"/>
                <a:ea typeface="Calibri" panose="020F0502020204030204" pitchFamily="34" charset="0"/>
                <a:cs typeface="Arial" panose="020B0604020202020204" pitchFamily="34" charset="0"/>
              </a:rPr>
              <a:t>git reset</a:t>
            </a:r>
            <a:r>
              <a:rPr lang="en-IL" sz="2000" dirty="0">
                <a:effectLst/>
                <a:latin typeface="Calibri" panose="020F0502020204030204" pitchFamily="34" charset="0"/>
                <a:ea typeface="Calibri" panose="020F0502020204030204" pitchFamily="34" charset="0"/>
                <a:cs typeface="Arial" panose="020B0604020202020204" pitchFamily="34" charset="0"/>
              </a:rPr>
              <a:t> command:</a:t>
            </a:r>
            <a:br>
              <a:rPr lang="en-IL" sz="3200" dirty="0">
                <a:effectLst/>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13FF04DF-4798-C5E2-8B4C-B9739F6CB11D}"/>
              </a:ext>
            </a:extLst>
          </p:cNvPr>
          <p:cNvSpPr>
            <a:spLocks noGrp="1"/>
          </p:cNvSpPr>
          <p:nvPr>
            <p:ph sz="quarter" idx="13"/>
          </p:nvPr>
        </p:nvSpPr>
        <p:spPr>
          <a:xfrm>
            <a:off x="548640" y="2057400"/>
            <a:ext cx="10288693" cy="4270248"/>
          </a:xfrm>
        </p:spPr>
        <p:txBody>
          <a:bodyPr>
            <a:normAutofit fontScale="85000" lnSpcReduction="20000"/>
          </a:bodyPr>
          <a:lstStyle/>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First, check the commit history of your branch using </a:t>
            </a:r>
            <a:r>
              <a:rPr lang="en-IL" sz="2000" b="1" dirty="0">
                <a:effectLst/>
                <a:latin typeface="Calibri" panose="020F0502020204030204" pitchFamily="34" charset="0"/>
                <a:ea typeface="Calibri" panose="020F0502020204030204" pitchFamily="34" charset="0"/>
                <a:cs typeface="Arial" panose="020B0604020202020204" pitchFamily="34" charset="0"/>
              </a:rPr>
              <a:t>git log</a:t>
            </a:r>
            <a:r>
              <a:rPr lang="en-IL" sz="2000" dirty="0">
                <a:effectLst/>
                <a:latin typeface="Calibri" panose="020F0502020204030204" pitchFamily="34" charset="0"/>
                <a:ea typeface="Calibri" panose="020F0502020204030204" pitchFamily="34" charset="0"/>
                <a:cs typeface="Arial" panose="020B0604020202020204" pitchFamily="34" charset="0"/>
              </a:rPr>
              <a: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4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git log --</a:t>
            </a:r>
            <a:r>
              <a:rPr lang="en-IL" sz="2400" b="1" dirty="0" err="1">
                <a:solidFill>
                  <a:srgbClr val="FF0000"/>
                </a:solidFill>
                <a:effectLst/>
                <a:latin typeface="Calibri" panose="020F0502020204030204" pitchFamily="34" charset="0"/>
                <a:ea typeface="Calibri" panose="020F0502020204030204" pitchFamily="34" charset="0"/>
                <a:cs typeface="Arial" panose="020B0604020202020204" pitchFamily="34" charset="0"/>
              </a:rPr>
              <a:t>oneline</a:t>
            </a:r>
            <a:r>
              <a:rPr lang="en-IL" sz="24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IL" sz="2400" b="1" dirty="0" err="1">
                <a:solidFill>
                  <a:srgbClr val="FF0000"/>
                </a:solidFill>
                <a:effectLst/>
                <a:latin typeface="Calibri" panose="020F0502020204030204" pitchFamily="34" charset="0"/>
                <a:ea typeface="Calibri" panose="020F0502020204030204" pitchFamily="34" charset="0"/>
                <a:cs typeface="Arial" panose="020B0604020202020204" pitchFamily="34" charset="0"/>
              </a:rPr>
              <a:t>abcdefg</a:t>
            </a:r>
            <a:r>
              <a:rPr lang="en-IL" sz="24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Initial commit </a:t>
            </a:r>
            <a:r>
              <a:rPr lang="en-IL" sz="2400" b="1" dirty="0" err="1">
                <a:solidFill>
                  <a:srgbClr val="FF0000"/>
                </a:solidFill>
                <a:effectLst/>
                <a:latin typeface="Calibri" panose="020F0502020204030204" pitchFamily="34" charset="0"/>
                <a:ea typeface="Calibri" panose="020F0502020204030204" pitchFamily="34" charset="0"/>
                <a:cs typeface="Arial" panose="020B0604020202020204" pitchFamily="34" charset="0"/>
              </a:rPr>
              <a:t>hijklmn</a:t>
            </a:r>
            <a:r>
              <a:rPr lang="en-IL" sz="24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Add new feature </a:t>
            </a:r>
            <a:r>
              <a:rPr lang="en-IL" sz="2400" b="1" dirty="0" err="1">
                <a:solidFill>
                  <a:srgbClr val="FF0000"/>
                </a:solidFill>
                <a:effectLst/>
                <a:latin typeface="Calibri" panose="020F0502020204030204" pitchFamily="34" charset="0"/>
                <a:ea typeface="Calibri" panose="020F0502020204030204" pitchFamily="34" charset="0"/>
                <a:cs typeface="Arial" panose="020B0604020202020204" pitchFamily="34" charset="0"/>
              </a:rPr>
              <a:t>opqrstu</a:t>
            </a:r>
            <a:r>
              <a:rPr lang="en-IL" sz="24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Fix bug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2"/>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Suppose you accidentally committed changes in the </a:t>
            </a:r>
            <a:r>
              <a:rPr lang="en-IL" sz="2000" b="1" dirty="0">
                <a:effectLst/>
                <a:latin typeface="Calibri" panose="020F0502020204030204" pitchFamily="34" charset="0"/>
                <a:ea typeface="Calibri" panose="020F0502020204030204" pitchFamily="34" charset="0"/>
                <a:cs typeface="Arial" panose="020B0604020202020204" pitchFamily="34" charset="0"/>
              </a:rPr>
              <a:t>Add new feature</a:t>
            </a:r>
            <a:r>
              <a:rPr lang="en-IL" sz="2000" dirty="0">
                <a:effectLst/>
                <a:latin typeface="Calibri" panose="020F0502020204030204" pitchFamily="34" charset="0"/>
                <a:ea typeface="Calibri" panose="020F0502020204030204" pitchFamily="34" charset="0"/>
                <a:cs typeface="Arial" panose="020B0604020202020204" pitchFamily="34" charset="0"/>
              </a:rPr>
              <a:t> commit and want to undo it. Use </a:t>
            </a:r>
            <a:r>
              <a:rPr lang="en-IL" sz="2000" b="1" dirty="0">
                <a:effectLst/>
                <a:latin typeface="Calibri" panose="020F0502020204030204" pitchFamily="34" charset="0"/>
                <a:ea typeface="Calibri" panose="020F0502020204030204" pitchFamily="34" charset="0"/>
                <a:cs typeface="Arial" panose="020B0604020202020204" pitchFamily="34" charset="0"/>
              </a:rPr>
              <a:t>git reset --soft</a:t>
            </a:r>
            <a:r>
              <a:rPr lang="en-IL" sz="2000" dirty="0">
                <a:effectLst/>
                <a:latin typeface="Calibri" panose="020F0502020204030204" pitchFamily="34" charset="0"/>
                <a:ea typeface="Calibri" panose="020F0502020204030204" pitchFamily="34" charset="0"/>
                <a:cs typeface="Arial" panose="020B0604020202020204" pitchFamily="34" charset="0"/>
              </a:rPr>
              <a:t> to move the HEAD pointer to the </a:t>
            </a:r>
            <a:r>
              <a:rPr lang="en-IL" sz="2000" b="1" dirty="0">
                <a:effectLst/>
                <a:latin typeface="Calibri" panose="020F0502020204030204" pitchFamily="34" charset="0"/>
                <a:ea typeface="Calibri" panose="020F0502020204030204" pitchFamily="34" charset="0"/>
                <a:cs typeface="Arial" panose="020B0604020202020204" pitchFamily="34" charset="0"/>
              </a:rPr>
              <a:t>Initial commit</a:t>
            </a:r>
            <a:r>
              <a:rPr lang="en-IL" sz="2000" dirty="0">
                <a:effectLst/>
                <a:latin typeface="Calibri" panose="020F0502020204030204" pitchFamily="34" charset="0"/>
                <a:ea typeface="Calibri" panose="020F0502020204030204" pitchFamily="34" charset="0"/>
                <a:cs typeface="Arial" panose="020B0604020202020204" pitchFamily="34" charset="0"/>
              </a:rPr>
              <a: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git reset --soft </a:t>
            </a:r>
            <a:r>
              <a:rPr lang="en-IL" sz="2000" b="1" dirty="0" err="1">
                <a:solidFill>
                  <a:srgbClr val="FF0000"/>
                </a:solidFill>
                <a:effectLst/>
                <a:latin typeface="Calibri" panose="020F0502020204030204" pitchFamily="34" charset="0"/>
                <a:ea typeface="Calibri" panose="020F0502020204030204" pitchFamily="34" charset="0"/>
                <a:cs typeface="Arial" panose="020B0604020202020204" pitchFamily="34" charset="0"/>
              </a:rPr>
              <a:t>abcdefg</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3"/>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Now, the changes are back in the staging area and can be committed again with a new message: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4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git commit -m "New feature added"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4"/>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If you want to remove the changes from the staging area and work on them again, use </a:t>
            </a:r>
            <a:r>
              <a:rPr lang="en-IL" sz="2000" b="1" dirty="0">
                <a:effectLst/>
                <a:latin typeface="Calibri" panose="020F0502020204030204" pitchFamily="34" charset="0"/>
                <a:ea typeface="Calibri" panose="020F0502020204030204" pitchFamily="34" charset="0"/>
                <a:cs typeface="Arial" panose="020B0604020202020204" pitchFamily="34" charset="0"/>
              </a:rPr>
              <a:t>git reset --mixed</a:t>
            </a:r>
            <a:r>
              <a:rPr lang="en-IL" sz="2000" dirty="0">
                <a:effectLst/>
                <a:latin typeface="Calibri" panose="020F0502020204030204" pitchFamily="34" charset="0"/>
                <a:ea typeface="Calibri" panose="020F0502020204030204" pitchFamily="34" charset="0"/>
                <a:cs typeface="Arial" panose="020B0604020202020204" pitchFamily="34" charset="0"/>
              </a:rPr>
              <a: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000" b="1" dirty="0">
                <a:effectLst/>
                <a:latin typeface="Calibri" panose="020F0502020204030204" pitchFamily="34" charset="0"/>
                <a:ea typeface="Calibri" panose="020F0502020204030204" pitchFamily="34" charset="0"/>
                <a:cs typeface="Arial" panose="020B0604020202020204" pitchFamily="34" charset="0"/>
              </a:rPr>
              <a:t>$ git reset --mixed </a:t>
            </a:r>
            <a:r>
              <a:rPr lang="en-IL" sz="2000" b="1" dirty="0" err="1">
                <a:effectLst/>
                <a:latin typeface="Calibri" panose="020F0502020204030204" pitchFamily="34" charset="0"/>
                <a:ea typeface="Calibri" panose="020F0502020204030204" pitchFamily="34" charset="0"/>
                <a:cs typeface="Arial" panose="020B0604020202020204" pitchFamily="34" charset="0"/>
              </a:rPr>
              <a:t>abcdefg</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5"/>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Finally, if you want to completely discard the changes and move back to the </a:t>
            </a:r>
            <a:r>
              <a:rPr lang="en-IL" sz="2000" b="1" dirty="0">
                <a:effectLst/>
                <a:latin typeface="Calibri" panose="020F0502020204030204" pitchFamily="34" charset="0"/>
                <a:ea typeface="Calibri" panose="020F0502020204030204" pitchFamily="34" charset="0"/>
                <a:cs typeface="Arial" panose="020B0604020202020204" pitchFamily="34" charset="0"/>
              </a:rPr>
              <a:t>Initial commit</a:t>
            </a:r>
            <a:r>
              <a:rPr lang="en-IL" sz="2000" dirty="0">
                <a:effectLst/>
                <a:latin typeface="Calibri" panose="020F0502020204030204" pitchFamily="34" charset="0"/>
                <a:ea typeface="Calibri" panose="020F0502020204030204" pitchFamily="34" charset="0"/>
                <a:cs typeface="Arial" panose="020B0604020202020204" pitchFamily="34" charset="0"/>
              </a:rPr>
              <a:t>, use </a:t>
            </a:r>
            <a:r>
              <a:rPr lang="en-IL" sz="2000" b="1" dirty="0">
                <a:effectLst/>
                <a:latin typeface="Calibri" panose="020F0502020204030204" pitchFamily="34" charset="0"/>
                <a:ea typeface="Calibri" panose="020F0502020204030204" pitchFamily="34" charset="0"/>
                <a:cs typeface="Arial" panose="020B0604020202020204" pitchFamily="34" charset="0"/>
              </a:rPr>
              <a:t>git reset --hard</a:t>
            </a:r>
            <a:r>
              <a:rPr lang="en-IL" sz="2000" dirty="0">
                <a:effectLst/>
                <a:latin typeface="Calibri" panose="020F0502020204030204" pitchFamily="34" charset="0"/>
                <a:ea typeface="Calibri" panose="020F0502020204030204" pitchFamily="34" charset="0"/>
                <a:cs typeface="Arial" panose="020B0604020202020204" pitchFamily="34" charset="0"/>
              </a:rPr>
              <a: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IL"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git reset --hard </a:t>
            </a:r>
            <a:r>
              <a:rPr lang="en-IL" sz="2000" b="1" dirty="0" err="1">
                <a:solidFill>
                  <a:srgbClr val="FF0000"/>
                </a:solidFill>
                <a:effectLst/>
                <a:latin typeface="Calibri" panose="020F0502020204030204" pitchFamily="34" charset="0"/>
                <a:ea typeface="Calibri" panose="020F0502020204030204" pitchFamily="34" charset="0"/>
                <a:cs typeface="Arial" panose="020B0604020202020204" pitchFamily="34" charset="0"/>
              </a:rPr>
              <a:t>abcdefg</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b="1" i="1" dirty="0">
                <a:solidFill>
                  <a:srgbClr val="FF0000"/>
                </a:solidFill>
                <a:effectLst/>
                <a:latin typeface="Calibri" panose="020F0502020204030204" pitchFamily="34" charset="0"/>
                <a:ea typeface="Calibri" panose="020F0502020204030204" pitchFamily="34" charset="0"/>
                <a:cs typeface="Arial" panose="020B0604020202020204" pitchFamily="34" charset="0"/>
              </a:rPr>
              <a:t>It is important to use caution when using the git reset command, especially with the --hard option, as it can permanently delete changes. Always make sure to have a backup of your code before using this command.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7186F263-96C0-A034-6E04-986B8CAFA771}"/>
              </a:ext>
            </a:extLst>
          </p:cNvPr>
          <p:cNvSpPr>
            <a:spLocks noGrp="1"/>
          </p:cNvSpPr>
          <p:nvPr>
            <p:ph type="pic" sz="quarter" idx="15"/>
          </p:nvPr>
        </p:nvSpPr>
        <p:spPr/>
      </p:sp>
      <p:sp>
        <p:nvSpPr>
          <p:cNvPr id="5" name="Text Placeholder 4">
            <a:extLst>
              <a:ext uri="{FF2B5EF4-FFF2-40B4-BE49-F238E27FC236}">
                <a16:creationId xmlns:a16="http://schemas.microsoft.com/office/drawing/2014/main" id="{8FABE5DA-3632-CF49-8E16-407E52A32E7A}"/>
              </a:ext>
            </a:extLst>
          </p:cNvPr>
          <p:cNvSpPr>
            <a:spLocks noGrp="1"/>
          </p:cNvSpPr>
          <p:nvPr>
            <p:ph type="body" sz="quarter" idx="16"/>
          </p:nvPr>
        </p:nvSpPr>
        <p:spPr>
          <a:xfrm>
            <a:off x="-1" y="1676400"/>
            <a:ext cx="10837333" cy="152400"/>
          </a:xfrm>
        </p:spPr>
        <p:txBody>
          <a:bodyPr/>
          <a:lstStyle/>
          <a:p>
            <a:r>
              <a:rPr lang="en-US" dirty="0"/>
              <a:t>  </a:t>
            </a:r>
            <a:endParaRPr lang="en-IL" dirty="0"/>
          </a:p>
        </p:txBody>
      </p:sp>
    </p:spTree>
    <p:extLst>
      <p:ext uri="{BB962C8B-B14F-4D97-AF65-F5344CB8AC3E}">
        <p14:creationId xmlns:p14="http://schemas.microsoft.com/office/powerpoint/2010/main" val="39804885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408D-E943-DA04-84BA-34DD6F149928}"/>
              </a:ext>
            </a:extLst>
          </p:cNvPr>
          <p:cNvSpPr>
            <a:spLocks noGrp="1"/>
          </p:cNvSpPr>
          <p:nvPr>
            <p:ph type="title"/>
          </p:nvPr>
        </p:nvSpPr>
        <p:spPr/>
        <p:txBody>
          <a:bodyPr>
            <a:normAutofit fontScale="90000"/>
          </a:bodyPr>
          <a:lstStyle/>
          <a:p>
            <a:r>
              <a:rPr lang="en-IL" sz="4000" dirty="0">
                <a:effectLst/>
                <a:latin typeface="Calibri" panose="020F0502020204030204" pitchFamily="34" charset="0"/>
                <a:ea typeface="Calibri" panose="020F0502020204030204" pitchFamily="34" charset="0"/>
                <a:cs typeface="Arial" panose="020B0604020202020204" pitchFamily="34" charset="0"/>
              </a:rPr>
              <a:t>Ignoring Files And Directories  </a:t>
            </a:r>
            <a:br>
              <a:rPr lang="en-IL" sz="3200" dirty="0">
                <a:effectLst/>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1FEBF9B8-D132-E965-6571-FFE72C947644}"/>
              </a:ext>
            </a:extLst>
          </p:cNvPr>
          <p:cNvSpPr>
            <a:spLocks noGrp="1"/>
          </p:cNvSpPr>
          <p:nvPr>
            <p:ph sz="quarter" idx="13"/>
          </p:nvPr>
        </p:nvSpPr>
        <p:spPr>
          <a:xfrm>
            <a:off x="548640" y="2384286"/>
            <a:ext cx="10288693" cy="3943362"/>
          </a:xfrm>
        </p:spPr>
        <p:txBody>
          <a:bodyPr>
            <a:normAutofit/>
          </a:bodyPr>
          <a:lstStyle/>
          <a:p>
            <a:pPr marL="0" marR="0">
              <a:lnSpc>
                <a:spcPct val="107000"/>
              </a:lnSpc>
              <a:spcBef>
                <a:spcPts val="0"/>
              </a:spcBef>
              <a:spcAft>
                <a:spcPts val="800"/>
              </a:spcAft>
            </a:pPr>
            <a:r>
              <a:rPr lang="en-IL" sz="2000" b="1" i="1"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Ignoring files and directories is the process of excluding certain files or directories from being tracked by Git</a:t>
            </a:r>
            <a:r>
              <a:rPr lang="en-IL" sz="2000" dirty="0">
                <a:effectLst/>
                <a:latin typeface="Calibri" panose="020F0502020204030204" pitchFamily="34" charset="0"/>
                <a:ea typeface="Calibri" panose="020F0502020204030204" pitchFamily="34" charset="0"/>
                <a:cs typeface="Arial" panose="020B0604020202020204" pitchFamily="34" charset="0"/>
              </a:rPr>
              <a:t>. This is done using a file called </a:t>
            </a:r>
            <a:r>
              <a:rPr lang="en-IL" sz="2000" b="1" dirty="0">
                <a:effectLst/>
                <a:latin typeface="Calibri" panose="020F0502020204030204" pitchFamily="34" charset="0"/>
                <a:ea typeface="Calibri" panose="020F0502020204030204" pitchFamily="34" charset="0"/>
                <a:cs typeface="Arial" panose="020B0604020202020204" pitchFamily="34" charset="0"/>
              </a:rPr>
              <a:t>.</a:t>
            </a:r>
            <a:r>
              <a:rPr lang="en-IL" sz="2800" b="1" dirty="0" err="1">
                <a:effectLst/>
                <a:latin typeface="Calibri" panose="020F0502020204030204" pitchFamily="34" charset="0"/>
                <a:ea typeface="Calibri" panose="020F0502020204030204" pitchFamily="34" charset="0"/>
                <a:cs typeface="Arial" panose="020B0604020202020204" pitchFamily="34" charset="0"/>
              </a:rPr>
              <a:t>gitignore</a:t>
            </a:r>
            <a:r>
              <a:rPr lang="en-IL" sz="2800" b="1" dirty="0">
                <a:effectLst/>
                <a:latin typeface="Calibri" panose="020F0502020204030204" pitchFamily="34" charset="0"/>
                <a:ea typeface="Calibri" panose="020F0502020204030204" pitchFamily="34" charset="0"/>
                <a:cs typeface="Arial" panose="020B0604020202020204" pitchFamily="34" charset="0"/>
              </a:rPr>
              <a:t>,</a:t>
            </a:r>
            <a:r>
              <a:rPr lang="en-IL" sz="28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which lists the files and directories that should be ignored.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Here are the steps to ignore files and directories using Git: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Create a file named </a:t>
            </a:r>
            <a:r>
              <a:rPr lang="en-IL" sz="2000" b="1" dirty="0">
                <a:effectLst/>
                <a:latin typeface="Calibri" panose="020F0502020204030204" pitchFamily="34" charset="0"/>
                <a:ea typeface="Calibri" panose="020F0502020204030204" pitchFamily="34" charset="0"/>
                <a:cs typeface="Arial" panose="020B0604020202020204" pitchFamily="34" charset="0"/>
              </a:rPr>
              <a:t>.</a:t>
            </a:r>
            <a:r>
              <a:rPr lang="en-IL" sz="2000" b="1" dirty="0" err="1">
                <a:effectLst/>
                <a:latin typeface="Calibri" panose="020F0502020204030204" pitchFamily="34" charset="0"/>
                <a:ea typeface="Calibri" panose="020F0502020204030204" pitchFamily="34" charset="0"/>
                <a:cs typeface="Arial" panose="020B0604020202020204" pitchFamily="34" charset="0"/>
              </a:rPr>
              <a:t>gitignore</a:t>
            </a:r>
            <a:r>
              <a:rPr lang="en-IL" sz="2000" dirty="0">
                <a:effectLst/>
                <a:latin typeface="Calibri" panose="020F0502020204030204" pitchFamily="34" charset="0"/>
                <a:ea typeface="Calibri" panose="020F0502020204030204" pitchFamily="34" charset="0"/>
                <a:cs typeface="Arial" panose="020B0604020202020204" pitchFamily="34" charset="0"/>
              </a:rPr>
              <a:t> in the root directory of your Git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Inside the </a:t>
            </a:r>
            <a:r>
              <a:rPr lang="en-IL" sz="2000" b="1" dirty="0">
                <a:effectLst/>
                <a:latin typeface="Calibri" panose="020F0502020204030204" pitchFamily="34" charset="0"/>
                <a:ea typeface="Calibri" panose="020F0502020204030204" pitchFamily="34" charset="0"/>
                <a:cs typeface="Arial" panose="020B0604020202020204" pitchFamily="34" charset="0"/>
              </a:rPr>
              <a:t>.</a:t>
            </a:r>
            <a:r>
              <a:rPr lang="en-IL" sz="2000" b="1" dirty="0" err="1">
                <a:effectLst/>
                <a:latin typeface="Calibri" panose="020F0502020204030204" pitchFamily="34" charset="0"/>
                <a:ea typeface="Calibri" panose="020F0502020204030204" pitchFamily="34" charset="0"/>
                <a:cs typeface="Arial" panose="020B0604020202020204" pitchFamily="34" charset="0"/>
              </a:rPr>
              <a:t>gitignore</a:t>
            </a:r>
            <a:r>
              <a:rPr lang="en-IL" sz="2000" dirty="0">
                <a:effectLst/>
                <a:latin typeface="Calibri" panose="020F0502020204030204" pitchFamily="34" charset="0"/>
                <a:ea typeface="Calibri" panose="020F0502020204030204" pitchFamily="34" charset="0"/>
                <a:cs typeface="Arial" panose="020B0604020202020204" pitchFamily="34" charset="0"/>
              </a:rPr>
              <a:t> file, list the files and directories that should be ignored, one per line. You can use wildcards and patterns to match multiple files and directories.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Save and close the </a:t>
            </a:r>
            <a:r>
              <a:rPr lang="en-IL" sz="2000" b="1" dirty="0">
                <a:effectLst/>
                <a:latin typeface="Calibri" panose="020F0502020204030204" pitchFamily="34" charset="0"/>
                <a:ea typeface="Calibri" panose="020F0502020204030204" pitchFamily="34" charset="0"/>
                <a:cs typeface="Arial" panose="020B0604020202020204" pitchFamily="34" charset="0"/>
              </a:rPr>
              <a:t>.</a:t>
            </a:r>
            <a:r>
              <a:rPr lang="en-IL" sz="2000" b="1" dirty="0" err="1">
                <a:effectLst/>
                <a:latin typeface="Calibri" panose="020F0502020204030204" pitchFamily="34" charset="0"/>
                <a:ea typeface="Calibri" panose="020F0502020204030204" pitchFamily="34" charset="0"/>
                <a:cs typeface="Arial" panose="020B0604020202020204" pitchFamily="34" charset="0"/>
              </a:rPr>
              <a:t>gitignore</a:t>
            </a:r>
            <a:r>
              <a:rPr lang="en-IL" sz="2000" dirty="0">
                <a:effectLst/>
                <a:latin typeface="Calibri" panose="020F0502020204030204" pitchFamily="34" charset="0"/>
                <a:ea typeface="Calibri" panose="020F0502020204030204" pitchFamily="34" charset="0"/>
                <a:cs typeface="Arial" panose="020B0604020202020204" pitchFamily="34" charset="0"/>
              </a:rPr>
              <a:t> file.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A58989BB-C62D-78C9-1862-06953130951A}"/>
              </a:ext>
            </a:extLst>
          </p:cNvPr>
          <p:cNvSpPr>
            <a:spLocks noGrp="1"/>
          </p:cNvSpPr>
          <p:nvPr>
            <p:ph type="pic" sz="quarter" idx="15"/>
          </p:nvPr>
        </p:nvSpPr>
        <p:spPr/>
      </p:sp>
      <p:sp>
        <p:nvSpPr>
          <p:cNvPr id="5" name="Text Placeholder 4">
            <a:extLst>
              <a:ext uri="{FF2B5EF4-FFF2-40B4-BE49-F238E27FC236}">
                <a16:creationId xmlns:a16="http://schemas.microsoft.com/office/drawing/2014/main" id="{0A09FB08-ED46-2BC6-4160-8D614FD459E3}"/>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38128070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E9F5-BBBE-586D-E137-2F2DA1D876F0}"/>
              </a:ext>
            </a:extLst>
          </p:cNvPr>
          <p:cNvSpPr>
            <a:spLocks noGrp="1"/>
          </p:cNvSpPr>
          <p:nvPr>
            <p:ph type="title"/>
          </p:nvPr>
        </p:nvSpPr>
        <p:spPr/>
        <p:txBody>
          <a:bodyPr>
            <a:noAutofit/>
          </a:bodyPr>
          <a:lstStyle/>
          <a:p>
            <a:pPr marL="0" marR="0" lvl="0" indent="-228600" defTabSz="914400" rtl="0" eaLnBrk="1" fontAlgn="auto" latinLnBrk="0" hangingPunct="1">
              <a:lnSpc>
                <a:spcPct val="107000"/>
              </a:lnSpc>
              <a:spcBef>
                <a:spcPts val="0"/>
              </a:spcBef>
              <a:spcAft>
                <a:spcPts val="800"/>
              </a:spcAft>
              <a:tabLst/>
              <a:defRPr/>
            </a:pPr>
            <a:r>
              <a:rPr kumimoji="0" lang="en-IL"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Here's an example </a:t>
            </a:r>
            <a:r>
              <a:rPr kumimoji="0" lang="en-IL"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a:t>
            </a:r>
            <a:r>
              <a:rPr kumimoji="0" lang="en-IL" sz="1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gitignore</a:t>
            </a:r>
            <a:r>
              <a:rPr kumimoji="0" lang="en-IL"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file that ignores the </a:t>
            </a:r>
            <a:r>
              <a:rPr kumimoji="0" lang="en-IL" sz="1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node_modules</a:t>
            </a:r>
            <a:r>
              <a:rPr kumimoji="0" lang="en-IL"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directory and all files with the </a:t>
            </a:r>
            <a:r>
              <a:rPr kumimoji="0" lang="en-IL"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.log</a:t>
            </a:r>
            <a:r>
              <a:rPr kumimoji="0" lang="en-IL"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extension:</a:t>
            </a:r>
            <a:br>
              <a:rPr kumimoji="0" lang="en-IL"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br>
            <a:endParaRPr lang="en-IL" sz="4800" dirty="0"/>
          </a:p>
        </p:txBody>
      </p:sp>
      <p:sp>
        <p:nvSpPr>
          <p:cNvPr id="3" name="Content Placeholder 2">
            <a:extLst>
              <a:ext uri="{FF2B5EF4-FFF2-40B4-BE49-F238E27FC236}">
                <a16:creationId xmlns:a16="http://schemas.microsoft.com/office/drawing/2014/main" id="{7FE5A849-1A47-848E-DCDD-53FB3D737479}"/>
              </a:ext>
            </a:extLst>
          </p:cNvPr>
          <p:cNvSpPr>
            <a:spLocks noGrp="1"/>
          </p:cNvSpPr>
          <p:nvPr>
            <p:ph sz="quarter" idx="13"/>
          </p:nvPr>
        </p:nvSpPr>
        <p:spPr/>
        <p:txBody>
          <a:bodyPr>
            <a:normAutofit fontScale="77500" lnSpcReduction="20000"/>
          </a:bodyPr>
          <a:lstStyle/>
          <a:p>
            <a:pPr marL="0" marR="0" algn="ctr">
              <a:lnSpc>
                <a:spcPct val="107000"/>
              </a:lnSpc>
              <a:spcBef>
                <a:spcPts val="0"/>
              </a:spcBef>
              <a:spcAft>
                <a:spcPts val="800"/>
              </a:spcAft>
            </a:pPr>
            <a:r>
              <a:rPr lang="en-IL" sz="2000" b="1" dirty="0" err="1">
                <a:solidFill>
                  <a:srgbClr val="FF0000"/>
                </a:solidFill>
                <a:effectLst/>
                <a:latin typeface="Calibri" panose="020F0502020204030204" pitchFamily="34" charset="0"/>
                <a:ea typeface="Calibri" panose="020F0502020204030204" pitchFamily="34" charset="0"/>
                <a:cs typeface="Arial" panose="020B0604020202020204" pitchFamily="34" charset="0"/>
              </a:rPr>
              <a:t>node_modules</a:t>
            </a:r>
            <a:r>
              <a:rPr lang="en-IL"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*.log</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Once you've created the </a:t>
            </a:r>
            <a:r>
              <a:rPr lang="en-IL" sz="2000" b="1" dirty="0">
                <a:effectLst/>
                <a:latin typeface="Calibri" panose="020F0502020204030204" pitchFamily="34" charset="0"/>
                <a:ea typeface="Calibri" panose="020F0502020204030204" pitchFamily="34" charset="0"/>
                <a:cs typeface="Arial" panose="020B0604020202020204" pitchFamily="34" charset="0"/>
              </a:rPr>
              <a:t>.</a:t>
            </a:r>
            <a:r>
              <a:rPr lang="en-IL" sz="2000" b="1" dirty="0" err="1">
                <a:effectLst/>
                <a:latin typeface="Calibri" panose="020F0502020204030204" pitchFamily="34" charset="0"/>
                <a:ea typeface="Calibri" panose="020F0502020204030204" pitchFamily="34" charset="0"/>
                <a:cs typeface="Arial" panose="020B0604020202020204" pitchFamily="34" charset="0"/>
              </a:rPr>
              <a:t>gitignore</a:t>
            </a:r>
            <a:r>
              <a:rPr lang="en-IL" sz="2000" dirty="0">
                <a:effectLst/>
                <a:latin typeface="Calibri" panose="020F0502020204030204" pitchFamily="34" charset="0"/>
                <a:ea typeface="Calibri" panose="020F0502020204030204" pitchFamily="34" charset="0"/>
                <a:cs typeface="Arial" panose="020B0604020202020204" pitchFamily="34" charset="0"/>
              </a:rPr>
              <a:t> file and listed the files and directories to be ignored, Git will automatically exclude them from being tracked in the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Here are some Git commands related to ignoring files and directories: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status</a:t>
            </a:r>
            <a:r>
              <a:rPr lang="en-IL" sz="2000" dirty="0">
                <a:effectLst/>
                <a:latin typeface="Calibri" panose="020F0502020204030204" pitchFamily="34" charset="0"/>
                <a:ea typeface="Calibri" panose="020F0502020204030204" pitchFamily="34" charset="0"/>
                <a:cs typeface="Arial" panose="020B0604020202020204" pitchFamily="34" charset="0"/>
              </a:rPr>
              <a:t>: This command shows the current status of the Git repository, including any ignored files.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add .</a:t>
            </a:r>
            <a:r>
              <a:rPr lang="en-IL" sz="2000" dirty="0">
                <a:effectLst/>
                <a:latin typeface="Calibri" panose="020F0502020204030204" pitchFamily="34" charset="0"/>
                <a:ea typeface="Calibri" panose="020F0502020204030204" pitchFamily="34" charset="0"/>
                <a:cs typeface="Arial" panose="020B0604020202020204" pitchFamily="34" charset="0"/>
              </a:rPr>
              <a:t>: This command stages all files and changes in the current directory and its subdirectories, except for any files or directories listed in the </a:t>
            </a:r>
            <a:r>
              <a:rPr lang="en-IL" sz="2000" b="1" dirty="0">
                <a:effectLst/>
                <a:latin typeface="Calibri" panose="020F0502020204030204" pitchFamily="34" charset="0"/>
                <a:ea typeface="Calibri" panose="020F0502020204030204" pitchFamily="34" charset="0"/>
                <a:cs typeface="Arial" panose="020B0604020202020204" pitchFamily="34" charset="0"/>
              </a:rPr>
              <a:t>.</a:t>
            </a:r>
            <a:r>
              <a:rPr lang="en-IL" sz="2000" b="1" dirty="0" err="1">
                <a:effectLst/>
                <a:latin typeface="Calibri" panose="020F0502020204030204" pitchFamily="34" charset="0"/>
                <a:ea typeface="Calibri" panose="020F0502020204030204" pitchFamily="34" charset="0"/>
                <a:cs typeface="Arial" panose="020B0604020202020204" pitchFamily="34" charset="0"/>
              </a:rPr>
              <a:t>gitignore</a:t>
            </a:r>
            <a:r>
              <a:rPr lang="en-IL" sz="2000" dirty="0">
                <a:effectLst/>
                <a:latin typeface="Calibri" panose="020F0502020204030204" pitchFamily="34" charset="0"/>
                <a:ea typeface="Calibri" panose="020F0502020204030204" pitchFamily="34" charset="0"/>
                <a:cs typeface="Arial" panose="020B0604020202020204" pitchFamily="34" charset="0"/>
              </a:rPr>
              <a:t> file.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check-ignore</a:t>
            </a:r>
            <a:r>
              <a:rPr lang="en-IL" sz="2000" dirty="0">
                <a:effectLst/>
                <a:latin typeface="Calibri" panose="020F0502020204030204" pitchFamily="34" charset="0"/>
                <a:ea typeface="Calibri" panose="020F0502020204030204" pitchFamily="34" charset="0"/>
                <a:cs typeface="Arial" panose="020B0604020202020204" pitchFamily="34" charset="0"/>
              </a:rPr>
              <a:t>: This command checks whether a file is being ignored by Git, based on the rules defined in the </a:t>
            </a:r>
            <a:r>
              <a:rPr lang="en-IL" sz="2000" b="1" dirty="0">
                <a:effectLst/>
                <a:latin typeface="Calibri" panose="020F0502020204030204" pitchFamily="34" charset="0"/>
                <a:ea typeface="Calibri" panose="020F0502020204030204" pitchFamily="34" charset="0"/>
                <a:cs typeface="Arial" panose="020B0604020202020204" pitchFamily="34" charset="0"/>
              </a:rPr>
              <a:t>.</a:t>
            </a:r>
            <a:r>
              <a:rPr lang="en-IL" sz="2000" b="1" dirty="0" err="1">
                <a:effectLst/>
                <a:latin typeface="Calibri" panose="020F0502020204030204" pitchFamily="34" charset="0"/>
                <a:ea typeface="Calibri" panose="020F0502020204030204" pitchFamily="34" charset="0"/>
                <a:cs typeface="Arial" panose="020B0604020202020204" pitchFamily="34" charset="0"/>
              </a:rPr>
              <a:t>gitignore</a:t>
            </a:r>
            <a:r>
              <a:rPr lang="en-IL" sz="2000" dirty="0">
                <a:effectLst/>
                <a:latin typeface="Calibri" panose="020F0502020204030204" pitchFamily="34" charset="0"/>
                <a:ea typeface="Calibri" panose="020F0502020204030204" pitchFamily="34" charset="0"/>
                <a:cs typeface="Arial" panose="020B0604020202020204" pitchFamily="34" charset="0"/>
              </a:rPr>
              <a:t> file.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rm --cached [file]</a:t>
            </a:r>
            <a:r>
              <a:rPr lang="en-IL" sz="2000" dirty="0">
                <a:effectLst/>
                <a:latin typeface="Calibri" panose="020F0502020204030204" pitchFamily="34" charset="0"/>
                <a:ea typeface="Calibri" panose="020F0502020204030204" pitchFamily="34" charset="0"/>
                <a:cs typeface="Arial" panose="020B0604020202020204" pitchFamily="34" charset="0"/>
              </a:rPr>
              <a:t>: This command removes a file from the Git repository, but leaves it in the local file system. This can be useful if you want to stop tracking a file that was previously committed.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ls-files --others --ignored --exclude-standard</a:t>
            </a:r>
            <a:r>
              <a:rPr lang="en-IL" sz="2000" dirty="0">
                <a:effectLst/>
                <a:latin typeface="Calibri" panose="020F0502020204030204" pitchFamily="34" charset="0"/>
                <a:ea typeface="Calibri" panose="020F0502020204030204" pitchFamily="34" charset="0"/>
                <a:cs typeface="Arial" panose="020B0604020202020204" pitchFamily="34" charset="0"/>
              </a:rPr>
              <a:t>: This command lists all files in the Git repository that are not being tracked, including any ignored files.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Picture Placeholder 3">
            <a:extLst>
              <a:ext uri="{FF2B5EF4-FFF2-40B4-BE49-F238E27FC236}">
                <a16:creationId xmlns:a16="http://schemas.microsoft.com/office/drawing/2014/main" id="{FC82AF1C-FC67-27E0-0340-5B0FDC05A61E}"/>
              </a:ext>
            </a:extLst>
          </p:cNvPr>
          <p:cNvSpPr>
            <a:spLocks noGrp="1"/>
          </p:cNvSpPr>
          <p:nvPr>
            <p:ph type="pic" sz="quarter" idx="15"/>
          </p:nvPr>
        </p:nvSpPr>
        <p:spPr/>
      </p:sp>
      <p:sp>
        <p:nvSpPr>
          <p:cNvPr id="5" name="Text Placeholder 4">
            <a:extLst>
              <a:ext uri="{FF2B5EF4-FFF2-40B4-BE49-F238E27FC236}">
                <a16:creationId xmlns:a16="http://schemas.microsoft.com/office/drawing/2014/main" id="{E814D196-CC5C-3CB2-75CC-40D116E512D2}"/>
              </a:ext>
            </a:extLst>
          </p:cNvPr>
          <p:cNvSpPr>
            <a:spLocks noGrp="1"/>
          </p:cNvSpPr>
          <p:nvPr>
            <p:ph type="body" sz="quarter" idx="16"/>
          </p:nvPr>
        </p:nvSpPr>
        <p:spPr>
          <a:xfrm>
            <a:off x="-1" y="1676400"/>
            <a:ext cx="10837333" cy="381000"/>
          </a:xfrm>
        </p:spPr>
        <p:txBody>
          <a:bodyPr/>
          <a:lstStyle/>
          <a:p>
            <a:endParaRPr lang="en-IL" dirty="0"/>
          </a:p>
        </p:txBody>
      </p:sp>
    </p:spTree>
    <p:extLst>
      <p:ext uri="{BB962C8B-B14F-4D97-AF65-F5344CB8AC3E}">
        <p14:creationId xmlns:p14="http://schemas.microsoft.com/office/powerpoint/2010/main" val="29495054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9537B-9AC9-6617-9F21-0E37E23B3AB5}"/>
              </a:ext>
            </a:extLst>
          </p:cNvPr>
          <p:cNvSpPr>
            <a:spLocks noGrp="1"/>
          </p:cNvSpPr>
          <p:nvPr>
            <p:ph type="title"/>
          </p:nvPr>
        </p:nvSpPr>
        <p:spPr/>
        <p:txBody>
          <a:bodyPr>
            <a:normAutofit fontScale="90000"/>
          </a:bodyPr>
          <a:lstStyle/>
          <a:p>
            <a:r>
              <a:rPr lang="en-US" dirty="0"/>
              <a:t>git add -f </a:t>
            </a:r>
            <a:br>
              <a:rPr lang="en-US" dirty="0"/>
            </a:br>
            <a:endParaRPr lang="en-IL" dirty="0"/>
          </a:p>
        </p:txBody>
      </p:sp>
      <p:sp>
        <p:nvSpPr>
          <p:cNvPr id="3" name="Content Placeholder 2">
            <a:extLst>
              <a:ext uri="{FF2B5EF4-FFF2-40B4-BE49-F238E27FC236}">
                <a16:creationId xmlns:a16="http://schemas.microsoft.com/office/drawing/2014/main" id="{DE297299-BD43-6588-5D8A-BF9CBEFCB682}"/>
              </a:ext>
            </a:extLst>
          </p:cNvPr>
          <p:cNvSpPr>
            <a:spLocks noGrp="1"/>
          </p:cNvSpPr>
          <p:nvPr>
            <p:ph sz="quarter" idx="13"/>
          </p:nvPr>
        </p:nvSpPr>
        <p:spPr/>
        <p:txBody>
          <a:bodyPr/>
          <a:lstStyle/>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The </a:t>
            </a:r>
            <a:r>
              <a:rPr lang="en-IL" sz="2000" b="1" dirty="0">
                <a:effectLst/>
                <a:latin typeface="Calibri" panose="020F0502020204030204" pitchFamily="34" charset="0"/>
                <a:ea typeface="Calibri" panose="020F0502020204030204" pitchFamily="34" charset="0"/>
                <a:cs typeface="Arial" panose="020B0604020202020204" pitchFamily="34" charset="0"/>
              </a:rPr>
              <a:t>git add -f</a:t>
            </a:r>
            <a:r>
              <a:rPr lang="en-IL" sz="2000" dirty="0">
                <a:effectLst/>
                <a:latin typeface="Calibri" panose="020F0502020204030204" pitchFamily="34" charset="0"/>
                <a:ea typeface="Calibri" panose="020F0502020204030204" pitchFamily="34" charset="0"/>
                <a:cs typeface="Arial" panose="020B0604020202020204" pitchFamily="34" charset="0"/>
              </a:rPr>
              <a:t> command is used to forcefully add files or directories to the Git repository even if they are listed in the </a:t>
            </a:r>
            <a:r>
              <a:rPr lang="en-IL" sz="2000" b="1" dirty="0">
                <a:effectLst/>
                <a:latin typeface="Calibri" panose="020F0502020204030204" pitchFamily="34" charset="0"/>
                <a:ea typeface="Calibri" panose="020F0502020204030204" pitchFamily="34" charset="0"/>
                <a:cs typeface="Arial" panose="020B0604020202020204" pitchFamily="34" charset="0"/>
              </a:rPr>
              <a:t>.</a:t>
            </a:r>
            <a:r>
              <a:rPr lang="en-IL" sz="2000" b="1" dirty="0" err="1">
                <a:effectLst/>
                <a:latin typeface="Calibri" panose="020F0502020204030204" pitchFamily="34" charset="0"/>
                <a:ea typeface="Calibri" panose="020F0502020204030204" pitchFamily="34" charset="0"/>
                <a:cs typeface="Arial" panose="020B0604020202020204" pitchFamily="34" charset="0"/>
              </a:rPr>
              <a:t>gitignore</a:t>
            </a:r>
            <a:r>
              <a:rPr lang="en-IL" sz="2000" dirty="0">
                <a:effectLst/>
                <a:latin typeface="Calibri" panose="020F0502020204030204" pitchFamily="34" charset="0"/>
                <a:ea typeface="Calibri" panose="020F0502020204030204" pitchFamily="34" charset="0"/>
                <a:cs typeface="Arial" panose="020B0604020202020204" pitchFamily="34" charset="0"/>
              </a:rPr>
              <a:t> file. By default, Git ignores files or directories that match the patterns listed in the </a:t>
            </a:r>
            <a:r>
              <a:rPr lang="en-IL" sz="2000" b="1" dirty="0">
                <a:effectLst/>
                <a:latin typeface="Calibri" panose="020F0502020204030204" pitchFamily="34" charset="0"/>
                <a:ea typeface="Calibri" panose="020F0502020204030204" pitchFamily="34" charset="0"/>
                <a:cs typeface="Arial" panose="020B0604020202020204" pitchFamily="34" charset="0"/>
              </a:rPr>
              <a:t>.</a:t>
            </a:r>
            <a:r>
              <a:rPr lang="en-IL" sz="2000" b="1" dirty="0" err="1">
                <a:effectLst/>
                <a:latin typeface="Calibri" panose="020F0502020204030204" pitchFamily="34" charset="0"/>
                <a:ea typeface="Calibri" panose="020F0502020204030204" pitchFamily="34" charset="0"/>
                <a:cs typeface="Arial" panose="020B0604020202020204" pitchFamily="34" charset="0"/>
              </a:rPr>
              <a:t>gitignore</a:t>
            </a:r>
            <a:r>
              <a:rPr lang="en-IL" sz="2000" dirty="0">
                <a:effectLst/>
                <a:latin typeface="Calibri" panose="020F0502020204030204" pitchFamily="34" charset="0"/>
                <a:ea typeface="Calibri" panose="020F0502020204030204" pitchFamily="34" charset="0"/>
                <a:cs typeface="Arial" panose="020B0604020202020204" pitchFamily="34" charset="0"/>
              </a:rPr>
              <a:t> file, but in some cases, you may want to override this </a:t>
            </a:r>
            <a:r>
              <a:rPr lang="en-IL" sz="2000" dirty="0" err="1">
                <a:effectLst/>
                <a:latin typeface="Calibri" panose="020F0502020204030204" pitchFamily="34" charset="0"/>
                <a:ea typeface="Calibri" panose="020F0502020204030204" pitchFamily="34" charset="0"/>
                <a:cs typeface="Arial" panose="020B0604020202020204" pitchFamily="34" charset="0"/>
              </a:rPr>
              <a:t>behavior</a:t>
            </a:r>
            <a:r>
              <a:rPr lang="en-IL" sz="2000" dirty="0">
                <a:effectLst/>
                <a:latin typeface="Calibri" panose="020F0502020204030204" pitchFamily="34" charset="0"/>
                <a:ea typeface="Calibri" panose="020F0502020204030204" pitchFamily="34" charset="0"/>
                <a:cs typeface="Arial" panose="020B0604020202020204" pitchFamily="34" charset="0"/>
              </a:rPr>
              <a:t> and add a file or directory to the repository anyway.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3E24584D-8926-F700-7DF8-E1C1DA6BB5EC}"/>
              </a:ext>
            </a:extLst>
          </p:cNvPr>
          <p:cNvSpPr>
            <a:spLocks noGrp="1"/>
          </p:cNvSpPr>
          <p:nvPr>
            <p:ph type="pic" sz="quarter" idx="15"/>
          </p:nvPr>
        </p:nvSpPr>
        <p:spPr/>
      </p:sp>
      <p:sp>
        <p:nvSpPr>
          <p:cNvPr id="5" name="Text Placeholder 4">
            <a:extLst>
              <a:ext uri="{FF2B5EF4-FFF2-40B4-BE49-F238E27FC236}">
                <a16:creationId xmlns:a16="http://schemas.microsoft.com/office/drawing/2014/main" id="{8D426987-6077-AD03-6AE6-117E0C116CE8}"/>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17851871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EDF7-2B81-A9B5-D6AF-BF3DD83D5772}"/>
              </a:ext>
            </a:extLst>
          </p:cNvPr>
          <p:cNvSpPr>
            <a:spLocks noGrp="1"/>
          </p:cNvSpPr>
          <p:nvPr>
            <p:ph type="title"/>
          </p:nvPr>
        </p:nvSpPr>
        <p:spPr/>
        <p:txBody>
          <a:bodyPr>
            <a:normAutofit fontScale="90000"/>
          </a:bodyPr>
          <a:lstStyle/>
          <a:p>
            <a:pPr marL="0" marR="0" lvl="0" indent="-228600" defTabSz="914400" rtl="0" eaLnBrk="1" fontAlgn="auto" latinLnBrk="0" hangingPunct="1">
              <a:lnSpc>
                <a:spcPct val="107000"/>
              </a:lnSpc>
              <a:spcBef>
                <a:spcPts val="0"/>
              </a:spcBef>
              <a:spcAft>
                <a:spcPts val="800"/>
              </a:spcAft>
              <a:tabLst/>
              <a:defRPr/>
            </a:pPr>
            <a:r>
              <a:rPr kumimoji="0" lang="en-IL" sz="24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Tagging And Releasing </a:t>
            </a:r>
            <a:br>
              <a:rPr kumimoji="0" lang="en-IL"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96A92847-B6E2-9FBE-DC25-3D9F830FC6A3}"/>
              </a:ext>
            </a:extLst>
          </p:cNvPr>
          <p:cNvSpPr>
            <a:spLocks noGrp="1"/>
          </p:cNvSpPr>
          <p:nvPr>
            <p:ph sz="quarter" idx="13"/>
          </p:nvPr>
        </p:nvSpPr>
        <p:spPr/>
        <p:txBody>
          <a:bodyPr>
            <a:normAutofit/>
          </a:bodyPr>
          <a:lstStyle/>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Tagging and releasing are important concepts in Git that allow developers to mark specific points in a project's history and provide a way to keep track of important milestones.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800" b="1" dirty="0">
                <a:effectLst/>
                <a:latin typeface="Calibri" panose="020F0502020204030204" pitchFamily="34" charset="0"/>
                <a:ea typeface="Calibri" panose="020F0502020204030204" pitchFamily="34" charset="0"/>
                <a:cs typeface="Arial" panose="020B0604020202020204" pitchFamily="34" charset="0"/>
              </a:rPr>
              <a:t>Tagging involves</a:t>
            </a:r>
            <a:r>
              <a:rPr lang="en-IL" sz="28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creating a specific marker in the Git repository's history to identify a particular point in time or a specific commit. </a:t>
            </a:r>
            <a:r>
              <a:rPr lang="en-IL" sz="2000" b="1" i="1" dirty="0">
                <a:solidFill>
                  <a:srgbClr val="FF0000"/>
                </a:solidFill>
                <a:effectLst/>
                <a:latin typeface="Calibri" panose="020F0502020204030204" pitchFamily="34" charset="0"/>
                <a:ea typeface="Calibri" panose="020F0502020204030204" pitchFamily="34" charset="0"/>
                <a:cs typeface="Arial" panose="020B0604020202020204" pitchFamily="34" charset="0"/>
              </a:rPr>
              <a:t>This can be useful for marking releases, major changes, or significant events in the project's development.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800" b="1" dirty="0">
                <a:effectLst/>
                <a:latin typeface="Calibri" panose="020F0502020204030204" pitchFamily="34" charset="0"/>
                <a:ea typeface="Calibri" panose="020F0502020204030204" pitchFamily="34" charset="0"/>
                <a:cs typeface="Arial" panose="020B0604020202020204" pitchFamily="34" charset="0"/>
              </a:rPr>
              <a:t>Releasing</a:t>
            </a:r>
            <a:r>
              <a:rPr lang="en-IL" sz="2000" dirty="0">
                <a:effectLst/>
                <a:latin typeface="Calibri" panose="020F0502020204030204" pitchFamily="34" charset="0"/>
                <a:ea typeface="Calibri" panose="020F0502020204030204" pitchFamily="34" charset="0"/>
                <a:cs typeface="Arial" panose="020B0604020202020204" pitchFamily="34" charset="0"/>
              </a:rPr>
              <a:t>, on the other hand, involves </a:t>
            </a:r>
            <a:r>
              <a:rPr lang="en-IL" sz="2000" b="1" i="1" dirty="0">
                <a:solidFill>
                  <a:srgbClr val="FF0000"/>
                </a:solidFill>
                <a:effectLst/>
                <a:latin typeface="Calibri" panose="020F0502020204030204" pitchFamily="34" charset="0"/>
                <a:ea typeface="Calibri" panose="020F0502020204030204" pitchFamily="34" charset="0"/>
                <a:cs typeface="Arial" panose="020B0604020202020204" pitchFamily="34" charset="0"/>
              </a:rPr>
              <a:t>making the project's code or binaries available to users or other developers.</a:t>
            </a:r>
            <a:r>
              <a:rPr lang="en-IL"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This can involve creating a package, making a release available on a specific platform, or publishing the code on a public repository like GitHub.</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A6BAEA32-B523-8226-0A4E-3A7E36962544}"/>
              </a:ext>
            </a:extLst>
          </p:cNvPr>
          <p:cNvSpPr>
            <a:spLocks noGrp="1"/>
          </p:cNvSpPr>
          <p:nvPr>
            <p:ph type="pic" sz="quarter" idx="15"/>
          </p:nvPr>
        </p:nvSpPr>
        <p:spPr/>
      </p:sp>
      <p:sp>
        <p:nvSpPr>
          <p:cNvPr id="5" name="Text Placeholder 4">
            <a:extLst>
              <a:ext uri="{FF2B5EF4-FFF2-40B4-BE49-F238E27FC236}">
                <a16:creationId xmlns:a16="http://schemas.microsoft.com/office/drawing/2014/main" id="{D5AAD082-5538-A2B6-9387-9F4D2D5F6A7D}"/>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11562761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6E15-F314-855C-2526-C24243FF4F0A}"/>
              </a:ext>
            </a:extLst>
          </p:cNvPr>
          <p:cNvSpPr>
            <a:spLocks noGrp="1"/>
          </p:cNvSpPr>
          <p:nvPr>
            <p:ph type="title"/>
          </p:nvPr>
        </p:nvSpPr>
        <p:spPr/>
        <p:txBody>
          <a:bodyPr>
            <a:noAutofit/>
          </a:bodyPr>
          <a:lstStyle/>
          <a:p>
            <a:r>
              <a:rPr lang="en-US" sz="2000" dirty="0"/>
              <a:t>Here are some common commands used for tagging and releasing in Git:</a:t>
            </a:r>
            <a:endParaRPr lang="en-IL" sz="2000" dirty="0"/>
          </a:p>
        </p:txBody>
      </p:sp>
      <p:sp>
        <p:nvSpPr>
          <p:cNvPr id="3" name="Content Placeholder 2">
            <a:extLst>
              <a:ext uri="{FF2B5EF4-FFF2-40B4-BE49-F238E27FC236}">
                <a16:creationId xmlns:a16="http://schemas.microsoft.com/office/drawing/2014/main" id="{3052E346-E044-D792-0389-3990990FA6F7}"/>
              </a:ext>
            </a:extLst>
          </p:cNvPr>
          <p:cNvSpPr>
            <a:spLocks noGrp="1"/>
          </p:cNvSpPr>
          <p:nvPr>
            <p:ph sz="quarter" idx="13"/>
          </p:nvPr>
        </p:nvSpPr>
        <p:spPr>
          <a:xfrm>
            <a:off x="548640" y="2362200"/>
            <a:ext cx="10288693" cy="3965448"/>
          </a:xfrm>
        </p:spPr>
        <p:txBody>
          <a:bodyPr>
            <a:normAutofit fontScale="77500" lnSpcReduction="20000"/>
          </a:bodyPr>
          <a:lstStyle/>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tag</a:t>
            </a:r>
            <a:r>
              <a:rPr lang="en-IL" sz="2000" dirty="0">
                <a:effectLst/>
                <a:latin typeface="Calibri" panose="020F0502020204030204" pitchFamily="34" charset="0"/>
                <a:ea typeface="Calibri" panose="020F0502020204030204" pitchFamily="34" charset="0"/>
                <a:cs typeface="Arial" panose="020B0604020202020204" pitchFamily="34" charset="0"/>
              </a:rPr>
              <a:t> - This command is used to create a new tag in the Git repository. For example, to create a tag called "v1.0" for the current commit, you would run </a:t>
            </a:r>
            <a:r>
              <a:rPr lang="en-IL" sz="2000" b="1" dirty="0">
                <a:effectLst/>
                <a:latin typeface="Calibri" panose="020F0502020204030204" pitchFamily="34" charset="0"/>
                <a:ea typeface="Calibri" panose="020F0502020204030204" pitchFamily="34" charset="0"/>
                <a:cs typeface="Arial" panose="020B0604020202020204" pitchFamily="34" charset="0"/>
              </a:rPr>
              <a:t>git tag v1.0</a:t>
            </a:r>
            <a:r>
              <a:rPr lang="en-IL" sz="2000" dirty="0">
                <a:effectLst/>
                <a:latin typeface="Calibri" panose="020F0502020204030204" pitchFamily="34" charset="0"/>
                <a:ea typeface="Calibri" panose="020F0502020204030204" pitchFamily="34" charset="0"/>
                <a:cs typeface="Arial" panose="020B0604020202020204" pitchFamily="34" charset="0"/>
              </a:rPr>
              <a: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push --tags</a:t>
            </a:r>
            <a:r>
              <a:rPr lang="en-IL" sz="2000" dirty="0">
                <a:effectLst/>
                <a:latin typeface="Calibri" panose="020F0502020204030204" pitchFamily="34" charset="0"/>
                <a:ea typeface="Calibri" panose="020F0502020204030204" pitchFamily="34" charset="0"/>
                <a:cs typeface="Arial" panose="020B0604020202020204" pitchFamily="34" charset="0"/>
              </a:rPr>
              <a:t> - This command is used to push all tags that have been created to the remote repository. This will make the tags available to other developers who have access to the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tag -a</a:t>
            </a:r>
            <a:r>
              <a:rPr lang="en-IL" sz="2000" dirty="0">
                <a:effectLst/>
                <a:latin typeface="Calibri" panose="020F0502020204030204" pitchFamily="34" charset="0"/>
                <a:ea typeface="Calibri" panose="020F0502020204030204" pitchFamily="34" charset="0"/>
                <a:cs typeface="Arial" panose="020B0604020202020204" pitchFamily="34" charset="0"/>
              </a:rPr>
              <a:t> - This command is used to create an annotated tag, which includes additional information such as a message and author information. For example, to create an annotated tag called "v1.0" with a message, you would run </a:t>
            </a:r>
            <a:r>
              <a:rPr lang="en-IL" sz="2000" b="1" dirty="0">
                <a:effectLst/>
                <a:latin typeface="Calibri" panose="020F0502020204030204" pitchFamily="34" charset="0"/>
                <a:ea typeface="Calibri" panose="020F0502020204030204" pitchFamily="34" charset="0"/>
                <a:cs typeface="Arial" panose="020B0604020202020204" pitchFamily="34" charset="0"/>
              </a:rPr>
              <a:t>git tag -a v1.0 -m "Release version 1.0"</a:t>
            </a:r>
            <a:r>
              <a:rPr lang="en-IL" sz="2000" dirty="0">
                <a:effectLst/>
                <a:latin typeface="Calibri" panose="020F0502020204030204" pitchFamily="34" charset="0"/>
                <a:ea typeface="Calibri" panose="020F0502020204030204" pitchFamily="34" charset="0"/>
                <a:cs typeface="Arial" panose="020B0604020202020204" pitchFamily="34" charset="0"/>
              </a:rPr>
              <a: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show</a:t>
            </a:r>
            <a:r>
              <a:rPr lang="en-IL" sz="2000" dirty="0">
                <a:effectLst/>
                <a:latin typeface="Calibri" panose="020F0502020204030204" pitchFamily="34" charset="0"/>
                <a:ea typeface="Calibri" panose="020F0502020204030204" pitchFamily="34" charset="0"/>
                <a:cs typeface="Arial" panose="020B0604020202020204" pitchFamily="34" charset="0"/>
              </a:rPr>
              <a:t> - This command is used to display information about a particular tag or commit. For example, to display information about the tag "v1.0", you would run </a:t>
            </a:r>
            <a:r>
              <a:rPr lang="en-IL" sz="2000" b="1" dirty="0">
                <a:effectLst/>
                <a:latin typeface="Calibri" panose="020F0502020204030204" pitchFamily="34" charset="0"/>
                <a:ea typeface="Calibri" panose="020F0502020204030204" pitchFamily="34" charset="0"/>
                <a:cs typeface="Arial" panose="020B0604020202020204" pitchFamily="34" charset="0"/>
              </a:rPr>
              <a:t>git show v1.0</a:t>
            </a:r>
            <a:r>
              <a:rPr lang="en-IL" sz="2000" dirty="0">
                <a:effectLst/>
                <a:latin typeface="Calibri" panose="020F0502020204030204" pitchFamily="34" charset="0"/>
                <a:ea typeface="Calibri" panose="020F0502020204030204" pitchFamily="34" charset="0"/>
                <a:cs typeface="Arial" panose="020B0604020202020204" pitchFamily="34" charset="0"/>
              </a:rPr>
              <a: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release</a:t>
            </a:r>
            <a:r>
              <a:rPr lang="en-IL" sz="2000" dirty="0">
                <a:effectLst/>
                <a:latin typeface="Calibri" panose="020F0502020204030204" pitchFamily="34" charset="0"/>
                <a:ea typeface="Calibri" panose="020F0502020204030204" pitchFamily="34" charset="0"/>
                <a:cs typeface="Arial" panose="020B0604020202020204" pitchFamily="34" charset="0"/>
              </a:rPr>
              <a:t> - This is not a built-in Git command, but many developers use it as a shorthand for creating a release. It involves creating a new tag, generating a package or binary, and making it available for download or installation. The specifics of this process can vary depending on the project and platform.</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b="1" i="1" dirty="0">
                <a:solidFill>
                  <a:srgbClr val="FF0000"/>
                </a:solidFill>
                <a:effectLst/>
                <a:latin typeface="Calibri" panose="020F0502020204030204" pitchFamily="34" charset="0"/>
                <a:ea typeface="Calibri" panose="020F0502020204030204" pitchFamily="34" charset="0"/>
                <a:cs typeface="Arial" panose="020B0604020202020204" pitchFamily="34" charset="0"/>
              </a:rPr>
              <a:t>Overall, tagging and releasing are important tools for developers to keep track of the development of their project and make it available to others. By using Git's tagging and releasing features, developers can create a clear history of their project's development and provide a stable, reliable way for others to access and use their code.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560AF500-C09C-B3C1-1A13-21BF6E0EF126}"/>
              </a:ext>
            </a:extLst>
          </p:cNvPr>
          <p:cNvSpPr>
            <a:spLocks noGrp="1"/>
          </p:cNvSpPr>
          <p:nvPr>
            <p:ph type="pic" sz="quarter" idx="15"/>
          </p:nvPr>
        </p:nvSpPr>
        <p:spPr/>
      </p:sp>
      <p:sp>
        <p:nvSpPr>
          <p:cNvPr id="5" name="Text Placeholder 4">
            <a:extLst>
              <a:ext uri="{FF2B5EF4-FFF2-40B4-BE49-F238E27FC236}">
                <a16:creationId xmlns:a16="http://schemas.microsoft.com/office/drawing/2014/main" id="{98ABC9E6-D35C-924B-DD73-C6A7DCD5EB8C}"/>
              </a:ext>
            </a:extLst>
          </p:cNvPr>
          <p:cNvSpPr>
            <a:spLocks noGrp="1"/>
          </p:cNvSpPr>
          <p:nvPr>
            <p:ph type="body" sz="quarter" idx="16"/>
          </p:nvPr>
        </p:nvSpPr>
        <p:spPr>
          <a:xfrm>
            <a:off x="-1" y="1676400"/>
            <a:ext cx="10837333" cy="381000"/>
          </a:xfrm>
        </p:spPr>
        <p:txBody>
          <a:bodyPr/>
          <a:lstStyle/>
          <a:p>
            <a:r>
              <a:rPr lang="en-US" dirty="0"/>
              <a:t>  </a:t>
            </a:r>
            <a:endParaRPr lang="en-IL" dirty="0"/>
          </a:p>
        </p:txBody>
      </p:sp>
    </p:spTree>
    <p:extLst>
      <p:ext uri="{BB962C8B-B14F-4D97-AF65-F5344CB8AC3E}">
        <p14:creationId xmlns:p14="http://schemas.microsoft.com/office/powerpoint/2010/main" val="177946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9B50-91A0-F0EA-55EF-D6700FA332D8}"/>
              </a:ext>
            </a:extLst>
          </p:cNvPr>
          <p:cNvSpPr>
            <a:spLocks noGrp="1"/>
          </p:cNvSpPr>
          <p:nvPr>
            <p:ph type="title"/>
          </p:nvPr>
        </p:nvSpPr>
        <p:spPr/>
        <p:txBody>
          <a:bodyPr>
            <a:normAutofit fontScale="90000"/>
          </a:bodyPr>
          <a:lstStyle/>
          <a:p>
            <a:r>
              <a:rPr lang="en-US" dirty="0"/>
              <a:t>ALTERNATIVES OF GITHUB</a:t>
            </a:r>
            <a:br>
              <a:rPr lang="en-US" dirty="0"/>
            </a:br>
            <a:endParaRPr lang="en-IL" dirty="0"/>
          </a:p>
        </p:txBody>
      </p:sp>
      <p:sp>
        <p:nvSpPr>
          <p:cNvPr id="3" name="Content Placeholder 2">
            <a:extLst>
              <a:ext uri="{FF2B5EF4-FFF2-40B4-BE49-F238E27FC236}">
                <a16:creationId xmlns:a16="http://schemas.microsoft.com/office/drawing/2014/main" id="{DBD51BDF-3C67-1542-6893-8EAA364B812E}"/>
              </a:ext>
            </a:extLst>
          </p:cNvPr>
          <p:cNvSpPr>
            <a:spLocks noGrp="1"/>
          </p:cNvSpPr>
          <p:nvPr>
            <p:ph sz="quarter" idx="13"/>
          </p:nvPr>
        </p:nvSpPr>
        <p:spPr>
          <a:xfrm>
            <a:off x="548640" y="2209800"/>
            <a:ext cx="10288693" cy="4117848"/>
          </a:xfrm>
        </p:spPr>
        <p:txBody>
          <a:bodyPr>
            <a:normAutofit fontScale="92500" lnSpcReduction="10000"/>
          </a:bodyPr>
          <a:lstStyle/>
          <a:p>
            <a:pPr marL="0" marR="0">
              <a:lnSpc>
                <a:spcPct val="107000"/>
              </a:lnSpc>
              <a:spcBef>
                <a:spcPts val="0"/>
              </a:spcBef>
              <a:spcAft>
                <a:spcPts val="800"/>
              </a:spcAft>
            </a:pPr>
            <a:r>
              <a:rPr lang="en-IL" sz="1600" dirty="0">
                <a:effectLst/>
                <a:latin typeface="Calibri" panose="020F0502020204030204" pitchFamily="34" charset="0"/>
                <a:ea typeface="Calibri" panose="020F0502020204030204" pitchFamily="34" charset="0"/>
                <a:cs typeface="Arial" panose="020B0604020202020204" pitchFamily="34" charset="0"/>
              </a:rPr>
              <a:t>While GitHub is a popular choice for managing code repositories, there are several alternative platforms available that offer similar functionality. Some of the most popular alternatives to GitHub are:</a:t>
            </a:r>
            <a:endParaRPr lang="en-IL"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16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GitLab</a:t>
            </a:r>
            <a:r>
              <a:rPr lang="en-IL" sz="1600" dirty="0">
                <a:effectLst/>
                <a:latin typeface="Calibri" panose="020F0502020204030204" pitchFamily="34" charset="0"/>
                <a:ea typeface="Calibri" panose="020F0502020204030204" pitchFamily="34" charset="0"/>
                <a:cs typeface="Arial" panose="020B0604020202020204" pitchFamily="34" charset="0"/>
              </a:rPr>
              <a:t>: GitLab is a web-based Git repository manager that provides similar features to GitHub, including issue tracking, code review, and continuous integration and deployment. It also offers additional features such as integrated project management and wiki functionality.</a:t>
            </a:r>
            <a:endParaRPr lang="en-IL"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16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Bitbucket</a:t>
            </a:r>
            <a:r>
              <a:rPr lang="en-IL" sz="1600" dirty="0">
                <a:effectLst/>
                <a:latin typeface="Calibri" panose="020F0502020204030204" pitchFamily="34" charset="0"/>
                <a:ea typeface="Calibri" panose="020F0502020204030204" pitchFamily="34" charset="0"/>
                <a:cs typeface="Arial" panose="020B0604020202020204" pitchFamily="34" charset="0"/>
              </a:rPr>
              <a:t>: Bitbucket is a Git-based hosting service that is similar to GitHub, offering features such as code reviews, issue tracking, and pull requests. It is owned by Atlassian, the same company behind popular tools such as Jira and Confluence.</a:t>
            </a:r>
            <a:endParaRPr lang="en-IL"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1600" b="1" dirty="0" err="1">
                <a:solidFill>
                  <a:srgbClr val="FF0000"/>
                </a:solidFill>
                <a:effectLst/>
                <a:latin typeface="Calibri" panose="020F0502020204030204" pitchFamily="34" charset="0"/>
                <a:ea typeface="Calibri" panose="020F0502020204030204" pitchFamily="34" charset="0"/>
                <a:cs typeface="Arial" panose="020B0604020202020204" pitchFamily="34" charset="0"/>
              </a:rPr>
              <a:t>SourceForge</a:t>
            </a:r>
            <a:r>
              <a:rPr lang="en-IL" sz="16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a:t>
            </a:r>
            <a:r>
              <a:rPr lang="en-IL" sz="16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IL" sz="1600" dirty="0" err="1">
                <a:effectLst/>
                <a:latin typeface="Calibri" panose="020F0502020204030204" pitchFamily="34" charset="0"/>
                <a:ea typeface="Calibri" panose="020F0502020204030204" pitchFamily="34" charset="0"/>
                <a:cs typeface="Arial" panose="020B0604020202020204" pitchFamily="34" charset="0"/>
              </a:rPr>
              <a:t>SourceForge</a:t>
            </a:r>
            <a:r>
              <a:rPr lang="en-IL" sz="1600" dirty="0">
                <a:effectLst/>
                <a:latin typeface="Calibri" panose="020F0502020204030204" pitchFamily="34" charset="0"/>
                <a:ea typeface="Calibri" panose="020F0502020204030204" pitchFamily="34" charset="0"/>
                <a:cs typeface="Arial" panose="020B0604020202020204" pitchFamily="34" charset="0"/>
              </a:rPr>
              <a:t> is a web-based platform that provides a range of tools for managing software development projects, including Git-based version control, issue tracking, and project management tools.</a:t>
            </a:r>
            <a:endParaRPr lang="en-IL"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16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Launchpad:</a:t>
            </a:r>
            <a:r>
              <a:rPr lang="en-IL" sz="16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IL" sz="1600" dirty="0">
                <a:effectLst/>
                <a:latin typeface="Calibri" panose="020F0502020204030204" pitchFamily="34" charset="0"/>
                <a:ea typeface="Calibri" panose="020F0502020204030204" pitchFamily="34" charset="0"/>
                <a:cs typeface="Arial" panose="020B0604020202020204" pitchFamily="34" charset="0"/>
              </a:rPr>
              <a:t>Launchpad is a web-based platform that provides version control, bug tracking, and project management tools for software development projects. It also provides a build system for building and distributing packages.</a:t>
            </a:r>
            <a:endParaRPr lang="en-IL"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1600" b="1" dirty="0" err="1">
                <a:solidFill>
                  <a:srgbClr val="FF0000"/>
                </a:solidFill>
                <a:effectLst/>
                <a:latin typeface="Calibri" panose="020F0502020204030204" pitchFamily="34" charset="0"/>
                <a:ea typeface="Calibri" panose="020F0502020204030204" pitchFamily="34" charset="0"/>
                <a:cs typeface="Arial" panose="020B0604020202020204" pitchFamily="34" charset="0"/>
              </a:rPr>
              <a:t>GitKraken</a:t>
            </a:r>
            <a:r>
              <a:rPr lang="en-IL" sz="16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a:t>
            </a:r>
            <a:r>
              <a:rPr lang="en-IL" sz="16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IL" sz="1600" dirty="0" err="1">
                <a:effectLst/>
                <a:latin typeface="Calibri" panose="020F0502020204030204" pitchFamily="34" charset="0"/>
                <a:ea typeface="Calibri" panose="020F0502020204030204" pitchFamily="34" charset="0"/>
                <a:cs typeface="Arial" panose="020B0604020202020204" pitchFamily="34" charset="0"/>
              </a:rPr>
              <a:t>GitKraken</a:t>
            </a:r>
            <a:r>
              <a:rPr lang="en-IL" sz="1600" dirty="0">
                <a:effectLst/>
                <a:latin typeface="Calibri" panose="020F0502020204030204" pitchFamily="34" charset="0"/>
                <a:ea typeface="Calibri" panose="020F0502020204030204" pitchFamily="34" charset="0"/>
                <a:cs typeface="Arial" panose="020B0604020202020204" pitchFamily="34" charset="0"/>
              </a:rPr>
              <a:t> is a Git client that provides a graphical user interface for managing Git repositories. It supports both GitHub and other Git hosting platforms.</a:t>
            </a:r>
            <a:endParaRPr lang="en-IL"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1600" b="1" i="1"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These alternatives offer similar functionality to GitHub, but may have differences in terms of pricing, features, and user experience. Ultimately, the choice of platform will depend on the specific needs and requirements of the development team.</a:t>
            </a:r>
            <a:endParaRPr lang="en-IL" sz="12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Placeholder 5">
            <a:extLst>
              <a:ext uri="{FF2B5EF4-FFF2-40B4-BE49-F238E27FC236}">
                <a16:creationId xmlns:a16="http://schemas.microsoft.com/office/drawing/2014/main" id="{318289E8-F0F0-2470-66B3-6AB98E455E16}"/>
              </a:ext>
            </a:extLst>
          </p:cNvPr>
          <p:cNvPicPr>
            <a:picLocks noGrp="1" noChangeAspect="1"/>
          </p:cNvPicPr>
          <p:nvPr>
            <p:ph type="pic" sz="quarter" idx="15"/>
          </p:nvPr>
        </p:nvPicPr>
        <p:blipFill>
          <a:blip r:embed="rId2"/>
          <a:srcRect t="45117" b="45117"/>
          <a:stretch>
            <a:fillRect/>
          </a:stretch>
        </p:blipFill>
        <p:spPr>
          <a:prstGeom prst="rect">
            <a:avLst/>
          </a:prstGeom>
        </p:spPr>
      </p:pic>
      <p:sp>
        <p:nvSpPr>
          <p:cNvPr id="5" name="Text Placeholder 4">
            <a:extLst>
              <a:ext uri="{FF2B5EF4-FFF2-40B4-BE49-F238E27FC236}">
                <a16:creationId xmlns:a16="http://schemas.microsoft.com/office/drawing/2014/main" id="{99DAB923-11F3-9598-21D4-5412FC6C67A0}"/>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5265314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7BF8-E971-2B96-22B7-AC31A4827402}"/>
              </a:ext>
            </a:extLst>
          </p:cNvPr>
          <p:cNvSpPr>
            <a:spLocks noGrp="1"/>
          </p:cNvSpPr>
          <p:nvPr>
            <p:ph type="title"/>
          </p:nvPr>
        </p:nvSpPr>
        <p:spPr/>
        <p:txBody>
          <a:bodyPr>
            <a:normAutofit fontScale="90000"/>
          </a:bodyPr>
          <a:lstStyle/>
          <a:p>
            <a:r>
              <a:rPr lang="en-IL" sz="4000" dirty="0">
                <a:effectLst/>
                <a:latin typeface="Calibri" panose="020F0502020204030204" pitchFamily="34" charset="0"/>
                <a:ea typeface="Calibri" panose="020F0502020204030204" pitchFamily="34" charset="0"/>
                <a:cs typeface="Arial" panose="020B0604020202020204" pitchFamily="34" charset="0"/>
              </a:rPr>
              <a:t>the steps to tag and release on GitHub:</a:t>
            </a:r>
            <a:br>
              <a:rPr lang="en-IL" sz="3200" dirty="0">
                <a:effectLst/>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8D4E165C-8596-1EB0-A26D-FE3E3DE4A998}"/>
              </a:ext>
            </a:extLst>
          </p:cNvPr>
          <p:cNvSpPr>
            <a:spLocks noGrp="1"/>
          </p:cNvSpPr>
          <p:nvPr>
            <p:ph sz="quarter" idx="13"/>
          </p:nvPr>
        </p:nvSpPr>
        <p:spPr>
          <a:xfrm>
            <a:off x="548640" y="2362200"/>
            <a:ext cx="10288693" cy="3965448"/>
          </a:xfrm>
        </p:spPr>
        <p:txBody>
          <a:bodyPr>
            <a:normAutofit fontScale="92500" lnSpcReduction="20000"/>
          </a:bodyPr>
          <a:lstStyle/>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Go to your repository on GitHub and click on the </a:t>
            </a:r>
            <a:r>
              <a:rPr lang="en-IL" sz="2000" b="1" dirty="0">
                <a:effectLst/>
                <a:latin typeface="Calibri" panose="020F0502020204030204" pitchFamily="34" charset="0"/>
                <a:ea typeface="Calibri" panose="020F0502020204030204" pitchFamily="34" charset="0"/>
                <a:cs typeface="Arial" panose="020B0604020202020204" pitchFamily="34" charset="0"/>
              </a:rPr>
              <a:t>"Releases" tab</a:t>
            </a:r>
            <a:r>
              <a:rPr lang="en-IL" sz="2000" dirty="0">
                <a:effectLst/>
                <a:latin typeface="Calibri" panose="020F0502020204030204" pitchFamily="34" charset="0"/>
                <a:ea typeface="Calibri" panose="020F0502020204030204" pitchFamily="34" charset="0"/>
                <a:cs typeface="Arial" panose="020B0604020202020204" pitchFamily="34" charset="0"/>
              </a:rPr>
              <a: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Click the </a:t>
            </a:r>
            <a:r>
              <a:rPr lang="en-IL" sz="2000" b="1" dirty="0">
                <a:effectLst/>
                <a:latin typeface="Calibri" panose="020F0502020204030204" pitchFamily="34" charset="0"/>
                <a:ea typeface="Calibri" panose="020F0502020204030204" pitchFamily="34" charset="0"/>
                <a:cs typeface="Arial" panose="020B0604020202020204" pitchFamily="34" charset="0"/>
              </a:rPr>
              <a:t>"Create a new release</a:t>
            </a:r>
            <a:r>
              <a:rPr lang="en-IL" sz="2000" dirty="0">
                <a:effectLst/>
                <a:latin typeface="Calibri" panose="020F0502020204030204" pitchFamily="34" charset="0"/>
                <a:ea typeface="Calibri" panose="020F0502020204030204" pitchFamily="34" charset="0"/>
                <a:cs typeface="Arial" panose="020B0604020202020204" pitchFamily="34" charset="0"/>
              </a:rPr>
              <a:t>" button.</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Enter the </a:t>
            </a:r>
            <a:r>
              <a:rPr lang="en-IL" sz="2000" b="1" dirty="0">
                <a:effectLst/>
                <a:latin typeface="Calibri" panose="020F0502020204030204" pitchFamily="34" charset="0"/>
                <a:ea typeface="Calibri" panose="020F0502020204030204" pitchFamily="34" charset="0"/>
                <a:cs typeface="Arial" panose="020B0604020202020204" pitchFamily="34" charset="0"/>
              </a:rPr>
              <a:t>release tag version in the "Tag version" field. </a:t>
            </a:r>
            <a:r>
              <a:rPr lang="en-IL" sz="2000" dirty="0">
                <a:effectLst/>
                <a:latin typeface="Calibri" panose="020F0502020204030204" pitchFamily="34" charset="0"/>
                <a:ea typeface="Calibri" panose="020F0502020204030204" pitchFamily="34" charset="0"/>
                <a:cs typeface="Arial" panose="020B0604020202020204" pitchFamily="34" charset="0"/>
              </a:rPr>
              <a:t>This should follow the semantic versioning format, such as "v1.0.0".</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Fill in the release title and description</a:t>
            </a:r>
            <a:r>
              <a:rPr lang="en-IL" sz="2000" dirty="0">
                <a:effectLst/>
                <a:latin typeface="Calibri" panose="020F0502020204030204" pitchFamily="34" charset="0"/>
                <a:ea typeface="Calibri" panose="020F0502020204030204" pitchFamily="34" charset="0"/>
                <a:cs typeface="Arial" panose="020B0604020202020204" pitchFamily="34" charset="0"/>
              </a:rPr>
              <a: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If you have any assets, such as binaries or installers, you can attach them by dragging and dropping the files into the "</a:t>
            </a:r>
            <a:r>
              <a:rPr lang="en-IL" sz="2000" b="1" dirty="0">
                <a:effectLst/>
                <a:latin typeface="Calibri" panose="020F0502020204030204" pitchFamily="34" charset="0"/>
                <a:ea typeface="Calibri" panose="020F0502020204030204" pitchFamily="34" charset="0"/>
                <a:cs typeface="Arial" panose="020B0604020202020204" pitchFamily="34" charset="0"/>
              </a:rPr>
              <a:t>Attach binaries by dropping them here or selecting them" box.</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Click </a:t>
            </a:r>
            <a:r>
              <a:rPr lang="en-IL" sz="2000" b="1" dirty="0">
                <a:effectLst/>
                <a:latin typeface="Calibri" panose="020F0502020204030204" pitchFamily="34" charset="0"/>
                <a:ea typeface="Calibri" panose="020F0502020204030204" pitchFamily="34" charset="0"/>
                <a:cs typeface="Arial" panose="020B0604020202020204" pitchFamily="34" charset="0"/>
              </a:rPr>
              <a:t>the "Publish release</a:t>
            </a:r>
            <a:r>
              <a:rPr lang="en-IL" sz="2000" dirty="0">
                <a:effectLst/>
                <a:latin typeface="Calibri" panose="020F0502020204030204" pitchFamily="34" charset="0"/>
                <a:ea typeface="Calibri" panose="020F0502020204030204" pitchFamily="34" charset="0"/>
                <a:cs typeface="Arial" panose="020B0604020202020204" pitchFamily="34" charset="0"/>
              </a:rPr>
              <a:t>" button to create the release.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Once the release is published, you can view it on the "Releases" tab of your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After the release is published, you can share the release link with others or reference the tag in your documentation or release notes. This can be helpful to mark specific versions of your project for future reference or for users who need to reference specific versions of your project.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C4154F12-B98F-D16A-B576-5739D395AF1C}"/>
              </a:ext>
            </a:extLst>
          </p:cNvPr>
          <p:cNvSpPr>
            <a:spLocks noGrp="1"/>
          </p:cNvSpPr>
          <p:nvPr>
            <p:ph type="pic" sz="quarter" idx="15"/>
          </p:nvPr>
        </p:nvSpPr>
        <p:spPr/>
      </p:sp>
      <p:sp>
        <p:nvSpPr>
          <p:cNvPr id="5" name="Text Placeholder 4">
            <a:extLst>
              <a:ext uri="{FF2B5EF4-FFF2-40B4-BE49-F238E27FC236}">
                <a16:creationId xmlns:a16="http://schemas.microsoft.com/office/drawing/2014/main" id="{066A16FB-A356-A8A2-EB90-82C5FEB0A69C}"/>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32995083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874B-A7CC-31E9-305F-B3BDA9E27728}"/>
              </a:ext>
            </a:extLst>
          </p:cNvPr>
          <p:cNvSpPr>
            <a:spLocks noGrp="1"/>
          </p:cNvSpPr>
          <p:nvPr>
            <p:ph type="title"/>
          </p:nvPr>
        </p:nvSpPr>
        <p:spPr/>
        <p:txBody>
          <a:bodyPr>
            <a:normAutofit fontScale="90000"/>
          </a:bodyPr>
          <a:lstStyle/>
          <a:p>
            <a:r>
              <a:rPr lang="en-US" sz="4000" dirty="0">
                <a:effectLst/>
                <a:latin typeface="Calibri" panose="020F0502020204030204" pitchFamily="34" charset="0"/>
                <a:ea typeface="Calibri" panose="020F0502020204030204" pitchFamily="34" charset="0"/>
                <a:cs typeface="Arial" panose="020B0604020202020204" pitchFamily="34" charset="0"/>
              </a:rPr>
              <a:t>Reference Syntax and dictionary  of commands </a:t>
            </a:r>
            <a:br>
              <a:rPr lang="en-IL" sz="3200" dirty="0">
                <a:effectLst/>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D95E0806-7258-15FF-F224-1001A263A26E}"/>
              </a:ext>
            </a:extLst>
          </p:cNvPr>
          <p:cNvSpPr>
            <a:spLocks noGrp="1"/>
          </p:cNvSpPr>
          <p:nvPr>
            <p:ph sz="quarter" idx="13"/>
          </p:nvPr>
        </p:nvSpPr>
        <p:spPr>
          <a:xfrm>
            <a:off x="548640" y="2231886"/>
            <a:ext cx="10288693" cy="4095762"/>
          </a:xfrm>
        </p:spPr>
        <p:txBody>
          <a:bodyPr>
            <a:normAutofit/>
          </a:bodyPr>
          <a:lstStyle/>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a:t>
            </a:r>
            <a:r>
              <a:rPr lang="en-IL" sz="2000" b="1" dirty="0" err="1">
                <a:effectLst/>
                <a:latin typeface="Calibri" panose="020F0502020204030204" pitchFamily="34" charset="0"/>
                <a:ea typeface="Calibri" panose="020F0502020204030204" pitchFamily="34" charset="0"/>
                <a:cs typeface="Arial" panose="020B0604020202020204" pitchFamily="34" charset="0"/>
              </a:rPr>
              <a:t>init</a:t>
            </a:r>
            <a:r>
              <a:rPr lang="en-IL" sz="2000" dirty="0">
                <a:effectLst/>
                <a:latin typeface="Calibri" panose="020F0502020204030204" pitchFamily="34" charset="0"/>
                <a:ea typeface="Calibri" panose="020F0502020204030204" pitchFamily="34" charset="0"/>
                <a:cs typeface="Arial" panose="020B0604020202020204" pitchFamily="34" charset="0"/>
              </a:rPr>
              <a:t>: Initializes a new Git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clone [repository-</a:t>
            </a:r>
            <a:r>
              <a:rPr lang="en-IL" sz="2000" b="1" dirty="0" err="1">
                <a:effectLst/>
                <a:latin typeface="Calibri" panose="020F0502020204030204" pitchFamily="34" charset="0"/>
                <a:ea typeface="Calibri" panose="020F0502020204030204" pitchFamily="34" charset="0"/>
                <a:cs typeface="Arial" panose="020B0604020202020204" pitchFamily="34" charset="0"/>
              </a:rPr>
              <a:t>url</a:t>
            </a:r>
            <a:r>
              <a:rPr lang="en-IL" sz="2000" b="1" dirty="0">
                <a:effectLst/>
                <a:latin typeface="Calibri" panose="020F0502020204030204" pitchFamily="34" charset="0"/>
                <a:ea typeface="Calibri" panose="020F0502020204030204" pitchFamily="34" charset="0"/>
                <a:cs typeface="Arial" panose="020B0604020202020204" pitchFamily="34" charset="0"/>
              </a:rPr>
              <a:t>]</a:t>
            </a:r>
            <a:r>
              <a:rPr lang="en-IL" sz="2000" dirty="0">
                <a:effectLst/>
                <a:latin typeface="Calibri" panose="020F0502020204030204" pitchFamily="34" charset="0"/>
                <a:ea typeface="Calibri" panose="020F0502020204030204" pitchFamily="34" charset="0"/>
                <a:cs typeface="Arial" panose="020B0604020202020204" pitchFamily="34" charset="0"/>
              </a:rPr>
              <a:t>: Clones a remote Git repository onto your local machine.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add [file]</a:t>
            </a:r>
            <a:r>
              <a:rPr lang="en-IL" sz="2000" dirty="0">
                <a:effectLst/>
                <a:latin typeface="Calibri" panose="020F0502020204030204" pitchFamily="34" charset="0"/>
                <a:ea typeface="Calibri" panose="020F0502020204030204" pitchFamily="34" charset="0"/>
                <a:cs typeface="Arial" panose="020B0604020202020204" pitchFamily="34" charset="0"/>
              </a:rPr>
              <a:t>: Adds a file to the staging area.</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add -A</a:t>
            </a:r>
            <a:r>
              <a:rPr lang="en-IL" sz="2000" dirty="0">
                <a:effectLst/>
                <a:latin typeface="Calibri" panose="020F0502020204030204" pitchFamily="34" charset="0"/>
                <a:ea typeface="Calibri" panose="020F0502020204030204" pitchFamily="34" charset="0"/>
                <a:cs typeface="Arial" panose="020B0604020202020204" pitchFamily="34" charset="0"/>
              </a:rPr>
              <a:t>: Adds all changes to the staging area.</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commit -m "[commit-message]"</a:t>
            </a:r>
            <a:r>
              <a:rPr lang="en-IL" sz="2000" dirty="0">
                <a:effectLst/>
                <a:latin typeface="Calibri" panose="020F0502020204030204" pitchFamily="34" charset="0"/>
                <a:ea typeface="Calibri" panose="020F0502020204030204" pitchFamily="34" charset="0"/>
                <a:cs typeface="Arial" panose="020B0604020202020204" pitchFamily="34" charset="0"/>
              </a:rPr>
              <a:t>: Commits staged changes with a message.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push [remote] [branch]</a:t>
            </a:r>
            <a:r>
              <a:rPr lang="en-IL" sz="2000" dirty="0">
                <a:effectLst/>
                <a:latin typeface="Calibri" panose="020F0502020204030204" pitchFamily="34" charset="0"/>
                <a:ea typeface="Calibri" panose="020F0502020204030204" pitchFamily="34" charset="0"/>
                <a:cs typeface="Arial" panose="020B0604020202020204" pitchFamily="34" charset="0"/>
              </a:rPr>
              <a:t>: Pushes committed changes to a remote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pull [remote] [branch]</a:t>
            </a:r>
            <a:r>
              <a:rPr lang="en-IL" sz="2000" dirty="0">
                <a:effectLst/>
                <a:latin typeface="Calibri" panose="020F0502020204030204" pitchFamily="34" charset="0"/>
                <a:ea typeface="Calibri" panose="020F0502020204030204" pitchFamily="34" charset="0"/>
                <a:cs typeface="Arial" panose="020B0604020202020204" pitchFamily="34" charset="0"/>
              </a:rPr>
              <a:t>: Fetches and merges changes from a remote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branch</a:t>
            </a:r>
            <a:r>
              <a:rPr lang="en-IL" sz="2000" dirty="0">
                <a:effectLst/>
                <a:latin typeface="Calibri" panose="020F0502020204030204" pitchFamily="34" charset="0"/>
                <a:ea typeface="Calibri" panose="020F0502020204030204" pitchFamily="34" charset="0"/>
                <a:cs typeface="Arial" panose="020B0604020202020204" pitchFamily="34" charset="0"/>
              </a:rPr>
              <a:t>: Lists all branches in the current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branch [branch-name]</a:t>
            </a:r>
            <a:r>
              <a:rPr lang="en-IL" sz="2000" dirty="0">
                <a:effectLst/>
                <a:latin typeface="Calibri" panose="020F0502020204030204" pitchFamily="34" charset="0"/>
                <a:ea typeface="Calibri" panose="020F0502020204030204" pitchFamily="34" charset="0"/>
                <a:cs typeface="Arial" panose="020B0604020202020204" pitchFamily="34" charset="0"/>
              </a:rPr>
              <a:t>: Creates a new branch with the given name.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70F74F8A-A3E4-DCCB-FDF7-6182CF86D01B}"/>
              </a:ext>
            </a:extLst>
          </p:cNvPr>
          <p:cNvSpPr>
            <a:spLocks noGrp="1"/>
          </p:cNvSpPr>
          <p:nvPr>
            <p:ph type="pic" sz="quarter" idx="15"/>
          </p:nvPr>
        </p:nvSpPr>
        <p:spPr/>
      </p:sp>
      <p:sp>
        <p:nvSpPr>
          <p:cNvPr id="5" name="Text Placeholder 4">
            <a:extLst>
              <a:ext uri="{FF2B5EF4-FFF2-40B4-BE49-F238E27FC236}">
                <a16:creationId xmlns:a16="http://schemas.microsoft.com/office/drawing/2014/main" id="{202CA547-A10B-3BBA-0B91-D34F64AB5BC2}"/>
              </a:ext>
            </a:extLst>
          </p:cNvPr>
          <p:cNvSpPr>
            <a:spLocks noGrp="1"/>
          </p:cNvSpPr>
          <p:nvPr>
            <p:ph type="body" sz="quarter" idx="16"/>
          </p:nvPr>
        </p:nvSpPr>
        <p:spPr/>
        <p:txBody>
          <a:bodyPr/>
          <a:lstStyle/>
          <a:p>
            <a:r>
              <a:rPr lang="en-US" dirty="0"/>
              <a:t>  </a:t>
            </a:r>
            <a:endParaRPr lang="en-IL" dirty="0"/>
          </a:p>
        </p:txBody>
      </p:sp>
    </p:spTree>
    <p:extLst>
      <p:ext uri="{BB962C8B-B14F-4D97-AF65-F5344CB8AC3E}">
        <p14:creationId xmlns:p14="http://schemas.microsoft.com/office/powerpoint/2010/main" val="41135900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9C0E8-B55E-F742-F96E-8F65C5AD48B4}"/>
              </a:ext>
            </a:extLst>
          </p:cNvPr>
          <p:cNvSpPr>
            <a:spLocks noGrp="1"/>
          </p:cNvSpPr>
          <p:nvPr>
            <p:ph type="title"/>
          </p:nvPr>
        </p:nvSpPr>
        <p:spPr>
          <a:xfrm>
            <a:off x="548640" y="990600"/>
            <a:ext cx="10805160" cy="381000"/>
          </a:xfrm>
        </p:spPr>
        <p:txBody>
          <a:bodyPr>
            <a:normAutofit fontScale="90000"/>
          </a:bodyPr>
          <a:lstStyle/>
          <a:p>
            <a:r>
              <a:rPr lang="en-US" sz="2200" dirty="0"/>
              <a:t>…. …..</a:t>
            </a:r>
            <a:endParaRPr lang="en-IL" dirty="0"/>
          </a:p>
        </p:txBody>
      </p:sp>
      <p:sp>
        <p:nvSpPr>
          <p:cNvPr id="3" name="Content Placeholder 2">
            <a:extLst>
              <a:ext uri="{FF2B5EF4-FFF2-40B4-BE49-F238E27FC236}">
                <a16:creationId xmlns:a16="http://schemas.microsoft.com/office/drawing/2014/main" id="{B2774473-7A7A-BF08-9D26-5F7FDF600E28}"/>
              </a:ext>
            </a:extLst>
          </p:cNvPr>
          <p:cNvSpPr>
            <a:spLocks noGrp="1"/>
          </p:cNvSpPr>
          <p:nvPr>
            <p:ph sz="quarter" idx="13"/>
          </p:nvPr>
        </p:nvSpPr>
        <p:spPr>
          <a:xfrm>
            <a:off x="548640" y="2209800"/>
            <a:ext cx="10288693" cy="4117848"/>
          </a:xfrm>
        </p:spPr>
        <p:txBody>
          <a:bodyPr>
            <a:normAutofit fontScale="77500" lnSpcReduction="20000"/>
          </a:bodyPr>
          <a:lstStyle/>
          <a:p>
            <a:pPr marL="342900" marR="0" lvl="0" indent="-342900" rtl="0">
              <a:lnSpc>
                <a:spcPct val="107000"/>
              </a:lnSpc>
              <a:spcBef>
                <a:spcPts val="0"/>
              </a:spcBef>
              <a:spcAft>
                <a:spcPts val="800"/>
              </a:spcAft>
              <a:buFont typeface="+mj-lt"/>
              <a:buAutoNum type="arabicPeriod"/>
              <a:tabLst>
                <a:tab pos="2286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checkout [branch-name]</a:t>
            </a:r>
            <a:r>
              <a:rPr lang="en-IL" sz="2000" dirty="0">
                <a:effectLst/>
                <a:latin typeface="Calibri" panose="020F0502020204030204" pitchFamily="34" charset="0"/>
                <a:ea typeface="Calibri" panose="020F0502020204030204" pitchFamily="34" charset="0"/>
                <a:cs typeface="Arial" panose="020B0604020202020204" pitchFamily="34" charset="0"/>
              </a:rPr>
              <a:t>: Switches to the specified branch.</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2286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checkout -b [branch-name]</a:t>
            </a:r>
            <a:r>
              <a:rPr lang="en-IL" sz="2000" dirty="0">
                <a:effectLst/>
                <a:latin typeface="Calibri" panose="020F0502020204030204" pitchFamily="34" charset="0"/>
                <a:ea typeface="Calibri" panose="020F0502020204030204" pitchFamily="34" charset="0"/>
                <a:cs typeface="Arial" panose="020B0604020202020204" pitchFamily="34" charset="0"/>
              </a:rPr>
              <a:t>: Creates a new branch and switches to it.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2286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merge [branch-name]</a:t>
            </a:r>
            <a:r>
              <a:rPr lang="en-IL" sz="2000" dirty="0">
                <a:effectLst/>
                <a:latin typeface="Calibri" panose="020F0502020204030204" pitchFamily="34" charset="0"/>
                <a:ea typeface="Calibri" panose="020F0502020204030204" pitchFamily="34" charset="0"/>
                <a:cs typeface="Arial" panose="020B0604020202020204" pitchFamily="34" charset="0"/>
              </a:rPr>
              <a:t>: Merges the specified branch into the current branch.</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2286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remote -v</a:t>
            </a:r>
            <a:r>
              <a:rPr lang="en-IL" sz="2000" dirty="0">
                <a:effectLst/>
                <a:latin typeface="Calibri" panose="020F0502020204030204" pitchFamily="34" charset="0"/>
                <a:ea typeface="Calibri" panose="020F0502020204030204" pitchFamily="34" charset="0"/>
                <a:cs typeface="Arial" panose="020B0604020202020204" pitchFamily="34" charset="0"/>
              </a:rPr>
              <a:t>: Lists all remote repositories and their URLs.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2286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stash</a:t>
            </a:r>
            <a:r>
              <a:rPr lang="en-IL" sz="2000" dirty="0">
                <a:effectLst/>
                <a:latin typeface="Calibri" panose="020F0502020204030204" pitchFamily="34" charset="0"/>
                <a:ea typeface="Calibri" panose="020F0502020204030204" pitchFamily="34" charset="0"/>
                <a:cs typeface="Arial" panose="020B0604020202020204" pitchFamily="34" charset="0"/>
              </a:rPr>
              <a:t>: Temporarily stores changes that are not ready to be committed.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2286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tag [tag-name]</a:t>
            </a:r>
            <a:r>
              <a:rPr lang="en-IL" sz="2000" dirty="0">
                <a:effectLst/>
                <a:latin typeface="Calibri" panose="020F0502020204030204" pitchFamily="34" charset="0"/>
                <a:ea typeface="Calibri" panose="020F0502020204030204" pitchFamily="34" charset="0"/>
                <a:cs typeface="Arial" panose="020B0604020202020204" pitchFamily="34" charset="0"/>
              </a:rPr>
              <a:t>: Creates a new tag with the given name.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2286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push --tags</a:t>
            </a:r>
            <a:r>
              <a:rPr lang="en-IL" sz="2000" dirty="0">
                <a:effectLst/>
                <a:latin typeface="Calibri" panose="020F0502020204030204" pitchFamily="34" charset="0"/>
                <a:ea typeface="Calibri" panose="020F0502020204030204" pitchFamily="34" charset="0"/>
                <a:cs typeface="Arial" panose="020B0604020202020204" pitchFamily="34" charset="0"/>
              </a:rPr>
              <a:t>: Pushes all tags to a remote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2286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log</a:t>
            </a:r>
            <a:r>
              <a:rPr lang="en-IL" sz="2000" dirty="0">
                <a:effectLst/>
                <a:latin typeface="Calibri" panose="020F0502020204030204" pitchFamily="34" charset="0"/>
                <a:ea typeface="Calibri" panose="020F0502020204030204" pitchFamily="34" charset="0"/>
                <a:cs typeface="Arial" panose="020B0604020202020204" pitchFamily="34" charset="0"/>
              </a:rPr>
              <a:t>: Shows a list of all commits in the repository.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2286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status</a:t>
            </a:r>
            <a:r>
              <a:rPr lang="en-IL" sz="2000" dirty="0">
                <a:effectLst/>
                <a:latin typeface="Calibri" panose="020F0502020204030204" pitchFamily="34" charset="0"/>
                <a:ea typeface="Calibri" panose="020F0502020204030204" pitchFamily="34" charset="0"/>
                <a:cs typeface="Arial" panose="020B0604020202020204" pitchFamily="34" charset="0"/>
              </a:rPr>
              <a:t>: Shows the status of the repository and any uncommitted changes.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2286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reset [file]</a:t>
            </a:r>
            <a:r>
              <a:rPr lang="en-IL" sz="2000" dirty="0">
                <a:effectLst/>
                <a:latin typeface="Calibri" panose="020F0502020204030204" pitchFamily="34" charset="0"/>
                <a:ea typeface="Calibri" panose="020F0502020204030204" pitchFamily="34" charset="0"/>
                <a:cs typeface="Arial" panose="020B0604020202020204" pitchFamily="34" charset="0"/>
              </a:rPr>
              <a:t>: </a:t>
            </a:r>
            <a:r>
              <a:rPr lang="en-IL" sz="2000" dirty="0" err="1">
                <a:effectLst/>
                <a:latin typeface="Calibri" panose="020F0502020204030204" pitchFamily="34" charset="0"/>
                <a:ea typeface="Calibri" panose="020F0502020204030204" pitchFamily="34" charset="0"/>
                <a:cs typeface="Arial" panose="020B0604020202020204" pitchFamily="34" charset="0"/>
              </a:rPr>
              <a:t>Unstages</a:t>
            </a:r>
            <a:r>
              <a:rPr lang="en-IL" sz="2000" dirty="0">
                <a:effectLst/>
                <a:latin typeface="Calibri" panose="020F0502020204030204" pitchFamily="34" charset="0"/>
                <a:ea typeface="Calibri" panose="020F0502020204030204" pitchFamily="34" charset="0"/>
                <a:cs typeface="Arial" panose="020B0604020202020204" pitchFamily="34" charset="0"/>
              </a:rPr>
              <a:t> the specified file from the staging area.</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228600" algn="l"/>
              </a:tabLst>
            </a:pPr>
            <a:r>
              <a:rPr lang="en-IL" sz="2000" b="1" dirty="0">
                <a:effectLst/>
                <a:latin typeface="Calibri" panose="020F0502020204030204" pitchFamily="34" charset="0"/>
                <a:ea typeface="Calibri" panose="020F0502020204030204" pitchFamily="34" charset="0"/>
                <a:cs typeface="Arial" panose="020B0604020202020204" pitchFamily="34" charset="0"/>
              </a:rPr>
              <a:t>git reset --hard</a:t>
            </a:r>
            <a:r>
              <a:rPr lang="en-IL" sz="2000" dirty="0">
                <a:effectLst/>
                <a:latin typeface="Calibri" panose="020F0502020204030204" pitchFamily="34" charset="0"/>
                <a:ea typeface="Calibri" panose="020F0502020204030204" pitchFamily="34" charset="0"/>
                <a:cs typeface="Arial" panose="020B0604020202020204" pitchFamily="34" charset="0"/>
              </a:rPr>
              <a:t>: Discards all changes in the working directory and staging area.</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800"/>
              </a:spcAft>
              <a:buNone/>
              <a:tabLst>
                <a:tab pos="2286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These are just some of the many Git commands available. It's important to read the documentation and experiment with different commands to fully understand the capabilities of Git.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Picture Placeholder 3">
            <a:extLst>
              <a:ext uri="{FF2B5EF4-FFF2-40B4-BE49-F238E27FC236}">
                <a16:creationId xmlns:a16="http://schemas.microsoft.com/office/drawing/2014/main" id="{B48F24DD-E0A3-916A-0B88-DD6940F8B4DC}"/>
              </a:ext>
            </a:extLst>
          </p:cNvPr>
          <p:cNvSpPr>
            <a:spLocks noGrp="1"/>
          </p:cNvSpPr>
          <p:nvPr>
            <p:ph type="pic" sz="quarter" idx="15"/>
          </p:nvPr>
        </p:nvSpPr>
        <p:spPr/>
      </p:sp>
      <p:sp>
        <p:nvSpPr>
          <p:cNvPr id="5" name="Text Placeholder 4">
            <a:extLst>
              <a:ext uri="{FF2B5EF4-FFF2-40B4-BE49-F238E27FC236}">
                <a16:creationId xmlns:a16="http://schemas.microsoft.com/office/drawing/2014/main" id="{E2B6C37D-510D-17FC-216F-94FA437A1E06}"/>
              </a:ext>
            </a:extLst>
          </p:cNvPr>
          <p:cNvSpPr>
            <a:spLocks noGrp="1"/>
          </p:cNvSpPr>
          <p:nvPr>
            <p:ph type="body" sz="quarter" idx="16"/>
          </p:nvPr>
        </p:nvSpPr>
        <p:spPr>
          <a:xfrm>
            <a:off x="-1" y="1676400"/>
            <a:ext cx="10837333" cy="228600"/>
          </a:xfrm>
        </p:spPr>
        <p:txBody>
          <a:bodyPr/>
          <a:lstStyle/>
          <a:p>
            <a:r>
              <a:rPr lang="en-US" dirty="0"/>
              <a:t>   </a:t>
            </a:r>
            <a:endParaRPr lang="en-IL" dirty="0"/>
          </a:p>
        </p:txBody>
      </p:sp>
    </p:spTree>
    <p:extLst>
      <p:ext uri="{BB962C8B-B14F-4D97-AF65-F5344CB8AC3E}">
        <p14:creationId xmlns:p14="http://schemas.microsoft.com/office/powerpoint/2010/main" val="33887787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86DC4767-52CC-F690-2B9E-C4637C2C8240}"/>
              </a:ext>
            </a:extLst>
          </p:cNvPr>
          <p:cNvSpPr>
            <a:spLocks noGrp="1"/>
          </p:cNvSpPr>
          <p:nvPr>
            <p:ph type="body" sz="quarter" idx="14"/>
          </p:nvPr>
        </p:nvSpPr>
        <p:spPr/>
        <p:txBody>
          <a:bodyPr/>
          <a:lstStyle/>
          <a:p>
            <a:endParaRPr lang="en-IL"/>
          </a:p>
        </p:txBody>
      </p:sp>
      <p:sp>
        <p:nvSpPr>
          <p:cNvPr id="22" name="Text Placeholder 21">
            <a:extLst>
              <a:ext uri="{FF2B5EF4-FFF2-40B4-BE49-F238E27FC236}">
                <a16:creationId xmlns:a16="http://schemas.microsoft.com/office/drawing/2014/main" id="{57DFE6CF-84DD-6B12-0571-FBF12609DECE}"/>
              </a:ext>
            </a:extLst>
          </p:cNvPr>
          <p:cNvSpPr>
            <a:spLocks noGrp="1"/>
          </p:cNvSpPr>
          <p:nvPr>
            <p:ph type="body" sz="quarter" idx="12"/>
          </p:nvPr>
        </p:nvSpPr>
        <p:spPr/>
        <p:txBody>
          <a:bodyPr/>
          <a:lstStyle/>
          <a:p>
            <a:endParaRPr lang="en-IL" dirty="0"/>
          </a:p>
        </p:txBody>
      </p:sp>
      <p:sp>
        <p:nvSpPr>
          <p:cNvPr id="21" name="Title 20">
            <a:extLst>
              <a:ext uri="{FF2B5EF4-FFF2-40B4-BE49-F238E27FC236}">
                <a16:creationId xmlns:a16="http://schemas.microsoft.com/office/drawing/2014/main" id="{9E93A070-86C5-E4D7-A3C3-BAD40A631E82}"/>
              </a:ext>
            </a:extLst>
          </p:cNvPr>
          <p:cNvSpPr>
            <a:spLocks noGrp="1"/>
          </p:cNvSpPr>
          <p:nvPr>
            <p:ph type="ctrTitle"/>
          </p:nvPr>
        </p:nvSpPr>
        <p:spPr>
          <a:xfrm>
            <a:off x="1378135" y="1219200"/>
            <a:ext cx="7232465" cy="2590800"/>
          </a:xfrm>
        </p:spPr>
        <p:txBody>
          <a:bodyPr>
            <a:normAutofit/>
          </a:bodyPr>
          <a:lstStyle/>
          <a:p>
            <a:r>
              <a:rPr lang="en-US" dirty="0"/>
              <a:t>Thank you </a:t>
            </a:r>
            <a:br>
              <a:rPr lang="en-US" dirty="0"/>
            </a:br>
            <a:r>
              <a:rPr lang="en-US" dirty="0"/>
              <a:t>prepared by dr. Antonio Rawad nassar </a:t>
            </a:r>
            <a:endParaRPr lang="en-IL" dirty="0"/>
          </a:p>
        </p:txBody>
      </p:sp>
      <p:pic>
        <p:nvPicPr>
          <p:cNvPr id="13" name="Picture Placeholder 12" descr="Icon&#10;&#10;Description automatically generated">
            <a:extLst>
              <a:ext uri="{FF2B5EF4-FFF2-40B4-BE49-F238E27FC236}">
                <a16:creationId xmlns:a16="http://schemas.microsoft.com/office/drawing/2014/main" id="{FEA811BE-58FA-965E-E1C4-9BF0CF2C3AAE}"/>
              </a:ext>
            </a:extLst>
          </p:cNvPr>
          <p:cNvPicPr>
            <a:picLocks noGrp="1" noChangeAspect="1"/>
          </p:cNvPicPr>
          <p:nvPr>
            <p:ph type="pic" sz="quarter" idx="11"/>
          </p:nvPr>
        </p:nvPicPr>
        <p:blipFill rotWithShape="1">
          <a:blip r:embed="rId2"/>
          <a:srcRect l="12052" r="12052"/>
          <a:stretch/>
        </p:blipFill>
        <p:spPr/>
      </p:pic>
    </p:spTree>
    <p:extLst>
      <p:ext uri="{BB962C8B-B14F-4D97-AF65-F5344CB8AC3E}">
        <p14:creationId xmlns:p14="http://schemas.microsoft.com/office/powerpoint/2010/main" val="4195637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E63B-7EF7-7F2D-5AA1-06F846A13C03}"/>
              </a:ext>
            </a:extLst>
          </p:cNvPr>
          <p:cNvSpPr>
            <a:spLocks noGrp="1"/>
          </p:cNvSpPr>
          <p:nvPr>
            <p:ph type="title"/>
          </p:nvPr>
        </p:nvSpPr>
        <p:spPr/>
        <p:txBody>
          <a:bodyPr/>
          <a:lstStyle/>
          <a:p>
            <a:r>
              <a:rPr lang="en-US" dirty="0"/>
              <a:t>WHY WE STUDY </a:t>
            </a:r>
            <a:endParaRPr lang="en-IL" dirty="0"/>
          </a:p>
        </p:txBody>
      </p:sp>
      <p:sp>
        <p:nvSpPr>
          <p:cNvPr id="3" name="Content Placeholder 2">
            <a:extLst>
              <a:ext uri="{FF2B5EF4-FFF2-40B4-BE49-F238E27FC236}">
                <a16:creationId xmlns:a16="http://schemas.microsoft.com/office/drawing/2014/main" id="{47EBCA22-30D7-1E35-6A85-AFB46D7733F9}"/>
              </a:ext>
            </a:extLst>
          </p:cNvPr>
          <p:cNvSpPr>
            <a:spLocks noGrp="1"/>
          </p:cNvSpPr>
          <p:nvPr>
            <p:ph sz="quarter" idx="13"/>
          </p:nvPr>
        </p:nvSpPr>
        <p:spPr>
          <a:xfrm>
            <a:off x="548640" y="2101132"/>
            <a:ext cx="10288693" cy="4226516"/>
          </a:xfrm>
        </p:spPr>
        <p:txBody>
          <a:bodyPr>
            <a:normAutofit fontScale="70000" lnSpcReduction="20000"/>
          </a:bodyPr>
          <a:lstStyle/>
          <a:p>
            <a:pPr marL="342900" marR="0" lvl="0" indent="-342900" algn="just">
              <a:lnSpc>
                <a:spcPct val="107000"/>
              </a:lnSpc>
              <a:spcBef>
                <a:spcPts val="0"/>
              </a:spcBef>
              <a:spcAft>
                <a:spcPts val="800"/>
              </a:spcAft>
              <a:tabLst>
                <a:tab pos="457200" algn="l"/>
              </a:tabLst>
            </a:pPr>
            <a:r>
              <a:rPr lang="en-IL" sz="2400" b="1" dirty="0">
                <a:effectLst/>
                <a:latin typeface="Calibri" panose="020F0502020204030204" pitchFamily="34" charset="0"/>
                <a:ea typeface="Calibri" panose="020F0502020204030204" pitchFamily="34" charset="0"/>
                <a:cs typeface="Arial" panose="020B0604020202020204" pitchFamily="34" charset="0"/>
              </a:rPr>
              <a:t>Version control:</a:t>
            </a:r>
            <a:r>
              <a:rPr lang="en-IL" sz="24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Git is a powerful version control system that allows developers to track changes to their code over time. By using Git, developers can easily revert to previous versions of code, compare changes between versions, and collaborate with others on code changes.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800"/>
              </a:spcAft>
              <a:tabLst>
                <a:tab pos="457200" algn="l"/>
              </a:tabLst>
            </a:pPr>
            <a:r>
              <a:rPr lang="en-IL" sz="2400" b="1" dirty="0">
                <a:effectLst/>
                <a:latin typeface="Calibri" panose="020F0502020204030204" pitchFamily="34" charset="0"/>
                <a:ea typeface="Calibri" panose="020F0502020204030204" pitchFamily="34" charset="0"/>
                <a:cs typeface="Arial" panose="020B0604020202020204" pitchFamily="34" charset="0"/>
              </a:rPr>
              <a:t>Collaboration</a:t>
            </a:r>
            <a:r>
              <a:rPr lang="en-IL" sz="2000" dirty="0">
                <a:effectLst/>
                <a:latin typeface="Calibri" panose="020F0502020204030204" pitchFamily="34" charset="0"/>
                <a:ea typeface="Calibri" panose="020F0502020204030204" pitchFamily="34" charset="0"/>
                <a:cs typeface="Arial" panose="020B0604020202020204" pitchFamily="34" charset="0"/>
              </a:rPr>
              <a:t>: Git provides powerful tools for collaborating with other developers on code changes. Developers can use Git to create and manage branches, merge changes from multiple contributors, and review code changes before they are merged into the main codebase.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800"/>
              </a:spcAft>
              <a:tabLst>
                <a:tab pos="457200" algn="l"/>
              </a:tabLst>
            </a:pPr>
            <a:r>
              <a:rPr lang="en-IL" sz="2400" b="1" dirty="0">
                <a:effectLst/>
                <a:latin typeface="Calibri" panose="020F0502020204030204" pitchFamily="34" charset="0"/>
                <a:ea typeface="Calibri" panose="020F0502020204030204" pitchFamily="34" charset="0"/>
                <a:cs typeface="Arial" panose="020B0604020202020204" pitchFamily="34" charset="0"/>
              </a:rPr>
              <a:t>Efficiency:</a:t>
            </a:r>
            <a:r>
              <a:rPr lang="en-IL" sz="24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Git can help developers work more efficiently by automating tasks such as merging code changes and resolving conflicts. This can save developers time and reduce the risk of errors in the codebase.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800"/>
              </a:spcAft>
              <a:tabLst>
                <a:tab pos="457200" algn="l"/>
              </a:tabLst>
            </a:pPr>
            <a:r>
              <a:rPr lang="en-IL" sz="2400" b="1" dirty="0">
                <a:effectLst/>
                <a:latin typeface="Calibri" panose="020F0502020204030204" pitchFamily="34" charset="0"/>
                <a:ea typeface="Calibri" panose="020F0502020204030204" pitchFamily="34" charset="0"/>
                <a:cs typeface="Arial" panose="020B0604020202020204" pitchFamily="34" charset="0"/>
              </a:rPr>
              <a:t>Portability:</a:t>
            </a:r>
            <a:r>
              <a:rPr lang="en-IL" sz="24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Git is a portable system that can be used on a wide range of platforms, including Windows, macOS, and Linux. This makes it easy for developers to work on code from any computer or location.</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800"/>
              </a:spcAft>
              <a:tabLst>
                <a:tab pos="457200" algn="l"/>
              </a:tabLst>
            </a:pPr>
            <a:r>
              <a:rPr lang="en-IL" sz="2400" b="1" dirty="0">
                <a:effectLst/>
                <a:latin typeface="Calibri" panose="020F0502020204030204" pitchFamily="34" charset="0"/>
                <a:ea typeface="Calibri" panose="020F0502020204030204" pitchFamily="34" charset="0"/>
                <a:cs typeface="Arial" panose="020B0604020202020204" pitchFamily="34" charset="0"/>
              </a:rPr>
              <a:t>Open source community:</a:t>
            </a:r>
            <a:r>
              <a:rPr lang="en-IL" sz="24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Git is an open source system that is supported by a large and active community of developers. This community provides resources, tools, and support for Git users, making it easier to learn and use Git effectively.</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800"/>
              </a:spcAft>
              <a:tabLst>
                <a:tab pos="457200" algn="l"/>
              </a:tabLst>
            </a:pPr>
            <a:r>
              <a:rPr lang="en-IL" sz="2400" b="1" dirty="0">
                <a:effectLst/>
                <a:latin typeface="Calibri" panose="020F0502020204030204" pitchFamily="34" charset="0"/>
                <a:ea typeface="Calibri" panose="020F0502020204030204" pitchFamily="34" charset="0"/>
                <a:cs typeface="Arial" panose="020B0604020202020204" pitchFamily="34" charset="0"/>
              </a:rPr>
              <a:t>Industry standard:</a:t>
            </a:r>
            <a:r>
              <a:rPr lang="en-IL" sz="2400" dirty="0">
                <a:effectLst/>
                <a:latin typeface="Calibri" panose="020F0502020204030204" pitchFamily="34" charset="0"/>
                <a:ea typeface="Calibri" panose="020F0502020204030204" pitchFamily="34" charset="0"/>
                <a:cs typeface="Arial" panose="020B0604020202020204" pitchFamily="34" charset="0"/>
              </a:rPr>
              <a:t> </a:t>
            </a:r>
            <a:r>
              <a:rPr lang="en-IL" sz="2000" dirty="0">
                <a:effectLst/>
                <a:latin typeface="Calibri" panose="020F0502020204030204" pitchFamily="34" charset="0"/>
                <a:ea typeface="Calibri" panose="020F0502020204030204" pitchFamily="34" charset="0"/>
                <a:cs typeface="Arial" panose="020B0604020202020204" pitchFamily="34" charset="0"/>
              </a:rPr>
              <a:t>Git is widely used in the software development industry and is a standard tool for managing code repositories. Learning Git can help developers to be more competitive in the job market and to work more effectively in a professional environment.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Overall, studying Git can help developers to become more efficient, collaborative, and effective in managing code repositories. It is an essential tool for modern software development and is used by millions of developers worldwide</a:t>
            </a:r>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Placeholder 5">
            <a:extLst>
              <a:ext uri="{FF2B5EF4-FFF2-40B4-BE49-F238E27FC236}">
                <a16:creationId xmlns:a16="http://schemas.microsoft.com/office/drawing/2014/main" id="{043273EC-0FCD-0868-C0DA-C875E950FA1A}"/>
              </a:ext>
            </a:extLst>
          </p:cNvPr>
          <p:cNvPicPr>
            <a:picLocks noGrp="1" noChangeAspect="1"/>
          </p:cNvPicPr>
          <p:nvPr>
            <p:ph type="pic" sz="quarter" idx="15"/>
          </p:nvPr>
        </p:nvPicPr>
        <p:blipFill>
          <a:blip r:embed="rId2"/>
          <a:srcRect t="45117" b="45117"/>
          <a:stretch>
            <a:fillRect/>
          </a:stretch>
        </p:blipFill>
        <p:spPr>
          <a:prstGeom prst="rect">
            <a:avLst/>
          </a:prstGeom>
        </p:spPr>
      </p:pic>
      <p:sp>
        <p:nvSpPr>
          <p:cNvPr id="5" name="Text Placeholder 4">
            <a:extLst>
              <a:ext uri="{FF2B5EF4-FFF2-40B4-BE49-F238E27FC236}">
                <a16:creationId xmlns:a16="http://schemas.microsoft.com/office/drawing/2014/main" id="{998EB0D2-864B-6A75-3E14-2D9A791CE477}"/>
              </a:ext>
            </a:extLst>
          </p:cNvPr>
          <p:cNvSpPr>
            <a:spLocks noGrp="1"/>
          </p:cNvSpPr>
          <p:nvPr>
            <p:ph type="body" sz="quarter" idx="16"/>
          </p:nvPr>
        </p:nvSpPr>
        <p:spPr>
          <a:xfrm>
            <a:off x="-1" y="1676401"/>
            <a:ext cx="10837333" cy="412540"/>
          </a:xfrm>
        </p:spPr>
        <p:txBody>
          <a:bodyPr/>
          <a:lstStyle/>
          <a:p>
            <a:r>
              <a:rPr lang="en-US" dirty="0"/>
              <a:t>  here are some reasons why we study Git:</a:t>
            </a:r>
          </a:p>
          <a:p>
            <a:endParaRPr lang="en-IL" dirty="0"/>
          </a:p>
        </p:txBody>
      </p:sp>
    </p:spTree>
    <p:extLst>
      <p:ext uri="{BB962C8B-B14F-4D97-AF65-F5344CB8AC3E}">
        <p14:creationId xmlns:p14="http://schemas.microsoft.com/office/powerpoint/2010/main" val="1085911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0791-14D7-E0DB-ADD5-5B1A97810BED}"/>
              </a:ext>
            </a:extLst>
          </p:cNvPr>
          <p:cNvSpPr>
            <a:spLocks noGrp="1"/>
          </p:cNvSpPr>
          <p:nvPr>
            <p:ph type="title"/>
          </p:nvPr>
        </p:nvSpPr>
        <p:spPr/>
        <p:txBody>
          <a:bodyPr>
            <a:normAutofit fontScale="90000"/>
          </a:bodyPr>
          <a:lstStyle/>
          <a:p>
            <a:r>
              <a:rPr lang="en-US" dirty="0"/>
              <a:t>GET STARTED WITH GITHUB,</a:t>
            </a:r>
            <a:br>
              <a:rPr lang="en-US" dirty="0"/>
            </a:br>
            <a:endParaRPr lang="en-IL" dirty="0"/>
          </a:p>
        </p:txBody>
      </p:sp>
      <p:sp>
        <p:nvSpPr>
          <p:cNvPr id="3" name="Content Placeholder 2">
            <a:extLst>
              <a:ext uri="{FF2B5EF4-FFF2-40B4-BE49-F238E27FC236}">
                <a16:creationId xmlns:a16="http://schemas.microsoft.com/office/drawing/2014/main" id="{01D5729B-833B-03B3-5F6B-576C1DF3E694}"/>
              </a:ext>
            </a:extLst>
          </p:cNvPr>
          <p:cNvSpPr>
            <a:spLocks noGrp="1"/>
          </p:cNvSpPr>
          <p:nvPr>
            <p:ph sz="quarter" idx="13"/>
          </p:nvPr>
        </p:nvSpPr>
        <p:spPr>
          <a:xfrm>
            <a:off x="548640" y="2133600"/>
            <a:ext cx="10288693" cy="4194048"/>
          </a:xfrm>
        </p:spPr>
        <p:txBody>
          <a:bodyPr>
            <a:normAutofit fontScale="77500" lnSpcReduction="20000"/>
          </a:bodyPr>
          <a:lstStyle/>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Go to the GitHub website at </a:t>
            </a:r>
            <a:r>
              <a:rPr lang="en-IL" sz="2000" u="sng" dirty="0">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2"/>
              </a:rPr>
              <a:t>https://github.com/</a:t>
            </a:r>
            <a:r>
              <a:rPr lang="en-IL" sz="2000" dirty="0">
                <a:effectLst/>
                <a:latin typeface="Calibri" panose="020F0502020204030204" pitchFamily="34" charset="0"/>
                <a:ea typeface="Calibri" panose="020F0502020204030204" pitchFamily="34" charset="0"/>
                <a:cs typeface="Arial" panose="020B0604020202020204" pitchFamily="34" charset="0"/>
              </a:rPr>
              <a: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Click on the "Sign up" button in the top right corner of the page.</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Enter your preferred username, email address, and a strong password. You can also sign up using your Google account or Apple ID.</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Select your plan. GitHub offers free and paid plans with different features and storage limits. For most users, the free plan should be sufficient.</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Complete the short questionnaire that asks you about your experience with coding and your intended use of GitHub.</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Verify your email address. GitHub will send you an email with a verification link that you need to click on to complete your registration.</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Customize your profile. You can add a profile picture, bio, and other information to your GitHub profile to help other users get to know you.</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tabLst>
                <a:tab pos="457200" algn="l"/>
              </a:tabLst>
            </a:pPr>
            <a:r>
              <a:rPr lang="en-IL" sz="2000" dirty="0">
                <a:effectLst/>
                <a:latin typeface="Calibri" panose="020F0502020204030204" pitchFamily="34" charset="0"/>
                <a:ea typeface="Calibri" panose="020F0502020204030204" pitchFamily="34" charset="0"/>
                <a:cs typeface="Arial" panose="020B0604020202020204" pitchFamily="34" charset="0"/>
              </a:rPr>
              <a:t>Explore the GitHub interface. Once you're logged in, you can browse existing repositories, search for projects, and create your own repositories.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That's it! With these steps, you should now have a GitHub account and be ready to start using Git and GitHub for version control and collaboration on software development projects.</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pic>
        <p:nvPicPr>
          <p:cNvPr id="6" name="Picture Placeholder 5">
            <a:extLst>
              <a:ext uri="{FF2B5EF4-FFF2-40B4-BE49-F238E27FC236}">
                <a16:creationId xmlns:a16="http://schemas.microsoft.com/office/drawing/2014/main" id="{41D896E2-4358-7A23-0233-89C44AB11DF1}"/>
              </a:ext>
            </a:extLst>
          </p:cNvPr>
          <p:cNvPicPr>
            <a:picLocks noGrp="1" noChangeAspect="1"/>
          </p:cNvPicPr>
          <p:nvPr>
            <p:ph type="pic" sz="quarter" idx="15"/>
          </p:nvPr>
        </p:nvPicPr>
        <p:blipFill>
          <a:blip r:embed="rId3"/>
          <a:srcRect t="45117" b="45117"/>
          <a:stretch>
            <a:fillRect/>
          </a:stretch>
        </p:blipFill>
        <p:spPr>
          <a:prstGeom prst="rect">
            <a:avLst/>
          </a:prstGeom>
        </p:spPr>
      </p:pic>
      <p:sp>
        <p:nvSpPr>
          <p:cNvPr id="5" name="Text Placeholder 4">
            <a:extLst>
              <a:ext uri="{FF2B5EF4-FFF2-40B4-BE49-F238E27FC236}">
                <a16:creationId xmlns:a16="http://schemas.microsoft.com/office/drawing/2014/main" id="{B5D0AEA2-3C35-2446-C082-2189B501F720}"/>
              </a:ext>
            </a:extLst>
          </p:cNvPr>
          <p:cNvSpPr>
            <a:spLocks noGrp="1"/>
          </p:cNvSpPr>
          <p:nvPr>
            <p:ph type="body" sz="quarter" idx="16"/>
          </p:nvPr>
        </p:nvSpPr>
        <p:spPr>
          <a:xfrm>
            <a:off x="-1" y="1676401"/>
            <a:ext cx="10837333" cy="381000"/>
          </a:xfrm>
        </p:spPr>
        <p:txBody>
          <a:bodyPr/>
          <a:lstStyle/>
          <a:p>
            <a:r>
              <a:rPr lang="en-IL" sz="1600" dirty="0">
                <a:effectLst/>
                <a:latin typeface="Calibri" panose="020F0502020204030204" pitchFamily="34" charset="0"/>
                <a:ea typeface="Calibri" panose="020F0502020204030204" pitchFamily="34" charset="0"/>
                <a:cs typeface="Arial" panose="020B0604020202020204" pitchFamily="34" charset="0"/>
              </a:rPr>
              <a:t>Here's a step-by-step guide to getting started with GitHub:</a:t>
            </a:r>
            <a:endParaRPr lang="en-IL" sz="12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Tree>
    <p:extLst>
      <p:ext uri="{BB962C8B-B14F-4D97-AF65-F5344CB8AC3E}">
        <p14:creationId xmlns:p14="http://schemas.microsoft.com/office/powerpoint/2010/main" val="2443094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6A86D9CC-0D9D-4BFE-B3F3-26F480BF8C8A}">
  <ds:schemaRefs>
    <ds:schemaRef ds:uri="http://purl.org/dc/terms/"/>
    <ds:schemaRef ds:uri="http://purl.org/dc/elements/1.1/"/>
    <ds:schemaRef ds:uri="http://schemas.microsoft.com/office/2006/documentManagement/types"/>
    <ds:schemaRef ds:uri="http://schemas.microsoft.com/office/2006/metadata/properties"/>
    <ds:schemaRef ds:uri="71af3243-3dd4-4a8d-8c0d-dd76da1f02a5"/>
    <ds:schemaRef ds:uri="http://www.w3.org/XML/1998/namespace"/>
    <ds:schemaRef ds:uri="http://schemas.microsoft.com/office/infopath/2007/PartnerControls"/>
    <ds:schemaRef ds:uri="http://schemas.openxmlformats.org/package/2006/metadata/core-properties"/>
    <ds:schemaRef ds:uri="16c05727-aa75-4e4a-9b5f-8a80a116589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128</TotalTime>
  <Words>11380</Words>
  <Application>Microsoft Office PowerPoint</Application>
  <PresentationFormat>Widescreen</PresentationFormat>
  <Paragraphs>577</Paragraphs>
  <Slides>73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Arial</vt:lpstr>
      <vt:lpstr>Calibri</vt:lpstr>
      <vt:lpstr>Symbol</vt:lpstr>
      <vt:lpstr>Tw Cen MT</vt:lpstr>
      <vt:lpstr>Tw Cen MT Condensed</vt:lpstr>
      <vt:lpstr>Wingdings 3</vt:lpstr>
      <vt:lpstr>ModernClassicBlock-3</vt:lpstr>
      <vt:lpstr>GITHUB &amp; GIT  explained </vt:lpstr>
      <vt:lpstr> </vt:lpstr>
      <vt:lpstr>WHAT IS  DISTRIBUTED VERSION CONTROL SYSTEM </vt:lpstr>
      <vt:lpstr>FEUTURE AND FUNCTIONALITY OF GIT /GITHUB</vt:lpstr>
      <vt:lpstr>Git:  </vt:lpstr>
      <vt:lpstr>GitHub: </vt:lpstr>
      <vt:lpstr>ALTERNATIVES OF GITHUB </vt:lpstr>
      <vt:lpstr>WHY WE STUDY </vt:lpstr>
      <vt:lpstr>GET STARTED WITH GITHUB, </vt:lpstr>
      <vt:lpstr>PowerPoint Presentation</vt:lpstr>
      <vt:lpstr>HOW TO CREATE TEAM IN GITHUB </vt:lpstr>
      <vt:lpstr>GET STARTED WITH GIT  </vt:lpstr>
      <vt:lpstr>Set up your Git username and email address. </vt:lpstr>
      <vt:lpstr>Git terminology and language used in the industry: </vt:lpstr>
      <vt:lpstr>TEMINOLOGY &amp;LANGUAGE </vt:lpstr>
      <vt:lpstr>Repository: </vt:lpstr>
      <vt:lpstr>Branch: </vt:lpstr>
      <vt:lpstr>Commit:  </vt:lpstr>
      <vt:lpstr>Git init command  </vt:lpstr>
      <vt:lpstr>Merge:  </vt:lpstr>
      <vt:lpstr>Push/Pull Requests  </vt:lpstr>
      <vt:lpstr>Clone:/Fork/Conflict/ </vt:lpstr>
      <vt:lpstr>HOW TO CREATE REPO AND FILES IN GITHUB  </vt:lpstr>
      <vt:lpstr>TO CREATE REPO </vt:lpstr>
      <vt:lpstr>TO CREATE REPO </vt:lpstr>
      <vt:lpstr>TO CREATE REPO </vt:lpstr>
      <vt:lpstr>how to DELETE repo from get hub  </vt:lpstr>
      <vt:lpstr>README.md </vt:lpstr>
      <vt:lpstr>WHAT ARE REPO TAMPLETS AND HOW WE CAN PERSONALIZE  </vt:lpstr>
      <vt:lpstr>Clone  </vt:lpstr>
      <vt:lpstr>clone a repository using Git: </vt:lpstr>
      <vt:lpstr>clone a repository using Git: </vt:lpstr>
      <vt:lpstr>Add And Reset And Commit &amp; Explain Progress </vt:lpstr>
      <vt:lpstr>Add And Reset And Commit &amp; Explain Progress </vt:lpstr>
      <vt:lpstr> example sequence of commands you might use to add, reset, and commit changes in Git: </vt:lpstr>
      <vt:lpstr>ADD RESET,COMMIT </vt:lpstr>
      <vt:lpstr>In summery </vt:lpstr>
      <vt:lpstr>HOW TO UNSTAGE UNWANTED FILE  </vt:lpstr>
      <vt:lpstr>lets make example</vt:lpstr>
      <vt:lpstr>PUSH LOCAL CHANGES TO REMOTE REPOSITORY </vt:lpstr>
      <vt:lpstr>WHAT IS THE “MASTER” AND THE “ORIGIN”  </vt:lpstr>
      <vt:lpstr>MASTER ORIGIN REPO DIAGRAM </vt:lpstr>
      <vt:lpstr>Git Branch / Get Remote -v,   </vt:lpstr>
      <vt:lpstr>Here's an example of how to use git branch and git remote -v: </vt:lpstr>
      <vt:lpstr>Pull Changes From Remote Repository </vt:lpstr>
      <vt:lpstr>Everything About Git Configurations </vt:lpstr>
      <vt:lpstr>Config….</vt:lpstr>
      <vt:lpstr>Generate And Test Github Public Key </vt:lpstr>
      <vt:lpstr>Generate And Test Github Public Key</vt:lpstr>
      <vt:lpstr>Create Repository From Existing Project </vt:lpstr>
      <vt:lpstr>PowerPoint Presentation</vt:lpstr>
      <vt:lpstr>A pull request (PR) </vt:lpstr>
      <vt:lpstr>……..&gt;</vt:lpstr>
      <vt:lpstr>Learn About Branching And Merging </vt:lpstr>
      <vt:lpstr>Here are some common Git commands used for branching and merging: </vt:lpstr>
      <vt:lpstr>Git Branch -d /Git Branch -D </vt:lpstr>
      <vt:lpstr>GIT CHECHOUT -B (BRANCH NAME )? </vt:lpstr>
      <vt:lpstr>Git Push Origin Master    </vt:lpstr>
      <vt:lpstr>Mastering Stash ,  </vt:lpstr>
      <vt:lpstr>Here are some commonly used Git stash commands: </vt:lpstr>
      <vt:lpstr>git stash apply or git stash pop </vt:lpstr>
      <vt:lpstr>Restore And Clean  </vt:lpstr>
      <vt:lpstr>Resetting The Head,   </vt:lpstr>
      <vt:lpstr>Here is an example to explain the process of resetting the head using the git reset command: </vt:lpstr>
      <vt:lpstr>Ignoring Files And Directories   </vt:lpstr>
      <vt:lpstr>Here's an example .gitignore file that ignores the node_modules directory and all files with the .log extension: </vt:lpstr>
      <vt:lpstr>git add -f  </vt:lpstr>
      <vt:lpstr>Tagging And Releasing  </vt:lpstr>
      <vt:lpstr>Here are some common commands used for tagging and releasing in Git:</vt:lpstr>
      <vt:lpstr>the steps to tag and release on GitHub: </vt:lpstr>
      <vt:lpstr>Reference Syntax and dictionary  of commands  </vt:lpstr>
      <vt:lpstr>…. …..</vt:lpstr>
      <vt:lpstr>Thank you  prepared by dr. Antonio Rawad nassar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&amp; GIT  </dc:title>
  <dc:creator>rawad nassar</dc:creator>
  <cp:lastModifiedBy>rawad nassar</cp:lastModifiedBy>
  <cp:revision>18</cp:revision>
  <dcterms:created xsi:type="dcterms:W3CDTF">2023-02-24T10:26:44Z</dcterms:created>
  <dcterms:modified xsi:type="dcterms:W3CDTF">2023-02-24T16:36:53Z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