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83" r:id="rId4"/>
    <p:sldId id="284" r:id="rId5"/>
    <p:sldId id="280" r:id="rId6"/>
    <p:sldId id="281" r:id="rId7"/>
    <p:sldId id="285" r:id="rId8"/>
    <p:sldId id="261" r:id="rId9"/>
    <p:sldId id="262" r:id="rId10"/>
    <p:sldId id="286" r:id="rId11"/>
    <p:sldId id="287" r:id="rId12"/>
    <p:sldId id="264" r:id="rId13"/>
    <p:sldId id="265" r:id="rId14"/>
    <p:sldId id="266" r:id="rId15"/>
    <p:sldId id="267" r:id="rId16"/>
    <p:sldId id="271" r:id="rId17"/>
    <p:sldId id="272" r:id="rId18"/>
    <p:sldId id="273" r:id="rId19"/>
    <p:sldId id="274" r:id="rId20"/>
    <p:sldId id="275" r:id="rId21"/>
    <p:sldId id="276" r:id="rId22"/>
    <p:sldId id="277" r:id="rId23"/>
    <p:sldId id="278"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85" autoAdjust="0"/>
  </p:normalViewPr>
  <p:slideViewPr>
    <p:cSldViewPr>
      <p:cViewPr varScale="1">
        <p:scale>
          <a:sx n="109" d="100"/>
          <a:sy n="109" d="100"/>
        </p:scale>
        <p:origin x="965" y="10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CCAFD-4113-D04D-8990-814D5745505C}" type="datetimeFigureOut">
              <a:rPr lang="en-US" smtClean="0"/>
              <a:pPr/>
              <a:t>12/5/2023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C40E23-B162-2842-8643-509A7DD991B2}" type="slidenum">
              <a:rPr lang="en-US" smtClean="0"/>
              <a:pPr/>
              <a:t>‹#›</a:t>
            </a:fld>
            <a:endParaRPr lang="en-US"/>
          </a:p>
        </p:txBody>
      </p:sp>
    </p:spTree>
    <p:extLst>
      <p:ext uri="{BB962C8B-B14F-4D97-AF65-F5344CB8AC3E}">
        <p14:creationId xmlns:p14="http://schemas.microsoft.com/office/powerpoint/2010/main" val="19282338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7368" y="260648"/>
            <a:ext cx="11377264" cy="2232248"/>
          </a:xfrm>
          <a:prstGeom prst="rect">
            <a:avLst/>
          </a:prstGeom>
        </p:spPr>
        <p:txBody>
          <a:bodyPr anchor="ctr"/>
          <a:lstStyle>
            <a:lvl1pPr algn="l">
              <a:defRPr sz="5400" b="1">
                <a:latin typeface="Courier New" panose="02070309020205020404" pitchFamily="49" charset="0"/>
                <a:cs typeface="Courier New" panose="02070309020205020404" pitchFamily="49" charset="0"/>
              </a:defRPr>
            </a:lvl1pPr>
          </a:lstStyle>
          <a:p>
            <a:r>
              <a:rPr lang="en-US"/>
              <a:t>Click to edit Master title style</a:t>
            </a:r>
            <a:endParaRPr lang="en-US" dirty="0"/>
          </a:p>
        </p:txBody>
      </p:sp>
      <p:sp>
        <p:nvSpPr>
          <p:cNvPr id="3" name="Subtitle 2"/>
          <p:cNvSpPr>
            <a:spLocks noGrp="1"/>
          </p:cNvSpPr>
          <p:nvPr>
            <p:ph type="subTitle" idx="1"/>
          </p:nvPr>
        </p:nvSpPr>
        <p:spPr>
          <a:xfrm>
            <a:off x="407367" y="2636912"/>
            <a:ext cx="5472807" cy="1288866"/>
          </a:xfrm>
          <a:prstGeom prst="rect">
            <a:avLst/>
          </a:prstGeom>
        </p:spPr>
        <p:txBody>
          <a:bodyPr anchor="ctr"/>
          <a:lstStyle>
            <a:lvl1pPr marL="0" indent="0" algn="l">
              <a:buNone/>
              <a:defRPr sz="360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dirty="0"/>
              <a:t>Click to edit Master subtitle style</a:t>
            </a:r>
          </a:p>
        </p:txBody>
      </p:sp>
      <p:sp>
        <p:nvSpPr>
          <p:cNvPr id="6" name="Text Placeholder 5"/>
          <p:cNvSpPr>
            <a:spLocks noGrp="1"/>
          </p:cNvSpPr>
          <p:nvPr>
            <p:ph type="body" sz="quarter" idx="10"/>
          </p:nvPr>
        </p:nvSpPr>
        <p:spPr>
          <a:xfrm>
            <a:off x="407368" y="4653136"/>
            <a:ext cx="5472808" cy="1800200"/>
          </a:xfrm>
          <a:prstGeom prst="rect">
            <a:avLst/>
          </a:prstGeom>
        </p:spPr>
        <p:txBody>
          <a:bodyPr/>
          <a:lstStyle>
            <a:lvl1pPr marL="0" indent="0">
              <a:buNone/>
              <a:defRPr/>
            </a:lvl1pPr>
            <a:lvl2pPr marL="411480" indent="0">
              <a:buNone/>
              <a:defRPr/>
            </a:lvl2pPr>
            <a:lvl3pPr marL="822960" indent="0">
              <a:buNone/>
              <a:defRPr/>
            </a:lvl3pPr>
            <a:lvl4pPr marL="1234440" indent="0">
              <a:buNone/>
              <a:defRPr/>
            </a:lvl4pPr>
            <a:lvl5pPr marL="164592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7563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103632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a:prstGeom prst="rect">
            <a:avLst/>
          </a:prstGeo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4064000" y="6477000"/>
            <a:ext cx="4267200" cy="457200"/>
          </a:xfrm>
          <a:prstGeom prst="rect">
            <a:avLst/>
          </a:prstGeo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8737600" y="6248400"/>
            <a:ext cx="2540000" cy="457200"/>
          </a:xfrm>
          <a:prstGeom prst="rect">
            <a:avLst/>
          </a:prstGeom>
        </p:spPr>
        <p:txBody>
          <a:bodyPr/>
          <a:lstStyle>
            <a:lvl1pPr>
              <a:defRPr/>
            </a:lvl1pPr>
          </a:lstStyle>
          <a:p>
            <a:pPr>
              <a:defRPr/>
            </a:pPr>
            <a:fld id="{636364DB-DED1-4AFC-9AE0-4A9A431B57DF}" type="slidenum">
              <a:rPr lang="en-US" altLang="en-US"/>
              <a:pPr>
                <a:defRPr/>
              </a:pPr>
              <a:t>‹#›</a:t>
            </a:fld>
            <a:endParaRPr lang="en-US" altLang="en-US"/>
          </a:p>
        </p:txBody>
      </p:sp>
    </p:spTree>
    <p:extLst>
      <p:ext uri="{BB962C8B-B14F-4D97-AF65-F5344CB8AC3E}">
        <p14:creationId xmlns:p14="http://schemas.microsoft.com/office/powerpoint/2010/main" val="42813367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88342" y="622046"/>
            <a:ext cx="10815319" cy="415498"/>
          </a:xfrm>
          <a:prstGeom prst="rect">
            <a:avLst/>
          </a:prstGeom>
        </p:spPr>
        <p:txBody>
          <a:bodyPr/>
          <a:lstStyle>
            <a:lvl1pPr>
              <a:defRPr sz="2700" b="0" i="0">
                <a:solidFill>
                  <a:schemeClr val="bg1"/>
                </a:solidFill>
                <a:latin typeface="Segoe UI Light"/>
                <a:cs typeface="Segoe UI Light"/>
              </a:defRPr>
            </a:lvl1pPr>
          </a:lstStyle>
          <a:p>
            <a:r>
              <a:rPr lang="en-US"/>
              <a:t>Click to edit Master title style</a:t>
            </a:r>
            <a:endParaRPr/>
          </a:p>
        </p:txBody>
      </p:sp>
      <p:sp>
        <p:nvSpPr>
          <p:cNvPr id="3" name="Holder 3"/>
          <p:cNvSpPr>
            <a:spLocks noGrp="1"/>
          </p:cNvSpPr>
          <p:nvPr>
            <p:ph sz="half" idx="2"/>
          </p:nvPr>
        </p:nvSpPr>
        <p:spPr>
          <a:xfrm>
            <a:off x="609600" y="1577340"/>
            <a:ext cx="5303520" cy="276999"/>
          </a:xfrm>
          <a:prstGeom prst="rect">
            <a:avLst/>
          </a:prstGeom>
        </p:spPr>
        <p:txBody>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76999"/>
          </a:xfrm>
          <a:prstGeom prst="rect">
            <a:avLst/>
          </a:prstGeom>
        </p:spPr>
        <p:txBody>
          <a:bodyPr/>
          <a:lstStyle>
            <a:lvl1pPr>
              <a:defRPr/>
            </a:lvl1pPr>
          </a:lstStyle>
          <a:p>
            <a:pPr lvl="0"/>
            <a:r>
              <a:rPr lang="en-US"/>
              <a:t>Click to edit Master text styles</a:t>
            </a:r>
          </a:p>
        </p:txBody>
      </p:sp>
      <p:sp>
        <p:nvSpPr>
          <p:cNvPr id="5" name="Holder 4"/>
          <p:cNvSpPr>
            <a:spLocks noGrp="1"/>
          </p:cNvSpPr>
          <p:nvPr>
            <p:ph type="ftr" sz="quarter" idx="10"/>
          </p:nvPr>
        </p:nvSpPr>
        <p:spPr>
          <a:xfrm>
            <a:off x="4144434" y="6378576"/>
            <a:ext cx="3903133" cy="276225"/>
          </a:xfrm>
          <a:prstGeom prst="rect">
            <a:avLst/>
          </a:prstGeom>
        </p:spPr>
        <p:txBody>
          <a:bodyPr/>
          <a:lstStyle>
            <a:lvl1pPr>
              <a:defRPr/>
            </a:lvl1pPr>
          </a:lstStyle>
          <a:p>
            <a:pPr>
              <a:defRPr/>
            </a:pPr>
            <a:endParaRPr lang="en-US" altLang="en-US"/>
          </a:p>
        </p:txBody>
      </p:sp>
      <p:sp>
        <p:nvSpPr>
          <p:cNvPr id="6" name="Holder 5"/>
          <p:cNvSpPr>
            <a:spLocks noGrp="1"/>
          </p:cNvSpPr>
          <p:nvPr>
            <p:ph type="dt" sz="half" idx="11"/>
          </p:nvPr>
        </p:nvSpPr>
        <p:spPr>
          <a:xfrm>
            <a:off x="609600" y="6378576"/>
            <a:ext cx="2804584" cy="276225"/>
          </a:xfrm>
          <a:prstGeom prst="rect">
            <a:avLst/>
          </a:prstGeom>
        </p:spPr>
        <p:txBody>
          <a:bodyPr/>
          <a:lstStyle>
            <a:lvl1pPr>
              <a:defRPr/>
            </a:lvl1pPr>
          </a:lstStyle>
          <a:p>
            <a:pPr>
              <a:defRPr/>
            </a:pPr>
            <a:endParaRPr lang="en-US" altLang="en-US"/>
          </a:p>
        </p:txBody>
      </p:sp>
      <p:sp>
        <p:nvSpPr>
          <p:cNvPr id="7" name="Holder 6"/>
          <p:cNvSpPr>
            <a:spLocks noGrp="1"/>
          </p:cNvSpPr>
          <p:nvPr>
            <p:ph type="sldNum" sz="quarter" idx="12"/>
          </p:nvPr>
        </p:nvSpPr>
        <p:spPr>
          <a:xfrm>
            <a:off x="8777818" y="6378576"/>
            <a:ext cx="2804583" cy="276225"/>
          </a:xfrm>
          <a:prstGeom prst="rect">
            <a:avLst/>
          </a:prstGeom>
        </p:spPr>
        <p:txBody>
          <a:bodyPr/>
          <a:lstStyle>
            <a:lvl1pPr>
              <a:defRPr/>
            </a:lvl1pPr>
          </a:lstStyle>
          <a:p>
            <a:pPr>
              <a:defRPr/>
            </a:pPr>
            <a:fld id="{D6E9870B-4480-44D4-898A-27FC76B5747A}" type="slidenum">
              <a:rPr lang="en-US" altLang="en-US"/>
              <a:pPr>
                <a:defRPr/>
              </a:pPr>
              <a:t>‹#›</a:t>
            </a:fld>
            <a:endParaRPr lang="en-US" altLang="en-US"/>
          </a:p>
        </p:txBody>
      </p:sp>
    </p:spTree>
    <p:extLst>
      <p:ext uri="{BB962C8B-B14F-4D97-AF65-F5344CB8AC3E}">
        <p14:creationId xmlns:p14="http://schemas.microsoft.com/office/powerpoint/2010/main" val="82414980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88342" y="622046"/>
            <a:ext cx="10815319" cy="415498"/>
          </a:xfrm>
          <a:prstGeom prst="rect">
            <a:avLst/>
          </a:prstGeom>
        </p:spPr>
        <p:txBody>
          <a:bodyPr/>
          <a:lstStyle>
            <a:lvl1pPr>
              <a:defRPr sz="2700" b="0" i="0">
                <a:solidFill>
                  <a:schemeClr val="bg1"/>
                </a:solidFill>
                <a:latin typeface="Segoe UI Light"/>
                <a:cs typeface="Segoe UI Light"/>
              </a:defRPr>
            </a:lvl1pPr>
          </a:lstStyle>
          <a:p>
            <a:r>
              <a:rPr lang="en-US"/>
              <a:t>Click to edit Master title style</a:t>
            </a:r>
            <a:endParaRPr/>
          </a:p>
        </p:txBody>
      </p:sp>
      <p:sp>
        <p:nvSpPr>
          <p:cNvPr id="3" name="Holder 4"/>
          <p:cNvSpPr>
            <a:spLocks noGrp="1"/>
          </p:cNvSpPr>
          <p:nvPr>
            <p:ph type="ftr" sz="quarter" idx="10"/>
          </p:nvPr>
        </p:nvSpPr>
        <p:spPr>
          <a:xfrm>
            <a:off x="4144434" y="6378576"/>
            <a:ext cx="3903133" cy="276225"/>
          </a:xfrm>
          <a:prstGeom prst="rect">
            <a:avLst/>
          </a:prstGeom>
        </p:spPr>
        <p:txBody>
          <a:bodyPr/>
          <a:lstStyle>
            <a:lvl1pPr>
              <a:defRPr/>
            </a:lvl1pPr>
          </a:lstStyle>
          <a:p>
            <a:pPr>
              <a:defRPr/>
            </a:pPr>
            <a:endParaRPr lang="en-US" altLang="en-US"/>
          </a:p>
        </p:txBody>
      </p:sp>
      <p:sp>
        <p:nvSpPr>
          <p:cNvPr id="4" name="Holder 5"/>
          <p:cNvSpPr>
            <a:spLocks noGrp="1"/>
          </p:cNvSpPr>
          <p:nvPr>
            <p:ph type="dt" sz="half" idx="11"/>
          </p:nvPr>
        </p:nvSpPr>
        <p:spPr>
          <a:xfrm>
            <a:off x="609600" y="6378576"/>
            <a:ext cx="2804584" cy="276225"/>
          </a:xfrm>
          <a:prstGeom prst="rect">
            <a:avLst/>
          </a:prstGeom>
        </p:spPr>
        <p:txBody>
          <a:bodyPr/>
          <a:lstStyle>
            <a:lvl1pPr>
              <a:defRPr/>
            </a:lvl1pPr>
          </a:lstStyle>
          <a:p>
            <a:pPr>
              <a:defRPr/>
            </a:pPr>
            <a:endParaRPr lang="en-US" altLang="en-US"/>
          </a:p>
        </p:txBody>
      </p:sp>
      <p:sp>
        <p:nvSpPr>
          <p:cNvPr id="5" name="Holder 6"/>
          <p:cNvSpPr>
            <a:spLocks noGrp="1"/>
          </p:cNvSpPr>
          <p:nvPr>
            <p:ph type="sldNum" sz="quarter" idx="12"/>
          </p:nvPr>
        </p:nvSpPr>
        <p:spPr>
          <a:xfrm>
            <a:off x="8777818" y="6378576"/>
            <a:ext cx="2804583" cy="276225"/>
          </a:xfrm>
          <a:prstGeom prst="rect">
            <a:avLst/>
          </a:prstGeom>
        </p:spPr>
        <p:txBody>
          <a:bodyPr/>
          <a:lstStyle>
            <a:lvl1pPr>
              <a:defRPr/>
            </a:lvl1pPr>
          </a:lstStyle>
          <a:p>
            <a:pPr>
              <a:defRPr/>
            </a:pPr>
            <a:fld id="{55206D91-5DC8-412A-9D28-8217B618B459}" type="slidenum">
              <a:rPr lang="en-US" altLang="en-US"/>
              <a:pPr>
                <a:defRPr/>
              </a:pPr>
              <a:t>‹#›</a:t>
            </a:fld>
            <a:endParaRPr lang="en-US" altLang="en-US"/>
          </a:p>
        </p:txBody>
      </p:sp>
    </p:spTree>
    <p:extLst>
      <p:ext uri="{BB962C8B-B14F-4D97-AF65-F5344CB8AC3E}">
        <p14:creationId xmlns:p14="http://schemas.microsoft.com/office/powerpoint/2010/main" val="36063848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144434" y="6378575"/>
            <a:ext cx="3903133" cy="342900"/>
          </a:xfrm>
          <a:prstGeom prst="rect">
            <a:avLst/>
          </a:prstGeom>
        </p:spPr>
        <p:txBody>
          <a:bodyPr/>
          <a:lstStyle>
            <a:lvl1pPr>
              <a:defRPr/>
            </a:lvl1pPr>
          </a:lstStyle>
          <a:p>
            <a:pPr>
              <a:defRPr/>
            </a:pPr>
            <a:endParaRPr lang="en-GB"/>
          </a:p>
        </p:txBody>
      </p:sp>
      <p:sp>
        <p:nvSpPr>
          <p:cNvPr id="3" name="Date Placeholder 2"/>
          <p:cNvSpPr>
            <a:spLocks noGrp="1"/>
          </p:cNvSpPr>
          <p:nvPr>
            <p:ph type="dt" sz="half" idx="11"/>
          </p:nvPr>
        </p:nvSpPr>
        <p:spPr>
          <a:xfrm>
            <a:off x="609600" y="6378575"/>
            <a:ext cx="2804584" cy="342900"/>
          </a:xfrm>
          <a:prstGeom prst="rect">
            <a:avLst/>
          </a:prstGeom>
        </p:spPr>
        <p:txBody>
          <a:bodyPr/>
          <a:lstStyle>
            <a:lvl1pPr>
              <a:defRPr/>
            </a:lvl1pPr>
          </a:lstStyle>
          <a:p>
            <a:pPr>
              <a:defRPr/>
            </a:pPr>
            <a:fld id="{ADF01ECE-4F26-4356-A2FD-92C642228C61}" type="datetimeFigureOut">
              <a:rPr lang="en-US"/>
              <a:pPr>
                <a:defRPr/>
              </a:pPr>
              <a:t>12/5/2023</a:t>
            </a:fld>
            <a:endParaRPr lang="en-US"/>
          </a:p>
        </p:txBody>
      </p:sp>
      <p:sp>
        <p:nvSpPr>
          <p:cNvPr id="4" name="Slide Number Placeholder 3"/>
          <p:cNvSpPr>
            <a:spLocks noGrp="1"/>
          </p:cNvSpPr>
          <p:nvPr>
            <p:ph type="sldNum" sz="quarter" idx="12"/>
          </p:nvPr>
        </p:nvSpPr>
        <p:spPr>
          <a:xfrm>
            <a:off x="8777818" y="6378575"/>
            <a:ext cx="2804583" cy="274638"/>
          </a:xfrm>
          <a:prstGeom prst="rect">
            <a:avLst/>
          </a:prstGeom>
        </p:spPr>
        <p:txBody>
          <a:bodyPr/>
          <a:lstStyle>
            <a:lvl1pPr>
              <a:defRPr/>
            </a:lvl1pPr>
          </a:lstStyle>
          <a:p>
            <a:pPr>
              <a:defRPr/>
            </a:pPr>
            <a:fld id="{29A996AB-F7E2-429D-A96D-D0E1DD1E1CD0}" type="slidenum">
              <a:rPr lang="en-GB"/>
              <a:pPr>
                <a:defRPr/>
              </a:pPr>
              <a:t>‹#›</a:t>
            </a:fld>
            <a:endParaRPr lang="en-GB"/>
          </a:p>
        </p:txBody>
      </p:sp>
    </p:spTree>
    <p:extLst>
      <p:ext uri="{BB962C8B-B14F-4D97-AF65-F5344CB8AC3E}">
        <p14:creationId xmlns:p14="http://schemas.microsoft.com/office/powerpoint/2010/main" val="132093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76019" y="910844"/>
            <a:ext cx="9695815" cy="756919"/>
          </a:xfrm>
          <a:prstGeom prst="rect">
            <a:avLst/>
          </a:prstGeom>
        </p:spPr>
        <p:txBody>
          <a:bodyPr wrap="square" lIns="0" tIns="0" rIns="0" bIns="0">
            <a:spAutoFit/>
          </a:bodyPr>
          <a:lstStyle>
            <a:lvl1pPr>
              <a:defRPr sz="4800" b="0" i="0">
                <a:solidFill>
                  <a:srgbClr val="404040"/>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900" b="0" i="0">
                <a:solidFill>
                  <a:srgbClr val="40404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10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1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a:prstGeom prst="rect">
            <a:avLst/>
          </a:prstGeom>
        </p:spPr>
        <p:txBody>
          <a:bodyPr>
            <a:normAutofit/>
          </a:bodyPr>
          <a:lstStyle>
            <a:lvl1pPr>
              <a:defRPr sz="4800" b="1">
                <a:latin typeface="Courier New" panose="02070309020205020404" pitchFamily="49" charset="0"/>
                <a:cs typeface="Courier New" panose="02070309020205020404" pitchFamily="49" charset="0"/>
              </a:defRPr>
            </a:lvl1pPr>
          </a:lstStyle>
          <a:p>
            <a:r>
              <a:rPr lang="en-US" dirty="0"/>
              <a:t>Click to edit Master title style</a:t>
            </a:r>
            <a:endParaRPr lang="en-GB" dirty="0"/>
          </a:p>
        </p:txBody>
      </p:sp>
      <p:sp>
        <p:nvSpPr>
          <p:cNvPr id="5" name="Text Placeholder 4"/>
          <p:cNvSpPr>
            <a:spLocks noGrp="1"/>
          </p:cNvSpPr>
          <p:nvPr>
            <p:ph type="body" sz="quarter" idx="10"/>
          </p:nvPr>
        </p:nvSpPr>
        <p:spPr>
          <a:xfrm>
            <a:off x="838200" y="1414464"/>
            <a:ext cx="10515600" cy="5254896"/>
          </a:xfrm>
          <a:prstGeom prst="rect">
            <a:avLst/>
          </a:prstGeom>
        </p:spPr>
        <p:txBody>
          <a:bodyPr>
            <a:normAutofit/>
          </a:bodyPr>
          <a:lstStyle>
            <a:lvl1pPr marL="0" indent="0">
              <a:buNone/>
              <a:defRPr/>
            </a:lvl1pPr>
            <a:lvl2pPr marL="411480" indent="0">
              <a:buNone/>
              <a:defRPr/>
            </a:lvl2pPr>
            <a:lvl3pPr marL="822960" indent="0">
              <a:buNone/>
              <a:defRPr/>
            </a:lvl3pPr>
            <a:lvl4pPr marL="1234440" indent="0">
              <a:buNone/>
              <a:defRPr/>
            </a:lvl4pPr>
            <a:lvl5pPr marL="164592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1250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a:prstGeom prst="rect">
            <a:avLst/>
          </a:prstGeom>
        </p:spPr>
        <p:txBody>
          <a:bodyPr>
            <a:normAutofit/>
          </a:bodyPr>
          <a:lstStyle>
            <a:lvl1pPr>
              <a:defRPr sz="4800" b="1">
                <a:latin typeface="Courier New" panose="02070309020205020404" pitchFamily="49" charset="0"/>
                <a:cs typeface="Courier New" panose="02070309020205020404" pitchFamily="49" charset="0"/>
              </a:defRPr>
            </a:lvl1pPr>
          </a:lstStyle>
          <a:p>
            <a:r>
              <a:rPr lang="en-US" dirty="0"/>
              <a:t>Click to edit Master title style</a:t>
            </a:r>
            <a:endParaRPr lang="en-GB" dirty="0"/>
          </a:p>
        </p:txBody>
      </p:sp>
    </p:spTree>
    <p:extLst>
      <p:ext uri="{BB962C8B-B14F-4D97-AF65-F5344CB8AC3E}">
        <p14:creationId xmlns:p14="http://schemas.microsoft.com/office/powerpoint/2010/main" val="15633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t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userDrawn="1"/>
        </p:nvSpPr>
        <p:spPr>
          <a:xfrm>
            <a:off x="838199" y="6262967"/>
            <a:ext cx="4266063" cy="424732"/>
          </a:xfrm>
          <a:prstGeom prst="rect">
            <a:avLst/>
          </a:prstGeom>
          <a:noFill/>
        </p:spPr>
        <p:txBody>
          <a:bodyPr wrap="square" rtlCol="0">
            <a:spAutoFit/>
          </a:bodyPr>
          <a:lstStyle/>
          <a:p>
            <a:pPr defTabSz="855878"/>
            <a:r>
              <a:rPr lang="en-GB" sz="2160" dirty="0">
                <a:solidFill>
                  <a:prstClr val="black"/>
                </a:solidFill>
              </a:rPr>
              <a:t>CO6008</a:t>
            </a:r>
          </a:p>
        </p:txBody>
      </p:sp>
      <p:sp>
        <p:nvSpPr>
          <p:cNvPr id="6" name="TextBox 5"/>
          <p:cNvSpPr txBox="1"/>
          <p:nvPr userDrawn="1"/>
        </p:nvSpPr>
        <p:spPr>
          <a:xfrm>
            <a:off x="5848352" y="6262967"/>
            <a:ext cx="5505449" cy="424732"/>
          </a:xfrm>
          <a:prstGeom prst="rect">
            <a:avLst/>
          </a:prstGeom>
          <a:noFill/>
        </p:spPr>
        <p:txBody>
          <a:bodyPr wrap="square" rtlCol="0">
            <a:spAutoFit/>
          </a:bodyPr>
          <a:lstStyle/>
          <a:p>
            <a:pPr algn="r" defTabSz="855878"/>
            <a:r>
              <a:rPr lang="en-GB" sz="2160" dirty="0">
                <a:solidFill>
                  <a:prstClr val="black"/>
                </a:solidFill>
              </a:rPr>
              <a:t>Week 11</a:t>
            </a:r>
          </a:p>
        </p:txBody>
      </p:sp>
      <p:cxnSp>
        <p:nvCxnSpPr>
          <p:cNvPr id="7" name="Straight Connector 6"/>
          <p:cNvCxnSpPr/>
          <p:nvPr userDrawn="1"/>
        </p:nvCxnSpPr>
        <p:spPr>
          <a:xfrm>
            <a:off x="838200" y="6262968"/>
            <a:ext cx="10515600" cy="114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92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a:prstGeom prst="rect">
            <a:avLst/>
          </a:prstGeom>
        </p:spPr>
        <p:txBody>
          <a:bodyPr>
            <a:normAutofit/>
          </a:bodyPr>
          <a:lstStyle>
            <a:lvl1pPr>
              <a:defRPr sz="4800" b="1">
                <a:latin typeface="Courier New" panose="02070309020205020404" pitchFamily="49" charset="0"/>
                <a:cs typeface="Courier New" panose="02070309020205020404" pitchFamily="49" charset="0"/>
              </a:defRPr>
            </a:lvl1pPr>
          </a:lstStyle>
          <a:p>
            <a:r>
              <a:rPr lang="en-US" dirty="0"/>
              <a:t>Click to edit Master title style</a:t>
            </a:r>
            <a:endParaRPr lang="en-GB" dirty="0"/>
          </a:p>
        </p:txBody>
      </p:sp>
      <p:sp>
        <p:nvSpPr>
          <p:cNvPr id="5" name="Text Placeholder 4"/>
          <p:cNvSpPr>
            <a:spLocks noGrp="1"/>
          </p:cNvSpPr>
          <p:nvPr>
            <p:ph type="body" sz="quarter" idx="10"/>
          </p:nvPr>
        </p:nvSpPr>
        <p:spPr>
          <a:xfrm>
            <a:off x="838200" y="1414464"/>
            <a:ext cx="10515600" cy="4514851"/>
          </a:xfrm>
          <a:prstGeom prst="rect">
            <a:avLst/>
          </a:prstGeom>
        </p:spPr>
        <p:txBody>
          <a:bodyPr>
            <a:normAutofit/>
          </a:bodyPr>
          <a:lstStyle>
            <a:lvl1pPr marL="0" indent="0">
              <a:buNone/>
              <a:defRPr/>
            </a:lvl1pPr>
            <a:lvl2pPr marL="411480" indent="0">
              <a:buNone/>
              <a:defRPr/>
            </a:lvl2pPr>
            <a:lvl3pPr marL="822960" indent="0">
              <a:buNone/>
              <a:defRPr/>
            </a:lvl3pPr>
            <a:lvl4pPr marL="1234440" indent="0">
              <a:buNone/>
              <a:defRPr/>
            </a:lvl4pPr>
            <a:lvl5pPr marL="164592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Box 3"/>
          <p:cNvSpPr txBox="1"/>
          <p:nvPr userDrawn="1"/>
        </p:nvSpPr>
        <p:spPr>
          <a:xfrm>
            <a:off x="838199" y="6262967"/>
            <a:ext cx="4266063" cy="424732"/>
          </a:xfrm>
          <a:prstGeom prst="rect">
            <a:avLst/>
          </a:prstGeom>
          <a:noFill/>
        </p:spPr>
        <p:txBody>
          <a:bodyPr wrap="square" rtlCol="0">
            <a:spAutoFit/>
          </a:bodyPr>
          <a:lstStyle/>
          <a:p>
            <a:pPr defTabSz="855878"/>
            <a:r>
              <a:rPr lang="en-GB" sz="2160" dirty="0">
                <a:solidFill>
                  <a:prstClr val="black"/>
                </a:solidFill>
              </a:rPr>
              <a:t>CO6008</a:t>
            </a:r>
          </a:p>
        </p:txBody>
      </p:sp>
      <p:sp>
        <p:nvSpPr>
          <p:cNvPr id="6" name="TextBox 5"/>
          <p:cNvSpPr txBox="1"/>
          <p:nvPr userDrawn="1"/>
        </p:nvSpPr>
        <p:spPr>
          <a:xfrm>
            <a:off x="5848352" y="6262967"/>
            <a:ext cx="5505449" cy="424732"/>
          </a:xfrm>
          <a:prstGeom prst="rect">
            <a:avLst/>
          </a:prstGeom>
          <a:noFill/>
        </p:spPr>
        <p:txBody>
          <a:bodyPr wrap="square" rtlCol="0">
            <a:spAutoFit/>
          </a:bodyPr>
          <a:lstStyle/>
          <a:p>
            <a:pPr algn="r" defTabSz="855878"/>
            <a:r>
              <a:rPr lang="en-GB" sz="2160" dirty="0">
                <a:solidFill>
                  <a:prstClr val="black"/>
                </a:solidFill>
              </a:rPr>
              <a:t>Week 11</a:t>
            </a:r>
          </a:p>
        </p:txBody>
      </p:sp>
      <p:cxnSp>
        <p:nvCxnSpPr>
          <p:cNvPr id="7" name="Straight Connector 6"/>
          <p:cNvCxnSpPr/>
          <p:nvPr userDrawn="1"/>
        </p:nvCxnSpPr>
        <p:spPr>
          <a:xfrm>
            <a:off x="838200" y="6262968"/>
            <a:ext cx="10515600" cy="114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38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a:prstGeom prst="rect">
            <a:avLst/>
          </a:prstGeom>
        </p:spPr>
        <p:txBody>
          <a:bodyPr>
            <a:normAutofit/>
          </a:bodyPr>
          <a:lstStyle>
            <a:lvl1pPr>
              <a:defRPr sz="4800" b="1">
                <a:latin typeface="Courier New" panose="02070309020205020404" pitchFamily="49" charset="0"/>
                <a:cs typeface="Courier New" panose="02070309020205020404" pitchFamily="49" charset="0"/>
              </a:defRPr>
            </a:lvl1pPr>
          </a:lstStyle>
          <a:p>
            <a:r>
              <a:rPr lang="en-US" dirty="0"/>
              <a:t>Click to edit Master title style</a:t>
            </a:r>
            <a:endParaRPr lang="en-GB" dirty="0"/>
          </a:p>
        </p:txBody>
      </p:sp>
      <p:sp>
        <p:nvSpPr>
          <p:cNvPr id="4" name="TextBox 3"/>
          <p:cNvSpPr txBox="1"/>
          <p:nvPr userDrawn="1"/>
        </p:nvSpPr>
        <p:spPr>
          <a:xfrm>
            <a:off x="838199" y="6262967"/>
            <a:ext cx="4266063" cy="424732"/>
          </a:xfrm>
          <a:prstGeom prst="rect">
            <a:avLst/>
          </a:prstGeom>
          <a:noFill/>
        </p:spPr>
        <p:txBody>
          <a:bodyPr wrap="square" rtlCol="0">
            <a:spAutoFit/>
          </a:bodyPr>
          <a:lstStyle/>
          <a:p>
            <a:pPr defTabSz="855878"/>
            <a:r>
              <a:rPr lang="en-GB" sz="2160" dirty="0">
                <a:solidFill>
                  <a:prstClr val="black"/>
                </a:solidFill>
              </a:rPr>
              <a:t>CO6008</a:t>
            </a:r>
          </a:p>
        </p:txBody>
      </p:sp>
      <p:sp>
        <p:nvSpPr>
          <p:cNvPr id="6" name="TextBox 5"/>
          <p:cNvSpPr txBox="1"/>
          <p:nvPr userDrawn="1"/>
        </p:nvSpPr>
        <p:spPr>
          <a:xfrm>
            <a:off x="5848352" y="6262967"/>
            <a:ext cx="5505449" cy="424732"/>
          </a:xfrm>
          <a:prstGeom prst="rect">
            <a:avLst/>
          </a:prstGeom>
          <a:noFill/>
        </p:spPr>
        <p:txBody>
          <a:bodyPr wrap="square" rtlCol="0">
            <a:spAutoFit/>
          </a:bodyPr>
          <a:lstStyle/>
          <a:p>
            <a:pPr algn="r" defTabSz="855878"/>
            <a:r>
              <a:rPr lang="en-GB" sz="2160" dirty="0">
                <a:solidFill>
                  <a:prstClr val="black"/>
                </a:solidFill>
              </a:rPr>
              <a:t>Week 11</a:t>
            </a:r>
          </a:p>
        </p:txBody>
      </p:sp>
      <p:cxnSp>
        <p:nvCxnSpPr>
          <p:cNvPr id="7" name="Straight Connector 6"/>
          <p:cNvCxnSpPr/>
          <p:nvPr userDrawn="1"/>
        </p:nvCxnSpPr>
        <p:spPr>
          <a:xfrm>
            <a:off x="838200" y="6262968"/>
            <a:ext cx="10515600" cy="114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281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424" y="1268760"/>
            <a:ext cx="10515600" cy="3816424"/>
          </a:xfrm>
          <a:prstGeom prst="rect">
            <a:avLst/>
          </a:prstGeom>
        </p:spPr>
        <p:txBody>
          <a:bodyPr anchor="ctr">
            <a:normAutofit/>
          </a:bodyPr>
          <a:lstStyle>
            <a:lvl1pPr algn="ctr">
              <a:defRPr sz="8000" b="1">
                <a:latin typeface="Courier New" panose="02070309020205020404" pitchFamily="49" charset="0"/>
                <a:cs typeface="Courier New" panose="02070309020205020404" pitchFamily="49" charset="0"/>
              </a:defRPr>
            </a:lvl1pPr>
          </a:lstStyle>
          <a:p>
            <a:r>
              <a:rPr lang="en-US" dirty="0"/>
              <a:t>Click to edit Master title style</a:t>
            </a:r>
            <a:endParaRPr lang="en-GB" dirty="0"/>
          </a:p>
        </p:txBody>
      </p:sp>
      <p:sp>
        <p:nvSpPr>
          <p:cNvPr id="4" name="TextBox 3"/>
          <p:cNvSpPr txBox="1"/>
          <p:nvPr userDrawn="1"/>
        </p:nvSpPr>
        <p:spPr>
          <a:xfrm>
            <a:off x="838199" y="6262967"/>
            <a:ext cx="4266063" cy="424732"/>
          </a:xfrm>
          <a:prstGeom prst="rect">
            <a:avLst/>
          </a:prstGeom>
          <a:noFill/>
        </p:spPr>
        <p:txBody>
          <a:bodyPr wrap="square" rtlCol="0">
            <a:spAutoFit/>
          </a:bodyPr>
          <a:lstStyle/>
          <a:p>
            <a:pPr defTabSz="855878"/>
            <a:r>
              <a:rPr lang="en-GB" sz="2160" dirty="0">
                <a:solidFill>
                  <a:prstClr val="black"/>
                </a:solidFill>
              </a:rPr>
              <a:t>CO6008</a:t>
            </a:r>
          </a:p>
        </p:txBody>
      </p:sp>
      <p:sp>
        <p:nvSpPr>
          <p:cNvPr id="6" name="TextBox 5"/>
          <p:cNvSpPr txBox="1"/>
          <p:nvPr userDrawn="1"/>
        </p:nvSpPr>
        <p:spPr>
          <a:xfrm>
            <a:off x="5848352" y="6262967"/>
            <a:ext cx="5505449" cy="424732"/>
          </a:xfrm>
          <a:prstGeom prst="rect">
            <a:avLst/>
          </a:prstGeom>
          <a:noFill/>
        </p:spPr>
        <p:txBody>
          <a:bodyPr wrap="square" rtlCol="0">
            <a:spAutoFit/>
          </a:bodyPr>
          <a:lstStyle/>
          <a:p>
            <a:pPr algn="r" defTabSz="855878"/>
            <a:r>
              <a:rPr lang="en-GB" sz="2160" dirty="0">
                <a:solidFill>
                  <a:prstClr val="black"/>
                </a:solidFill>
              </a:rPr>
              <a:t>Week 11</a:t>
            </a:r>
          </a:p>
        </p:txBody>
      </p:sp>
      <p:cxnSp>
        <p:nvCxnSpPr>
          <p:cNvPr id="7" name="Straight Connector 6"/>
          <p:cNvCxnSpPr/>
          <p:nvPr userDrawn="1"/>
        </p:nvCxnSpPr>
        <p:spPr>
          <a:xfrm>
            <a:off x="838200" y="6262968"/>
            <a:ext cx="10515600" cy="114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10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88341" y="622046"/>
            <a:ext cx="10815319" cy="556260"/>
          </a:xfrm>
          <a:prstGeom prst="rect">
            <a:avLst/>
          </a:prstGeom>
        </p:spPr>
        <p:txBody>
          <a:bodyPr lIns="0" tIns="0" rIns="0" bIns="0"/>
          <a:lstStyle>
            <a:lvl1pPr>
              <a:defRPr sz="3599" b="0" i="0">
                <a:solidFill>
                  <a:schemeClr val="bg1"/>
                </a:solidFill>
                <a:latin typeface="Segoe UI Light"/>
                <a:cs typeface="Segoe UI Light"/>
              </a:defRPr>
            </a:lvl1pPr>
          </a:lstStyle>
          <a:p>
            <a:r>
              <a:rPr lang="en-US"/>
              <a:t>Click to edit Master title style</a:t>
            </a:r>
            <a:endParaRPr/>
          </a:p>
        </p:txBody>
      </p:sp>
      <p:sp>
        <p:nvSpPr>
          <p:cNvPr id="3" name="Holder 3"/>
          <p:cNvSpPr>
            <a:spLocks noGrp="1"/>
          </p:cNvSpPr>
          <p:nvPr>
            <p:ph type="body" idx="1"/>
          </p:nvPr>
        </p:nvSpPr>
        <p:spPr>
          <a:xfrm>
            <a:off x="916939" y="1858899"/>
            <a:ext cx="10358120" cy="276999"/>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a:xfrm>
            <a:off x="4145281" y="6377941"/>
            <a:ext cx="3901440" cy="276999"/>
          </a:xfrm>
          <a:prstGeom prst="rect">
            <a:avLst/>
          </a:prstGeom>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1"/>
            <a:ext cx="2804160" cy="276999"/>
          </a:xfrm>
          <a:prstGeom prst="rect">
            <a:avLst/>
          </a:prstGeom>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lIns="0" tIns="0" rIns="0" bIns="0"/>
          <a:lstStyle>
            <a:lvl1pPr algn="r">
              <a:defRPr>
                <a:solidFill>
                  <a:schemeClr val="tx1">
                    <a:tint val="75000"/>
                  </a:schemeClr>
                </a:solidFill>
              </a:defRPr>
            </a:lvl1pPr>
          </a:lstStyle>
          <a:p>
            <a:fld id="{2A013F82-EE5E-44EE-A61D-E31C6657F26F}" type="slidenum">
              <a:rPr lang="en-US" smtClean="0"/>
              <a:t>‹#›</a:t>
            </a:fld>
            <a:endParaRPr lang="en-US"/>
          </a:p>
        </p:txBody>
      </p:sp>
    </p:spTree>
    <p:extLst>
      <p:ext uri="{BB962C8B-B14F-4D97-AF65-F5344CB8AC3E}">
        <p14:creationId xmlns:p14="http://schemas.microsoft.com/office/powerpoint/2010/main" val="117606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695350"/>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94" r:id="rId3"/>
    <p:sldLayoutId id="2147483695" r:id="rId4"/>
    <p:sldLayoutId id="2147483686" r:id="rId5"/>
    <p:sldLayoutId id="2147483674" r:id="rId6"/>
    <p:sldLayoutId id="2147483689" r:id="rId7"/>
    <p:sldLayoutId id="2147483675" r:id="rId8"/>
    <p:sldLayoutId id="2147483690" r:id="rId9"/>
    <p:sldLayoutId id="2147483691" r:id="rId10"/>
    <p:sldLayoutId id="2147483692" r:id="rId11"/>
    <p:sldLayoutId id="2147483693" r:id="rId12"/>
    <p:sldLayoutId id="2147483696" r:id="rId13"/>
    <p:sldLayoutId id="2147483697" r:id="rId14"/>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ugethics.chester.network/"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ncbi.nlm.nih.gov/pmc/articles/PMC3954607/"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ugethics.chester.network/"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www.computerethicsinstitute.org/images/TheTenCommandmentsOfComputerEthics.pdf" TargetMode="External"/><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Ethical Approval</a:t>
            </a:r>
          </a:p>
        </p:txBody>
      </p:sp>
      <p:sp>
        <p:nvSpPr>
          <p:cNvPr id="3" name="Subtitle 2"/>
          <p:cNvSpPr>
            <a:spLocks noGrp="1"/>
          </p:cNvSpPr>
          <p:nvPr>
            <p:ph type="subTitle" idx="1"/>
          </p:nvPr>
        </p:nvSpPr>
        <p:spPr/>
        <p:txBody>
          <a:bodyPr/>
          <a:lstStyle/>
          <a:p>
            <a:r>
              <a:rPr lang="en-GB" dirty="0"/>
              <a:t>CO6008</a:t>
            </a:r>
          </a:p>
          <a:p>
            <a:r>
              <a:rPr lang="en-GB" dirty="0"/>
              <a:t>Week 11</a:t>
            </a:r>
          </a:p>
        </p:txBody>
      </p:sp>
      <p:sp>
        <p:nvSpPr>
          <p:cNvPr id="14" name="Text Placeholder 13"/>
          <p:cNvSpPr>
            <a:spLocks noGrp="1"/>
          </p:cNvSpPr>
          <p:nvPr>
            <p:ph type="body" sz="quarter" idx="10"/>
          </p:nvPr>
        </p:nvSpPr>
        <p:spPr/>
        <p:txBody>
          <a:bodyPr/>
          <a:lstStyle/>
          <a:p>
            <a:r>
              <a:rPr lang="en-GB" dirty="0"/>
              <a:t>Ralph Ferneyhough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Think</a:t>
            </a:r>
            <a:r>
              <a:rPr spc="-275" dirty="0"/>
              <a:t> </a:t>
            </a:r>
            <a:r>
              <a:rPr spc="-10" dirty="0"/>
              <a:t>about</a:t>
            </a:r>
            <a:r>
              <a:rPr spc="-245" dirty="0"/>
              <a:t> </a:t>
            </a:r>
            <a:r>
              <a:rPr spc="-35" dirty="0"/>
              <a:t>ethical</a:t>
            </a:r>
            <a:r>
              <a:rPr spc="-235" dirty="0"/>
              <a:t> </a:t>
            </a:r>
            <a:r>
              <a:rPr spc="-35" dirty="0"/>
              <a:t>issues…</a:t>
            </a:r>
          </a:p>
        </p:txBody>
      </p:sp>
      <p:sp>
        <p:nvSpPr>
          <p:cNvPr id="6" name="Text Placeholder 5">
            <a:extLst>
              <a:ext uri="{FF2B5EF4-FFF2-40B4-BE49-F238E27FC236}">
                <a16:creationId xmlns:a16="http://schemas.microsoft.com/office/drawing/2014/main" id="{F37F9A94-1660-6CB4-6011-57FCCF475A8A}"/>
              </a:ext>
            </a:extLst>
          </p:cNvPr>
          <p:cNvSpPr>
            <a:spLocks noGrp="1"/>
          </p:cNvSpPr>
          <p:nvPr>
            <p:ph type="body" sz="quarter" idx="10"/>
          </p:nvPr>
        </p:nvSpPr>
        <p:spPr/>
        <p:txBody>
          <a:bodyPr>
            <a:normAutofit/>
          </a:bodyPr>
          <a:lstStyle/>
          <a:p>
            <a:r>
              <a:rPr lang="en-GB" dirty="0"/>
              <a:t>Privacy</a:t>
            </a:r>
          </a:p>
          <a:p>
            <a:pPr marL="457200" indent="-457200">
              <a:buFont typeface="Arial" panose="020B0604020202020204" pitchFamily="34" charset="0"/>
              <a:buChar char="•"/>
            </a:pPr>
            <a:r>
              <a:rPr lang="en-GB" dirty="0"/>
              <a:t>To what extent do we have a right to privacy?</a:t>
            </a:r>
          </a:p>
          <a:p>
            <a:pPr lvl="1"/>
            <a:r>
              <a:rPr lang="en-GB" dirty="0"/>
              <a:t>IT departments may sometimes be called upon to monitor employees' internet activity.</a:t>
            </a:r>
          </a:p>
          <a:p>
            <a:pPr marL="457200" indent="-457200">
              <a:buFont typeface="Arial" panose="020B0604020202020204" pitchFamily="34" charset="0"/>
              <a:buChar char="•"/>
            </a:pPr>
            <a:r>
              <a:rPr lang="en-GB" dirty="0"/>
              <a:t>Often a trade-off between security and privacy</a:t>
            </a:r>
          </a:p>
          <a:p>
            <a:pPr lvl="1"/>
            <a:r>
              <a:rPr lang="en-GB" dirty="0"/>
              <a:t>e.g. should the government have access to data so they can analyse it for security threats?</a:t>
            </a:r>
          </a:p>
          <a:p>
            <a:r>
              <a:rPr lang="en-GB" dirty="0"/>
              <a:t>Data Collection</a:t>
            </a:r>
          </a:p>
          <a:p>
            <a:pPr marL="457200" indent="-457200">
              <a:buFont typeface="Arial" panose="020B0604020202020204" pitchFamily="34" charset="0"/>
              <a:buChar char="•"/>
            </a:pPr>
            <a:r>
              <a:rPr lang="en-GB" dirty="0"/>
              <a:t>Many companies use digital consumer data to help make decisions</a:t>
            </a:r>
          </a:p>
          <a:p>
            <a:pPr lvl="1"/>
            <a:r>
              <a:rPr lang="en-GB" dirty="0"/>
              <a:t>It is paramount that this data be collected in an ethical manner</a:t>
            </a:r>
          </a:p>
          <a:p>
            <a:pPr lvl="1"/>
            <a:r>
              <a:rPr lang="en-GB" dirty="0"/>
              <a:t>Always ask for consent for data collection within digital consumer material and websites</a:t>
            </a:r>
          </a:p>
        </p:txBody>
      </p:sp>
    </p:spTree>
    <p:extLst>
      <p:ext uri="{BB962C8B-B14F-4D97-AF65-F5344CB8AC3E}">
        <p14:creationId xmlns:p14="http://schemas.microsoft.com/office/powerpoint/2010/main" val="183284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Think</a:t>
            </a:r>
            <a:r>
              <a:rPr spc="-275" dirty="0"/>
              <a:t> </a:t>
            </a:r>
            <a:r>
              <a:rPr spc="-10" dirty="0"/>
              <a:t>about</a:t>
            </a:r>
            <a:r>
              <a:rPr spc="-245" dirty="0"/>
              <a:t> </a:t>
            </a:r>
            <a:r>
              <a:rPr spc="-35" dirty="0"/>
              <a:t>ethical</a:t>
            </a:r>
            <a:r>
              <a:rPr spc="-235" dirty="0"/>
              <a:t> </a:t>
            </a:r>
            <a:r>
              <a:rPr spc="-35" dirty="0"/>
              <a:t>issues…</a:t>
            </a:r>
          </a:p>
        </p:txBody>
      </p:sp>
      <p:sp>
        <p:nvSpPr>
          <p:cNvPr id="6" name="Text Placeholder 5">
            <a:extLst>
              <a:ext uri="{FF2B5EF4-FFF2-40B4-BE49-F238E27FC236}">
                <a16:creationId xmlns:a16="http://schemas.microsoft.com/office/drawing/2014/main" id="{F37F9A94-1660-6CB4-6011-57FCCF475A8A}"/>
              </a:ext>
            </a:extLst>
          </p:cNvPr>
          <p:cNvSpPr>
            <a:spLocks noGrp="1"/>
          </p:cNvSpPr>
          <p:nvPr>
            <p:ph type="body" sz="quarter" idx="10"/>
          </p:nvPr>
        </p:nvSpPr>
        <p:spPr/>
        <p:txBody>
          <a:bodyPr>
            <a:normAutofit lnSpcReduction="10000"/>
          </a:bodyPr>
          <a:lstStyle/>
          <a:p>
            <a:r>
              <a:rPr lang="en-GB" dirty="0"/>
              <a:t>Inclusivity</a:t>
            </a:r>
          </a:p>
          <a:p>
            <a:pPr marL="457200" indent="-457200">
              <a:buFont typeface="Arial" panose="020B0604020202020204" pitchFamily="34" charset="0"/>
              <a:buChar char="•"/>
            </a:pPr>
            <a:r>
              <a:rPr lang="en-GB" dirty="0"/>
              <a:t>To what extent does computing marginalize others?</a:t>
            </a:r>
          </a:p>
          <a:p>
            <a:pPr marL="457200" indent="-457200">
              <a:buFont typeface="Arial" panose="020B0604020202020204" pitchFamily="34" charset="0"/>
              <a:buChar char="•"/>
            </a:pPr>
            <a:r>
              <a:rPr lang="en-GB" dirty="0"/>
              <a:t>Technology can negatively affect people who can’t readily adapt</a:t>
            </a:r>
          </a:p>
          <a:p>
            <a:pPr lvl="1"/>
            <a:r>
              <a:rPr lang="en-GB" dirty="0"/>
              <a:t>e.g. elderly, disabled, in poverty, …</a:t>
            </a:r>
          </a:p>
          <a:p>
            <a:r>
              <a:rPr lang="en-GB" dirty="0"/>
              <a:t>Algorithmic bias</a:t>
            </a:r>
          </a:p>
          <a:p>
            <a:pPr marL="457200" indent="-457200">
              <a:buFont typeface="Arial" panose="020B0604020202020204" pitchFamily="34" charset="0"/>
              <a:buChar char="•"/>
            </a:pPr>
            <a:r>
              <a:rPr lang="en-GB" dirty="0"/>
              <a:t>Many laypeople make the incorrect assumption that technology is value-neutral</a:t>
            </a:r>
          </a:p>
          <a:p>
            <a:pPr lvl="1"/>
            <a:r>
              <a:rPr lang="en-GB" dirty="0"/>
              <a:t>But algorithmic bias is an example of how technology can perpetuate human prejudice and inaccurate data.</a:t>
            </a:r>
          </a:p>
          <a:p>
            <a:pPr marL="457200" indent="-457200">
              <a:buFont typeface="Arial" panose="020B0604020202020204" pitchFamily="34" charset="0"/>
              <a:buChar char="•"/>
            </a:pPr>
            <a:r>
              <a:rPr lang="en-GB" dirty="0"/>
              <a:t>Algorithms are only as smart as the data we train them on</a:t>
            </a:r>
          </a:p>
          <a:p>
            <a:pPr lvl="1"/>
            <a:r>
              <a:rPr lang="en-GB" dirty="0"/>
              <a:t>If an algorithm is based on a dataset created with a racial, gender, or socioeconomic bias, its output will perpetuate the systemic bias shown in datasets used to train it</a:t>
            </a:r>
          </a:p>
        </p:txBody>
      </p:sp>
    </p:spTree>
    <p:extLst>
      <p:ext uri="{BB962C8B-B14F-4D97-AF65-F5344CB8AC3E}">
        <p14:creationId xmlns:p14="http://schemas.microsoft.com/office/powerpoint/2010/main" val="135948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6"/>
            <a:ext cx="10515600" cy="628377"/>
          </a:xfrm>
          <a:prstGeom prst="rect">
            <a:avLst/>
          </a:prstGeom>
        </p:spPr>
        <p:txBody>
          <a:bodyPr vert="horz" wrap="square" lIns="0" tIns="12700" rIns="0" bIns="0" rtlCol="0">
            <a:spAutoFit/>
          </a:bodyPr>
          <a:lstStyle/>
          <a:p>
            <a:pPr marL="12700">
              <a:lnSpc>
                <a:spcPct val="100000"/>
              </a:lnSpc>
              <a:spcBef>
                <a:spcPts val="100"/>
              </a:spcBef>
            </a:pPr>
            <a:r>
              <a:rPr sz="4000" spc="-10" dirty="0"/>
              <a:t>Think</a:t>
            </a:r>
            <a:r>
              <a:rPr sz="4000" spc="-250" dirty="0"/>
              <a:t> </a:t>
            </a:r>
            <a:r>
              <a:rPr sz="4000" spc="-10" dirty="0"/>
              <a:t>about</a:t>
            </a:r>
            <a:r>
              <a:rPr sz="4000" spc="-220" dirty="0"/>
              <a:t> </a:t>
            </a:r>
            <a:r>
              <a:rPr sz="4000" spc="-65" dirty="0"/>
              <a:t>environmental</a:t>
            </a:r>
            <a:r>
              <a:rPr sz="4000" spc="-204" dirty="0"/>
              <a:t> </a:t>
            </a:r>
            <a:r>
              <a:rPr sz="4000" spc="-35" dirty="0"/>
              <a:t>issues…</a:t>
            </a:r>
          </a:p>
        </p:txBody>
      </p:sp>
      <p:sp>
        <p:nvSpPr>
          <p:cNvPr id="4" name="Text Placeholder 3">
            <a:extLst>
              <a:ext uri="{FF2B5EF4-FFF2-40B4-BE49-F238E27FC236}">
                <a16:creationId xmlns:a16="http://schemas.microsoft.com/office/drawing/2014/main" id="{F7F4BC38-9851-1A89-273E-A25C7F94CE5D}"/>
              </a:ext>
            </a:extLst>
          </p:cNvPr>
          <p:cNvSpPr>
            <a:spLocks noGrp="1"/>
          </p:cNvSpPr>
          <p:nvPr>
            <p:ph type="body" sz="quarter" idx="10"/>
          </p:nvPr>
        </p:nvSpPr>
        <p:spPr/>
        <p:txBody>
          <a:bodyPr/>
          <a:lstStyle/>
          <a:p>
            <a:r>
              <a:rPr lang="en-GB" dirty="0"/>
              <a:t>Physical and Mental Health</a:t>
            </a:r>
          </a:p>
          <a:p>
            <a:pPr marL="457200" indent="-457200">
              <a:buFont typeface="Arial" panose="020B0604020202020204" pitchFamily="34" charset="0"/>
              <a:buChar char="•"/>
            </a:pPr>
            <a:r>
              <a:rPr lang="en-GB" dirty="0"/>
              <a:t>How may it be improved?</a:t>
            </a:r>
          </a:p>
          <a:p>
            <a:pPr lvl="1"/>
            <a:r>
              <a:rPr lang="en-GB" dirty="0"/>
              <a:t>e.g. using wearable technologies</a:t>
            </a:r>
          </a:p>
          <a:p>
            <a:r>
              <a:rPr lang="en-GB" dirty="0"/>
              <a:t>Impact on Climate</a:t>
            </a:r>
          </a:p>
          <a:p>
            <a:pPr marL="457200" indent="-457200">
              <a:buFont typeface="Arial" panose="020B0604020202020204" pitchFamily="34" charset="0"/>
              <a:buChar char="•"/>
            </a:pPr>
            <a:r>
              <a:rPr lang="en-GB" dirty="0"/>
              <a:t>Most computers are inefficient in power consumption</a:t>
            </a:r>
          </a:p>
          <a:p>
            <a:pPr lvl="1"/>
            <a:r>
              <a:rPr lang="en-GB" dirty="0"/>
              <a:t>Can you minimize this?</a:t>
            </a:r>
          </a:p>
          <a:p>
            <a:pPr marL="457200" indent="-457200">
              <a:buFont typeface="Arial" panose="020B0604020202020204" pitchFamily="34" charset="0"/>
              <a:buChar char="•"/>
            </a:pPr>
            <a:r>
              <a:rPr lang="en-GB" dirty="0"/>
              <a:t>Lots of finite resources used in trace amounts (gold, copper, lithium, …) and hard to recycle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Think</a:t>
            </a:r>
            <a:r>
              <a:rPr spc="-245" dirty="0"/>
              <a:t> </a:t>
            </a:r>
            <a:r>
              <a:rPr spc="-10" dirty="0"/>
              <a:t>about</a:t>
            </a:r>
            <a:r>
              <a:rPr spc="-235" dirty="0"/>
              <a:t> </a:t>
            </a:r>
            <a:r>
              <a:rPr spc="-45" dirty="0"/>
              <a:t>cultural</a:t>
            </a:r>
            <a:r>
              <a:rPr spc="-225" dirty="0"/>
              <a:t> </a:t>
            </a:r>
            <a:r>
              <a:rPr spc="-35" dirty="0"/>
              <a:t>issues…</a:t>
            </a:r>
          </a:p>
        </p:txBody>
      </p:sp>
      <p:sp>
        <p:nvSpPr>
          <p:cNvPr id="4" name="Text Placeholder 3">
            <a:extLst>
              <a:ext uri="{FF2B5EF4-FFF2-40B4-BE49-F238E27FC236}">
                <a16:creationId xmlns:a16="http://schemas.microsoft.com/office/drawing/2014/main" id="{1C03C71B-88D9-2728-DBED-1F10C628DBB6}"/>
              </a:ext>
            </a:extLst>
          </p:cNvPr>
          <p:cNvSpPr>
            <a:spLocks noGrp="1"/>
          </p:cNvSpPr>
          <p:nvPr>
            <p:ph type="body" sz="quarter" idx="10"/>
          </p:nvPr>
        </p:nvSpPr>
        <p:spPr/>
        <p:txBody>
          <a:bodyPr/>
          <a:lstStyle/>
          <a:p>
            <a:r>
              <a:rPr lang="en-GB" dirty="0"/>
              <a:t>Social Media is changing interactions</a:t>
            </a:r>
          </a:p>
          <a:p>
            <a:pPr marL="457200" indent="-457200">
              <a:buFont typeface="Arial" panose="020B0604020202020204" pitchFamily="34" charset="0"/>
              <a:buChar char="•"/>
            </a:pPr>
            <a:r>
              <a:rPr lang="en-GB" dirty="0"/>
              <a:t>Used to hold businesses/politicians accountable</a:t>
            </a:r>
          </a:p>
          <a:p>
            <a:pPr marL="457200" indent="-457200">
              <a:buFont typeface="Arial" panose="020B0604020202020204" pitchFamily="34" charset="0"/>
              <a:buChar char="•"/>
            </a:pPr>
            <a:r>
              <a:rPr lang="en-GB" dirty="0"/>
              <a:t>Influence opinions</a:t>
            </a:r>
          </a:p>
          <a:p>
            <a:pPr marL="457200" indent="-457200">
              <a:buFont typeface="Arial" panose="020B0604020202020204" pitchFamily="34" charset="0"/>
              <a:buChar char="•"/>
            </a:pPr>
            <a:r>
              <a:rPr lang="en-GB" dirty="0"/>
              <a:t>But also to spread abuse!</a:t>
            </a:r>
          </a:p>
          <a:p>
            <a:r>
              <a:rPr lang="en-GB" dirty="0"/>
              <a:t>Employment</a:t>
            </a:r>
          </a:p>
          <a:p>
            <a:pPr marL="457200" indent="-457200">
              <a:buFont typeface="Arial" panose="020B0604020202020204" pitchFamily="34" charset="0"/>
              <a:buChar char="•"/>
            </a:pPr>
            <a:r>
              <a:rPr lang="en-GB" dirty="0"/>
              <a:t>Impact on lower skills workers?</a:t>
            </a:r>
          </a:p>
          <a:p>
            <a:r>
              <a:rPr lang="en-GB" dirty="0"/>
              <a:t>Globalism</a:t>
            </a:r>
          </a:p>
          <a:p>
            <a:pPr marL="457200" indent="-457200">
              <a:buFont typeface="Arial" panose="020B0604020202020204" pitchFamily="34" charset="0"/>
              <a:buChar char="•"/>
            </a:pPr>
            <a:r>
              <a:rPr lang="en-GB" dirty="0"/>
              <a:t>Do individual cultures get displaced?</a:t>
            </a:r>
          </a:p>
          <a:p>
            <a:pPr lvl="1"/>
            <a:r>
              <a:rPr lang="en-GB" dirty="0"/>
              <a:t>e.g. we always programme in the English language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Think</a:t>
            </a:r>
            <a:r>
              <a:rPr spc="-260" dirty="0"/>
              <a:t> </a:t>
            </a:r>
            <a:r>
              <a:rPr spc="-10" dirty="0"/>
              <a:t>about</a:t>
            </a:r>
            <a:r>
              <a:rPr spc="-250" dirty="0"/>
              <a:t> </a:t>
            </a:r>
            <a:r>
              <a:rPr spc="-30" dirty="0"/>
              <a:t>legal</a:t>
            </a:r>
            <a:r>
              <a:rPr spc="-240" dirty="0"/>
              <a:t> </a:t>
            </a:r>
            <a:r>
              <a:rPr spc="-40" dirty="0"/>
              <a:t>issues…</a:t>
            </a:r>
          </a:p>
        </p:txBody>
      </p:sp>
      <p:sp>
        <p:nvSpPr>
          <p:cNvPr id="4" name="Text Placeholder 3">
            <a:extLst>
              <a:ext uri="{FF2B5EF4-FFF2-40B4-BE49-F238E27FC236}">
                <a16:creationId xmlns:a16="http://schemas.microsoft.com/office/drawing/2014/main" id="{CDE46944-F862-7CA0-2BF7-0366A9D827C6}"/>
              </a:ext>
            </a:extLst>
          </p:cNvPr>
          <p:cNvSpPr>
            <a:spLocks noGrp="1"/>
          </p:cNvSpPr>
          <p:nvPr>
            <p:ph type="body" sz="quarter" idx="10"/>
          </p:nvPr>
        </p:nvSpPr>
        <p:spPr/>
        <p:txBody>
          <a:bodyPr>
            <a:normAutofit fontScale="92500" lnSpcReduction="10000"/>
          </a:bodyPr>
          <a:lstStyle/>
          <a:p>
            <a:r>
              <a:rPr lang="en-GB" dirty="0"/>
              <a:t>Cyber Security</a:t>
            </a:r>
          </a:p>
          <a:p>
            <a:pPr marL="457200" indent="-457200">
              <a:buFont typeface="Arial" panose="020B0604020202020204" pitchFamily="34" charset="0"/>
              <a:buChar char="•"/>
            </a:pPr>
            <a:r>
              <a:rPr lang="en-GB" dirty="0"/>
              <a:t>It is illegal to make unauthorized access to computer material</a:t>
            </a:r>
          </a:p>
          <a:p>
            <a:pPr lvl="1"/>
            <a:r>
              <a:rPr lang="en-GB" dirty="0"/>
              <a:t>To commit further crimes such as blackmail</a:t>
            </a:r>
          </a:p>
          <a:p>
            <a:pPr lvl="1"/>
            <a:r>
              <a:rPr lang="en-GB" dirty="0"/>
              <a:t>To impair a computer’s operation</a:t>
            </a:r>
          </a:p>
          <a:p>
            <a:pPr marL="457200" indent="-457200">
              <a:buFont typeface="Arial" panose="020B0604020202020204" pitchFamily="34" charset="0"/>
              <a:buChar char="•"/>
            </a:pPr>
            <a:r>
              <a:rPr lang="en-GB" dirty="0"/>
              <a:t>Hackers can pose a serious threat to companies, financial institutions, government agencies, NHS, …</a:t>
            </a:r>
          </a:p>
          <a:p>
            <a:r>
              <a:rPr lang="en-GB" dirty="0"/>
              <a:t>Intellectual Property (IP)</a:t>
            </a:r>
          </a:p>
          <a:p>
            <a:pPr marL="457200" indent="-457200">
              <a:buFont typeface="Arial" panose="020B0604020202020204" pitchFamily="34" charset="0"/>
              <a:buChar char="•"/>
            </a:pPr>
            <a:r>
              <a:rPr lang="en-GB" dirty="0"/>
              <a:t>Patents, copyright and trademarks</a:t>
            </a:r>
          </a:p>
          <a:p>
            <a:pPr marL="457200" indent="-457200">
              <a:buFont typeface="Arial" panose="020B0604020202020204" pitchFamily="34" charset="0"/>
              <a:buChar char="•"/>
            </a:pPr>
            <a:r>
              <a:rPr lang="en-GB" dirty="0"/>
              <a:t>Use of software licenses</a:t>
            </a:r>
          </a:p>
          <a:p>
            <a:pPr lvl="1"/>
            <a:r>
              <a:rPr lang="en-GB" dirty="0"/>
              <a:t>Software is generally protected by copyright, unless it is in the public domain</a:t>
            </a:r>
          </a:p>
          <a:p>
            <a:pPr lvl="1"/>
            <a:r>
              <a:rPr lang="en-GB" dirty="0"/>
              <a:t>but you still have to agree to a license for free software</a:t>
            </a:r>
          </a:p>
          <a:p>
            <a:pPr marL="457200" indent="-457200">
              <a:buFont typeface="Arial" panose="020B0604020202020204" pitchFamily="34" charset="0"/>
              <a:buChar char="•"/>
            </a:pPr>
            <a:r>
              <a:rPr lang="en-GB" dirty="0"/>
              <a:t>Will your software be proprietary (source code not available) or open source?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Ethical</a:t>
            </a:r>
            <a:r>
              <a:rPr spc="-204" dirty="0"/>
              <a:t> </a:t>
            </a:r>
            <a:r>
              <a:rPr spc="-40" dirty="0"/>
              <a:t>Hacking?</a:t>
            </a:r>
          </a:p>
        </p:txBody>
      </p:sp>
      <p:sp>
        <p:nvSpPr>
          <p:cNvPr id="4" name="Text Placeholder 3">
            <a:extLst>
              <a:ext uri="{FF2B5EF4-FFF2-40B4-BE49-F238E27FC236}">
                <a16:creationId xmlns:a16="http://schemas.microsoft.com/office/drawing/2014/main" id="{4F642BC4-68E7-7DCE-44F5-B192E9EB7F2B}"/>
              </a:ext>
            </a:extLst>
          </p:cNvPr>
          <p:cNvSpPr>
            <a:spLocks noGrp="1"/>
          </p:cNvSpPr>
          <p:nvPr>
            <p:ph type="body" sz="quarter" idx="10"/>
          </p:nvPr>
        </p:nvSpPr>
        <p:spPr/>
        <p:txBody>
          <a:bodyPr/>
          <a:lstStyle/>
          <a:p>
            <a:r>
              <a:rPr lang="en-GB" dirty="0"/>
              <a:t>The cybersecurity practice of testing digital security systems for vulnerabilities to find out how to fortify them better against hackers</a:t>
            </a:r>
          </a:p>
          <a:p>
            <a:r>
              <a:rPr lang="en-GB" dirty="0"/>
              <a:t>Some would even argue that illegal hacking can be used ethically to expose corporate or government corruption</a:t>
            </a:r>
          </a:p>
          <a:p>
            <a:r>
              <a:rPr lang="en-GB" dirty="0"/>
              <a:t>E.g. such as in the case of the Panama Papers that were published to WikiLeaks starting in 2016</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dirty="0">
                <a:solidFill>
                  <a:srgbClr val="000000"/>
                </a:solidFill>
              </a:rPr>
              <a:t>How</a:t>
            </a:r>
            <a:r>
              <a:rPr sz="3600" spc="-215" dirty="0">
                <a:solidFill>
                  <a:srgbClr val="000000"/>
                </a:solidFill>
              </a:rPr>
              <a:t> </a:t>
            </a:r>
            <a:r>
              <a:rPr sz="3600" dirty="0">
                <a:solidFill>
                  <a:srgbClr val="000000"/>
                </a:solidFill>
              </a:rPr>
              <a:t>(&amp;</a:t>
            </a:r>
            <a:r>
              <a:rPr sz="3600" spc="-200" dirty="0">
                <a:solidFill>
                  <a:srgbClr val="000000"/>
                </a:solidFill>
              </a:rPr>
              <a:t> </a:t>
            </a:r>
            <a:r>
              <a:rPr sz="3600" spc="-10" dirty="0">
                <a:solidFill>
                  <a:srgbClr val="000000"/>
                </a:solidFill>
              </a:rPr>
              <a:t>when)</a:t>
            </a:r>
            <a:r>
              <a:rPr sz="3600" spc="-195" dirty="0">
                <a:solidFill>
                  <a:srgbClr val="000000"/>
                </a:solidFill>
              </a:rPr>
              <a:t> </a:t>
            </a:r>
            <a:r>
              <a:rPr sz="3600" dirty="0">
                <a:solidFill>
                  <a:srgbClr val="000000"/>
                </a:solidFill>
              </a:rPr>
              <a:t>do</a:t>
            </a:r>
            <a:r>
              <a:rPr sz="3600" spc="-195" dirty="0">
                <a:solidFill>
                  <a:srgbClr val="000000"/>
                </a:solidFill>
              </a:rPr>
              <a:t> </a:t>
            </a:r>
            <a:r>
              <a:rPr sz="3600" dirty="0">
                <a:solidFill>
                  <a:srgbClr val="000000"/>
                </a:solidFill>
              </a:rPr>
              <a:t>I</a:t>
            </a:r>
            <a:r>
              <a:rPr sz="3600" spc="-195" dirty="0">
                <a:solidFill>
                  <a:srgbClr val="000000"/>
                </a:solidFill>
              </a:rPr>
              <a:t> </a:t>
            </a:r>
            <a:r>
              <a:rPr sz="3600" dirty="0">
                <a:solidFill>
                  <a:srgbClr val="000000"/>
                </a:solidFill>
              </a:rPr>
              <a:t>get</a:t>
            </a:r>
            <a:r>
              <a:rPr sz="3600" spc="-200" dirty="0">
                <a:solidFill>
                  <a:srgbClr val="000000"/>
                </a:solidFill>
              </a:rPr>
              <a:t> </a:t>
            </a:r>
            <a:r>
              <a:rPr sz="3600" spc="-35" dirty="0">
                <a:solidFill>
                  <a:srgbClr val="000000"/>
                </a:solidFill>
              </a:rPr>
              <a:t>ethical</a:t>
            </a:r>
            <a:r>
              <a:rPr sz="3600" spc="-195" dirty="0">
                <a:solidFill>
                  <a:srgbClr val="000000"/>
                </a:solidFill>
              </a:rPr>
              <a:t> </a:t>
            </a:r>
            <a:r>
              <a:rPr sz="3600" spc="-60" dirty="0">
                <a:solidFill>
                  <a:srgbClr val="000000"/>
                </a:solidFill>
              </a:rPr>
              <a:t>approval?</a:t>
            </a:r>
          </a:p>
        </p:txBody>
      </p:sp>
      <p:sp>
        <p:nvSpPr>
          <p:cNvPr id="5" name="Text Placeholder 4">
            <a:extLst>
              <a:ext uri="{FF2B5EF4-FFF2-40B4-BE49-F238E27FC236}">
                <a16:creationId xmlns:a16="http://schemas.microsoft.com/office/drawing/2014/main" id="{25CC4D3E-D10A-3D12-89FB-64CC8E86EC1E}"/>
              </a:ext>
            </a:extLst>
          </p:cNvPr>
          <p:cNvSpPr>
            <a:spLocks noGrp="1"/>
          </p:cNvSpPr>
          <p:nvPr>
            <p:ph type="body" sz="quarter" idx="10"/>
          </p:nvPr>
        </p:nvSpPr>
        <p:spPr>
          <a:xfrm>
            <a:off x="838200" y="1340768"/>
            <a:ext cx="10515600" cy="5254896"/>
          </a:xfrm>
        </p:spPr>
        <p:txBody>
          <a:bodyPr>
            <a:normAutofit fontScale="92500" lnSpcReduction="20000"/>
          </a:bodyPr>
          <a:lstStyle/>
          <a:p>
            <a:r>
              <a:rPr lang="en-GB" dirty="0"/>
              <a:t>You will use an online approval process:</a:t>
            </a:r>
          </a:p>
          <a:p>
            <a:pPr algn="ctr"/>
            <a:r>
              <a:rPr lang="en-GB" sz="3000" dirty="0">
                <a:hlinkClick r:id="rId2"/>
              </a:rPr>
              <a:t>https://ugethics.chester.network</a:t>
            </a:r>
            <a:endParaRPr lang="en-GB" sz="3000" dirty="0"/>
          </a:p>
          <a:p>
            <a:r>
              <a:rPr lang="en-GB" dirty="0"/>
              <a:t>You will need to work with your supervisor to complete your application</a:t>
            </a:r>
          </a:p>
          <a:p>
            <a:pPr marL="457200" indent="-457200">
              <a:buFont typeface="Arial" panose="020B0604020202020204" pitchFamily="34" charset="0"/>
              <a:buChar char="•"/>
            </a:pPr>
            <a:r>
              <a:rPr lang="en-GB" dirty="0"/>
              <a:t>You will have to get their agreement before submitting the form</a:t>
            </a:r>
          </a:p>
          <a:p>
            <a:pPr marL="457200" indent="-457200">
              <a:buFont typeface="Arial" panose="020B0604020202020204" pitchFamily="34" charset="0"/>
              <a:buChar char="•"/>
            </a:pPr>
            <a:r>
              <a:rPr lang="en-GB" dirty="0"/>
              <a:t>The final submission deadline is </a:t>
            </a:r>
            <a:r>
              <a:rPr lang="en-GB" b="1" dirty="0"/>
              <a:t>18th January 2024</a:t>
            </a:r>
          </a:p>
          <a:p>
            <a:r>
              <a:rPr lang="en-GB" dirty="0"/>
              <a:t>The department’s Ethics Officer will then check your application</a:t>
            </a:r>
          </a:p>
          <a:p>
            <a:pPr marL="457200" indent="-457200">
              <a:buFont typeface="Arial" panose="020B0604020202020204" pitchFamily="34" charset="0"/>
              <a:buChar char="•"/>
            </a:pPr>
            <a:r>
              <a:rPr lang="en-GB" dirty="0"/>
              <a:t>If anything important is missing, your application will be sent back to you, unapproved, for corrections</a:t>
            </a:r>
          </a:p>
          <a:p>
            <a:pPr marL="457200" indent="-457200">
              <a:buFont typeface="Arial" panose="020B0604020202020204" pitchFamily="34" charset="0"/>
              <a:buChar char="•"/>
            </a:pPr>
            <a:r>
              <a:rPr lang="en-GB" dirty="0"/>
              <a:t>There may also be other questions about your proposed research. You’ll need to answer these as well before your form is finally approved</a:t>
            </a:r>
          </a:p>
          <a:p>
            <a:r>
              <a:rPr lang="en-GB" dirty="0"/>
              <a:t>Ethical approval is </a:t>
            </a:r>
            <a:r>
              <a:rPr lang="en-GB" b="1" dirty="0"/>
              <a:t>not optional </a:t>
            </a:r>
            <a:r>
              <a:rPr lang="en-GB" dirty="0"/>
              <a:t>– you </a:t>
            </a:r>
            <a:r>
              <a:rPr lang="en-GB" b="1" dirty="0"/>
              <a:t>must</a:t>
            </a:r>
            <a:r>
              <a:rPr lang="en-GB" dirty="0"/>
              <a:t> get final approval for your application before you submit your dissertation.</a:t>
            </a:r>
          </a:p>
          <a:p>
            <a:pPr marL="457200" indent="-457200">
              <a:buFont typeface="Arial" panose="020B0604020202020204" pitchFamily="34" charset="0"/>
              <a:buChar char="•"/>
            </a:pPr>
            <a:r>
              <a:rPr lang="en-GB" dirty="0"/>
              <a:t>The online system will keep track of who has, &amp; hasn’t, got final ethical approval</a:t>
            </a:r>
          </a:p>
          <a:p>
            <a:pPr marL="457200" indent="-457200">
              <a:buFont typeface="Arial" panose="020B0604020202020204" pitchFamily="34" charset="0"/>
              <a:buChar char="•"/>
            </a:pPr>
            <a:r>
              <a:rPr lang="en-GB" dirty="0"/>
              <a:t>Not getting final ethical approval will cause you to </a:t>
            </a:r>
            <a:r>
              <a:rPr lang="en-GB" b="1" dirty="0"/>
              <a:t>lose 5 marks </a:t>
            </a:r>
            <a:r>
              <a:rPr lang="en-GB" dirty="0"/>
              <a:t>off your Dissertation mark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400" dirty="0">
                <a:solidFill>
                  <a:srgbClr val="000000"/>
                </a:solidFill>
              </a:rPr>
              <a:t>The</a:t>
            </a:r>
            <a:r>
              <a:rPr sz="4400" spc="-200" dirty="0">
                <a:solidFill>
                  <a:srgbClr val="000000"/>
                </a:solidFill>
              </a:rPr>
              <a:t> </a:t>
            </a:r>
            <a:r>
              <a:rPr sz="4400" spc="-25" dirty="0">
                <a:solidFill>
                  <a:srgbClr val="000000"/>
                </a:solidFill>
              </a:rPr>
              <a:t>ethics</a:t>
            </a:r>
            <a:r>
              <a:rPr sz="4400" spc="-195" dirty="0">
                <a:solidFill>
                  <a:srgbClr val="000000"/>
                </a:solidFill>
              </a:rPr>
              <a:t> </a:t>
            </a:r>
            <a:r>
              <a:rPr sz="4400" spc="-45" dirty="0">
                <a:solidFill>
                  <a:srgbClr val="000000"/>
                </a:solidFill>
              </a:rPr>
              <a:t>application</a:t>
            </a:r>
            <a:r>
              <a:rPr sz="4400" spc="-195" dirty="0">
                <a:solidFill>
                  <a:srgbClr val="000000"/>
                </a:solidFill>
              </a:rPr>
              <a:t> </a:t>
            </a:r>
            <a:r>
              <a:rPr sz="4400" dirty="0">
                <a:solidFill>
                  <a:srgbClr val="000000"/>
                </a:solidFill>
              </a:rPr>
              <a:t>in</a:t>
            </a:r>
            <a:r>
              <a:rPr sz="4400" spc="-195" dirty="0">
                <a:solidFill>
                  <a:srgbClr val="000000"/>
                </a:solidFill>
              </a:rPr>
              <a:t> </a:t>
            </a:r>
            <a:r>
              <a:rPr sz="4400" spc="-45" dirty="0">
                <a:solidFill>
                  <a:srgbClr val="000000"/>
                </a:solidFill>
              </a:rPr>
              <a:t>detail</a:t>
            </a:r>
          </a:p>
        </p:txBody>
      </p:sp>
      <p:sp>
        <p:nvSpPr>
          <p:cNvPr id="7" name="TextBox 6">
            <a:extLst>
              <a:ext uri="{FF2B5EF4-FFF2-40B4-BE49-F238E27FC236}">
                <a16:creationId xmlns:a16="http://schemas.microsoft.com/office/drawing/2014/main" id="{FD85079A-ADFC-D0B0-3263-E3B291C27662}"/>
              </a:ext>
            </a:extLst>
          </p:cNvPr>
          <p:cNvSpPr txBox="1"/>
          <p:nvPr/>
        </p:nvSpPr>
        <p:spPr>
          <a:xfrm>
            <a:off x="479376" y="1412776"/>
            <a:ext cx="5401816" cy="4893647"/>
          </a:xfrm>
          <a:prstGeom prst="rect">
            <a:avLst/>
          </a:prstGeom>
          <a:noFill/>
        </p:spPr>
        <p:txBody>
          <a:bodyPr wrap="square" rtlCol="0">
            <a:spAutoFit/>
          </a:bodyPr>
          <a:lstStyle/>
          <a:p>
            <a:r>
              <a:rPr lang="en-GB" sz="2400" dirty="0"/>
              <a:t>The application system will ask you for</a:t>
            </a:r>
          </a:p>
          <a:p>
            <a:r>
              <a:rPr lang="en-GB" sz="2400" dirty="0"/>
              <a:t>information about:</a:t>
            </a:r>
          </a:p>
          <a:p>
            <a:pPr marL="285750" indent="-285750">
              <a:buFont typeface="Arial" panose="020B0604020202020204" pitchFamily="34" charset="0"/>
              <a:buChar char="•"/>
            </a:pPr>
            <a:r>
              <a:rPr lang="en-GB" sz="2400" dirty="0"/>
              <a:t>Working title</a:t>
            </a:r>
          </a:p>
          <a:p>
            <a:pPr marL="285750" indent="-285750">
              <a:buFont typeface="Arial" panose="020B0604020202020204" pitchFamily="34" charset="0"/>
              <a:buChar char="•"/>
            </a:pPr>
            <a:r>
              <a:rPr lang="en-GB" sz="2400" dirty="0"/>
              <a:t>Aims and objectives of dissertation</a:t>
            </a:r>
          </a:p>
          <a:p>
            <a:pPr lvl="1"/>
            <a:r>
              <a:rPr lang="en-GB" sz="2400" dirty="0"/>
              <a:t>e.g. purpose of study, specific hypotheses</a:t>
            </a:r>
          </a:p>
          <a:p>
            <a:pPr marL="285750" indent="-285750">
              <a:buFont typeface="Arial" panose="020B0604020202020204" pitchFamily="34" charset="0"/>
              <a:buChar char="•"/>
            </a:pPr>
            <a:r>
              <a:rPr lang="en-GB" sz="2400" dirty="0"/>
              <a:t>Methodology</a:t>
            </a:r>
          </a:p>
          <a:p>
            <a:pPr lvl="1"/>
            <a:r>
              <a:rPr lang="en-GB" sz="2400" dirty="0"/>
              <a:t>procedure for solving the problem</a:t>
            </a:r>
          </a:p>
          <a:p>
            <a:pPr marL="285750" indent="-285750">
              <a:buFont typeface="Arial" panose="020B0604020202020204" pitchFamily="34" charset="0"/>
              <a:buChar char="•"/>
            </a:pPr>
            <a:r>
              <a:rPr lang="en-GB" sz="2400" dirty="0"/>
              <a:t>Participants</a:t>
            </a:r>
          </a:p>
          <a:p>
            <a:pPr lvl="1"/>
            <a:r>
              <a:rPr lang="en-GB" sz="2400" dirty="0"/>
              <a:t>sample size, age group, procedure for recruitment</a:t>
            </a:r>
          </a:p>
          <a:p>
            <a:pPr marL="285750" indent="-285750">
              <a:buFont typeface="Arial" panose="020B0604020202020204" pitchFamily="34" charset="0"/>
              <a:buChar char="•"/>
            </a:pPr>
            <a:r>
              <a:rPr lang="en-GB" sz="2400" dirty="0"/>
              <a:t>Procedure for seeking participants’ informed consent</a:t>
            </a:r>
          </a:p>
        </p:txBody>
      </p:sp>
      <p:sp>
        <p:nvSpPr>
          <p:cNvPr id="8" name="TextBox 7">
            <a:extLst>
              <a:ext uri="{FF2B5EF4-FFF2-40B4-BE49-F238E27FC236}">
                <a16:creationId xmlns:a16="http://schemas.microsoft.com/office/drawing/2014/main" id="{1493B595-4732-79BD-4C32-E41EBDC77B36}"/>
              </a:ext>
            </a:extLst>
          </p:cNvPr>
          <p:cNvSpPr txBox="1"/>
          <p:nvPr/>
        </p:nvSpPr>
        <p:spPr>
          <a:xfrm>
            <a:off x="6096000" y="1413418"/>
            <a:ext cx="5639003"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a:t>Are there any issues of possible, harm, discomfort, or distress might be suffered by participants?</a:t>
            </a:r>
          </a:p>
          <a:p>
            <a:pPr lvl="1"/>
            <a:r>
              <a:rPr lang="en-GB" sz="2400" dirty="0"/>
              <a:t>(If yes, how will these be dealt with?)</a:t>
            </a:r>
          </a:p>
          <a:p>
            <a:pPr marL="285750" indent="-285750">
              <a:buFont typeface="Arial" panose="020B0604020202020204" pitchFamily="34" charset="0"/>
              <a:buChar char="•"/>
            </a:pPr>
            <a:r>
              <a:rPr lang="en-GB" sz="2400" dirty="0"/>
              <a:t>Legal issues</a:t>
            </a:r>
          </a:p>
          <a:p>
            <a:pPr marL="285750" indent="-285750">
              <a:buFont typeface="Arial" panose="020B0604020202020204" pitchFamily="34" charset="0"/>
              <a:buChar char="•"/>
            </a:pPr>
            <a:r>
              <a:rPr lang="en-GB" sz="2400" dirty="0"/>
              <a:t>Social issues</a:t>
            </a:r>
          </a:p>
          <a:p>
            <a:r>
              <a:rPr lang="en-GB" sz="2400" dirty="0"/>
              <a:t>The system will suggest ideas for many of these categories</a:t>
            </a:r>
          </a:p>
          <a:p>
            <a:r>
              <a:rPr lang="en-GB" sz="2400" dirty="0"/>
              <a:t>It won’t let you leave sections blank</a:t>
            </a:r>
          </a:p>
          <a:p>
            <a:r>
              <a:rPr lang="en-GB" sz="2400" dirty="0"/>
              <a:t>You must agree to abide by the </a:t>
            </a:r>
            <a:r>
              <a:rPr lang="en-GB" sz="2400" b="1" dirty="0"/>
              <a:t>BCS Code of Good Practice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6"/>
            <a:ext cx="10515600" cy="689932"/>
          </a:xfrm>
          <a:prstGeom prst="rect">
            <a:avLst/>
          </a:prstGeom>
        </p:spPr>
        <p:txBody>
          <a:bodyPr vert="horz" wrap="square" lIns="0" tIns="12700" rIns="0" bIns="0" rtlCol="0">
            <a:spAutoFit/>
          </a:bodyPr>
          <a:lstStyle/>
          <a:p>
            <a:pPr marL="12700">
              <a:lnSpc>
                <a:spcPct val="100000"/>
              </a:lnSpc>
              <a:spcBef>
                <a:spcPts val="100"/>
              </a:spcBef>
            </a:pPr>
            <a:r>
              <a:rPr sz="4400" spc="-105" dirty="0"/>
              <a:t>Testing</a:t>
            </a:r>
            <a:r>
              <a:rPr sz="4400" spc="-170" dirty="0"/>
              <a:t> </a:t>
            </a:r>
            <a:r>
              <a:rPr sz="4400" dirty="0"/>
              <a:t>-</a:t>
            </a:r>
            <a:r>
              <a:rPr sz="4400" spc="-160" dirty="0"/>
              <a:t> </a:t>
            </a:r>
            <a:r>
              <a:rPr sz="4400" spc="-10" dirty="0"/>
              <a:t>Using</a:t>
            </a:r>
            <a:r>
              <a:rPr sz="4400" spc="-165" dirty="0"/>
              <a:t> </a:t>
            </a:r>
            <a:r>
              <a:rPr sz="4400" spc="-55" dirty="0"/>
              <a:t>Questionnaires</a:t>
            </a:r>
          </a:p>
        </p:txBody>
      </p:sp>
      <p:sp>
        <p:nvSpPr>
          <p:cNvPr id="4" name="Text Placeholder 3">
            <a:extLst>
              <a:ext uri="{FF2B5EF4-FFF2-40B4-BE49-F238E27FC236}">
                <a16:creationId xmlns:a16="http://schemas.microsoft.com/office/drawing/2014/main" id="{F5300B58-598D-D79E-3CF8-217783408A6F}"/>
              </a:ext>
            </a:extLst>
          </p:cNvPr>
          <p:cNvSpPr>
            <a:spLocks noGrp="1"/>
          </p:cNvSpPr>
          <p:nvPr>
            <p:ph type="body" sz="quarter" idx="10"/>
          </p:nvPr>
        </p:nvSpPr>
        <p:spPr>
          <a:xfrm>
            <a:off x="838200" y="1414464"/>
            <a:ext cx="10515600" cy="4750840"/>
          </a:xfrm>
        </p:spPr>
        <p:txBody>
          <a:bodyPr>
            <a:normAutofit fontScale="92500"/>
          </a:bodyPr>
          <a:lstStyle/>
          <a:p>
            <a:r>
              <a:rPr lang="en-GB" dirty="0"/>
              <a:t>If you use people to test your artefact then typically you will use a questionnaire</a:t>
            </a:r>
          </a:p>
          <a:p>
            <a:r>
              <a:rPr lang="en-GB" dirty="0"/>
              <a:t>On your ethics form you must cover all aspects of doing so, especially data protection</a:t>
            </a:r>
          </a:p>
          <a:p>
            <a:endParaRPr lang="en-GB" dirty="0"/>
          </a:p>
          <a:p>
            <a:r>
              <a:rPr lang="en-GB" dirty="0"/>
              <a:t>If you have any people outside of England completing a questionnaire, the University requires you to add the following reference to the Singapore Statement:</a:t>
            </a:r>
          </a:p>
          <a:p>
            <a:endParaRPr lang="en-GB" dirty="0"/>
          </a:p>
          <a:p>
            <a:r>
              <a:rPr lang="en-GB" sz="2200" dirty="0"/>
              <a:t>“This research study complies with current legislative requirements for England and with the commonly agreed international standards for good practice in research. These are laid down in the </a:t>
            </a:r>
            <a:r>
              <a:rPr lang="en-GB" sz="2200" dirty="0">
                <a:hlinkClick r:id="rId2"/>
              </a:rPr>
              <a:t>Singapore Statement on Research Integrity</a:t>
            </a:r>
            <a:r>
              <a:rPr lang="en-GB" sz="2200" dirty="0"/>
              <a:t> and are categorised as: Honesty in all aspects of Research; Accountability in the conduct of research; Professional courtesy and fairness in working with others and Good stewardship of research on behalf of others. The University of Chester recognises that there may be ethical and cultural differences across jurisdictions. Participants are therefore advised to be aware of any local requirements and to exercise care in their decision to take part.”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BCS</a:t>
            </a:r>
            <a:r>
              <a:rPr spc="-229" dirty="0"/>
              <a:t> </a:t>
            </a:r>
            <a:r>
              <a:rPr dirty="0"/>
              <a:t>Code</a:t>
            </a:r>
            <a:r>
              <a:rPr spc="-220" dirty="0"/>
              <a:t> </a:t>
            </a:r>
            <a:r>
              <a:rPr dirty="0"/>
              <a:t>of</a:t>
            </a:r>
            <a:r>
              <a:rPr spc="-220" dirty="0"/>
              <a:t> </a:t>
            </a:r>
            <a:r>
              <a:rPr dirty="0"/>
              <a:t>Good</a:t>
            </a:r>
            <a:r>
              <a:rPr spc="-215" dirty="0"/>
              <a:t> </a:t>
            </a:r>
            <a:r>
              <a:rPr spc="-55" dirty="0"/>
              <a:t>Practice</a:t>
            </a:r>
          </a:p>
        </p:txBody>
      </p:sp>
      <p:sp>
        <p:nvSpPr>
          <p:cNvPr id="4" name="Text Placeholder 3">
            <a:extLst>
              <a:ext uri="{FF2B5EF4-FFF2-40B4-BE49-F238E27FC236}">
                <a16:creationId xmlns:a16="http://schemas.microsoft.com/office/drawing/2014/main" id="{7BC85B7E-5924-C415-3AED-2E7BE29958F2}"/>
              </a:ext>
            </a:extLst>
          </p:cNvPr>
          <p:cNvSpPr>
            <a:spLocks noGrp="1"/>
          </p:cNvSpPr>
          <p:nvPr>
            <p:ph type="body" sz="quarter" idx="10"/>
          </p:nvPr>
        </p:nvSpPr>
        <p:spPr/>
        <p:txBody>
          <a:bodyPr>
            <a:normAutofit lnSpcReduction="10000"/>
          </a:bodyPr>
          <a:lstStyle/>
          <a:p>
            <a:r>
              <a:rPr lang="en-GB" dirty="0"/>
              <a:t>Provides guidelines on how to:</a:t>
            </a:r>
          </a:p>
          <a:p>
            <a:pPr marL="457200" indent="-457200">
              <a:buFont typeface="Arial" panose="020B0604020202020204" pitchFamily="34" charset="0"/>
              <a:buChar char="•"/>
            </a:pPr>
            <a:r>
              <a:rPr lang="en-GB" dirty="0"/>
              <a:t>Maintain your technical competence</a:t>
            </a:r>
          </a:p>
          <a:p>
            <a:pPr marL="457200" indent="-457200">
              <a:buFont typeface="Arial" panose="020B0604020202020204" pitchFamily="34" charset="0"/>
              <a:buChar char="•"/>
            </a:pPr>
            <a:r>
              <a:rPr lang="en-GB" dirty="0"/>
              <a:t>Adhere to regulations</a:t>
            </a:r>
          </a:p>
          <a:p>
            <a:pPr marL="457200" indent="-457200">
              <a:buFont typeface="Arial" panose="020B0604020202020204" pitchFamily="34" charset="0"/>
              <a:buChar char="•"/>
            </a:pPr>
            <a:r>
              <a:rPr lang="en-GB" dirty="0"/>
              <a:t>Act professionally</a:t>
            </a:r>
          </a:p>
          <a:p>
            <a:pPr marL="457200" indent="-457200">
              <a:buFont typeface="Arial" panose="020B0604020202020204" pitchFamily="34" charset="0"/>
              <a:buChar char="•"/>
            </a:pPr>
            <a:r>
              <a:rPr lang="en-GB" dirty="0"/>
              <a:t>Use appropriate methods and tools</a:t>
            </a:r>
          </a:p>
          <a:p>
            <a:pPr marL="457200" indent="-457200">
              <a:buFont typeface="Arial" panose="020B0604020202020204" pitchFamily="34" charset="0"/>
              <a:buChar char="•"/>
            </a:pPr>
            <a:r>
              <a:rPr lang="en-GB" dirty="0"/>
              <a:t>Participate maturely</a:t>
            </a:r>
          </a:p>
          <a:p>
            <a:pPr marL="457200" indent="-457200">
              <a:buFont typeface="Arial" panose="020B0604020202020204" pitchFamily="34" charset="0"/>
              <a:buChar char="•"/>
            </a:pPr>
            <a:r>
              <a:rPr lang="en-GB" dirty="0"/>
              <a:t>Respect the interests of your users</a:t>
            </a:r>
          </a:p>
          <a:p>
            <a:pPr marL="457200" indent="-457200">
              <a:buFont typeface="Arial" panose="020B0604020202020204" pitchFamily="34" charset="0"/>
              <a:buChar char="•"/>
            </a:pPr>
            <a:r>
              <a:rPr lang="en-GB" dirty="0"/>
              <a:t>Promote good practices</a:t>
            </a:r>
          </a:p>
          <a:p>
            <a:endParaRPr lang="en-GB" dirty="0"/>
          </a:p>
          <a:p>
            <a:r>
              <a:rPr lang="en-GB" dirty="0"/>
              <a:t>A pdf copy of the guide can be downloaded from the Moodle Web 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6"/>
            <a:ext cx="10515600" cy="751488"/>
          </a:xfrm>
          <a:prstGeom prst="rect">
            <a:avLst/>
          </a:prstGeom>
        </p:spPr>
        <p:txBody>
          <a:bodyPr vert="horz" wrap="square" lIns="0" tIns="12700" rIns="0" bIns="0" rtlCol="0">
            <a:spAutoFit/>
          </a:bodyPr>
          <a:lstStyle/>
          <a:p>
            <a:pPr marL="12700">
              <a:lnSpc>
                <a:spcPct val="100000"/>
              </a:lnSpc>
              <a:spcBef>
                <a:spcPts val="100"/>
              </a:spcBef>
            </a:pPr>
            <a:r>
              <a:rPr spc="-40" dirty="0"/>
              <a:t>Getting</a:t>
            </a:r>
            <a:r>
              <a:rPr spc="-235" dirty="0"/>
              <a:t> </a:t>
            </a:r>
            <a:r>
              <a:rPr spc="-35" dirty="0"/>
              <a:t>ethical</a:t>
            </a:r>
            <a:r>
              <a:rPr spc="-225" dirty="0"/>
              <a:t> </a:t>
            </a:r>
            <a:r>
              <a:rPr spc="-55" dirty="0"/>
              <a:t>approval</a:t>
            </a:r>
            <a:endParaRPr spc="-50" dirty="0"/>
          </a:p>
        </p:txBody>
      </p:sp>
      <p:sp>
        <p:nvSpPr>
          <p:cNvPr id="4" name="Text Placeholder 3">
            <a:extLst>
              <a:ext uri="{FF2B5EF4-FFF2-40B4-BE49-F238E27FC236}">
                <a16:creationId xmlns:a16="http://schemas.microsoft.com/office/drawing/2014/main" id="{A6912BCB-6FBE-4C13-AA75-815F50C9B0D0}"/>
              </a:ext>
            </a:extLst>
          </p:cNvPr>
          <p:cNvSpPr>
            <a:spLocks noGrp="1"/>
          </p:cNvSpPr>
          <p:nvPr>
            <p:ph type="body" sz="quarter" idx="10"/>
          </p:nvPr>
        </p:nvSpPr>
        <p:spPr/>
        <p:txBody>
          <a:bodyPr/>
          <a:lstStyle/>
          <a:p>
            <a:pPr marL="469900" indent="-457200">
              <a:lnSpc>
                <a:spcPct val="100000"/>
              </a:lnSpc>
              <a:spcBef>
                <a:spcPts val="1300"/>
              </a:spcBef>
              <a:buFont typeface="Arial" panose="020B0604020202020204" pitchFamily="34" charset="0"/>
              <a:buChar char="•"/>
            </a:pPr>
            <a:r>
              <a:rPr lang="en-GB" sz="2800" dirty="0">
                <a:solidFill>
                  <a:srgbClr val="404040"/>
                </a:solidFill>
                <a:latin typeface="Calibri"/>
                <a:cs typeface="Calibri"/>
              </a:rPr>
              <a:t>What</a:t>
            </a:r>
            <a:r>
              <a:rPr lang="en-GB" sz="2800" spc="-25" dirty="0">
                <a:solidFill>
                  <a:srgbClr val="404040"/>
                </a:solidFill>
                <a:latin typeface="Calibri"/>
                <a:cs typeface="Calibri"/>
              </a:rPr>
              <a:t> </a:t>
            </a:r>
            <a:r>
              <a:rPr lang="en-GB" sz="2800" dirty="0">
                <a:solidFill>
                  <a:srgbClr val="404040"/>
                </a:solidFill>
                <a:latin typeface="Calibri"/>
                <a:cs typeface="Calibri"/>
              </a:rPr>
              <a:t>is</a:t>
            </a:r>
            <a:r>
              <a:rPr lang="en-GB" sz="2800" spc="-25" dirty="0">
                <a:solidFill>
                  <a:srgbClr val="404040"/>
                </a:solidFill>
                <a:latin typeface="Calibri"/>
                <a:cs typeface="Calibri"/>
              </a:rPr>
              <a:t> </a:t>
            </a:r>
            <a:r>
              <a:rPr lang="en-GB" sz="2800" dirty="0">
                <a:solidFill>
                  <a:srgbClr val="404040"/>
                </a:solidFill>
                <a:latin typeface="Calibri"/>
                <a:cs typeface="Calibri"/>
              </a:rPr>
              <a:t>research</a:t>
            </a:r>
            <a:r>
              <a:rPr lang="en-GB" sz="2800" spc="-25" dirty="0">
                <a:solidFill>
                  <a:srgbClr val="404040"/>
                </a:solidFill>
                <a:latin typeface="Calibri"/>
                <a:cs typeface="Calibri"/>
              </a:rPr>
              <a:t> </a:t>
            </a:r>
            <a:r>
              <a:rPr lang="en-GB" sz="2800" spc="-10" dirty="0">
                <a:solidFill>
                  <a:srgbClr val="404040"/>
                </a:solidFill>
                <a:latin typeface="Calibri"/>
                <a:cs typeface="Calibri"/>
              </a:rPr>
              <a:t>ethics?</a:t>
            </a:r>
            <a:endParaRPr lang="en-GB" sz="2800" dirty="0">
              <a:latin typeface="Calibri"/>
              <a:cs typeface="Calibri"/>
            </a:endParaRPr>
          </a:p>
          <a:p>
            <a:pPr marL="469900" marR="5080" indent="-457200">
              <a:lnSpc>
                <a:spcPct val="148700"/>
              </a:lnSpc>
              <a:spcBef>
                <a:spcPts val="30"/>
              </a:spcBef>
              <a:buFont typeface="Arial" panose="020B0604020202020204" pitchFamily="34" charset="0"/>
              <a:buChar char="•"/>
            </a:pPr>
            <a:r>
              <a:rPr lang="en-GB" sz="2800" dirty="0">
                <a:solidFill>
                  <a:srgbClr val="404040"/>
                </a:solidFill>
                <a:latin typeface="Calibri"/>
                <a:cs typeface="Calibri"/>
              </a:rPr>
              <a:t>Why</a:t>
            </a:r>
            <a:r>
              <a:rPr lang="en-GB" sz="2800" spc="-40" dirty="0">
                <a:solidFill>
                  <a:srgbClr val="404040"/>
                </a:solidFill>
                <a:latin typeface="Calibri"/>
                <a:cs typeface="Calibri"/>
              </a:rPr>
              <a:t> </a:t>
            </a:r>
            <a:r>
              <a:rPr lang="en-GB" sz="2800" dirty="0">
                <a:solidFill>
                  <a:srgbClr val="404040"/>
                </a:solidFill>
                <a:latin typeface="Calibri"/>
                <a:cs typeface="Calibri"/>
              </a:rPr>
              <a:t>do</a:t>
            </a:r>
            <a:r>
              <a:rPr lang="en-GB" sz="2800" spc="-30" dirty="0">
                <a:solidFill>
                  <a:srgbClr val="404040"/>
                </a:solidFill>
                <a:latin typeface="Calibri"/>
                <a:cs typeface="Calibri"/>
              </a:rPr>
              <a:t> </a:t>
            </a:r>
            <a:r>
              <a:rPr lang="en-GB" sz="2800" dirty="0">
                <a:solidFill>
                  <a:srgbClr val="404040"/>
                </a:solidFill>
                <a:latin typeface="Calibri"/>
                <a:cs typeface="Calibri"/>
              </a:rPr>
              <a:t>I</a:t>
            </a:r>
            <a:r>
              <a:rPr lang="en-GB" sz="2800" spc="-25" dirty="0">
                <a:solidFill>
                  <a:srgbClr val="404040"/>
                </a:solidFill>
                <a:latin typeface="Calibri"/>
                <a:cs typeface="Calibri"/>
              </a:rPr>
              <a:t> </a:t>
            </a:r>
            <a:r>
              <a:rPr lang="en-GB" sz="2800" dirty="0">
                <a:solidFill>
                  <a:srgbClr val="404040"/>
                </a:solidFill>
                <a:latin typeface="Calibri"/>
                <a:cs typeface="Calibri"/>
              </a:rPr>
              <a:t>need</a:t>
            </a:r>
            <a:r>
              <a:rPr lang="en-GB" sz="2800" spc="-25" dirty="0">
                <a:solidFill>
                  <a:srgbClr val="404040"/>
                </a:solidFill>
                <a:latin typeface="Calibri"/>
                <a:cs typeface="Calibri"/>
              </a:rPr>
              <a:t> </a:t>
            </a:r>
            <a:r>
              <a:rPr lang="en-GB" sz="2800" dirty="0">
                <a:solidFill>
                  <a:srgbClr val="404040"/>
                </a:solidFill>
                <a:latin typeface="Calibri"/>
                <a:cs typeface="Calibri"/>
              </a:rPr>
              <a:t>to</a:t>
            </a:r>
            <a:r>
              <a:rPr lang="en-GB" sz="2800" spc="-25" dirty="0">
                <a:solidFill>
                  <a:srgbClr val="404040"/>
                </a:solidFill>
                <a:latin typeface="Calibri"/>
                <a:cs typeface="Calibri"/>
              </a:rPr>
              <a:t> </a:t>
            </a:r>
            <a:r>
              <a:rPr lang="en-GB" sz="2800" dirty="0">
                <a:solidFill>
                  <a:srgbClr val="404040"/>
                </a:solidFill>
                <a:latin typeface="Calibri"/>
                <a:cs typeface="Calibri"/>
              </a:rPr>
              <a:t>get</a:t>
            </a:r>
            <a:r>
              <a:rPr lang="en-GB" sz="2800" spc="-20" dirty="0">
                <a:solidFill>
                  <a:srgbClr val="404040"/>
                </a:solidFill>
                <a:latin typeface="Calibri"/>
                <a:cs typeface="Calibri"/>
              </a:rPr>
              <a:t> </a:t>
            </a:r>
            <a:r>
              <a:rPr lang="en-GB" sz="2800" dirty="0">
                <a:solidFill>
                  <a:srgbClr val="404040"/>
                </a:solidFill>
                <a:latin typeface="Calibri"/>
                <a:cs typeface="Calibri"/>
              </a:rPr>
              <a:t>ethical</a:t>
            </a:r>
            <a:r>
              <a:rPr lang="en-GB" sz="2800" spc="-15" dirty="0">
                <a:solidFill>
                  <a:srgbClr val="404040"/>
                </a:solidFill>
                <a:latin typeface="Calibri"/>
                <a:cs typeface="Calibri"/>
              </a:rPr>
              <a:t> </a:t>
            </a:r>
            <a:r>
              <a:rPr lang="en-GB" sz="2800" spc="-10" dirty="0">
                <a:solidFill>
                  <a:srgbClr val="404040"/>
                </a:solidFill>
                <a:latin typeface="Calibri"/>
                <a:cs typeface="Calibri"/>
              </a:rPr>
              <a:t>approval?</a:t>
            </a:r>
          </a:p>
          <a:p>
            <a:pPr marL="469900" marR="5080" indent="-457200">
              <a:lnSpc>
                <a:spcPct val="148700"/>
              </a:lnSpc>
              <a:spcBef>
                <a:spcPts val="30"/>
              </a:spcBef>
              <a:buFont typeface="Arial" panose="020B0604020202020204" pitchFamily="34" charset="0"/>
              <a:buChar char="•"/>
            </a:pPr>
            <a:r>
              <a:rPr lang="en-GB" sz="2800" dirty="0">
                <a:solidFill>
                  <a:srgbClr val="404040"/>
                </a:solidFill>
                <a:latin typeface="Calibri"/>
                <a:cs typeface="Calibri"/>
              </a:rPr>
              <a:t>How</a:t>
            </a:r>
            <a:r>
              <a:rPr lang="en-GB" sz="2800" spc="-35" dirty="0">
                <a:solidFill>
                  <a:srgbClr val="404040"/>
                </a:solidFill>
                <a:latin typeface="Calibri"/>
                <a:cs typeface="Calibri"/>
              </a:rPr>
              <a:t> </a:t>
            </a:r>
            <a:r>
              <a:rPr lang="en-GB" sz="2800" dirty="0">
                <a:solidFill>
                  <a:srgbClr val="404040"/>
                </a:solidFill>
                <a:latin typeface="Calibri"/>
                <a:cs typeface="Calibri"/>
              </a:rPr>
              <a:t>(&amp;</a:t>
            </a:r>
            <a:r>
              <a:rPr lang="en-GB" sz="2800" spc="-15" dirty="0">
                <a:solidFill>
                  <a:srgbClr val="404040"/>
                </a:solidFill>
                <a:latin typeface="Calibri"/>
                <a:cs typeface="Calibri"/>
              </a:rPr>
              <a:t> </a:t>
            </a:r>
            <a:r>
              <a:rPr lang="en-GB" sz="2800" dirty="0">
                <a:solidFill>
                  <a:srgbClr val="404040"/>
                </a:solidFill>
                <a:latin typeface="Calibri"/>
                <a:cs typeface="Calibri"/>
              </a:rPr>
              <a:t>when)</a:t>
            </a:r>
            <a:r>
              <a:rPr lang="en-GB" sz="2800" spc="-15" dirty="0">
                <a:solidFill>
                  <a:srgbClr val="404040"/>
                </a:solidFill>
                <a:latin typeface="Calibri"/>
                <a:cs typeface="Calibri"/>
              </a:rPr>
              <a:t> </a:t>
            </a:r>
            <a:r>
              <a:rPr lang="en-GB" sz="2800" dirty="0">
                <a:solidFill>
                  <a:srgbClr val="404040"/>
                </a:solidFill>
                <a:latin typeface="Calibri"/>
                <a:cs typeface="Calibri"/>
              </a:rPr>
              <a:t>do</a:t>
            </a:r>
            <a:r>
              <a:rPr lang="en-GB" sz="2800" spc="-20" dirty="0">
                <a:solidFill>
                  <a:srgbClr val="404040"/>
                </a:solidFill>
                <a:latin typeface="Calibri"/>
                <a:cs typeface="Calibri"/>
              </a:rPr>
              <a:t> </a:t>
            </a:r>
            <a:r>
              <a:rPr lang="en-GB" sz="2800" dirty="0">
                <a:solidFill>
                  <a:srgbClr val="404040"/>
                </a:solidFill>
                <a:latin typeface="Calibri"/>
                <a:cs typeface="Calibri"/>
              </a:rPr>
              <a:t>I</a:t>
            </a:r>
            <a:r>
              <a:rPr lang="en-GB" sz="2800" spc="-25" dirty="0">
                <a:solidFill>
                  <a:srgbClr val="404040"/>
                </a:solidFill>
                <a:latin typeface="Calibri"/>
                <a:cs typeface="Calibri"/>
              </a:rPr>
              <a:t> </a:t>
            </a:r>
            <a:r>
              <a:rPr lang="en-GB" sz="2800" dirty="0">
                <a:solidFill>
                  <a:srgbClr val="404040"/>
                </a:solidFill>
                <a:latin typeface="Calibri"/>
                <a:cs typeface="Calibri"/>
              </a:rPr>
              <a:t>get</a:t>
            </a:r>
            <a:r>
              <a:rPr lang="en-GB" sz="2800" spc="-10" dirty="0">
                <a:solidFill>
                  <a:srgbClr val="404040"/>
                </a:solidFill>
                <a:latin typeface="Calibri"/>
                <a:cs typeface="Calibri"/>
              </a:rPr>
              <a:t> </a:t>
            </a:r>
            <a:r>
              <a:rPr lang="en-GB" sz="2800" dirty="0">
                <a:solidFill>
                  <a:srgbClr val="404040"/>
                </a:solidFill>
                <a:latin typeface="Calibri"/>
                <a:cs typeface="Calibri"/>
              </a:rPr>
              <a:t>ethical</a:t>
            </a:r>
            <a:r>
              <a:rPr lang="en-GB" sz="2800" spc="-10" dirty="0">
                <a:solidFill>
                  <a:srgbClr val="404040"/>
                </a:solidFill>
                <a:latin typeface="Calibri"/>
                <a:cs typeface="Calibri"/>
              </a:rPr>
              <a:t> approval?</a:t>
            </a:r>
          </a:p>
          <a:p>
            <a:pPr marL="469900" marR="5080" indent="-457200">
              <a:lnSpc>
                <a:spcPct val="148700"/>
              </a:lnSpc>
              <a:spcBef>
                <a:spcPts val="30"/>
              </a:spcBef>
              <a:buFont typeface="Arial" panose="020B0604020202020204" pitchFamily="34" charset="0"/>
              <a:buChar char="•"/>
            </a:pPr>
            <a:r>
              <a:rPr lang="en-GB" sz="2800" spc="-10" dirty="0">
                <a:solidFill>
                  <a:srgbClr val="404040"/>
                </a:solidFill>
                <a:latin typeface="Calibri"/>
                <a:cs typeface="Calibri"/>
              </a:rPr>
              <a:t>T</a:t>
            </a:r>
            <a:r>
              <a:rPr lang="en-GB" sz="2800" dirty="0">
                <a:solidFill>
                  <a:srgbClr val="404040"/>
                </a:solidFill>
                <a:latin typeface="Calibri"/>
                <a:cs typeface="Calibri"/>
              </a:rPr>
              <a:t>he</a:t>
            </a:r>
            <a:r>
              <a:rPr lang="en-GB" sz="2800" spc="-30" dirty="0">
                <a:solidFill>
                  <a:srgbClr val="404040"/>
                </a:solidFill>
                <a:latin typeface="Calibri"/>
                <a:cs typeface="Calibri"/>
              </a:rPr>
              <a:t> </a:t>
            </a:r>
            <a:r>
              <a:rPr lang="en-GB" sz="2800" dirty="0">
                <a:solidFill>
                  <a:srgbClr val="404040"/>
                </a:solidFill>
                <a:latin typeface="Calibri"/>
                <a:cs typeface="Calibri"/>
              </a:rPr>
              <a:t>ethics</a:t>
            </a:r>
            <a:r>
              <a:rPr lang="en-GB" sz="2800" spc="-15" dirty="0">
                <a:solidFill>
                  <a:srgbClr val="404040"/>
                </a:solidFill>
                <a:latin typeface="Calibri"/>
                <a:cs typeface="Calibri"/>
              </a:rPr>
              <a:t> </a:t>
            </a:r>
            <a:r>
              <a:rPr lang="en-GB" sz="2800" dirty="0">
                <a:solidFill>
                  <a:srgbClr val="404040"/>
                </a:solidFill>
                <a:latin typeface="Calibri"/>
                <a:cs typeface="Calibri"/>
              </a:rPr>
              <a:t>application</a:t>
            </a:r>
            <a:r>
              <a:rPr lang="en-GB" sz="2800" spc="-20" dirty="0">
                <a:solidFill>
                  <a:srgbClr val="404040"/>
                </a:solidFill>
                <a:latin typeface="Calibri"/>
                <a:cs typeface="Calibri"/>
              </a:rPr>
              <a:t> </a:t>
            </a:r>
            <a:r>
              <a:rPr lang="en-GB" sz="2800" dirty="0">
                <a:solidFill>
                  <a:srgbClr val="404040"/>
                </a:solidFill>
                <a:latin typeface="Calibri"/>
                <a:cs typeface="Calibri"/>
              </a:rPr>
              <a:t>process</a:t>
            </a:r>
            <a:r>
              <a:rPr lang="en-GB" sz="2800" spc="-15" dirty="0">
                <a:solidFill>
                  <a:srgbClr val="404040"/>
                </a:solidFill>
                <a:latin typeface="Calibri"/>
                <a:cs typeface="Calibri"/>
              </a:rPr>
              <a:t> </a:t>
            </a:r>
            <a:r>
              <a:rPr lang="en-GB" sz="2800" dirty="0">
                <a:solidFill>
                  <a:srgbClr val="404040"/>
                </a:solidFill>
                <a:latin typeface="Calibri"/>
                <a:cs typeface="Calibri"/>
              </a:rPr>
              <a:t>in</a:t>
            </a:r>
            <a:r>
              <a:rPr lang="en-GB" sz="2800" spc="-20" dirty="0">
                <a:solidFill>
                  <a:srgbClr val="404040"/>
                </a:solidFill>
                <a:latin typeface="Calibri"/>
                <a:cs typeface="Calibri"/>
              </a:rPr>
              <a:t> </a:t>
            </a:r>
            <a:r>
              <a:rPr lang="en-GB" sz="2800" spc="-10" dirty="0">
                <a:solidFill>
                  <a:srgbClr val="404040"/>
                </a:solidFill>
                <a:latin typeface="Calibri"/>
                <a:cs typeface="Calibri"/>
              </a:rPr>
              <a:t>detail</a:t>
            </a:r>
          </a:p>
          <a:p>
            <a:pPr marL="469900" marR="5080" indent="-457200">
              <a:lnSpc>
                <a:spcPct val="148700"/>
              </a:lnSpc>
              <a:spcBef>
                <a:spcPts val="30"/>
              </a:spcBef>
              <a:buFont typeface="Arial" panose="020B0604020202020204" pitchFamily="34" charset="0"/>
              <a:buChar char="•"/>
            </a:pPr>
            <a:r>
              <a:rPr lang="en-GB" sz="2800" spc="-10" dirty="0">
                <a:solidFill>
                  <a:srgbClr val="404040"/>
                </a:solidFill>
                <a:latin typeface="Calibri"/>
                <a:cs typeface="Calibri"/>
              </a:rPr>
              <a:t>Do</a:t>
            </a:r>
            <a:r>
              <a:rPr lang="en-GB" sz="2800" dirty="0">
                <a:solidFill>
                  <a:srgbClr val="404040"/>
                </a:solidFill>
                <a:latin typeface="Calibri"/>
                <a:cs typeface="Calibri"/>
              </a:rPr>
              <a:t>s</a:t>
            </a:r>
            <a:r>
              <a:rPr lang="en-GB" sz="2800" spc="30" dirty="0">
                <a:solidFill>
                  <a:srgbClr val="404040"/>
                </a:solidFill>
                <a:latin typeface="Calibri"/>
                <a:cs typeface="Calibri"/>
              </a:rPr>
              <a:t> </a:t>
            </a:r>
            <a:r>
              <a:rPr lang="en-GB" sz="2800" dirty="0">
                <a:solidFill>
                  <a:srgbClr val="404040"/>
                </a:solidFill>
                <a:latin typeface="Calibri"/>
                <a:cs typeface="Calibri"/>
              </a:rPr>
              <a:t>and</a:t>
            </a:r>
            <a:r>
              <a:rPr lang="en-GB" sz="2800" spc="25" dirty="0">
                <a:solidFill>
                  <a:srgbClr val="404040"/>
                </a:solidFill>
                <a:latin typeface="Calibri"/>
                <a:cs typeface="Calibri"/>
              </a:rPr>
              <a:t> </a:t>
            </a:r>
            <a:r>
              <a:rPr lang="en-GB" sz="2800" spc="-20" dirty="0">
                <a:solidFill>
                  <a:srgbClr val="404040"/>
                </a:solidFill>
                <a:latin typeface="Calibri"/>
                <a:cs typeface="Calibri"/>
              </a:rPr>
              <a:t>don’t</a:t>
            </a:r>
            <a:r>
              <a:rPr lang="en-GB" sz="2800" spc="-50" dirty="0">
                <a:solidFill>
                  <a:srgbClr val="404040"/>
                </a:solidFill>
                <a:latin typeface="Calibri"/>
                <a:cs typeface="Calibri"/>
              </a:rPr>
              <a:t>s</a:t>
            </a:r>
            <a:endParaRPr lang="en-GB" sz="2800" dirty="0">
              <a:latin typeface="Calibri"/>
              <a:cs typeface="Calibri"/>
            </a:endParaRP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7408" y="764704"/>
            <a:ext cx="4853305" cy="4825552"/>
          </a:xfrm>
          <a:prstGeom prst="rect">
            <a:avLst/>
          </a:prstGeom>
        </p:spPr>
        <p:txBody>
          <a:bodyPr vert="horz" wrap="square" lIns="0" tIns="60960" rIns="0" bIns="0" rtlCol="0">
            <a:spAutoFit/>
          </a:bodyPr>
          <a:lstStyle/>
          <a:p>
            <a:pPr marL="12700" marR="254635">
              <a:lnSpc>
                <a:spcPts val="1900"/>
              </a:lnSpc>
              <a:spcBef>
                <a:spcPts val="480"/>
              </a:spcBef>
            </a:pPr>
            <a:endParaRPr lang="en-GB" sz="3600" b="1" dirty="0">
              <a:solidFill>
                <a:srgbClr val="404040"/>
              </a:solidFill>
              <a:latin typeface="Calibri"/>
              <a:cs typeface="Calibri"/>
            </a:endParaRPr>
          </a:p>
          <a:p>
            <a:pPr marL="12700" marR="254635">
              <a:lnSpc>
                <a:spcPts val="1900"/>
              </a:lnSpc>
              <a:spcBef>
                <a:spcPts val="480"/>
              </a:spcBef>
            </a:pPr>
            <a:r>
              <a:rPr lang="en-GB" sz="3600" b="1" dirty="0">
                <a:solidFill>
                  <a:srgbClr val="404040"/>
                </a:solidFill>
                <a:latin typeface="Calibri"/>
                <a:cs typeface="Calibri"/>
              </a:rPr>
              <a:t>Do:</a:t>
            </a:r>
          </a:p>
          <a:p>
            <a:pPr marL="12700" marR="254635">
              <a:lnSpc>
                <a:spcPts val="1900"/>
              </a:lnSpc>
              <a:spcBef>
                <a:spcPts val="480"/>
              </a:spcBef>
            </a:pPr>
            <a:endParaRPr lang="en-GB" dirty="0">
              <a:solidFill>
                <a:srgbClr val="404040"/>
              </a:solidFill>
              <a:latin typeface="Calibri"/>
              <a:cs typeface="Calibri"/>
            </a:endParaRPr>
          </a:p>
          <a:p>
            <a:pPr marL="298450" marR="254635" indent="-285750">
              <a:lnSpc>
                <a:spcPts val="1900"/>
              </a:lnSpc>
              <a:spcBef>
                <a:spcPts val="480"/>
              </a:spcBef>
              <a:buFont typeface="Arial" panose="020B0604020202020204" pitchFamily="34" charset="0"/>
              <a:buChar char="•"/>
            </a:pPr>
            <a:r>
              <a:rPr dirty="0">
                <a:solidFill>
                  <a:srgbClr val="404040"/>
                </a:solidFill>
                <a:latin typeface="Calibri"/>
                <a:cs typeface="Calibri"/>
              </a:rPr>
              <a:t>Fill</a:t>
            </a:r>
            <a:r>
              <a:rPr spc="-25" dirty="0">
                <a:solidFill>
                  <a:srgbClr val="404040"/>
                </a:solidFill>
                <a:latin typeface="Calibri"/>
                <a:cs typeface="Calibri"/>
              </a:rPr>
              <a:t> </a:t>
            </a:r>
            <a:r>
              <a:rPr dirty="0">
                <a:solidFill>
                  <a:srgbClr val="404040"/>
                </a:solidFill>
                <a:latin typeface="Calibri"/>
                <a:cs typeface="Calibri"/>
              </a:rPr>
              <a:t>in</a:t>
            </a:r>
            <a:r>
              <a:rPr spc="-15" dirty="0">
                <a:solidFill>
                  <a:srgbClr val="404040"/>
                </a:solidFill>
                <a:latin typeface="Calibri"/>
                <a:cs typeface="Calibri"/>
              </a:rPr>
              <a:t> </a:t>
            </a:r>
            <a:r>
              <a:rPr dirty="0">
                <a:solidFill>
                  <a:srgbClr val="404040"/>
                </a:solidFill>
                <a:latin typeface="Calibri"/>
                <a:cs typeface="Calibri"/>
              </a:rPr>
              <a:t>all</a:t>
            </a:r>
            <a:r>
              <a:rPr spc="-15" dirty="0">
                <a:solidFill>
                  <a:srgbClr val="404040"/>
                </a:solidFill>
                <a:latin typeface="Calibri"/>
                <a:cs typeface="Calibri"/>
              </a:rPr>
              <a:t> </a:t>
            </a:r>
            <a:r>
              <a:rPr dirty="0">
                <a:solidFill>
                  <a:srgbClr val="404040"/>
                </a:solidFill>
                <a:latin typeface="Calibri"/>
                <a:cs typeface="Calibri"/>
              </a:rPr>
              <a:t>sections</a:t>
            </a:r>
            <a:r>
              <a:rPr spc="-20" dirty="0">
                <a:solidFill>
                  <a:srgbClr val="404040"/>
                </a:solidFill>
                <a:latin typeface="Calibri"/>
                <a:cs typeface="Calibri"/>
              </a:rPr>
              <a:t> </a:t>
            </a:r>
            <a:r>
              <a:rPr dirty="0">
                <a:solidFill>
                  <a:srgbClr val="404040"/>
                </a:solidFill>
                <a:latin typeface="Calibri"/>
                <a:cs typeface="Calibri"/>
              </a:rPr>
              <a:t>of</a:t>
            </a:r>
            <a:r>
              <a:rPr spc="-20" dirty="0">
                <a:solidFill>
                  <a:srgbClr val="404040"/>
                </a:solidFill>
                <a:latin typeface="Calibri"/>
                <a:cs typeface="Calibri"/>
              </a:rPr>
              <a:t> </a:t>
            </a:r>
            <a:r>
              <a:rPr dirty="0">
                <a:solidFill>
                  <a:srgbClr val="404040"/>
                </a:solidFill>
                <a:latin typeface="Calibri"/>
                <a:cs typeface="Calibri"/>
              </a:rPr>
              <a:t>the</a:t>
            </a:r>
            <a:r>
              <a:rPr spc="-10" dirty="0">
                <a:solidFill>
                  <a:srgbClr val="404040"/>
                </a:solidFill>
                <a:latin typeface="Calibri"/>
                <a:cs typeface="Calibri"/>
              </a:rPr>
              <a:t> </a:t>
            </a:r>
            <a:r>
              <a:rPr dirty="0">
                <a:solidFill>
                  <a:srgbClr val="404040"/>
                </a:solidFill>
                <a:latin typeface="Calibri"/>
                <a:cs typeface="Calibri"/>
              </a:rPr>
              <a:t>online</a:t>
            </a:r>
            <a:r>
              <a:rPr spc="-15" dirty="0">
                <a:solidFill>
                  <a:srgbClr val="404040"/>
                </a:solidFill>
                <a:latin typeface="Calibri"/>
                <a:cs typeface="Calibri"/>
              </a:rPr>
              <a:t> </a:t>
            </a:r>
            <a:r>
              <a:rPr dirty="0">
                <a:solidFill>
                  <a:srgbClr val="404040"/>
                </a:solidFill>
                <a:latin typeface="Calibri"/>
                <a:cs typeface="Calibri"/>
              </a:rPr>
              <a:t>form</a:t>
            </a:r>
            <a:r>
              <a:rPr spc="-15" dirty="0">
                <a:solidFill>
                  <a:srgbClr val="404040"/>
                </a:solidFill>
                <a:latin typeface="Calibri"/>
                <a:cs typeface="Calibri"/>
              </a:rPr>
              <a:t> </a:t>
            </a:r>
            <a:r>
              <a:rPr spc="-25" dirty="0">
                <a:solidFill>
                  <a:srgbClr val="404040"/>
                </a:solidFill>
                <a:latin typeface="Calibri"/>
                <a:cs typeface="Calibri"/>
              </a:rPr>
              <a:t>accurately,</a:t>
            </a:r>
            <a:r>
              <a:rPr lang="en-GB" spc="-25" dirty="0">
                <a:solidFill>
                  <a:srgbClr val="404040"/>
                </a:solidFill>
                <a:latin typeface="Calibri"/>
                <a:cs typeface="Calibri"/>
              </a:rPr>
              <a:t> </a:t>
            </a:r>
            <a:r>
              <a:rPr dirty="0">
                <a:solidFill>
                  <a:srgbClr val="404040"/>
                </a:solidFill>
                <a:latin typeface="Calibri"/>
                <a:cs typeface="Calibri"/>
              </a:rPr>
              <a:t>and</a:t>
            </a:r>
            <a:r>
              <a:rPr spc="-35" dirty="0">
                <a:solidFill>
                  <a:srgbClr val="404040"/>
                </a:solidFill>
                <a:latin typeface="Calibri"/>
                <a:cs typeface="Calibri"/>
              </a:rPr>
              <a:t> </a:t>
            </a:r>
            <a:r>
              <a:rPr dirty="0">
                <a:solidFill>
                  <a:srgbClr val="404040"/>
                </a:solidFill>
                <a:latin typeface="Calibri"/>
                <a:cs typeface="Calibri"/>
              </a:rPr>
              <a:t>submit</a:t>
            </a:r>
            <a:r>
              <a:rPr spc="-20" dirty="0">
                <a:solidFill>
                  <a:srgbClr val="404040"/>
                </a:solidFill>
                <a:latin typeface="Calibri"/>
                <a:cs typeface="Calibri"/>
              </a:rPr>
              <a:t> </a:t>
            </a:r>
            <a:r>
              <a:rPr dirty="0">
                <a:solidFill>
                  <a:srgbClr val="404040"/>
                </a:solidFill>
                <a:latin typeface="Calibri"/>
                <a:cs typeface="Calibri"/>
              </a:rPr>
              <a:t>your</a:t>
            </a:r>
            <a:r>
              <a:rPr spc="-30" dirty="0">
                <a:solidFill>
                  <a:srgbClr val="404040"/>
                </a:solidFill>
                <a:latin typeface="Calibri"/>
                <a:cs typeface="Calibri"/>
              </a:rPr>
              <a:t> </a:t>
            </a:r>
            <a:r>
              <a:rPr dirty="0">
                <a:solidFill>
                  <a:srgbClr val="404040"/>
                </a:solidFill>
                <a:latin typeface="Calibri"/>
                <a:cs typeface="Calibri"/>
              </a:rPr>
              <a:t>application</a:t>
            </a:r>
            <a:r>
              <a:rPr spc="-20" dirty="0">
                <a:solidFill>
                  <a:srgbClr val="404040"/>
                </a:solidFill>
                <a:latin typeface="Calibri"/>
                <a:cs typeface="Calibri"/>
              </a:rPr>
              <a:t> </a:t>
            </a:r>
            <a:r>
              <a:rPr dirty="0">
                <a:solidFill>
                  <a:srgbClr val="404040"/>
                </a:solidFill>
                <a:latin typeface="Calibri"/>
                <a:cs typeface="Calibri"/>
              </a:rPr>
              <a:t>on</a:t>
            </a:r>
            <a:r>
              <a:rPr spc="-20" dirty="0">
                <a:solidFill>
                  <a:srgbClr val="404040"/>
                </a:solidFill>
                <a:latin typeface="Calibri"/>
                <a:cs typeface="Calibri"/>
              </a:rPr>
              <a:t> time</a:t>
            </a:r>
            <a:endParaRPr dirty="0">
              <a:latin typeface="Calibri"/>
              <a:cs typeface="Calibri"/>
            </a:endParaRPr>
          </a:p>
          <a:p>
            <a:pPr marL="298450" marR="243840" indent="-285750">
              <a:lnSpc>
                <a:spcPct val="78900"/>
              </a:lnSpc>
              <a:spcBef>
                <a:spcPts val="1390"/>
              </a:spcBef>
              <a:buFont typeface="Arial" panose="020B0604020202020204" pitchFamily="34" charset="0"/>
              <a:buChar char="•"/>
            </a:pPr>
            <a:r>
              <a:rPr dirty="0">
                <a:solidFill>
                  <a:srgbClr val="404040"/>
                </a:solidFill>
                <a:latin typeface="Calibri"/>
                <a:cs typeface="Calibri"/>
              </a:rPr>
              <a:t>Get</a:t>
            </a:r>
            <a:r>
              <a:rPr spc="-65" dirty="0">
                <a:solidFill>
                  <a:srgbClr val="404040"/>
                </a:solidFill>
                <a:latin typeface="Calibri"/>
                <a:cs typeface="Calibri"/>
              </a:rPr>
              <a:t> </a:t>
            </a:r>
            <a:r>
              <a:rPr dirty="0">
                <a:solidFill>
                  <a:srgbClr val="404040"/>
                </a:solidFill>
                <a:latin typeface="Calibri"/>
                <a:cs typeface="Calibri"/>
              </a:rPr>
              <a:t>final</a:t>
            </a:r>
            <a:r>
              <a:rPr spc="-55" dirty="0">
                <a:solidFill>
                  <a:srgbClr val="404040"/>
                </a:solidFill>
                <a:latin typeface="Calibri"/>
                <a:cs typeface="Calibri"/>
              </a:rPr>
              <a:t> </a:t>
            </a:r>
            <a:r>
              <a:rPr dirty="0">
                <a:solidFill>
                  <a:srgbClr val="404040"/>
                </a:solidFill>
                <a:latin typeface="Calibri"/>
                <a:cs typeface="Calibri"/>
              </a:rPr>
              <a:t>approval</a:t>
            </a:r>
            <a:r>
              <a:rPr spc="-50" dirty="0">
                <a:solidFill>
                  <a:srgbClr val="404040"/>
                </a:solidFill>
                <a:latin typeface="Calibri"/>
                <a:cs typeface="Calibri"/>
              </a:rPr>
              <a:t> </a:t>
            </a:r>
            <a:r>
              <a:rPr dirty="0">
                <a:solidFill>
                  <a:srgbClr val="404040"/>
                </a:solidFill>
                <a:latin typeface="Calibri"/>
                <a:cs typeface="Calibri"/>
              </a:rPr>
              <a:t>before</a:t>
            </a:r>
            <a:r>
              <a:rPr spc="-55" dirty="0">
                <a:solidFill>
                  <a:srgbClr val="404040"/>
                </a:solidFill>
                <a:latin typeface="Calibri"/>
                <a:cs typeface="Calibri"/>
              </a:rPr>
              <a:t> </a:t>
            </a:r>
            <a:r>
              <a:rPr dirty="0">
                <a:solidFill>
                  <a:srgbClr val="404040"/>
                </a:solidFill>
                <a:latin typeface="Calibri"/>
                <a:cs typeface="Calibri"/>
              </a:rPr>
              <a:t>starting</a:t>
            </a:r>
            <a:r>
              <a:rPr spc="-45" dirty="0">
                <a:solidFill>
                  <a:srgbClr val="404040"/>
                </a:solidFill>
                <a:latin typeface="Calibri"/>
                <a:cs typeface="Calibri"/>
              </a:rPr>
              <a:t> </a:t>
            </a:r>
            <a:r>
              <a:rPr spc="-10" dirty="0">
                <a:solidFill>
                  <a:srgbClr val="404040"/>
                </a:solidFill>
                <a:latin typeface="Calibri"/>
                <a:cs typeface="Calibri"/>
              </a:rPr>
              <a:t>experimental </a:t>
            </a:r>
            <a:r>
              <a:rPr dirty="0">
                <a:solidFill>
                  <a:srgbClr val="404040"/>
                </a:solidFill>
                <a:latin typeface="Calibri"/>
                <a:cs typeface="Calibri"/>
              </a:rPr>
              <a:t>work</a:t>
            </a:r>
            <a:r>
              <a:rPr spc="-40" dirty="0">
                <a:solidFill>
                  <a:srgbClr val="404040"/>
                </a:solidFill>
                <a:latin typeface="Calibri"/>
                <a:cs typeface="Calibri"/>
              </a:rPr>
              <a:t> </a:t>
            </a:r>
            <a:r>
              <a:rPr dirty="0">
                <a:solidFill>
                  <a:srgbClr val="404040"/>
                </a:solidFill>
                <a:latin typeface="Calibri"/>
                <a:cs typeface="Calibri"/>
              </a:rPr>
              <a:t>(e.g.</a:t>
            </a:r>
            <a:r>
              <a:rPr spc="-25" dirty="0">
                <a:solidFill>
                  <a:srgbClr val="404040"/>
                </a:solidFill>
                <a:latin typeface="Calibri"/>
                <a:cs typeface="Calibri"/>
              </a:rPr>
              <a:t> </a:t>
            </a:r>
            <a:r>
              <a:rPr dirty="0">
                <a:solidFill>
                  <a:srgbClr val="404040"/>
                </a:solidFill>
                <a:latin typeface="Calibri"/>
                <a:cs typeface="Calibri"/>
              </a:rPr>
              <a:t>questionnaires</a:t>
            </a:r>
            <a:r>
              <a:rPr spc="-30" dirty="0">
                <a:solidFill>
                  <a:srgbClr val="404040"/>
                </a:solidFill>
                <a:latin typeface="Calibri"/>
                <a:cs typeface="Calibri"/>
              </a:rPr>
              <a:t> </a:t>
            </a:r>
            <a:r>
              <a:rPr dirty="0">
                <a:solidFill>
                  <a:srgbClr val="404040"/>
                </a:solidFill>
                <a:latin typeface="Calibri"/>
                <a:cs typeface="Calibri"/>
              </a:rPr>
              <a:t>or</a:t>
            </a:r>
            <a:r>
              <a:rPr spc="-20" dirty="0">
                <a:solidFill>
                  <a:srgbClr val="404040"/>
                </a:solidFill>
                <a:latin typeface="Calibri"/>
                <a:cs typeface="Calibri"/>
              </a:rPr>
              <a:t> </a:t>
            </a:r>
            <a:r>
              <a:rPr dirty="0">
                <a:solidFill>
                  <a:srgbClr val="404040"/>
                </a:solidFill>
                <a:latin typeface="Calibri"/>
                <a:cs typeface="Calibri"/>
              </a:rPr>
              <a:t>user</a:t>
            </a:r>
            <a:r>
              <a:rPr spc="-20" dirty="0">
                <a:solidFill>
                  <a:srgbClr val="404040"/>
                </a:solidFill>
                <a:latin typeface="Calibri"/>
                <a:cs typeface="Calibri"/>
              </a:rPr>
              <a:t> </a:t>
            </a:r>
            <a:r>
              <a:rPr spc="-10" dirty="0">
                <a:solidFill>
                  <a:srgbClr val="404040"/>
                </a:solidFill>
                <a:latin typeface="Calibri"/>
                <a:cs typeface="Calibri"/>
              </a:rPr>
              <a:t>testing)</a:t>
            </a:r>
            <a:endParaRPr dirty="0">
              <a:latin typeface="Calibri"/>
              <a:cs typeface="Calibri"/>
            </a:endParaRPr>
          </a:p>
          <a:p>
            <a:pPr marL="298450" marR="5080" indent="-285750">
              <a:lnSpc>
                <a:spcPct val="81100"/>
              </a:lnSpc>
              <a:spcBef>
                <a:spcPts val="1365"/>
              </a:spcBef>
              <a:buFont typeface="Arial" panose="020B0604020202020204" pitchFamily="34" charset="0"/>
              <a:buChar char="•"/>
            </a:pPr>
            <a:r>
              <a:rPr dirty="0">
                <a:solidFill>
                  <a:srgbClr val="404040"/>
                </a:solidFill>
                <a:latin typeface="Calibri"/>
                <a:cs typeface="Calibri"/>
              </a:rPr>
              <a:t>Do</a:t>
            </a:r>
            <a:r>
              <a:rPr spc="-30" dirty="0">
                <a:solidFill>
                  <a:srgbClr val="404040"/>
                </a:solidFill>
                <a:latin typeface="Calibri"/>
                <a:cs typeface="Calibri"/>
              </a:rPr>
              <a:t> </a:t>
            </a:r>
            <a:r>
              <a:rPr dirty="0">
                <a:solidFill>
                  <a:srgbClr val="404040"/>
                </a:solidFill>
                <a:latin typeface="Calibri"/>
                <a:cs typeface="Calibri"/>
              </a:rPr>
              <a:t>what</a:t>
            </a:r>
            <a:r>
              <a:rPr spc="-15" dirty="0">
                <a:solidFill>
                  <a:srgbClr val="404040"/>
                </a:solidFill>
                <a:latin typeface="Calibri"/>
                <a:cs typeface="Calibri"/>
              </a:rPr>
              <a:t> </a:t>
            </a:r>
            <a:r>
              <a:rPr dirty="0">
                <a:solidFill>
                  <a:srgbClr val="404040"/>
                </a:solidFill>
                <a:latin typeface="Calibri"/>
                <a:cs typeface="Calibri"/>
              </a:rPr>
              <a:t>you</a:t>
            </a:r>
            <a:r>
              <a:rPr spc="-15" dirty="0">
                <a:solidFill>
                  <a:srgbClr val="404040"/>
                </a:solidFill>
                <a:latin typeface="Calibri"/>
                <a:cs typeface="Calibri"/>
              </a:rPr>
              <a:t> </a:t>
            </a:r>
            <a:r>
              <a:rPr dirty="0">
                <a:solidFill>
                  <a:srgbClr val="404040"/>
                </a:solidFill>
                <a:latin typeface="Calibri"/>
                <a:cs typeface="Calibri"/>
              </a:rPr>
              <a:t>said</a:t>
            </a:r>
            <a:r>
              <a:rPr spc="-15" dirty="0">
                <a:solidFill>
                  <a:srgbClr val="404040"/>
                </a:solidFill>
                <a:latin typeface="Calibri"/>
                <a:cs typeface="Calibri"/>
              </a:rPr>
              <a:t> </a:t>
            </a:r>
            <a:r>
              <a:rPr dirty="0">
                <a:solidFill>
                  <a:srgbClr val="404040"/>
                </a:solidFill>
                <a:latin typeface="Calibri"/>
                <a:cs typeface="Calibri"/>
              </a:rPr>
              <a:t>you</a:t>
            </a:r>
            <a:r>
              <a:rPr spc="-10" dirty="0">
                <a:solidFill>
                  <a:srgbClr val="404040"/>
                </a:solidFill>
                <a:latin typeface="Calibri"/>
                <a:cs typeface="Calibri"/>
              </a:rPr>
              <a:t> </a:t>
            </a:r>
            <a:r>
              <a:rPr dirty="0">
                <a:solidFill>
                  <a:srgbClr val="404040"/>
                </a:solidFill>
                <a:latin typeface="Calibri"/>
                <a:cs typeface="Calibri"/>
              </a:rPr>
              <a:t>would</a:t>
            </a:r>
            <a:r>
              <a:rPr spc="-15" dirty="0">
                <a:solidFill>
                  <a:srgbClr val="404040"/>
                </a:solidFill>
                <a:latin typeface="Calibri"/>
                <a:cs typeface="Calibri"/>
              </a:rPr>
              <a:t> </a:t>
            </a:r>
            <a:r>
              <a:rPr dirty="0">
                <a:solidFill>
                  <a:srgbClr val="404040"/>
                </a:solidFill>
                <a:latin typeface="Calibri"/>
                <a:cs typeface="Calibri"/>
              </a:rPr>
              <a:t>do</a:t>
            </a:r>
            <a:r>
              <a:rPr spc="-20" dirty="0">
                <a:solidFill>
                  <a:srgbClr val="404040"/>
                </a:solidFill>
                <a:latin typeface="Calibri"/>
                <a:cs typeface="Calibri"/>
              </a:rPr>
              <a:t> </a:t>
            </a:r>
            <a:r>
              <a:rPr dirty="0">
                <a:solidFill>
                  <a:srgbClr val="404040"/>
                </a:solidFill>
                <a:latin typeface="Calibri"/>
                <a:cs typeface="Calibri"/>
              </a:rPr>
              <a:t>(e.g.</a:t>
            </a:r>
            <a:r>
              <a:rPr spc="-15" dirty="0">
                <a:solidFill>
                  <a:srgbClr val="404040"/>
                </a:solidFill>
                <a:latin typeface="Calibri"/>
                <a:cs typeface="Calibri"/>
              </a:rPr>
              <a:t> </a:t>
            </a:r>
            <a:r>
              <a:rPr spc="-10" dirty="0">
                <a:solidFill>
                  <a:srgbClr val="404040"/>
                </a:solidFill>
                <a:latin typeface="Calibri"/>
                <a:cs typeface="Calibri"/>
              </a:rPr>
              <a:t>recruiting </a:t>
            </a:r>
            <a:r>
              <a:rPr dirty="0">
                <a:solidFill>
                  <a:srgbClr val="404040"/>
                </a:solidFill>
                <a:latin typeface="Calibri"/>
                <a:cs typeface="Calibri"/>
              </a:rPr>
              <a:t>subjects</a:t>
            </a:r>
            <a:r>
              <a:rPr spc="-40" dirty="0">
                <a:solidFill>
                  <a:srgbClr val="404040"/>
                </a:solidFill>
                <a:latin typeface="Calibri"/>
                <a:cs typeface="Calibri"/>
              </a:rPr>
              <a:t> </a:t>
            </a:r>
            <a:r>
              <a:rPr dirty="0">
                <a:solidFill>
                  <a:srgbClr val="404040"/>
                </a:solidFill>
                <a:latin typeface="Calibri"/>
                <a:cs typeface="Calibri"/>
              </a:rPr>
              <a:t>from</a:t>
            </a:r>
            <a:r>
              <a:rPr spc="-35" dirty="0">
                <a:solidFill>
                  <a:srgbClr val="404040"/>
                </a:solidFill>
                <a:latin typeface="Calibri"/>
                <a:cs typeface="Calibri"/>
              </a:rPr>
              <a:t> </a:t>
            </a:r>
            <a:r>
              <a:rPr dirty="0">
                <a:solidFill>
                  <a:srgbClr val="404040"/>
                </a:solidFill>
                <a:latin typeface="Calibri"/>
                <a:cs typeface="Calibri"/>
              </a:rPr>
              <a:t>a</a:t>
            </a:r>
            <a:r>
              <a:rPr spc="-30" dirty="0">
                <a:solidFill>
                  <a:srgbClr val="404040"/>
                </a:solidFill>
                <a:latin typeface="Calibri"/>
                <a:cs typeface="Calibri"/>
              </a:rPr>
              <a:t> </a:t>
            </a:r>
            <a:r>
              <a:rPr dirty="0">
                <a:solidFill>
                  <a:srgbClr val="404040"/>
                </a:solidFill>
                <a:latin typeface="Calibri"/>
                <a:cs typeface="Calibri"/>
              </a:rPr>
              <a:t>specific</a:t>
            </a:r>
            <a:r>
              <a:rPr spc="-35" dirty="0">
                <a:solidFill>
                  <a:srgbClr val="404040"/>
                </a:solidFill>
                <a:latin typeface="Calibri"/>
                <a:cs typeface="Calibri"/>
              </a:rPr>
              <a:t> </a:t>
            </a:r>
            <a:r>
              <a:rPr dirty="0">
                <a:solidFill>
                  <a:srgbClr val="404040"/>
                </a:solidFill>
                <a:latin typeface="Calibri"/>
                <a:cs typeface="Calibri"/>
              </a:rPr>
              <a:t>age</a:t>
            </a:r>
            <a:r>
              <a:rPr spc="-30" dirty="0">
                <a:solidFill>
                  <a:srgbClr val="404040"/>
                </a:solidFill>
                <a:latin typeface="Calibri"/>
                <a:cs typeface="Calibri"/>
              </a:rPr>
              <a:t> </a:t>
            </a:r>
            <a:r>
              <a:rPr dirty="0">
                <a:solidFill>
                  <a:srgbClr val="404040"/>
                </a:solidFill>
                <a:latin typeface="Calibri"/>
                <a:cs typeface="Calibri"/>
              </a:rPr>
              <a:t>group,</a:t>
            </a:r>
            <a:r>
              <a:rPr spc="-30" dirty="0">
                <a:solidFill>
                  <a:srgbClr val="404040"/>
                </a:solidFill>
                <a:latin typeface="Calibri"/>
                <a:cs typeface="Calibri"/>
              </a:rPr>
              <a:t> </a:t>
            </a:r>
            <a:r>
              <a:rPr dirty="0">
                <a:solidFill>
                  <a:srgbClr val="404040"/>
                </a:solidFill>
                <a:latin typeface="Calibri"/>
                <a:cs typeface="Calibri"/>
              </a:rPr>
              <a:t>providing</a:t>
            </a:r>
            <a:r>
              <a:rPr spc="-25" dirty="0">
                <a:solidFill>
                  <a:srgbClr val="404040"/>
                </a:solidFill>
                <a:latin typeface="Calibri"/>
                <a:cs typeface="Calibri"/>
              </a:rPr>
              <a:t> an </a:t>
            </a:r>
            <a:r>
              <a:rPr dirty="0">
                <a:solidFill>
                  <a:srgbClr val="404040"/>
                </a:solidFill>
                <a:latin typeface="Calibri"/>
                <a:cs typeface="Calibri"/>
              </a:rPr>
              <a:t>information</a:t>
            </a:r>
            <a:r>
              <a:rPr spc="-60" dirty="0">
                <a:solidFill>
                  <a:srgbClr val="404040"/>
                </a:solidFill>
                <a:latin typeface="Calibri"/>
                <a:cs typeface="Calibri"/>
              </a:rPr>
              <a:t> </a:t>
            </a:r>
            <a:r>
              <a:rPr dirty="0">
                <a:solidFill>
                  <a:srgbClr val="404040"/>
                </a:solidFill>
                <a:latin typeface="Calibri"/>
                <a:cs typeface="Calibri"/>
              </a:rPr>
              <a:t>sheet,</a:t>
            </a:r>
            <a:r>
              <a:rPr spc="-45" dirty="0">
                <a:solidFill>
                  <a:srgbClr val="404040"/>
                </a:solidFill>
                <a:latin typeface="Calibri"/>
                <a:cs typeface="Calibri"/>
              </a:rPr>
              <a:t> </a:t>
            </a:r>
            <a:r>
              <a:rPr dirty="0">
                <a:solidFill>
                  <a:srgbClr val="404040"/>
                </a:solidFill>
                <a:latin typeface="Calibri"/>
                <a:cs typeface="Calibri"/>
              </a:rPr>
              <a:t>or</a:t>
            </a:r>
            <a:r>
              <a:rPr spc="-50" dirty="0">
                <a:solidFill>
                  <a:srgbClr val="404040"/>
                </a:solidFill>
                <a:latin typeface="Calibri"/>
                <a:cs typeface="Calibri"/>
              </a:rPr>
              <a:t> </a:t>
            </a:r>
            <a:r>
              <a:rPr dirty="0">
                <a:solidFill>
                  <a:srgbClr val="404040"/>
                </a:solidFill>
                <a:latin typeface="Calibri"/>
                <a:cs typeface="Calibri"/>
              </a:rPr>
              <a:t>maintaining</a:t>
            </a:r>
            <a:r>
              <a:rPr spc="-40" dirty="0">
                <a:solidFill>
                  <a:srgbClr val="404040"/>
                </a:solidFill>
                <a:latin typeface="Calibri"/>
                <a:cs typeface="Calibri"/>
              </a:rPr>
              <a:t> </a:t>
            </a:r>
            <a:r>
              <a:rPr spc="-10" dirty="0">
                <a:solidFill>
                  <a:srgbClr val="404040"/>
                </a:solidFill>
                <a:latin typeface="Calibri"/>
                <a:cs typeface="Calibri"/>
              </a:rPr>
              <a:t>confidentiality)</a:t>
            </a:r>
            <a:endParaRPr dirty="0">
              <a:latin typeface="Calibri"/>
              <a:cs typeface="Calibri"/>
            </a:endParaRPr>
          </a:p>
          <a:p>
            <a:pPr marL="298450" marR="315595" indent="-285750">
              <a:lnSpc>
                <a:spcPct val="78900"/>
              </a:lnSpc>
              <a:spcBef>
                <a:spcPts val="1395"/>
              </a:spcBef>
              <a:buFont typeface="Arial" panose="020B0604020202020204" pitchFamily="34" charset="0"/>
              <a:buChar char="•"/>
            </a:pPr>
            <a:r>
              <a:rPr dirty="0">
                <a:solidFill>
                  <a:srgbClr val="404040"/>
                </a:solidFill>
                <a:latin typeface="Calibri"/>
                <a:cs typeface="Calibri"/>
              </a:rPr>
              <a:t>Include</a:t>
            </a:r>
            <a:r>
              <a:rPr spc="-40" dirty="0">
                <a:solidFill>
                  <a:srgbClr val="404040"/>
                </a:solidFill>
                <a:latin typeface="Calibri"/>
                <a:cs typeface="Calibri"/>
              </a:rPr>
              <a:t> </a:t>
            </a:r>
            <a:r>
              <a:rPr dirty="0">
                <a:solidFill>
                  <a:srgbClr val="404040"/>
                </a:solidFill>
                <a:latin typeface="Calibri"/>
                <a:cs typeface="Calibri"/>
              </a:rPr>
              <a:t>a</a:t>
            </a:r>
            <a:r>
              <a:rPr spc="-30" dirty="0">
                <a:solidFill>
                  <a:srgbClr val="404040"/>
                </a:solidFill>
                <a:latin typeface="Calibri"/>
                <a:cs typeface="Calibri"/>
              </a:rPr>
              <a:t> </a:t>
            </a:r>
            <a:r>
              <a:rPr dirty="0">
                <a:solidFill>
                  <a:srgbClr val="404040"/>
                </a:solidFill>
                <a:latin typeface="Calibri"/>
                <a:cs typeface="Calibri"/>
              </a:rPr>
              <a:t>copy</a:t>
            </a:r>
            <a:r>
              <a:rPr spc="-30" dirty="0">
                <a:solidFill>
                  <a:srgbClr val="404040"/>
                </a:solidFill>
                <a:latin typeface="Calibri"/>
                <a:cs typeface="Calibri"/>
              </a:rPr>
              <a:t> </a:t>
            </a:r>
            <a:r>
              <a:rPr dirty="0">
                <a:solidFill>
                  <a:srgbClr val="404040"/>
                </a:solidFill>
                <a:latin typeface="Calibri"/>
                <a:cs typeface="Calibri"/>
              </a:rPr>
              <a:t>of</a:t>
            </a:r>
            <a:r>
              <a:rPr spc="-40" dirty="0">
                <a:solidFill>
                  <a:srgbClr val="404040"/>
                </a:solidFill>
                <a:latin typeface="Calibri"/>
                <a:cs typeface="Calibri"/>
              </a:rPr>
              <a:t> </a:t>
            </a:r>
            <a:r>
              <a:rPr dirty="0">
                <a:solidFill>
                  <a:srgbClr val="404040"/>
                </a:solidFill>
                <a:latin typeface="Calibri"/>
                <a:cs typeface="Calibri"/>
              </a:rPr>
              <a:t>your</a:t>
            </a:r>
            <a:r>
              <a:rPr spc="-30" dirty="0">
                <a:solidFill>
                  <a:srgbClr val="404040"/>
                </a:solidFill>
                <a:latin typeface="Calibri"/>
                <a:cs typeface="Calibri"/>
              </a:rPr>
              <a:t> </a:t>
            </a:r>
            <a:r>
              <a:rPr dirty="0">
                <a:solidFill>
                  <a:srgbClr val="404040"/>
                </a:solidFill>
                <a:latin typeface="Calibri"/>
                <a:cs typeface="Calibri"/>
              </a:rPr>
              <a:t>approved</a:t>
            </a:r>
            <a:r>
              <a:rPr spc="-30" dirty="0">
                <a:solidFill>
                  <a:srgbClr val="404040"/>
                </a:solidFill>
                <a:latin typeface="Calibri"/>
                <a:cs typeface="Calibri"/>
              </a:rPr>
              <a:t> </a:t>
            </a:r>
            <a:r>
              <a:rPr dirty="0">
                <a:solidFill>
                  <a:srgbClr val="404040"/>
                </a:solidFill>
                <a:latin typeface="Calibri"/>
                <a:cs typeface="Calibri"/>
              </a:rPr>
              <a:t>application</a:t>
            </a:r>
            <a:r>
              <a:rPr spc="-30" dirty="0">
                <a:solidFill>
                  <a:srgbClr val="404040"/>
                </a:solidFill>
                <a:latin typeface="Calibri"/>
                <a:cs typeface="Calibri"/>
              </a:rPr>
              <a:t> </a:t>
            </a:r>
            <a:r>
              <a:rPr spc="-25" dirty="0">
                <a:solidFill>
                  <a:srgbClr val="404040"/>
                </a:solidFill>
                <a:latin typeface="Calibri"/>
                <a:cs typeface="Calibri"/>
              </a:rPr>
              <a:t>in </a:t>
            </a:r>
            <a:r>
              <a:rPr dirty="0">
                <a:solidFill>
                  <a:srgbClr val="404040"/>
                </a:solidFill>
                <a:latin typeface="Calibri"/>
                <a:cs typeface="Calibri"/>
              </a:rPr>
              <a:t>your</a:t>
            </a:r>
            <a:r>
              <a:rPr spc="-30" dirty="0">
                <a:solidFill>
                  <a:srgbClr val="404040"/>
                </a:solidFill>
                <a:latin typeface="Calibri"/>
                <a:cs typeface="Calibri"/>
              </a:rPr>
              <a:t> </a:t>
            </a:r>
            <a:r>
              <a:rPr dirty="0">
                <a:solidFill>
                  <a:srgbClr val="404040"/>
                </a:solidFill>
                <a:latin typeface="Calibri"/>
                <a:cs typeface="Calibri"/>
              </a:rPr>
              <a:t>dissertation,</a:t>
            </a:r>
            <a:r>
              <a:rPr spc="-30" dirty="0">
                <a:solidFill>
                  <a:srgbClr val="404040"/>
                </a:solidFill>
                <a:latin typeface="Calibri"/>
                <a:cs typeface="Calibri"/>
              </a:rPr>
              <a:t> </a:t>
            </a:r>
            <a:r>
              <a:rPr dirty="0">
                <a:solidFill>
                  <a:srgbClr val="404040"/>
                </a:solidFill>
                <a:latin typeface="Calibri"/>
                <a:cs typeface="Calibri"/>
              </a:rPr>
              <a:t>as</a:t>
            </a:r>
            <a:r>
              <a:rPr spc="-30" dirty="0">
                <a:solidFill>
                  <a:srgbClr val="404040"/>
                </a:solidFill>
                <a:latin typeface="Calibri"/>
                <a:cs typeface="Calibri"/>
              </a:rPr>
              <a:t> </a:t>
            </a:r>
            <a:r>
              <a:rPr dirty="0">
                <a:solidFill>
                  <a:srgbClr val="404040"/>
                </a:solidFill>
                <a:latin typeface="Calibri"/>
                <a:cs typeface="Calibri"/>
              </a:rPr>
              <a:t>an</a:t>
            </a:r>
            <a:r>
              <a:rPr spc="-25" dirty="0">
                <a:solidFill>
                  <a:srgbClr val="404040"/>
                </a:solidFill>
                <a:latin typeface="Calibri"/>
                <a:cs typeface="Calibri"/>
              </a:rPr>
              <a:t> </a:t>
            </a:r>
            <a:r>
              <a:rPr spc="-10" dirty="0">
                <a:solidFill>
                  <a:srgbClr val="404040"/>
                </a:solidFill>
                <a:latin typeface="Calibri"/>
                <a:cs typeface="Calibri"/>
              </a:rPr>
              <a:t>appendix</a:t>
            </a:r>
            <a:endParaRPr dirty="0">
              <a:latin typeface="Calibri"/>
              <a:cs typeface="Calibri"/>
            </a:endParaRPr>
          </a:p>
          <a:p>
            <a:pPr marL="298450" marR="8255" indent="-285750">
              <a:lnSpc>
                <a:spcPct val="78900"/>
              </a:lnSpc>
              <a:spcBef>
                <a:spcPts val="1510"/>
              </a:spcBef>
              <a:buFont typeface="Arial" panose="020B0604020202020204" pitchFamily="34" charset="0"/>
              <a:buChar char="•"/>
            </a:pPr>
            <a:r>
              <a:rPr dirty="0">
                <a:solidFill>
                  <a:srgbClr val="404040"/>
                </a:solidFill>
                <a:latin typeface="Calibri"/>
                <a:cs typeface="Calibri"/>
              </a:rPr>
              <a:t>Write</a:t>
            </a:r>
            <a:r>
              <a:rPr spc="-45" dirty="0">
                <a:solidFill>
                  <a:srgbClr val="404040"/>
                </a:solidFill>
                <a:latin typeface="Calibri"/>
                <a:cs typeface="Calibri"/>
              </a:rPr>
              <a:t> </a:t>
            </a:r>
            <a:r>
              <a:rPr dirty="0">
                <a:solidFill>
                  <a:srgbClr val="404040"/>
                </a:solidFill>
                <a:latin typeface="Calibri"/>
                <a:cs typeface="Calibri"/>
              </a:rPr>
              <a:t>about</a:t>
            </a:r>
            <a:r>
              <a:rPr spc="-35" dirty="0">
                <a:solidFill>
                  <a:srgbClr val="404040"/>
                </a:solidFill>
                <a:latin typeface="Calibri"/>
                <a:cs typeface="Calibri"/>
              </a:rPr>
              <a:t> </a:t>
            </a:r>
            <a:r>
              <a:rPr dirty="0">
                <a:solidFill>
                  <a:srgbClr val="404040"/>
                </a:solidFill>
                <a:latin typeface="Calibri"/>
                <a:cs typeface="Calibri"/>
              </a:rPr>
              <a:t>the</a:t>
            </a:r>
            <a:r>
              <a:rPr spc="-30" dirty="0">
                <a:solidFill>
                  <a:srgbClr val="404040"/>
                </a:solidFill>
                <a:latin typeface="Calibri"/>
                <a:cs typeface="Calibri"/>
              </a:rPr>
              <a:t> </a:t>
            </a:r>
            <a:r>
              <a:rPr dirty="0">
                <a:solidFill>
                  <a:srgbClr val="404040"/>
                </a:solidFill>
                <a:latin typeface="Calibri"/>
                <a:cs typeface="Calibri"/>
              </a:rPr>
              <a:t>research</a:t>
            </a:r>
            <a:r>
              <a:rPr spc="-40" dirty="0">
                <a:solidFill>
                  <a:srgbClr val="404040"/>
                </a:solidFill>
                <a:latin typeface="Calibri"/>
                <a:cs typeface="Calibri"/>
              </a:rPr>
              <a:t> </a:t>
            </a:r>
            <a:r>
              <a:rPr dirty="0">
                <a:solidFill>
                  <a:srgbClr val="404040"/>
                </a:solidFill>
                <a:latin typeface="Calibri"/>
                <a:cs typeface="Calibri"/>
              </a:rPr>
              <a:t>ethics</a:t>
            </a:r>
            <a:r>
              <a:rPr spc="-45" dirty="0">
                <a:solidFill>
                  <a:srgbClr val="404040"/>
                </a:solidFill>
                <a:latin typeface="Calibri"/>
                <a:cs typeface="Calibri"/>
              </a:rPr>
              <a:t> </a:t>
            </a:r>
            <a:r>
              <a:rPr dirty="0">
                <a:solidFill>
                  <a:srgbClr val="404040"/>
                </a:solidFill>
                <a:latin typeface="Calibri"/>
                <a:cs typeface="Calibri"/>
              </a:rPr>
              <a:t>of</a:t>
            </a:r>
            <a:r>
              <a:rPr spc="-40" dirty="0">
                <a:solidFill>
                  <a:srgbClr val="404040"/>
                </a:solidFill>
                <a:latin typeface="Calibri"/>
                <a:cs typeface="Calibri"/>
              </a:rPr>
              <a:t> </a:t>
            </a:r>
            <a:r>
              <a:rPr dirty="0">
                <a:solidFill>
                  <a:srgbClr val="404040"/>
                </a:solidFill>
                <a:latin typeface="Calibri"/>
                <a:cs typeface="Calibri"/>
              </a:rPr>
              <a:t>your</a:t>
            </a:r>
            <a:r>
              <a:rPr spc="-35" dirty="0">
                <a:solidFill>
                  <a:srgbClr val="404040"/>
                </a:solidFill>
                <a:latin typeface="Calibri"/>
                <a:cs typeface="Calibri"/>
              </a:rPr>
              <a:t> </a:t>
            </a:r>
            <a:r>
              <a:rPr dirty="0">
                <a:solidFill>
                  <a:srgbClr val="404040"/>
                </a:solidFill>
                <a:latin typeface="Calibri"/>
                <a:cs typeface="Calibri"/>
              </a:rPr>
              <a:t>project</a:t>
            </a:r>
            <a:r>
              <a:rPr spc="-35" dirty="0">
                <a:solidFill>
                  <a:srgbClr val="404040"/>
                </a:solidFill>
                <a:latin typeface="Calibri"/>
                <a:cs typeface="Calibri"/>
              </a:rPr>
              <a:t> </a:t>
            </a:r>
            <a:r>
              <a:rPr spc="-25" dirty="0">
                <a:solidFill>
                  <a:srgbClr val="404040"/>
                </a:solidFill>
                <a:latin typeface="Calibri"/>
                <a:cs typeface="Calibri"/>
              </a:rPr>
              <a:t>in </a:t>
            </a:r>
            <a:r>
              <a:rPr dirty="0">
                <a:solidFill>
                  <a:srgbClr val="404040"/>
                </a:solidFill>
                <a:latin typeface="Calibri"/>
                <a:cs typeface="Calibri"/>
              </a:rPr>
              <a:t>your</a:t>
            </a:r>
            <a:r>
              <a:rPr spc="-35" dirty="0">
                <a:solidFill>
                  <a:srgbClr val="404040"/>
                </a:solidFill>
                <a:latin typeface="Calibri"/>
                <a:cs typeface="Calibri"/>
              </a:rPr>
              <a:t> </a:t>
            </a:r>
            <a:r>
              <a:rPr spc="-10" dirty="0">
                <a:solidFill>
                  <a:srgbClr val="404040"/>
                </a:solidFill>
                <a:latin typeface="Calibri"/>
                <a:cs typeface="Calibri"/>
              </a:rPr>
              <a:t>dissertation</a:t>
            </a:r>
            <a:endParaRPr lang="en-GB" spc="-10" dirty="0">
              <a:solidFill>
                <a:srgbClr val="404040"/>
              </a:solidFill>
              <a:latin typeface="Calibri"/>
              <a:cs typeface="Calibri"/>
            </a:endParaRPr>
          </a:p>
          <a:p>
            <a:pPr marL="298450" marR="8255" indent="-285750">
              <a:lnSpc>
                <a:spcPct val="78900"/>
              </a:lnSpc>
              <a:spcBef>
                <a:spcPts val="1510"/>
              </a:spcBef>
              <a:buFont typeface="Arial" panose="020B0604020202020204" pitchFamily="34" charset="0"/>
              <a:buChar char="•"/>
            </a:pPr>
            <a:r>
              <a:rPr lang="en-GB" spc="-10" dirty="0">
                <a:solidFill>
                  <a:srgbClr val="404040"/>
                </a:solidFill>
                <a:latin typeface="Calibri"/>
                <a:cs typeface="Calibri"/>
              </a:rPr>
              <a:t>Cover every area of ethics – even if you have no perceived issues, say so explicitly</a:t>
            </a:r>
            <a:endParaRPr dirty="0">
              <a:latin typeface="Calibri"/>
              <a:cs typeface="Calibri"/>
            </a:endParaRPr>
          </a:p>
        </p:txBody>
      </p:sp>
      <p:sp>
        <p:nvSpPr>
          <p:cNvPr id="5" name="object 5"/>
          <p:cNvSpPr txBox="1"/>
          <p:nvPr/>
        </p:nvSpPr>
        <p:spPr>
          <a:xfrm>
            <a:off x="6312024" y="764704"/>
            <a:ext cx="5013320" cy="4052904"/>
          </a:xfrm>
          <a:prstGeom prst="rect">
            <a:avLst/>
          </a:prstGeom>
        </p:spPr>
        <p:txBody>
          <a:bodyPr vert="horz" wrap="square" lIns="0" tIns="140335" rIns="0" bIns="0" rtlCol="0">
            <a:spAutoFit/>
          </a:bodyPr>
          <a:lstStyle/>
          <a:p>
            <a:pPr marL="12700">
              <a:lnSpc>
                <a:spcPct val="100000"/>
              </a:lnSpc>
              <a:spcBef>
                <a:spcPts val="1105"/>
              </a:spcBef>
            </a:pPr>
            <a:r>
              <a:rPr lang="en-GB" sz="3600" b="1" dirty="0">
                <a:solidFill>
                  <a:srgbClr val="404040"/>
                </a:solidFill>
                <a:latin typeface="Calibri"/>
                <a:cs typeface="Calibri"/>
              </a:rPr>
              <a:t>Don’t:</a:t>
            </a:r>
          </a:p>
          <a:p>
            <a:pPr marL="298450" indent="-285750">
              <a:lnSpc>
                <a:spcPct val="100000"/>
              </a:lnSpc>
              <a:spcBef>
                <a:spcPts val="1105"/>
              </a:spcBef>
              <a:buFont typeface="Arial" panose="020B0604020202020204" pitchFamily="34" charset="0"/>
              <a:buChar char="•"/>
            </a:pPr>
            <a:r>
              <a:rPr dirty="0">
                <a:solidFill>
                  <a:srgbClr val="404040"/>
                </a:solidFill>
                <a:latin typeface="Calibri"/>
                <a:cs typeface="Calibri"/>
              </a:rPr>
              <a:t>Be</a:t>
            </a:r>
            <a:r>
              <a:rPr spc="-30" dirty="0">
                <a:solidFill>
                  <a:srgbClr val="404040"/>
                </a:solidFill>
                <a:latin typeface="Calibri"/>
                <a:cs typeface="Calibri"/>
              </a:rPr>
              <a:t> </a:t>
            </a:r>
            <a:r>
              <a:rPr dirty="0">
                <a:solidFill>
                  <a:srgbClr val="404040"/>
                </a:solidFill>
                <a:latin typeface="Calibri"/>
                <a:cs typeface="Calibri"/>
              </a:rPr>
              <a:t>late</a:t>
            </a:r>
            <a:r>
              <a:rPr spc="-30" dirty="0">
                <a:solidFill>
                  <a:srgbClr val="404040"/>
                </a:solidFill>
                <a:latin typeface="Calibri"/>
                <a:cs typeface="Calibri"/>
              </a:rPr>
              <a:t> </a:t>
            </a:r>
            <a:r>
              <a:rPr dirty="0">
                <a:solidFill>
                  <a:srgbClr val="404040"/>
                </a:solidFill>
                <a:latin typeface="Calibri"/>
                <a:cs typeface="Calibri"/>
              </a:rPr>
              <a:t>submitting</a:t>
            </a:r>
            <a:r>
              <a:rPr spc="-25" dirty="0">
                <a:solidFill>
                  <a:srgbClr val="404040"/>
                </a:solidFill>
                <a:latin typeface="Calibri"/>
                <a:cs typeface="Calibri"/>
              </a:rPr>
              <a:t> </a:t>
            </a:r>
            <a:r>
              <a:rPr dirty="0">
                <a:solidFill>
                  <a:srgbClr val="404040"/>
                </a:solidFill>
                <a:latin typeface="Calibri"/>
                <a:cs typeface="Calibri"/>
              </a:rPr>
              <a:t>your</a:t>
            </a:r>
            <a:r>
              <a:rPr spc="-30" dirty="0">
                <a:solidFill>
                  <a:srgbClr val="404040"/>
                </a:solidFill>
                <a:latin typeface="Calibri"/>
                <a:cs typeface="Calibri"/>
              </a:rPr>
              <a:t> </a:t>
            </a:r>
            <a:r>
              <a:rPr spc="-10" dirty="0">
                <a:solidFill>
                  <a:srgbClr val="404040"/>
                </a:solidFill>
                <a:latin typeface="Calibri"/>
                <a:cs typeface="Calibri"/>
              </a:rPr>
              <a:t>application</a:t>
            </a:r>
            <a:endParaRPr dirty="0">
              <a:latin typeface="Calibri"/>
              <a:cs typeface="Calibri"/>
            </a:endParaRPr>
          </a:p>
          <a:p>
            <a:pPr marL="298450" marR="99060" indent="-285750">
              <a:lnSpc>
                <a:spcPct val="78900"/>
              </a:lnSpc>
              <a:spcBef>
                <a:spcPts val="1490"/>
              </a:spcBef>
              <a:buFont typeface="Arial" panose="020B0604020202020204" pitchFamily="34" charset="0"/>
              <a:buChar char="•"/>
            </a:pPr>
            <a:r>
              <a:rPr dirty="0">
                <a:solidFill>
                  <a:srgbClr val="404040"/>
                </a:solidFill>
                <a:latin typeface="Calibri"/>
                <a:cs typeface="Calibri"/>
              </a:rPr>
              <a:t>Ignore</a:t>
            </a:r>
            <a:r>
              <a:rPr spc="-25" dirty="0">
                <a:solidFill>
                  <a:srgbClr val="404040"/>
                </a:solidFill>
                <a:latin typeface="Calibri"/>
                <a:cs typeface="Calibri"/>
              </a:rPr>
              <a:t> </a:t>
            </a:r>
            <a:r>
              <a:rPr dirty="0">
                <a:solidFill>
                  <a:srgbClr val="404040"/>
                </a:solidFill>
                <a:latin typeface="Calibri"/>
                <a:cs typeface="Calibri"/>
              </a:rPr>
              <a:t>what</a:t>
            </a:r>
            <a:r>
              <a:rPr spc="-30" dirty="0">
                <a:solidFill>
                  <a:srgbClr val="404040"/>
                </a:solidFill>
                <a:latin typeface="Calibri"/>
                <a:cs typeface="Calibri"/>
              </a:rPr>
              <a:t> </a:t>
            </a:r>
            <a:r>
              <a:rPr dirty="0">
                <a:solidFill>
                  <a:srgbClr val="404040"/>
                </a:solidFill>
                <a:latin typeface="Calibri"/>
                <a:cs typeface="Calibri"/>
              </a:rPr>
              <a:t>you</a:t>
            </a:r>
            <a:r>
              <a:rPr spc="-25" dirty="0">
                <a:solidFill>
                  <a:srgbClr val="404040"/>
                </a:solidFill>
                <a:latin typeface="Calibri"/>
                <a:cs typeface="Calibri"/>
              </a:rPr>
              <a:t> </a:t>
            </a:r>
            <a:r>
              <a:rPr dirty="0">
                <a:solidFill>
                  <a:srgbClr val="404040"/>
                </a:solidFill>
                <a:latin typeface="Calibri"/>
                <a:cs typeface="Calibri"/>
              </a:rPr>
              <a:t>said</a:t>
            </a:r>
            <a:r>
              <a:rPr spc="-30" dirty="0">
                <a:solidFill>
                  <a:srgbClr val="404040"/>
                </a:solidFill>
                <a:latin typeface="Calibri"/>
                <a:cs typeface="Calibri"/>
              </a:rPr>
              <a:t> </a:t>
            </a:r>
            <a:r>
              <a:rPr dirty="0">
                <a:solidFill>
                  <a:srgbClr val="404040"/>
                </a:solidFill>
                <a:latin typeface="Calibri"/>
                <a:cs typeface="Calibri"/>
              </a:rPr>
              <a:t>in</a:t>
            </a:r>
            <a:r>
              <a:rPr spc="-30" dirty="0">
                <a:solidFill>
                  <a:srgbClr val="404040"/>
                </a:solidFill>
                <a:latin typeface="Calibri"/>
                <a:cs typeface="Calibri"/>
              </a:rPr>
              <a:t> </a:t>
            </a:r>
            <a:r>
              <a:rPr dirty="0">
                <a:solidFill>
                  <a:srgbClr val="404040"/>
                </a:solidFill>
                <a:latin typeface="Calibri"/>
                <a:cs typeface="Calibri"/>
              </a:rPr>
              <a:t>your</a:t>
            </a:r>
            <a:r>
              <a:rPr spc="-25" dirty="0">
                <a:solidFill>
                  <a:srgbClr val="404040"/>
                </a:solidFill>
                <a:latin typeface="Calibri"/>
                <a:cs typeface="Calibri"/>
              </a:rPr>
              <a:t> </a:t>
            </a:r>
            <a:r>
              <a:rPr dirty="0">
                <a:solidFill>
                  <a:srgbClr val="404040"/>
                </a:solidFill>
                <a:latin typeface="Calibri"/>
                <a:cs typeface="Calibri"/>
              </a:rPr>
              <a:t>ethics</a:t>
            </a:r>
            <a:r>
              <a:rPr spc="-35" dirty="0">
                <a:solidFill>
                  <a:srgbClr val="404040"/>
                </a:solidFill>
                <a:latin typeface="Calibri"/>
                <a:cs typeface="Calibri"/>
              </a:rPr>
              <a:t> </a:t>
            </a:r>
            <a:r>
              <a:rPr dirty="0">
                <a:solidFill>
                  <a:srgbClr val="404040"/>
                </a:solidFill>
                <a:latin typeface="Calibri"/>
                <a:cs typeface="Calibri"/>
              </a:rPr>
              <a:t>form</a:t>
            </a:r>
            <a:r>
              <a:rPr spc="-30" dirty="0">
                <a:solidFill>
                  <a:srgbClr val="404040"/>
                </a:solidFill>
                <a:latin typeface="Calibri"/>
                <a:cs typeface="Calibri"/>
              </a:rPr>
              <a:t> </a:t>
            </a:r>
            <a:r>
              <a:rPr spc="-20" dirty="0">
                <a:solidFill>
                  <a:srgbClr val="404040"/>
                </a:solidFill>
                <a:latin typeface="Calibri"/>
                <a:cs typeface="Calibri"/>
              </a:rPr>
              <a:t>when </a:t>
            </a:r>
            <a:r>
              <a:rPr dirty="0">
                <a:solidFill>
                  <a:srgbClr val="404040"/>
                </a:solidFill>
                <a:latin typeface="Calibri"/>
                <a:cs typeface="Calibri"/>
              </a:rPr>
              <a:t>actually</a:t>
            </a:r>
            <a:r>
              <a:rPr spc="-20" dirty="0">
                <a:solidFill>
                  <a:srgbClr val="404040"/>
                </a:solidFill>
                <a:latin typeface="Calibri"/>
                <a:cs typeface="Calibri"/>
              </a:rPr>
              <a:t> </a:t>
            </a:r>
            <a:r>
              <a:rPr dirty="0">
                <a:solidFill>
                  <a:srgbClr val="404040"/>
                </a:solidFill>
                <a:latin typeface="Calibri"/>
                <a:cs typeface="Calibri"/>
              </a:rPr>
              <a:t>doing</a:t>
            </a:r>
            <a:r>
              <a:rPr spc="-15" dirty="0">
                <a:solidFill>
                  <a:srgbClr val="404040"/>
                </a:solidFill>
                <a:latin typeface="Calibri"/>
                <a:cs typeface="Calibri"/>
              </a:rPr>
              <a:t> </a:t>
            </a:r>
            <a:r>
              <a:rPr dirty="0">
                <a:solidFill>
                  <a:srgbClr val="404040"/>
                </a:solidFill>
                <a:latin typeface="Calibri"/>
                <a:cs typeface="Calibri"/>
              </a:rPr>
              <a:t>your</a:t>
            </a:r>
            <a:r>
              <a:rPr spc="-20" dirty="0">
                <a:solidFill>
                  <a:srgbClr val="404040"/>
                </a:solidFill>
                <a:latin typeface="Calibri"/>
                <a:cs typeface="Calibri"/>
              </a:rPr>
              <a:t> </a:t>
            </a:r>
            <a:r>
              <a:rPr spc="-10" dirty="0">
                <a:solidFill>
                  <a:srgbClr val="404040"/>
                </a:solidFill>
                <a:latin typeface="Calibri"/>
                <a:cs typeface="Calibri"/>
              </a:rPr>
              <a:t>project</a:t>
            </a:r>
            <a:endParaRPr dirty="0">
              <a:latin typeface="Calibri"/>
              <a:cs typeface="Calibri"/>
            </a:endParaRPr>
          </a:p>
          <a:p>
            <a:pPr marL="298450" marR="551180" indent="-285750">
              <a:lnSpc>
                <a:spcPct val="78900"/>
              </a:lnSpc>
              <a:spcBef>
                <a:spcPts val="1420"/>
              </a:spcBef>
              <a:buFont typeface="Arial" panose="020B0604020202020204" pitchFamily="34" charset="0"/>
              <a:buChar char="•"/>
            </a:pPr>
            <a:r>
              <a:rPr dirty="0">
                <a:solidFill>
                  <a:srgbClr val="404040"/>
                </a:solidFill>
                <a:latin typeface="Calibri"/>
                <a:cs typeface="Calibri"/>
              </a:rPr>
              <a:t>Forget</a:t>
            </a:r>
            <a:r>
              <a:rPr spc="-45" dirty="0">
                <a:solidFill>
                  <a:srgbClr val="404040"/>
                </a:solidFill>
                <a:latin typeface="Calibri"/>
                <a:cs typeface="Calibri"/>
              </a:rPr>
              <a:t> </a:t>
            </a:r>
            <a:r>
              <a:rPr dirty="0">
                <a:solidFill>
                  <a:srgbClr val="404040"/>
                </a:solidFill>
                <a:latin typeface="Calibri"/>
                <a:cs typeface="Calibri"/>
              </a:rPr>
              <a:t>to</a:t>
            </a:r>
            <a:r>
              <a:rPr spc="-35" dirty="0">
                <a:solidFill>
                  <a:srgbClr val="404040"/>
                </a:solidFill>
                <a:latin typeface="Calibri"/>
                <a:cs typeface="Calibri"/>
              </a:rPr>
              <a:t> </a:t>
            </a:r>
            <a:r>
              <a:rPr dirty="0">
                <a:solidFill>
                  <a:srgbClr val="404040"/>
                </a:solidFill>
                <a:latin typeface="Calibri"/>
                <a:cs typeface="Calibri"/>
              </a:rPr>
              <a:t>include</a:t>
            </a:r>
            <a:r>
              <a:rPr spc="-30" dirty="0">
                <a:solidFill>
                  <a:srgbClr val="404040"/>
                </a:solidFill>
                <a:latin typeface="Calibri"/>
                <a:cs typeface="Calibri"/>
              </a:rPr>
              <a:t> </a:t>
            </a:r>
            <a:r>
              <a:rPr dirty="0">
                <a:solidFill>
                  <a:srgbClr val="404040"/>
                </a:solidFill>
                <a:latin typeface="Calibri"/>
                <a:cs typeface="Calibri"/>
              </a:rPr>
              <a:t>a</a:t>
            </a:r>
            <a:r>
              <a:rPr spc="-30" dirty="0">
                <a:solidFill>
                  <a:srgbClr val="404040"/>
                </a:solidFill>
                <a:latin typeface="Calibri"/>
                <a:cs typeface="Calibri"/>
              </a:rPr>
              <a:t> </a:t>
            </a:r>
            <a:r>
              <a:rPr dirty="0">
                <a:solidFill>
                  <a:srgbClr val="404040"/>
                </a:solidFill>
                <a:latin typeface="Calibri"/>
                <a:cs typeface="Calibri"/>
              </a:rPr>
              <a:t>copy</a:t>
            </a:r>
            <a:r>
              <a:rPr spc="-30" dirty="0">
                <a:solidFill>
                  <a:srgbClr val="404040"/>
                </a:solidFill>
                <a:latin typeface="Calibri"/>
                <a:cs typeface="Calibri"/>
              </a:rPr>
              <a:t> </a:t>
            </a:r>
            <a:r>
              <a:rPr dirty="0">
                <a:solidFill>
                  <a:srgbClr val="404040"/>
                </a:solidFill>
                <a:latin typeface="Calibri"/>
                <a:cs typeface="Calibri"/>
              </a:rPr>
              <a:t>of</a:t>
            </a:r>
            <a:r>
              <a:rPr spc="-35" dirty="0">
                <a:solidFill>
                  <a:srgbClr val="404040"/>
                </a:solidFill>
                <a:latin typeface="Calibri"/>
                <a:cs typeface="Calibri"/>
              </a:rPr>
              <a:t> </a:t>
            </a:r>
            <a:r>
              <a:rPr dirty="0">
                <a:solidFill>
                  <a:srgbClr val="404040"/>
                </a:solidFill>
                <a:latin typeface="Calibri"/>
                <a:cs typeface="Calibri"/>
              </a:rPr>
              <a:t>your</a:t>
            </a:r>
            <a:r>
              <a:rPr spc="-30" dirty="0">
                <a:solidFill>
                  <a:srgbClr val="404040"/>
                </a:solidFill>
                <a:latin typeface="Calibri"/>
                <a:cs typeface="Calibri"/>
              </a:rPr>
              <a:t> </a:t>
            </a:r>
            <a:r>
              <a:rPr spc="-10" dirty="0">
                <a:solidFill>
                  <a:srgbClr val="404040"/>
                </a:solidFill>
                <a:latin typeface="Calibri"/>
                <a:cs typeface="Calibri"/>
              </a:rPr>
              <a:t>approved </a:t>
            </a:r>
            <a:r>
              <a:rPr dirty="0">
                <a:solidFill>
                  <a:srgbClr val="404040"/>
                </a:solidFill>
                <a:latin typeface="Calibri"/>
                <a:cs typeface="Calibri"/>
              </a:rPr>
              <a:t>application</a:t>
            </a:r>
            <a:r>
              <a:rPr spc="-30" dirty="0">
                <a:solidFill>
                  <a:srgbClr val="404040"/>
                </a:solidFill>
                <a:latin typeface="Calibri"/>
                <a:cs typeface="Calibri"/>
              </a:rPr>
              <a:t> </a:t>
            </a:r>
            <a:r>
              <a:rPr dirty="0">
                <a:solidFill>
                  <a:srgbClr val="404040"/>
                </a:solidFill>
                <a:latin typeface="Calibri"/>
                <a:cs typeface="Calibri"/>
              </a:rPr>
              <a:t>in</a:t>
            </a:r>
            <a:r>
              <a:rPr spc="-25" dirty="0">
                <a:solidFill>
                  <a:srgbClr val="404040"/>
                </a:solidFill>
                <a:latin typeface="Calibri"/>
                <a:cs typeface="Calibri"/>
              </a:rPr>
              <a:t> </a:t>
            </a:r>
            <a:r>
              <a:rPr dirty="0">
                <a:solidFill>
                  <a:srgbClr val="404040"/>
                </a:solidFill>
                <a:latin typeface="Calibri"/>
                <a:cs typeface="Calibri"/>
              </a:rPr>
              <a:t>your</a:t>
            </a:r>
            <a:r>
              <a:rPr spc="-30" dirty="0">
                <a:solidFill>
                  <a:srgbClr val="404040"/>
                </a:solidFill>
                <a:latin typeface="Calibri"/>
                <a:cs typeface="Calibri"/>
              </a:rPr>
              <a:t> </a:t>
            </a:r>
            <a:r>
              <a:rPr spc="-10" dirty="0">
                <a:solidFill>
                  <a:srgbClr val="404040"/>
                </a:solidFill>
                <a:latin typeface="Calibri"/>
                <a:cs typeface="Calibri"/>
              </a:rPr>
              <a:t>dissertation</a:t>
            </a:r>
            <a:endParaRPr dirty="0">
              <a:latin typeface="Calibri"/>
              <a:cs typeface="Calibri"/>
            </a:endParaRPr>
          </a:p>
          <a:p>
            <a:pPr marL="298450" marR="64135" indent="-285750">
              <a:lnSpc>
                <a:spcPct val="78900"/>
              </a:lnSpc>
              <a:spcBef>
                <a:spcPts val="1485"/>
              </a:spcBef>
              <a:buFont typeface="Arial" panose="020B0604020202020204" pitchFamily="34" charset="0"/>
              <a:buChar char="•"/>
            </a:pPr>
            <a:r>
              <a:rPr dirty="0">
                <a:solidFill>
                  <a:srgbClr val="404040"/>
                </a:solidFill>
                <a:latin typeface="Calibri"/>
                <a:cs typeface="Calibri"/>
              </a:rPr>
              <a:t>Fail</a:t>
            </a:r>
            <a:r>
              <a:rPr spc="-35" dirty="0">
                <a:solidFill>
                  <a:srgbClr val="404040"/>
                </a:solidFill>
                <a:latin typeface="Calibri"/>
                <a:cs typeface="Calibri"/>
              </a:rPr>
              <a:t> </a:t>
            </a:r>
            <a:r>
              <a:rPr dirty="0">
                <a:solidFill>
                  <a:srgbClr val="404040"/>
                </a:solidFill>
                <a:latin typeface="Calibri"/>
                <a:cs typeface="Calibri"/>
              </a:rPr>
              <a:t>to</a:t>
            </a:r>
            <a:r>
              <a:rPr spc="-25" dirty="0">
                <a:solidFill>
                  <a:srgbClr val="404040"/>
                </a:solidFill>
                <a:latin typeface="Calibri"/>
                <a:cs typeface="Calibri"/>
              </a:rPr>
              <a:t> </a:t>
            </a:r>
            <a:r>
              <a:rPr dirty="0">
                <a:solidFill>
                  <a:srgbClr val="404040"/>
                </a:solidFill>
                <a:latin typeface="Calibri"/>
                <a:cs typeface="Calibri"/>
              </a:rPr>
              <a:t>mention</a:t>
            </a:r>
            <a:r>
              <a:rPr spc="-20" dirty="0">
                <a:solidFill>
                  <a:srgbClr val="404040"/>
                </a:solidFill>
                <a:latin typeface="Calibri"/>
                <a:cs typeface="Calibri"/>
              </a:rPr>
              <a:t> </a:t>
            </a:r>
            <a:r>
              <a:rPr dirty="0">
                <a:solidFill>
                  <a:srgbClr val="404040"/>
                </a:solidFill>
                <a:latin typeface="Calibri"/>
                <a:cs typeface="Calibri"/>
              </a:rPr>
              <a:t>ethics</a:t>
            </a:r>
            <a:r>
              <a:rPr spc="-25" dirty="0">
                <a:solidFill>
                  <a:srgbClr val="404040"/>
                </a:solidFill>
                <a:latin typeface="Calibri"/>
                <a:cs typeface="Calibri"/>
              </a:rPr>
              <a:t> </a:t>
            </a:r>
            <a:r>
              <a:rPr dirty="0">
                <a:solidFill>
                  <a:srgbClr val="404040"/>
                </a:solidFill>
                <a:latin typeface="Calibri"/>
                <a:cs typeface="Calibri"/>
              </a:rPr>
              <a:t>in</a:t>
            </a:r>
            <a:r>
              <a:rPr spc="-20" dirty="0">
                <a:solidFill>
                  <a:srgbClr val="404040"/>
                </a:solidFill>
                <a:latin typeface="Calibri"/>
                <a:cs typeface="Calibri"/>
              </a:rPr>
              <a:t> </a:t>
            </a:r>
            <a:r>
              <a:rPr dirty="0">
                <a:solidFill>
                  <a:srgbClr val="404040"/>
                </a:solidFill>
                <a:latin typeface="Calibri"/>
                <a:cs typeface="Calibri"/>
              </a:rPr>
              <a:t>the</a:t>
            </a:r>
            <a:r>
              <a:rPr spc="-20" dirty="0">
                <a:solidFill>
                  <a:srgbClr val="404040"/>
                </a:solidFill>
                <a:latin typeface="Calibri"/>
                <a:cs typeface="Calibri"/>
              </a:rPr>
              <a:t> </a:t>
            </a:r>
            <a:r>
              <a:rPr dirty="0">
                <a:solidFill>
                  <a:srgbClr val="404040"/>
                </a:solidFill>
                <a:latin typeface="Calibri"/>
                <a:cs typeface="Calibri"/>
              </a:rPr>
              <a:t>main</a:t>
            </a:r>
            <a:r>
              <a:rPr spc="-20" dirty="0">
                <a:solidFill>
                  <a:srgbClr val="404040"/>
                </a:solidFill>
                <a:latin typeface="Calibri"/>
                <a:cs typeface="Calibri"/>
              </a:rPr>
              <a:t> </a:t>
            </a:r>
            <a:r>
              <a:rPr dirty="0">
                <a:solidFill>
                  <a:srgbClr val="404040"/>
                </a:solidFill>
                <a:latin typeface="Calibri"/>
                <a:cs typeface="Calibri"/>
              </a:rPr>
              <a:t>body</a:t>
            </a:r>
            <a:r>
              <a:rPr spc="-20" dirty="0">
                <a:solidFill>
                  <a:srgbClr val="404040"/>
                </a:solidFill>
                <a:latin typeface="Calibri"/>
                <a:cs typeface="Calibri"/>
              </a:rPr>
              <a:t> </a:t>
            </a:r>
            <a:r>
              <a:rPr dirty="0">
                <a:solidFill>
                  <a:srgbClr val="404040"/>
                </a:solidFill>
                <a:latin typeface="Calibri"/>
                <a:cs typeface="Calibri"/>
              </a:rPr>
              <a:t>of</a:t>
            </a:r>
            <a:r>
              <a:rPr spc="-25" dirty="0">
                <a:solidFill>
                  <a:srgbClr val="404040"/>
                </a:solidFill>
                <a:latin typeface="Calibri"/>
                <a:cs typeface="Calibri"/>
              </a:rPr>
              <a:t> </a:t>
            </a:r>
            <a:r>
              <a:rPr spc="-20" dirty="0">
                <a:solidFill>
                  <a:srgbClr val="404040"/>
                </a:solidFill>
                <a:latin typeface="Calibri"/>
                <a:cs typeface="Calibri"/>
              </a:rPr>
              <a:t>your </a:t>
            </a:r>
            <a:r>
              <a:rPr spc="-10" dirty="0">
                <a:solidFill>
                  <a:srgbClr val="404040"/>
                </a:solidFill>
                <a:latin typeface="Calibri"/>
                <a:cs typeface="Calibri"/>
              </a:rPr>
              <a:t>dissertation</a:t>
            </a:r>
            <a:endParaRPr dirty="0">
              <a:latin typeface="Calibri"/>
              <a:cs typeface="Calibri"/>
            </a:endParaRPr>
          </a:p>
          <a:p>
            <a:pPr marL="298450" indent="-285750">
              <a:lnSpc>
                <a:spcPct val="100000"/>
              </a:lnSpc>
              <a:spcBef>
                <a:spcPts val="940"/>
              </a:spcBef>
              <a:buFont typeface="Arial" panose="020B0604020202020204" pitchFamily="34" charset="0"/>
              <a:buChar char="•"/>
            </a:pPr>
            <a:r>
              <a:rPr dirty="0">
                <a:solidFill>
                  <a:srgbClr val="404040"/>
                </a:solidFill>
                <a:latin typeface="Calibri"/>
                <a:cs typeface="Calibri"/>
              </a:rPr>
              <a:t>Fail</a:t>
            </a:r>
            <a:r>
              <a:rPr spc="-55" dirty="0">
                <a:solidFill>
                  <a:srgbClr val="404040"/>
                </a:solidFill>
                <a:latin typeface="Calibri"/>
                <a:cs typeface="Calibri"/>
              </a:rPr>
              <a:t> </a:t>
            </a:r>
            <a:r>
              <a:rPr dirty="0">
                <a:solidFill>
                  <a:srgbClr val="404040"/>
                </a:solidFill>
                <a:latin typeface="Calibri"/>
                <a:cs typeface="Calibri"/>
              </a:rPr>
              <a:t>to</a:t>
            </a:r>
            <a:r>
              <a:rPr spc="-45" dirty="0">
                <a:solidFill>
                  <a:srgbClr val="404040"/>
                </a:solidFill>
                <a:latin typeface="Calibri"/>
                <a:cs typeface="Calibri"/>
              </a:rPr>
              <a:t> </a:t>
            </a:r>
            <a:r>
              <a:rPr dirty="0">
                <a:solidFill>
                  <a:srgbClr val="404040"/>
                </a:solidFill>
                <a:latin typeface="Calibri"/>
                <a:cs typeface="Calibri"/>
              </a:rPr>
              <a:t>get</a:t>
            </a:r>
            <a:r>
              <a:rPr spc="-40" dirty="0">
                <a:solidFill>
                  <a:srgbClr val="404040"/>
                </a:solidFill>
                <a:latin typeface="Calibri"/>
                <a:cs typeface="Calibri"/>
              </a:rPr>
              <a:t> </a:t>
            </a:r>
            <a:r>
              <a:rPr dirty="0">
                <a:solidFill>
                  <a:srgbClr val="404040"/>
                </a:solidFill>
                <a:latin typeface="Calibri"/>
                <a:cs typeface="Calibri"/>
              </a:rPr>
              <a:t>final</a:t>
            </a:r>
            <a:r>
              <a:rPr spc="-40" dirty="0">
                <a:solidFill>
                  <a:srgbClr val="404040"/>
                </a:solidFill>
                <a:latin typeface="Calibri"/>
                <a:cs typeface="Calibri"/>
              </a:rPr>
              <a:t> </a:t>
            </a:r>
            <a:r>
              <a:rPr dirty="0">
                <a:solidFill>
                  <a:srgbClr val="404040"/>
                </a:solidFill>
                <a:latin typeface="Calibri"/>
                <a:cs typeface="Calibri"/>
              </a:rPr>
              <a:t>approval</a:t>
            </a:r>
            <a:r>
              <a:rPr spc="-40" dirty="0">
                <a:solidFill>
                  <a:srgbClr val="404040"/>
                </a:solidFill>
                <a:latin typeface="Calibri"/>
                <a:cs typeface="Calibri"/>
              </a:rPr>
              <a:t> </a:t>
            </a:r>
            <a:r>
              <a:rPr dirty="0">
                <a:solidFill>
                  <a:srgbClr val="404040"/>
                </a:solidFill>
                <a:latin typeface="Calibri"/>
                <a:cs typeface="Calibri"/>
              </a:rPr>
              <a:t>for</a:t>
            </a:r>
            <a:r>
              <a:rPr spc="-40" dirty="0">
                <a:solidFill>
                  <a:srgbClr val="404040"/>
                </a:solidFill>
                <a:latin typeface="Calibri"/>
                <a:cs typeface="Calibri"/>
              </a:rPr>
              <a:t> </a:t>
            </a:r>
            <a:r>
              <a:rPr dirty="0">
                <a:solidFill>
                  <a:srgbClr val="404040"/>
                </a:solidFill>
                <a:latin typeface="Calibri"/>
                <a:cs typeface="Calibri"/>
              </a:rPr>
              <a:t>your</a:t>
            </a:r>
            <a:r>
              <a:rPr spc="-40" dirty="0">
                <a:solidFill>
                  <a:srgbClr val="404040"/>
                </a:solidFill>
                <a:latin typeface="Calibri"/>
                <a:cs typeface="Calibri"/>
              </a:rPr>
              <a:t> </a:t>
            </a:r>
            <a:r>
              <a:rPr spc="-10" dirty="0">
                <a:solidFill>
                  <a:srgbClr val="404040"/>
                </a:solidFill>
                <a:latin typeface="Calibri"/>
                <a:cs typeface="Calibri"/>
              </a:rPr>
              <a:t>application</a:t>
            </a:r>
            <a:endParaRPr lang="en-GB" spc="-10" dirty="0">
              <a:latin typeface="Calibri"/>
              <a:cs typeface="Calibri"/>
            </a:endParaRPr>
          </a:p>
          <a:p>
            <a:pPr marL="469900" lvl="1">
              <a:spcBef>
                <a:spcPts val="940"/>
              </a:spcBef>
            </a:pPr>
            <a:r>
              <a:rPr dirty="0">
                <a:solidFill>
                  <a:srgbClr val="404040"/>
                </a:solidFill>
                <a:latin typeface="Calibri"/>
                <a:cs typeface="Calibri"/>
              </a:rPr>
              <a:t>Agreement</a:t>
            </a:r>
            <a:r>
              <a:rPr spc="-40" dirty="0">
                <a:solidFill>
                  <a:srgbClr val="404040"/>
                </a:solidFill>
                <a:latin typeface="Calibri"/>
                <a:cs typeface="Calibri"/>
              </a:rPr>
              <a:t> </a:t>
            </a:r>
            <a:r>
              <a:rPr dirty="0">
                <a:solidFill>
                  <a:srgbClr val="404040"/>
                </a:solidFill>
                <a:latin typeface="Calibri"/>
                <a:cs typeface="Calibri"/>
              </a:rPr>
              <a:t>from</a:t>
            </a:r>
            <a:r>
              <a:rPr spc="-25" dirty="0">
                <a:solidFill>
                  <a:srgbClr val="404040"/>
                </a:solidFill>
                <a:latin typeface="Calibri"/>
                <a:cs typeface="Calibri"/>
              </a:rPr>
              <a:t> </a:t>
            </a:r>
            <a:r>
              <a:rPr dirty="0">
                <a:solidFill>
                  <a:srgbClr val="404040"/>
                </a:solidFill>
                <a:latin typeface="Calibri"/>
                <a:cs typeface="Calibri"/>
              </a:rPr>
              <a:t>your</a:t>
            </a:r>
            <a:r>
              <a:rPr spc="-35" dirty="0">
                <a:solidFill>
                  <a:srgbClr val="404040"/>
                </a:solidFill>
                <a:latin typeface="Calibri"/>
                <a:cs typeface="Calibri"/>
              </a:rPr>
              <a:t> </a:t>
            </a:r>
            <a:r>
              <a:rPr spc="-10" dirty="0">
                <a:solidFill>
                  <a:srgbClr val="404040"/>
                </a:solidFill>
                <a:latin typeface="Calibri"/>
                <a:cs typeface="Calibri"/>
              </a:rPr>
              <a:t>supervisor,</a:t>
            </a:r>
            <a:r>
              <a:rPr spc="-30" dirty="0">
                <a:solidFill>
                  <a:srgbClr val="404040"/>
                </a:solidFill>
                <a:latin typeface="Calibri"/>
                <a:cs typeface="Calibri"/>
              </a:rPr>
              <a:t> </a:t>
            </a:r>
            <a:r>
              <a:rPr dirty="0">
                <a:solidFill>
                  <a:srgbClr val="404040"/>
                </a:solidFill>
                <a:latin typeface="Calibri"/>
                <a:cs typeface="Calibri"/>
              </a:rPr>
              <a:t>on</a:t>
            </a:r>
            <a:r>
              <a:rPr spc="-35" dirty="0">
                <a:solidFill>
                  <a:srgbClr val="404040"/>
                </a:solidFill>
                <a:latin typeface="Calibri"/>
                <a:cs typeface="Calibri"/>
              </a:rPr>
              <a:t> </a:t>
            </a:r>
            <a:r>
              <a:rPr dirty="0">
                <a:solidFill>
                  <a:srgbClr val="404040"/>
                </a:solidFill>
                <a:latin typeface="Calibri"/>
                <a:cs typeface="Calibri"/>
              </a:rPr>
              <a:t>its</a:t>
            </a:r>
            <a:r>
              <a:rPr spc="-30" dirty="0">
                <a:solidFill>
                  <a:srgbClr val="404040"/>
                </a:solidFill>
                <a:latin typeface="Calibri"/>
                <a:cs typeface="Calibri"/>
              </a:rPr>
              <a:t> </a:t>
            </a:r>
            <a:r>
              <a:rPr dirty="0">
                <a:solidFill>
                  <a:srgbClr val="404040"/>
                </a:solidFill>
                <a:latin typeface="Calibri"/>
                <a:cs typeface="Calibri"/>
              </a:rPr>
              <a:t>own,</a:t>
            </a:r>
            <a:r>
              <a:rPr spc="-30" dirty="0">
                <a:solidFill>
                  <a:srgbClr val="404040"/>
                </a:solidFill>
                <a:latin typeface="Calibri"/>
                <a:cs typeface="Calibri"/>
              </a:rPr>
              <a:t> </a:t>
            </a:r>
            <a:r>
              <a:rPr spc="-10" dirty="0">
                <a:solidFill>
                  <a:srgbClr val="404040"/>
                </a:solidFill>
                <a:latin typeface="Calibri"/>
                <a:cs typeface="Calibri"/>
              </a:rPr>
              <a:t>isn’t enough</a:t>
            </a:r>
            <a:endParaRPr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6"/>
            <a:ext cx="10515600" cy="779059"/>
          </a:xfrm>
          <a:prstGeom prst="rect">
            <a:avLst/>
          </a:prstGeom>
        </p:spPr>
        <p:txBody>
          <a:bodyPr vert="horz" wrap="square" lIns="0" tIns="121920" rIns="0" bIns="0" rtlCol="0">
            <a:spAutoFit/>
          </a:bodyPr>
          <a:lstStyle/>
          <a:p>
            <a:pPr marL="12700" marR="5080">
              <a:lnSpc>
                <a:spcPts val="4920"/>
              </a:lnSpc>
              <a:spcBef>
                <a:spcPts val="960"/>
              </a:spcBef>
            </a:pPr>
            <a:r>
              <a:rPr lang="en-GB" dirty="0"/>
              <a:t>Benefits of the process</a:t>
            </a:r>
            <a:endParaRPr spc="-10" dirty="0"/>
          </a:p>
        </p:txBody>
      </p:sp>
      <p:sp>
        <p:nvSpPr>
          <p:cNvPr id="4" name="Text Placeholder 3">
            <a:extLst>
              <a:ext uri="{FF2B5EF4-FFF2-40B4-BE49-F238E27FC236}">
                <a16:creationId xmlns:a16="http://schemas.microsoft.com/office/drawing/2014/main" id="{52C121A5-8399-EBC3-7CA3-300C95C1CDC2}"/>
              </a:ext>
            </a:extLst>
          </p:cNvPr>
          <p:cNvSpPr>
            <a:spLocks noGrp="1"/>
          </p:cNvSpPr>
          <p:nvPr>
            <p:ph type="body" sz="quarter" idx="10"/>
          </p:nvPr>
        </p:nvSpPr>
        <p:spPr/>
        <p:txBody>
          <a:bodyPr/>
          <a:lstStyle/>
          <a:p>
            <a:r>
              <a:rPr lang="en-GB" dirty="0"/>
              <a:t>Use it to your advantage</a:t>
            </a:r>
          </a:p>
          <a:p>
            <a:pPr marL="457200" indent="-457200">
              <a:buFont typeface="Arial" panose="020B0604020202020204" pitchFamily="34" charset="0"/>
              <a:buChar char="•"/>
            </a:pPr>
            <a:r>
              <a:rPr lang="en-GB" dirty="0"/>
              <a:t>Clarify your aims and objectives</a:t>
            </a:r>
          </a:p>
          <a:p>
            <a:pPr marL="457200" indent="-457200">
              <a:buFont typeface="Arial" panose="020B0604020202020204" pitchFamily="34" charset="0"/>
              <a:buChar char="•"/>
            </a:pPr>
            <a:r>
              <a:rPr lang="en-GB" dirty="0"/>
              <a:t>Avoid doing useless work/research</a:t>
            </a:r>
          </a:p>
          <a:p>
            <a:pPr marL="457200" indent="-457200">
              <a:buFont typeface="Arial" panose="020B0604020202020204" pitchFamily="34" charset="0"/>
              <a:buChar char="•"/>
            </a:pPr>
            <a:r>
              <a:rPr lang="en-GB" dirty="0"/>
              <a:t>Avoid awkward questions at your project presentations, and / or poor marks due to incorrect methodology or poor project planning</a:t>
            </a:r>
          </a:p>
          <a:p>
            <a:r>
              <a:rPr lang="en-GB" dirty="0"/>
              <a:t>…and the faster you get it done (properly), the sooner you can get onto the interesting stuff…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6"/>
            <a:ext cx="10515600" cy="751488"/>
          </a:xfrm>
          <a:prstGeom prst="rect">
            <a:avLst/>
          </a:prstGeom>
        </p:spPr>
        <p:txBody>
          <a:bodyPr vert="horz" wrap="square" lIns="0" tIns="12700" rIns="0" bIns="0" rtlCol="0">
            <a:spAutoFit/>
          </a:bodyPr>
          <a:lstStyle/>
          <a:p>
            <a:pPr marL="12700">
              <a:lnSpc>
                <a:spcPct val="100000"/>
              </a:lnSpc>
              <a:spcBef>
                <a:spcPts val="100"/>
              </a:spcBef>
            </a:pPr>
            <a:r>
              <a:rPr spc="-40" dirty="0" err="1"/>
              <a:t>Remembe</a:t>
            </a:r>
            <a:r>
              <a:rPr lang="en-GB" spc="-40" dirty="0"/>
              <a:t>r…</a:t>
            </a:r>
            <a:endParaRPr spc="-25" dirty="0"/>
          </a:p>
        </p:txBody>
      </p:sp>
      <p:sp>
        <p:nvSpPr>
          <p:cNvPr id="4" name="Text Placeholder 3">
            <a:extLst>
              <a:ext uri="{FF2B5EF4-FFF2-40B4-BE49-F238E27FC236}">
                <a16:creationId xmlns:a16="http://schemas.microsoft.com/office/drawing/2014/main" id="{0B608983-5AF8-94BC-882E-7C4CDB216D20}"/>
              </a:ext>
            </a:extLst>
          </p:cNvPr>
          <p:cNvSpPr>
            <a:spLocks noGrp="1"/>
          </p:cNvSpPr>
          <p:nvPr>
            <p:ph type="body" sz="quarter" idx="10"/>
          </p:nvPr>
        </p:nvSpPr>
        <p:spPr/>
        <p:txBody>
          <a:bodyPr/>
          <a:lstStyle/>
          <a:p>
            <a:r>
              <a:rPr lang="en-GB" dirty="0"/>
              <a:t>Failure to obtain ethical approval will result in a penalty of 5 marks being applied to your dissertation mark</a:t>
            </a:r>
          </a:p>
          <a:p>
            <a:r>
              <a:rPr lang="en-GB" dirty="0"/>
              <a:t>Discuss ethics for your project at the next meeting with your dissertation supervisor</a:t>
            </a:r>
          </a:p>
          <a:p>
            <a:r>
              <a:rPr lang="en-GB" dirty="0"/>
              <a:t>On submission, the form will go via your supervisor first to approve – work with them to get the final submission approved smoothly</a:t>
            </a:r>
          </a:p>
          <a:p>
            <a:endParaRPr lang="en-GB" dirty="0"/>
          </a:p>
          <a:p>
            <a:pPr algn="ctr"/>
            <a:r>
              <a:rPr lang="en-GB" sz="3600" dirty="0">
                <a:hlinkClick r:id="rId2"/>
              </a:rPr>
              <a:t>https://ugethics.chester.network/</a:t>
            </a:r>
            <a:endParaRPr lang="en-GB" sz="3600" dirty="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6"/>
            <a:ext cx="10515600" cy="751488"/>
          </a:xfrm>
          <a:prstGeom prst="rect">
            <a:avLst/>
          </a:prstGeom>
        </p:spPr>
        <p:txBody>
          <a:bodyPr vert="horz" wrap="square" lIns="0" tIns="12700" rIns="0" bIns="0" rtlCol="0">
            <a:spAutoFit/>
          </a:bodyPr>
          <a:lstStyle/>
          <a:p>
            <a:pPr marL="12700">
              <a:lnSpc>
                <a:spcPct val="100000"/>
              </a:lnSpc>
              <a:spcBef>
                <a:spcPts val="100"/>
              </a:spcBef>
            </a:pPr>
            <a:r>
              <a:rPr lang="en-GB" spc="-55" dirty="0"/>
              <a:t>Finally</a:t>
            </a:r>
            <a:endParaRPr spc="-55" dirty="0"/>
          </a:p>
        </p:txBody>
      </p:sp>
      <p:sp>
        <p:nvSpPr>
          <p:cNvPr id="4" name="Text Placeholder 3">
            <a:extLst>
              <a:ext uri="{FF2B5EF4-FFF2-40B4-BE49-F238E27FC236}">
                <a16:creationId xmlns:a16="http://schemas.microsoft.com/office/drawing/2014/main" id="{E39FFFE7-C3C9-06EA-30A7-271968692EE7}"/>
              </a:ext>
            </a:extLst>
          </p:cNvPr>
          <p:cNvSpPr>
            <a:spLocks noGrp="1"/>
          </p:cNvSpPr>
          <p:nvPr>
            <p:ph type="body" sz="quarter" idx="10"/>
          </p:nvPr>
        </p:nvSpPr>
        <p:spPr/>
        <p:txBody>
          <a:bodyPr/>
          <a:lstStyle/>
          <a:p>
            <a:r>
              <a:rPr lang="en-GB" dirty="0"/>
              <a:t>Deadline for draft of Chapters 1 and 2 of your report:</a:t>
            </a:r>
          </a:p>
          <a:p>
            <a:r>
              <a:rPr lang="en-GB" b="1" dirty="0"/>
              <a:t>5:30pm on Thursday 14</a:t>
            </a:r>
            <a:r>
              <a:rPr lang="en-GB" b="1" baseline="30000" dirty="0"/>
              <a:t>th</a:t>
            </a:r>
            <a:r>
              <a:rPr lang="en-GB" b="1" dirty="0"/>
              <a:t> December 2023</a:t>
            </a:r>
          </a:p>
          <a:p>
            <a:r>
              <a:rPr lang="en-GB" dirty="0"/>
              <a:t>Delivered directly (usually via email) to your supervisor</a:t>
            </a:r>
          </a:p>
          <a:p>
            <a:r>
              <a:rPr lang="en-GB" dirty="0"/>
              <a:t>Feedback may take a short while due to holidays</a:t>
            </a:r>
          </a:p>
          <a:p>
            <a:endParaRPr lang="en-GB" dirty="0"/>
          </a:p>
          <a:p>
            <a:r>
              <a:rPr lang="en-GB" dirty="0"/>
              <a:t>Deadline for final ethics submission:</a:t>
            </a:r>
          </a:p>
          <a:p>
            <a:r>
              <a:rPr lang="en-GB" b="1" dirty="0"/>
              <a:t>5:30pm on Thursday 18</a:t>
            </a:r>
            <a:r>
              <a:rPr lang="en-GB" b="1" baseline="30000" dirty="0"/>
              <a:t>th</a:t>
            </a:r>
            <a:r>
              <a:rPr lang="en-GB" b="1" dirty="0"/>
              <a:t> January 2024</a:t>
            </a:r>
          </a:p>
          <a:p>
            <a:r>
              <a:rPr lang="en-GB" dirty="0"/>
              <a:t>You should submit first versions earlier than this to allow your supervisor to give feedback and for you to make corrections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CD83-8578-2BC7-9482-326A0897EA19}"/>
              </a:ext>
            </a:extLst>
          </p:cNvPr>
          <p:cNvSpPr>
            <a:spLocks noGrp="1"/>
          </p:cNvSpPr>
          <p:nvPr>
            <p:ph type="title"/>
          </p:nvPr>
        </p:nvSpPr>
        <p:spPr/>
        <p:txBody>
          <a:bodyPr/>
          <a:lstStyle/>
          <a:p>
            <a:r>
              <a:rPr lang="en-GB" spc="-20" dirty="0"/>
              <a:t>What</a:t>
            </a:r>
            <a:r>
              <a:rPr lang="en-GB" spc="-204" dirty="0"/>
              <a:t> </a:t>
            </a:r>
            <a:r>
              <a:rPr lang="en-GB" dirty="0"/>
              <a:t>is</a:t>
            </a:r>
            <a:r>
              <a:rPr lang="en-GB" spc="-195" dirty="0"/>
              <a:t> </a:t>
            </a:r>
            <a:r>
              <a:rPr lang="en-GB" spc="-45" dirty="0"/>
              <a:t>research</a:t>
            </a:r>
            <a:r>
              <a:rPr lang="en-GB" spc="-195" dirty="0"/>
              <a:t> </a:t>
            </a:r>
            <a:r>
              <a:rPr lang="en-GB" spc="-40" dirty="0"/>
              <a:t>ethics?</a:t>
            </a:r>
            <a:endParaRPr lang="en-GB" dirty="0"/>
          </a:p>
        </p:txBody>
      </p:sp>
      <p:sp>
        <p:nvSpPr>
          <p:cNvPr id="3" name="Text Placeholder 2">
            <a:extLst>
              <a:ext uri="{FF2B5EF4-FFF2-40B4-BE49-F238E27FC236}">
                <a16:creationId xmlns:a16="http://schemas.microsoft.com/office/drawing/2014/main" id="{11A171F0-2DE9-69C0-A9B8-19D1D3DF4FD1}"/>
              </a:ext>
            </a:extLst>
          </p:cNvPr>
          <p:cNvSpPr>
            <a:spLocks noGrp="1"/>
          </p:cNvSpPr>
          <p:nvPr>
            <p:ph type="body" sz="quarter" idx="10"/>
          </p:nvPr>
        </p:nvSpPr>
        <p:spPr/>
        <p:txBody>
          <a:bodyPr>
            <a:normAutofit/>
          </a:bodyPr>
          <a:lstStyle/>
          <a:p>
            <a:r>
              <a:rPr lang="en-GB" b="1" dirty="0"/>
              <a:t>Ethics</a:t>
            </a:r>
            <a:r>
              <a:rPr lang="en-GB" dirty="0"/>
              <a:t> is a branch of philosophy concerned with behaviour</a:t>
            </a:r>
          </a:p>
          <a:p>
            <a:pPr marL="457200" indent="-457200">
              <a:buFont typeface="Arial" panose="020B0604020202020204" pitchFamily="34" charset="0"/>
              <a:buChar char="•"/>
            </a:pPr>
            <a:r>
              <a:rPr lang="en-GB" dirty="0"/>
              <a:t>Specifically with what behaviour is right, good, or correct, and what is wrong, bad, or prohibited</a:t>
            </a:r>
          </a:p>
          <a:p>
            <a:pPr marL="457200" indent="-457200">
              <a:buFont typeface="Arial" panose="020B0604020202020204" pitchFamily="34" charset="0"/>
              <a:buChar char="•"/>
            </a:pPr>
            <a:r>
              <a:rPr lang="en-GB" dirty="0"/>
              <a:t>Ethics can be understood as the task of answering "What should I do?" which is never a simple matter</a:t>
            </a:r>
          </a:p>
          <a:p>
            <a:r>
              <a:rPr lang="en-GB" b="1" dirty="0"/>
              <a:t>Research</a:t>
            </a:r>
            <a:r>
              <a:rPr lang="en-GB" dirty="0"/>
              <a:t> is systematic investigation with the aim of establishing facts and reaching new conclusions</a:t>
            </a:r>
          </a:p>
          <a:p>
            <a:endParaRPr lang="en-GB" dirty="0"/>
          </a:p>
        </p:txBody>
      </p:sp>
      <p:pic>
        <p:nvPicPr>
          <p:cNvPr id="5" name="Picture 4">
            <a:extLst>
              <a:ext uri="{FF2B5EF4-FFF2-40B4-BE49-F238E27FC236}">
                <a16:creationId xmlns:a16="http://schemas.microsoft.com/office/drawing/2014/main" id="{AD85D30A-1177-D4E9-8804-FB6AB2396169}"/>
              </a:ext>
            </a:extLst>
          </p:cNvPr>
          <p:cNvPicPr>
            <a:picLocks noChangeAspect="1"/>
          </p:cNvPicPr>
          <p:nvPr/>
        </p:nvPicPr>
        <p:blipFill>
          <a:blip r:embed="rId2"/>
          <a:stretch>
            <a:fillRect/>
          </a:stretch>
        </p:blipFill>
        <p:spPr>
          <a:xfrm>
            <a:off x="7320136" y="4221088"/>
            <a:ext cx="3600000" cy="1800000"/>
          </a:xfrm>
          <a:prstGeom prst="rect">
            <a:avLst/>
          </a:prstGeom>
          <a:ln w="19050">
            <a:solidFill>
              <a:schemeClr val="tx1"/>
            </a:solidFill>
          </a:ln>
        </p:spPr>
      </p:pic>
    </p:spTree>
    <p:extLst>
      <p:ext uri="{BB962C8B-B14F-4D97-AF65-F5344CB8AC3E}">
        <p14:creationId xmlns:p14="http://schemas.microsoft.com/office/powerpoint/2010/main" val="214272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CD83-8578-2BC7-9482-326A0897EA19}"/>
              </a:ext>
            </a:extLst>
          </p:cNvPr>
          <p:cNvSpPr>
            <a:spLocks noGrp="1"/>
          </p:cNvSpPr>
          <p:nvPr>
            <p:ph type="title"/>
          </p:nvPr>
        </p:nvSpPr>
        <p:spPr/>
        <p:txBody>
          <a:bodyPr/>
          <a:lstStyle/>
          <a:p>
            <a:r>
              <a:rPr lang="en-GB" spc="-20" dirty="0"/>
              <a:t>What</a:t>
            </a:r>
            <a:r>
              <a:rPr lang="en-GB" spc="-204" dirty="0"/>
              <a:t> </a:t>
            </a:r>
            <a:r>
              <a:rPr lang="en-GB" dirty="0"/>
              <a:t>is</a:t>
            </a:r>
            <a:r>
              <a:rPr lang="en-GB" spc="-195" dirty="0"/>
              <a:t> </a:t>
            </a:r>
            <a:r>
              <a:rPr lang="en-GB" spc="-45" dirty="0"/>
              <a:t>research</a:t>
            </a:r>
            <a:r>
              <a:rPr lang="en-GB" spc="-195" dirty="0"/>
              <a:t> </a:t>
            </a:r>
            <a:r>
              <a:rPr lang="en-GB" spc="-40" dirty="0"/>
              <a:t>ethics?</a:t>
            </a:r>
            <a:endParaRPr lang="en-GB" dirty="0"/>
          </a:p>
        </p:txBody>
      </p:sp>
      <p:sp>
        <p:nvSpPr>
          <p:cNvPr id="3" name="Text Placeholder 2">
            <a:extLst>
              <a:ext uri="{FF2B5EF4-FFF2-40B4-BE49-F238E27FC236}">
                <a16:creationId xmlns:a16="http://schemas.microsoft.com/office/drawing/2014/main" id="{11A171F0-2DE9-69C0-A9B8-19D1D3DF4FD1}"/>
              </a:ext>
            </a:extLst>
          </p:cNvPr>
          <p:cNvSpPr>
            <a:spLocks noGrp="1"/>
          </p:cNvSpPr>
          <p:nvPr>
            <p:ph type="body" sz="quarter" idx="10"/>
          </p:nvPr>
        </p:nvSpPr>
        <p:spPr/>
        <p:txBody>
          <a:bodyPr>
            <a:normAutofit/>
          </a:bodyPr>
          <a:lstStyle/>
          <a:p>
            <a:r>
              <a:rPr lang="en-GB" dirty="0"/>
              <a:t>Therefore, </a:t>
            </a:r>
            <a:r>
              <a:rPr lang="en-GB" b="1" dirty="0"/>
              <a:t>Research Ethics</a:t>
            </a:r>
            <a:r>
              <a:rPr lang="en-GB" dirty="0"/>
              <a:t> is about establishing what is the right, good, or correct way of doing research and innovation</a:t>
            </a:r>
          </a:p>
          <a:p>
            <a:pPr lvl="1"/>
            <a:r>
              <a:rPr lang="en-GB" dirty="0"/>
              <a:t>and also defining wrong, bad or prohibited ways of carrying out your project tasks</a:t>
            </a:r>
          </a:p>
          <a:p>
            <a:r>
              <a:rPr lang="en-GB" dirty="0"/>
              <a:t>Debate about the ethics of medical or biological research sometimes makes the headlines</a:t>
            </a:r>
          </a:p>
          <a:p>
            <a:pPr lvl="1"/>
            <a:r>
              <a:rPr lang="en-GB" dirty="0"/>
              <a:t>e.g. research using animals or stem cells; cloning; genetically modified crops</a:t>
            </a:r>
          </a:p>
          <a:p>
            <a:r>
              <a:rPr lang="en-GB" dirty="0"/>
              <a:t>Research and development in other subjects – including computing – also has to be done ethically</a:t>
            </a:r>
          </a:p>
          <a:p>
            <a:pPr lvl="1"/>
            <a:r>
              <a:rPr lang="en-GB" dirty="0"/>
              <a:t>even where human or animal subjects are not involved</a:t>
            </a:r>
          </a:p>
          <a:p>
            <a:r>
              <a:rPr lang="en-GB" dirty="0"/>
              <a:t>Ethical approval is also required outside of academia</a:t>
            </a:r>
          </a:p>
          <a:p>
            <a:pPr lvl="1"/>
            <a:r>
              <a:rPr lang="en-GB" dirty="0"/>
              <a:t>Getting approval in this way is good practice for life after university!</a:t>
            </a:r>
          </a:p>
          <a:p>
            <a:endParaRPr lang="en-GB" dirty="0"/>
          </a:p>
        </p:txBody>
      </p:sp>
    </p:spTree>
    <p:extLst>
      <p:ext uri="{BB962C8B-B14F-4D97-AF65-F5344CB8AC3E}">
        <p14:creationId xmlns:p14="http://schemas.microsoft.com/office/powerpoint/2010/main" val="286838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000000"/>
                </a:solidFill>
              </a:rPr>
              <a:t>Why</a:t>
            </a:r>
            <a:r>
              <a:rPr sz="3600" spc="-220" dirty="0">
                <a:solidFill>
                  <a:srgbClr val="000000"/>
                </a:solidFill>
              </a:rPr>
              <a:t> </a:t>
            </a:r>
            <a:r>
              <a:rPr sz="3600" dirty="0">
                <a:solidFill>
                  <a:srgbClr val="000000"/>
                </a:solidFill>
              </a:rPr>
              <a:t>do</a:t>
            </a:r>
            <a:r>
              <a:rPr sz="3600" spc="-204" dirty="0">
                <a:solidFill>
                  <a:srgbClr val="000000"/>
                </a:solidFill>
              </a:rPr>
              <a:t> </a:t>
            </a:r>
            <a:r>
              <a:rPr sz="3600" dirty="0">
                <a:solidFill>
                  <a:srgbClr val="000000"/>
                </a:solidFill>
              </a:rPr>
              <a:t>I</a:t>
            </a:r>
            <a:r>
              <a:rPr sz="3600" spc="-195" dirty="0">
                <a:solidFill>
                  <a:srgbClr val="000000"/>
                </a:solidFill>
              </a:rPr>
              <a:t> </a:t>
            </a:r>
            <a:r>
              <a:rPr sz="3600" dirty="0">
                <a:solidFill>
                  <a:srgbClr val="000000"/>
                </a:solidFill>
              </a:rPr>
              <a:t>need</a:t>
            </a:r>
            <a:r>
              <a:rPr sz="3600" spc="-195" dirty="0">
                <a:solidFill>
                  <a:srgbClr val="000000"/>
                </a:solidFill>
              </a:rPr>
              <a:t> </a:t>
            </a:r>
            <a:r>
              <a:rPr sz="3600" dirty="0">
                <a:solidFill>
                  <a:srgbClr val="000000"/>
                </a:solidFill>
              </a:rPr>
              <a:t>to</a:t>
            </a:r>
            <a:r>
              <a:rPr sz="3600" spc="-204" dirty="0">
                <a:solidFill>
                  <a:srgbClr val="000000"/>
                </a:solidFill>
              </a:rPr>
              <a:t> </a:t>
            </a:r>
            <a:r>
              <a:rPr sz="3600" dirty="0">
                <a:solidFill>
                  <a:srgbClr val="000000"/>
                </a:solidFill>
              </a:rPr>
              <a:t>get</a:t>
            </a:r>
            <a:r>
              <a:rPr sz="3600" spc="-204" dirty="0">
                <a:solidFill>
                  <a:srgbClr val="000000"/>
                </a:solidFill>
              </a:rPr>
              <a:t> </a:t>
            </a:r>
            <a:r>
              <a:rPr sz="3600" spc="-35" dirty="0">
                <a:solidFill>
                  <a:srgbClr val="000000"/>
                </a:solidFill>
              </a:rPr>
              <a:t>ethical</a:t>
            </a:r>
            <a:r>
              <a:rPr sz="3600" spc="-200" dirty="0">
                <a:solidFill>
                  <a:srgbClr val="000000"/>
                </a:solidFill>
              </a:rPr>
              <a:t> </a:t>
            </a:r>
            <a:r>
              <a:rPr sz="3600" spc="-60" dirty="0">
                <a:solidFill>
                  <a:srgbClr val="000000"/>
                </a:solidFill>
              </a:rPr>
              <a:t>approval?</a:t>
            </a:r>
          </a:p>
        </p:txBody>
      </p:sp>
      <p:sp>
        <p:nvSpPr>
          <p:cNvPr id="26" name="Text Placeholder 25">
            <a:extLst>
              <a:ext uri="{FF2B5EF4-FFF2-40B4-BE49-F238E27FC236}">
                <a16:creationId xmlns:a16="http://schemas.microsoft.com/office/drawing/2014/main" id="{F6D8993B-1959-2106-8333-0B2C5058E608}"/>
              </a:ext>
            </a:extLst>
          </p:cNvPr>
          <p:cNvSpPr>
            <a:spLocks noGrp="1"/>
          </p:cNvSpPr>
          <p:nvPr>
            <p:ph type="body" sz="quarter" idx="10"/>
          </p:nvPr>
        </p:nvSpPr>
        <p:spPr/>
        <p:txBody>
          <a:bodyPr>
            <a:normAutofit lnSpcReduction="10000"/>
          </a:bodyPr>
          <a:lstStyle/>
          <a:p>
            <a:r>
              <a:rPr lang="en-GB" sz="2400" dirty="0"/>
              <a:t>From the university’s </a:t>
            </a:r>
            <a:r>
              <a:rPr lang="en-GB" sz="2400" b="1" dirty="0"/>
              <a:t>Research Governance Handbook</a:t>
            </a:r>
            <a:r>
              <a:rPr lang="en-GB" sz="2400" dirty="0"/>
              <a:t>:</a:t>
            </a:r>
          </a:p>
          <a:p>
            <a:endParaRPr lang="en-GB" sz="2400" dirty="0"/>
          </a:p>
          <a:p>
            <a:r>
              <a:rPr lang="en-GB" sz="2400" dirty="0"/>
              <a:t>“The public is entitled, and the University is committed, to high scientific, ethical and financial standards, transparent decision-making processes, clear allocation of responsibilities and robust monitoring arrangements in the governance and conduct of research.</a:t>
            </a:r>
          </a:p>
          <a:p>
            <a:endParaRPr lang="en-GB" sz="2400" dirty="0"/>
          </a:p>
          <a:p>
            <a:r>
              <a:rPr lang="en-GB" sz="2400" dirty="0"/>
              <a:t>Proper governance of research is therefore necessary to ensure that the public and funding bodies can have confidence in and benefit from research, by seeking to:</a:t>
            </a:r>
          </a:p>
          <a:p>
            <a:pPr marL="285750" indent="-285750">
              <a:buFont typeface="Arial" panose="020B0604020202020204" pitchFamily="34" charset="0"/>
              <a:buChar char="•"/>
            </a:pPr>
            <a:r>
              <a:rPr lang="en-GB" sz="2400" dirty="0"/>
              <a:t>protect the safety, dignity, rights and well-being of research participants;</a:t>
            </a:r>
          </a:p>
          <a:p>
            <a:pPr marL="285750" indent="-285750">
              <a:buFont typeface="Arial" panose="020B0604020202020204" pitchFamily="34" charset="0"/>
              <a:buChar char="•"/>
            </a:pPr>
            <a:r>
              <a:rPr lang="en-GB" sz="2400" dirty="0"/>
              <a:t>promote useful, ethical, valid, safe and affordable research;</a:t>
            </a:r>
          </a:p>
          <a:p>
            <a:pPr marL="285750" indent="-285750">
              <a:buFont typeface="Arial" panose="020B0604020202020204" pitchFamily="34" charset="0"/>
              <a:buChar char="•"/>
            </a:pPr>
            <a:r>
              <a:rPr lang="en-GB" sz="2400" dirty="0"/>
              <a:t>prevent futile, unethical, invalid, dangerous and extravagant research.”</a:t>
            </a:r>
          </a:p>
          <a:p>
            <a:endParaRPr lang="en-GB" sz="2000" dirty="0"/>
          </a:p>
        </p:txBody>
      </p:sp>
    </p:spTree>
    <p:extLst>
      <p:ext uri="{BB962C8B-B14F-4D97-AF65-F5344CB8AC3E}">
        <p14:creationId xmlns:p14="http://schemas.microsoft.com/office/powerpoint/2010/main" val="293161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000000"/>
                </a:solidFill>
              </a:rPr>
              <a:t>Why</a:t>
            </a:r>
            <a:r>
              <a:rPr sz="3600" spc="-220" dirty="0">
                <a:solidFill>
                  <a:srgbClr val="000000"/>
                </a:solidFill>
              </a:rPr>
              <a:t> </a:t>
            </a:r>
            <a:r>
              <a:rPr sz="3600" dirty="0">
                <a:solidFill>
                  <a:srgbClr val="000000"/>
                </a:solidFill>
              </a:rPr>
              <a:t>do</a:t>
            </a:r>
            <a:r>
              <a:rPr sz="3600" spc="-204" dirty="0">
                <a:solidFill>
                  <a:srgbClr val="000000"/>
                </a:solidFill>
              </a:rPr>
              <a:t> </a:t>
            </a:r>
            <a:r>
              <a:rPr sz="3600" dirty="0">
                <a:solidFill>
                  <a:srgbClr val="000000"/>
                </a:solidFill>
              </a:rPr>
              <a:t>I</a:t>
            </a:r>
            <a:r>
              <a:rPr sz="3600" spc="-195" dirty="0">
                <a:solidFill>
                  <a:srgbClr val="000000"/>
                </a:solidFill>
              </a:rPr>
              <a:t> </a:t>
            </a:r>
            <a:r>
              <a:rPr sz="3600" dirty="0">
                <a:solidFill>
                  <a:srgbClr val="000000"/>
                </a:solidFill>
              </a:rPr>
              <a:t>need</a:t>
            </a:r>
            <a:r>
              <a:rPr sz="3600" spc="-195" dirty="0">
                <a:solidFill>
                  <a:srgbClr val="000000"/>
                </a:solidFill>
              </a:rPr>
              <a:t> </a:t>
            </a:r>
            <a:r>
              <a:rPr sz="3600" dirty="0">
                <a:solidFill>
                  <a:srgbClr val="000000"/>
                </a:solidFill>
              </a:rPr>
              <a:t>to</a:t>
            </a:r>
            <a:r>
              <a:rPr sz="3600" spc="-204" dirty="0">
                <a:solidFill>
                  <a:srgbClr val="000000"/>
                </a:solidFill>
              </a:rPr>
              <a:t> </a:t>
            </a:r>
            <a:r>
              <a:rPr sz="3600" dirty="0">
                <a:solidFill>
                  <a:srgbClr val="000000"/>
                </a:solidFill>
              </a:rPr>
              <a:t>get</a:t>
            </a:r>
            <a:r>
              <a:rPr sz="3600" spc="-204" dirty="0">
                <a:solidFill>
                  <a:srgbClr val="000000"/>
                </a:solidFill>
              </a:rPr>
              <a:t> </a:t>
            </a:r>
            <a:r>
              <a:rPr sz="3600" spc="-35" dirty="0">
                <a:solidFill>
                  <a:srgbClr val="000000"/>
                </a:solidFill>
              </a:rPr>
              <a:t>ethical</a:t>
            </a:r>
            <a:r>
              <a:rPr sz="3600" spc="-200" dirty="0">
                <a:solidFill>
                  <a:srgbClr val="000000"/>
                </a:solidFill>
              </a:rPr>
              <a:t> </a:t>
            </a:r>
            <a:r>
              <a:rPr sz="3600" spc="-60" dirty="0">
                <a:solidFill>
                  <a:srgbClr val="000000"/>
                </a:solidFill>
              </a:rPr>
              <a:t>approval?</a:t>
            </a:r>
          </a:p>
        </p:txBody>
      </p:sp>
      <p:sp>
        <p:nvSpPr>
          <p:cNvPr id="26" name="Text Placeholder 25">
            <a:extLst>
              <a:ext uri="{FF2B5EF4-FFF2-40B4-BE49-F238E27FC236}">
                <a16:creationId xmlns:a16="http://schemas.microsoft.com/office/drawing/2014/main" id="{F6D8993B-1959-2106-8333-0B2C5058E608}"/>
              </a:ext>
            </a:extLst>
          </p:cNvPr>
          <p:cNvSpPr>
            <a:spLocks noGrp="1"/>
          </p:cNvSpPr>
          <p:nvPr>
            <p:ph type="body" sz="quarter" idx="10"/>
          </p:nvPr>
        </p:nvSpPr>
        <p:spPr/>
        <p:txBody>
          <a:bodyPr>
            <a:normAutofit/>
          </a:bodyPr>
          <a:lstStyle/>
          <a:p>
            <a:r>
              <a:rPr lang="en-GB" sz="2800" b="1" dirty="0"/>
              <a:t>“Guiding Principles” of ethical research:</a:t>
            </a:r>
          </a:p>
          <a:p>
            <a:r>
              <a:rPr lang="en-GB" sz="2800" dirty="0"/>
              <a:t>“Research should be undertaken in accordance with commonly agreed standards of good practice, such as those laid down in the Declaration of Helsinki for the conduct of clinical research. These fundamental and widely accepted principles may broadly be categorised as:</a:t>
            </a:r>
          </a:p>
          <a:p>
            <a:pPr marL="342900" indent="-342900">
              <a:buFont typeface="Arial" panose="020B0604020202020204" pitchFamily="34" charset="0"/>
              <a:buChar char="•"/>
            </a:pPr>
            <a:r>
              <a:rPr lang="en-GB" sz="2800" dirty="0"/>
              <a:t>Beneficence – ‘do positive good’</a:t>
            </a:r>
          </a:p>
          <a:p>
            <a:pPr marL="342900" indent="-342900">
              <a:buFont typeface="Arial" panose="020B0604020202020204" pitchFamily="34" charset="0"/>
              <a:buChar char="•"/>
            </a:pPr>
            <a:r>
              <a:rPr lang="en-GB" sz="2800" dirty="0"/>
              <a:t>Non-malfeasance – ‘do no harm’</a:t>
            </a:r>
          </a:p>
          <a:p>
            <a:pPr marL="342900" indent="-342900">
              <a:buFont typeface="Arial" panose="020B0604020202020204" pitchFamily="34" charset="0"/>
              <a:buChar char="•"/>
            </a:pPr>
            <a:r>
              <a:rPr lang="en-GB" sz="2800" dirty="0"/>
              <a:t>Informed Consent</a:t>
            </a:r>
          </a:p>
          <a:p>
            <a:pPr marL="342900" indent="-342900">
              <a:buFont typeface="Arial" panose="020B0604020202020204" pitchFamily="34" charset="0"/>
              <a:buChar char="•"/>
            </a:pPr>
            <a:r>
              <a:rPr lang="en-GB" sz="2800" dirty="0"/>
              <a:t>Confidentiality/Anonymity”</a:t>
            </a:r>
          </a:p>
        </p:txBody>
      </p:sp>
      <p:pic>
        <p:nvPicPr>
          <p:cNvPr id="4" name="Picture 3">
            <a:extLst>
              <a:ext uri="{FF2B5EF4-FFF2-40B4-BE49-F238E27FC236}">
                <a16:creationId xmlns:a16="http://schemas.microsoft.com/office/drawing/2014/main" id="{8E242175-8C10-C69E-C323-6BBBC55A2BFC}"/>
              </a:ext>
            </a:extLst>
          </p:cNvPr>
          <p:cNvPicPr>
            <a:picLocks noChangeAspect="1"/>
          </p:cNvPicPr>
          <p:nvPr/>
        </p:nvPicPr>
        <p:blipFill>
          <a:blip r:embed="rId2"/>
          <a:stretch>
            <a:fillRect/>
          </a:stretch>
        </p:blipFill>
        <p:spPr>
          <a:xfrm>
            <a:off x="7536160" y="3861048"/>
            <a:ext cx="3456000" cy="2160000"/>
          </a:xfrm>
          <a:prstGeom prst="rect">
            <a:avLst/>
          </a:prstGeom>
          <a:ln w="19050">
            <a:solidFill>
              <a:schemeClr val="tx1"/>
            </a:solidFill>
          </a:ln>
        </p:spPr>
      </p:pic>
    </p:spTree>
    <p:extLst>
      <p:ext uri="{BB962C8B-B14F-4D97-AF65-F5344CB8AC3E}">
        <p14:creationId xmlns:p14="http://schemas.microsoft.com/office/powerpoint/2010/main" val="215476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B45D-958A-B890-7E58-CA7D43954634}"/>
              </a:ext>
            </a:extLst>
          </p:cNvPr>
          <p:cNvSpPr>
            <a:spLocks noGrp="1"/>
          </p:cNvSpPr>
          <p:nvPr>
            <p:ph type="title"/>
          </p:nvPr>
        </p:nvSpPr>
        <p:spPr/>
        <p:txBody>
          <a:bodyPr/>
          <a:lstStyle/>
          <a:p>
            <a:r>
              <a:rPr lang="en-GB" dirty="0"/>
              <a:t>Computer Ethics</a:t>
            </a:r>
          </a:p>
        </p:txBody>
      </p:sp>
      <p:sp>
        <p:nvSpPr>
          <p:cNvPr id="3" name="Text Placeholder 2">
            <a:extLst>
              <a:ext uri="{FF2B5EF4-FFF2-40B4-BE49-F238E27FC236}">
                <a16:creationId xmlns:a16="http://schemas.microsoft.com/office/drawing/2014/main" id="{B5EAE7DD-A779-0445-88DF-50F9BD47EDB8}"/>
              </a:ext>
            </a:extLst>
          </p:cNvPr>
          <p:cNvSpPr>
            <a:spLocks noGrp="1"/>
          </p:cNvSpPr>
          <p:nvPr>
            <p:ph type="body" sz="quarter" idx="10"/>
          </p:nvPr>
        </p:nvSpPr>
        <p:spPr/>
        <p:txBody>
          <a:bodyPr/>
          <a:lstStyle/>
          <a:p>
            <a:r>
              <a:rPr lang="en-GB" dirty="0"/>
              <a:t>The moral principles that regulate the use of computers</a:t>
            </a:r>
          </a:p>
          <a:p>
            <a:r>
              <a:rPr lang="en-GB" dirty="0"/>
              <a:t>Four things to consider:</a:t>
            </a:r>
          </a:p>
          <a:p>
            <a:pPr marL="514350" indent="-514350">
              <a:buFont typeface="+mj-lt"/>
              <a:buAutoNum type="arabicPeriod"/>
            </a:pPr>
            <a:r>
              <a:rPr lang="en-GB" dirty="0"/>
              <a:t>Computer crime</a:t>
            </a:r>
          </a:p>
          <a:p>
            <a:pPr lvl="1"/>
            <a:r>
              <a:rPr lang="en-GB" dirty="0"/>
              <a:t>Stealing funds, stealing data, hacking, …</a:t>
            </a:r>
          </a:p>
          <a:p>
            <a:pPr marL="514350" indent="-514350">
              <a:buFont typeface="+mj-lt"/>
              <a:buAutoNum type="arabicPeriod"/>
            </a:pPr>
            <a:r>
              <a:rPr lang="en-GB" dirty="0"/>
              <a:t>Responsibility for computer failure</a:t>
            </a:r>
          </a:p>
          <a:p>
            <a:pPr marL="514350" indent="-514350">
              <a:buFont typeface="+mj-lt"/>
              <a:buAutoNum type="arabicPeriod"/>
            </a:pPr>
            <a:r>
              <a:rPr lang="en-GB" dirty="0"/>
              <a:t>Protection of computer property, records, and software</a:t>
            </a:r>
          </a:p>
          <a:p>
            <a:pPr lvl="1"/>
            <a:r>
              <a:rPr lang="en-GB" dirty="0"/>
              <a:t>Intellectual property rights, copyright, software piracy, plagiarism, …</a:t>
            </a:r>
          </a:p>
          <a:p>
            <a:pPr marL="514350" indent="-514350">
              <a:buFont typeface="+mj-lt"/>
              <a:buAutoNum type="arabicPeriod"/>
            </a:pPr>
            <a:r>
              <a:rPr lang="en-GB" dirty="0"/>
              <a:t>Privacy of the company, workers, and customers</a:t>
            </a:r>
          </a:p>
          <a:p>
            <a:pPr lvl="1"/>
            <a:r>
              <a:rPr lang="en-GB" dirty="0"/>
              <a:t>Identity theft, spamming, …</a:t>
            </a:r>
          </a:p>
        </p:txBody>
      </p:sp>
    </p:spTree>
    <p:extLst>
      <p:ext uri="{BB962C8B-B14F-4D97-AF65-F5344CB8AC3E}">
        <p14:creationId xmlns:p14="http://schemas.microsoft.com/office/powerpoint/2010/main" val="108100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6"/>
            <a:ext cx="10515600" cy="628377"/>
          </a:xfrm>
          <a:prstGeom prst="rect">
            <a:avLst/>
          </a:prstGeom>
        </p:spPr>
        <p:txBody>
          <a:bodyPr vert="horz" wrap="square" lIns="0" tIns="12700" rIns="0" bIns="0" rtlCol="0">
            <a:spAutoFit/>
          </a:bodyPr>
          <a:lstStyle/>
          <a:p>
            <a:pPr marL="12700">
              <a:lnSpc>
                <a:spcPct val="100000"/>
              </a:lnSpc>
              <a:spcBef>
                <a:spcPts val="100"/>
              </a:spcBef>
            </a:pPr>
            <a:r>
              <a:rPr sz="4000" spc="-175" dirty="0">
                <a:solidFill>
                  <a:srgbClr val="000000"/>
                </a:solidFill>
              </a:rPr>
              <a:t>Ten</a:t>
            </a:r>
            <a:r>
              <a:rPr sz="4000" spc="-100" dirty="0">
                <a:solidFill>
                  <a:srgbClr val="000000"/>
                </a:solidFill>
              </a:rPr>
              <a:t> </a:t>
            </a:r>
            <a:r>
              <a:rPr sz="4000" spc="-40" dirty="0">
                <a:solidFill>
                  <a:srgbClr val="000000"/>
                </a:solidFill>
              </a:rPr>
              <a:t>Commandments</a:t>
            </a:r>
            <a:r>
              <a:rPr sz="4000" spc="-229" dirty="0">
                <a:solidFill>
                  <a:srgbClr val="000000"/>
                </a:solidFill>
              </a:rPr>
              <a:t> </a:t>
            </a:r>
            <a:r>
              <a:rPr sz="4000" dirty="0">
                <a:solidFill>
                  <a:srgbClr val="000000"/>
                </a:solidFill>
              </a:rPr>
              <a:t>of</a:t>
            </a:r>
            <a:r>
              <a:rPr sz="4000" spc="-165" dirty="0">
                <a:solidFill>
                  <a:srgbClr val="000000"/>
                </a:solidFill>
              </a:rPr>
              <a:t> </a:t>
            </a:r>
            <a:r>
              <a:rPr sz="4000" spc="-35" dirty="0">
                <a:solidFill>
                  <a:srgbClr val="000000"/>
                </a:solidFill>
              </a:rPr>
              <a:t>Computer</a:t>
            </a:r>
            <a:r>
              <a:rPr sz="4000" spc="-170" dirty="0">
                <a:solidFill>
                  <a:srgbClr val="000000"/>
                </a:solidFill>
              </a:rPr>
              <a:t> </a:t>
            </a:r>
            <a:r>
              <a:rPr sz="4000" spc="-35" dirty="0">
                <a:solidFill>
                  <a:srgbClr val="000000"/>
                </a:solidFill>
              </a:rPr>
              <a:t>Ethics</a:t>
            </a:r>
          </a:p>
        </p:txBody>
      </p:sp>
      <p:sp>
        <p:nvSpPr>
          <p:cNvPr id="6" name="object 6"/>
          <p:cNvSpPr/>
          <p:nvPr/>
        </p:nvSpPr>
        <p:spPr>
          <a:xfrm>
            <a:off x="9562640" y="4149783"/>
            <a:ext cx="275590" cy="152906"/>
          </a:xfrm>
          <a:custGeom>
            <a:avLst/>
            <a:gdLst/>
            <a:ahLst/>
            <a:cxnLst/>
            <a:rect l="l" t="t" r="r" b="b"/>
            <a:pathLst>
              <a:path w="275590" h="154304">
                <a:moveTo>
                  <a:pt x="275422" y="0"/>
                </a:moveTo>
                <a:lnTo>
                  <a:pt x="0" y="0"/>
                </a:lnTo>
                <a:lnTo>
                  <a:pt x="0" y="154236"/>
                </a:lnTo>
                <a:lnTo>
                  <a:pt x="275422" y="154236"/>
                </a:lnTo>
                <a:lnTo>
                  <a:pt x="275422" y="0"/>
                </a:lnTo>
                <a:close/>
              </a:path>
            </a:pathLst>
          </a:custGeom>
          <a:solidFill>
            <a:srgbClr val="FFFFFF"/>
          </a:solidFill>
        </p:spPr>
        <p:txBody>
          <a:bodyPr wrap="square" lIns="0" tIns="0" rIns="0" bIns="0" rtlCol="0"/>
          <a:lstStyle/>
          <a:p>
            <a:endParaRPr/>
          </a:p>
        </p:txBody>
      </p:sp>
      <p:pic>
        <p:nvPicPr>
          <p:cNvPr id="9" name="Picture 8">
            <a:extLst>
              <a:ext uri="{FF2B5EF4-FFF2-40B4-BE49-F238E27FC236}">
                <a16:creationId xmlns:a16="http://schemas.microsoft.com/office/drawing/2014/main" id="{5D5C8DE1-6E6A-D201-6751-3916749E724A}"/>
              </a:ext>
            </a:extLst>
          </p:cNvPr>
          <p:cNvPicPr>
            <a:picLocks noChangeAspect="1"/>
          </p:cNvPicPr>
          <p:nvPr/>
        </p:nvPicPr>
        <p:blipFill>
          <a:blip r:embed="rId2"/>
          <a:stretch>
            <a:fillRect/>
          </a:stretch>
        </p:blipFill>
        <p:spPr>
          <a:xfrm>
            <a:off x="338913" y="1715575"/>
            <a:ext cx="11514174" cy="3852000"/>
          </a:xfrm>
          <a:prstGeom prst="rect">
            <a:avLst/>
          </a:prstGeom>
          <a:ln w="19050">
            <a:solidFill>
              <a:schemeClr val="tx1"/>
            </a:solidFill>
          </a:ln>
        </p:spPr>
      </p:pic>
      <p:sp>
        <p:nvSpPr>
          <p:cNvPr id="10" name="TextBox 9">
            <a:extLst>
              <a:ext uri="{FF2B5EF4-FFF2-40B4-BE49-F238E27FC236}">
                <a16:creationId xmlns:a16="http://schemas.microsoft.com/office/drawing/2014/main" id="{DF7698DE-ED45-9437-AD14-71C8AABD907B}"/>
              </a:ext>
            </a:extLst>
          </p:cNvPr>
          <p:cNvSpPr txBox="1"/>
          <p:nvPr/>
        </p:nvSpPr>
        <p:spPr>
          <a:xfrm>
            <a:off x="10560496" y="5027943"/>
            <a:ext cx="444005" cy="432048"/>
          </a:xfrm>
          <a:prstGeom prst="rect">
            <a:avLst/>
          </a:prstGeom>
          <a:solidFill>
            <a:schemeClr val="bg1"/>
          </a:solidFill>
        </p:spPr>
        <p:txBody>
          <a:bodyPr wrap="square" rtlCol="0">
            <a:spAutoFit/>
          </a:bodyPr>
          <a:lstStyle/>
          <a:p>
            <a:endParaRPr lang="en-GB" dirty="0"/>
          </a:p>
        </p:txBody>
      </p:sp>
      <p:sp>
        <p:nvSpPr>
          <p:cNvPr id="12" name="TextBox 11">
            <a:extLst>
              <a:ext uri="{FF2B5EF4-FFF2-40B4-BE49-F238E27FC236}">
                <a16:creationId xmlns:a16="http://schemas.microsoft.com/office/drawing/2014/main" id="{BCF8974D-EEAC-98B9-698A-005D29A3D047}"/>
              </a:ext>
            </a:extLst>
          </p:cNvPr>
          <p:cNvSpPr txBox="1"/>
          <p:nvPr/>
        </p:nvSpPr>
        <p:spPr>
          <a:xfrm>
            <a:off x="965430" y="5799908"/>
            <a:ext cx="10261140" cy="400110"/>
          </a:xfrm>
          <a:prstGeom prst="rect">
            <a:avLst/>
          </a:prstGeom>
          <a:noFill/>
        </p:spPr>
        <p:txBody>
          <a:bodyPr wrap="square" rtlCol="0">
            <a:spAutoFit/>
          </a:bodyPr>
          <a:lstStyle/>
          <a:p>
            <a:pPr algn="ctr"/>
            <a:r>
              <a:rPr lang="en-GB" sz="2000" dirty="0">
                <a:hlinkClick r:id="rId3"/>
              </a:rPr>
              <a:t>http://www.computerethicsinstitute.org/images/TheTenCommandmentsOfComputerEthics.pdf</a:t>
            </a:r>
            <a:endParaRPr lang="en-GB"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Think</a:t>
            </a:r>
            <a:r>
              <a:rPr spc="-275" dirty="0"/>
              <a:t> </a:t>
            </a:r>
            <a:r>
              <a:rPr spc="-10" dirty="0"/>
              <a:t>about</a:t>
            </a:r>
            <a:r>
              <a:rPr spc="-245" dirty="0"/>
              <a:t> </a:t>
            </a:r>
            <a:r>
              <a:rPr spc="-35" dirty="0"/>
              <a:t>ethical</a:t>
            </a:r>
            <a:r>
              <a:rPr spc="-235" dirty="0"/>
              <a:t> </a:t>
            </a:r>
            <a:r>
              <a:rPr spc="-35" dirty="0"/>
              <a:t>issues…</a:t>
            </a:r>
          </a:p>
        </p:txBody>
      </p:sp>
      <p:sp>
        <p:nvSpPr>
          <p:cNvPr id="6" name="Text Placeholder 5">
            <a:extLst>
              <a:ext uri="{FF2B5EF4-FFF2-40B4-BE49-F238E27FC236}">
                <a16:creationId xmlns:a16="http://schemas.microsoft.com/office/drawing/2014/main" id="{F37F9A94-1660-6CB4-6011-57FCCF475A8A}"/>
              </a:ext>
            </a:extLst>
          </p:cNvPr>
          <p:cNvSpPr>
            <a:spLocks noGrp="1"/>
          </p:cNvSpPr>
          <p:nvPr>
            <p:ph type="body" sz="quarter" idx="10"/>
          </p:nvPr>
        </p:nvSpPr>
        <p:spPr/>
        <p:txBody>
          <a:bodyPr/>
          <a:lstStyle/>
          <a:p>
            <a:r>
              <a:rPr lang="en-GB" dirty="0"/>
              <a:t>Professionalism</a:t>
            </a:r>
          </a:p>
          <a:p>
            <a:pPr marL="457200" indent="-457200">
              <a:buFont typeface="Arial" panose="020B0604020202020204" pitchFamily="34" charset="0"/>
              <a:buChar char="•"/>
            </a:pPr>
            <a:r>
              <a:rPr lang="en-GB" dirty="0"/>
              <a:t>Lack of professional skills can cause projects to fail</a:t>
            </a:r>
          </a:p>
          <a:p>
            <a:pPr marL="457200" indent="-457200">
              <a:buFont typeface="Arial" panose="020B0604020202020204" pitchFamily="34" charset="0"/>
              <a:buChar char="•"/>
            </a:pPr>
            <a:r>
              <a:rPr lang="en-GB" dirty="0"/>
              <a:t>Lack of ethical standards can have knock on effects</a:t>
            </a:r>
          </a:p>
          <a:p>
            <a:pPr lvl="1"/>
            <a:r>
              <a:rPr lang="en-GB" dirty="0"/>
              <a:t>e.g. lead to unemployment</a:t>
            </a:r>
          </a:p>
          <a:p>
            <a:pPr marL="457200" indent="-457200">
              <a:buFont typeface="Arial" panose="020B0604020202020204" pitchFamily="34" charset="0"/>
              <a:buChar char="•"/>
            </a:pPr>
            <a:r>
              <a:rPr lang="en-GB" dirty="0"/>
              <a:t>Plagiarism</a:t>
            </a:r>
          </a:p>
          <a:p>
            <a:pPr lvl="1"/>
            <a:r>
              <a:rPr lang="en-GB" dirty="0"/>
              <a:t>Code and algorithms can be considered intellectual property, and using code or algorithms developed by others without giving credit pushes the boundaries of IP law and ethics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dfd54217-b674-410f-822a-adc440548a8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11293</TotalTime>
  <Words>1920</Words>
  <Application>Microsoft Office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Segoe UI Light</vt:lpstr>
      <vt:lpstr>Office Theme</vt:lpstr>
      <vt:lpstr>Ethical Approval</vt:lpstr>
      <vt:lpstr>Getting ethical approval</vt:lpstr>
      <vt:lpstr>What is research ethics?</vt:lpstr>
      <vt:lpstr>What is research ethics?</vt:lpstr>
      <vt:lpstr>Why do I need to get ethical approval?</vt:lpstr>
      <vt:lpstr>Why do I need to get ethical approval?</vt:lpstr>
      <vt:lpstr>Computer Ethics</vt:lpstr>
      <vt:lpstr>Ten Commandments of Computer Ethics</vt:lpstr>
      <vt:lpstr>Think about ethical issues…</vt:lpstr>
      <vt:lpstr>Think about ethical issues…</vt:lpstr>
      <vt:lpstr>Think about ethical issues…</vt:lpstr>
      <vt:lpstr>Think about environmental issues…</vt:lpstr>
      <vt:lpstr>Think about cultural issues…</vt:lpstr>
      <vt:lpstr>Think about legal issues…</vt:lpstr>
      <vt:lpstr>Ethical Hacking?</vt:lpstr>
      <vt:lpstr>How (&amp; when) do I get ethical approval?</vt:lpstr>
      <vt:lpstr>The ethics application in detail</vt:lpstr>
      <vt:lpstr>Testing - Using Questionnaires</vt:lpstr>
      <vt:lpstr>BCS Code of Good Practice</vt:lpstr>
      <vt:lpstr>PowerPoint Presentation</vt:lpstr>
      <vt:lpstr>Benefits of the process</vt:lpstr>
      <vt:lpstr>Remember…</vt:lpstr>
      <vt:lpstr>Finally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CO4035 – Games Theory and Implementation</dc:title>
  <dc:creator>TheBeev</dc:creator>
  <cp:lastModifiedBy>Ralph Ferneyhough</cp:lastModifiedBy>
  <cp:revision>303</cp:revision>
  <dcterms:created xsi:type="dcterms:W3CDTF">2013-08-10T14:11:04Z</dcterms:created>
  <dcterms:modified xsi:type="dcterms:W3CDTF">2023-12-05T14:14:08Z</dcterms:modified>
</cp:coreProperties>
</file>