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  <p:sldId id="268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161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2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53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2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5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11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47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66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72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42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44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81012-2AFB-4477-86A9-3C312CA27166}" type="datetimeFigureOut">
              <a:rPr lang="es-MX" smtClean="0"/>
              <a:t>02/05/2019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4DD3-2F32-469F-BDC5-6A99C4BC2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36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/>
              <a:t>PRE EXAMEN DE CERTIFICACIÓN BBVA POLYMER</a:t>
            </a:r>
            <a:endParaRPr lang="es-MX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13" y="2326570"/>
            <a:ext cx="3715554" cy="20853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37" y="4711804"/>
            <a:ext cx="5984382" cy="17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9.- ¿Cuál de los siguientes enunciados **no es cierto** acerca de </a:t>
            </a:r>
            <a:r>
              <a:rPr lang="es-MX" sz="31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Javascript</a:t>
            </a:r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?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838200" y="2136751"/>
            <a:ext cx="10680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latin typeface="Arial Black" panose="020B0A04020102020204" pitchFamily="34" charset="0"/>
              </a:rPr>
              <a:t>A) JavaScript es </a:t>
            </a:r>
            <a:r>
              <a:rPr lang="es-MX" sz="2800" b="1" dirty="0" err="1" smtClean="0">
                <a:latin typeface="Arial Black" panose="020B0A04020102020204" pitchFamily="34" charset="0"/>
              </a:rPr>
              <a:t>sencible</a:t>
            </a:r>
            <a:r>
              <a:rPr lang="es-MX" sz="2800" b="1" dirty="0" smtClean="0">
                <a:latin typeface="Arial Black" panose="020B0A04020102020204" pitchFamily="34" charset="0"/>
              </a:rPr>
              <a:t> a mayúsculas y </a:t>
            </a:r>
            <a:r>
              <a:rPr lang="es-MX" sz="2800" b="1" dirty="0" err="1" smtClean="0">
                <a:latin typeface="Arial Black" panose="020B0A04020102020204" pitchFamily="34" charset="0"/>
              </a:rPr>
              <a:t>minusculas</a:t>
            </a:r>
            <a:endParaRPr lang="es-MX" sz="2800" b="1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179940"/>
            <a:ext cx="9812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B) JavaScript es un lenguaje debidamente </a:t>
            </a:r>
            <a:r>
              <a:rPr lang="es-MX" sz="2800" dirty="0" err="1" smtClean="0">
                <a:latin typeface="Arial Black" panose="020B0A04020102020204" pitchFamily="34" charset="0"/>
              </a:rPr>
              <a:t>tipado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157593"/>
            <a:ext cx="9188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C) "do" es una palabra reservada del lenguaje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5135246"/>
            <a:ext cx="85240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D) Al final de una sentencia en JavaScript </a:t>
            </a:r>
          </a:p>
          <a:p>
            <a:r>
              <a:rPr lang="es-MX" sz="2800" dirty="0" smtClean="0">
                <a:latin typeface="Arial Black" panose="020B0A04020102020204" pitchFamily="34" charset="0"/>
              </a:rPr>
              <a:t>es obligatorio usar ";"</a:t>
            </a:r>
            <a:endParaRPr lang="es-MX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931796"/>
            <a:ext cx="10515600" cy="1325563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10.- ¿Qué imprime en consola la siguiente porción de código? </a:t>
            </a:r>
            <a:b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r>
              <a:rPr lang="es-MX" sz="24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javascript</a:t>
            </a: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4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function</a:t>
            </a: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f(x,  y=2,  z=7) {</a:t>
            </a:r>
            <a:b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  <a:r>
              <a:rPr lang="es-MX" sz="24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return</a:t>
            </a: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x  +  y  +  z;</a:t>
            </a:r>
            <a:b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};</a:t>
            </a:r>
            <a:b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console.log(f(1) ===  10);</a:t>
            </a:r>
            <a:b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endParaRPr lang="es-MX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6505" y="2952546"/>
            <a:ext cx="2654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A) </a:t>
            </a:r>
            <a:r>
              <a:rPr lang="es-MX" sz="2800" dirty="0" err="1" smtClean="0">
                <a:latin typeface="Arial Black" panose="020B0A04020102020204" pitchFamily="34" charset="0"/>
              </a:rPr>
              <a:t>undefined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6505" y="4004598"/>
            <a:ext cx="1561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B) </a:t>
            </a:r>
            <a:r>
              <a:rPr lang="es-MX" sz="2800" dirty="0" err="1" smtClean="0">
                <a:latin typeface="Arial Black" panose="020B0A04020102020204" pitchFamily="34" charset="0"/>
              </a:rPr>
              <a:t>NaN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2182" y="5056650"/>
            <a:ext cx="1530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C) true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6505" y="5970295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D) 10</a:t>
            </a:r>
            <a:endParaRPr lang="es-MX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11.- De esta manera podemos convertir un objeto de JavaScript en un texto JSON</a:t>
            </a:r>
            <a:endParaRPr lang="es-MX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6428" y="2126667"/>
            <a:ext cx="6272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A) </a:t>
            </a:r>
            <a:r>
              <a:rPr lang="es-MX" sz="2800" dirty="0" err="1" smtClean="0">
                <a:latin typeface="Arial Black" panose="020B0A04020102020204" pitchFamily="34" charset="0"/>
              </a:rPr>
              <a:t>var</a:t>
            </a:r>
            <a:r>
              <a:rPr lang="es-MX" sz="2800" dirty="0" smtClean="0">
                <a:latin typeface="Arial Black" panose="020B0A04020102020204" pitchFamily="34" charset="0"/>
              </a:rPr>
              <a:t> </a:t>
            </a:r>
            <a:r>
              <a:rPr lang="es-MX" sz="2800" dirty="0" err="1" smtClean="0">
                <a:latin typeface="Arial Black" panose="020B0A04020102020204" pitchFamily="34" charset="0"/>
              </a:rPr>
              <a:t>json</a:t>
            </a:r>
            <a:r>
              <a:rPr lang="es-MX" sz="2800" dirty="0" smtClean="0">
                <a:latin typeface="Arial Black" panose="020B0A04020102020204" pitchFamily="34" charset="0"/>
              </a:rPr>
              <a:t> = </a:t>
            </a:r>
            <a:r>
              <a:rPr lang="es-MX" sz="2800" dirty="0" err="1" smtClean="0">
                <a:latin typeface="Arial Black" panose="020B0A04020102020204" pitchFamily="34" charset="0"/>
              </a:rPr>
              <a:t>Object.parse</a:t>
            </a:r>
            <a:r>
              <a:rPr lang="es-MX" sz="2800" dirty="0" smtClean="0">
                <a:latin typeface="Arial Black" panose="020B0A04020102020204" pitchFamily="34" charset="0"/>
              </a:rPr>
              <a:t>(</a:t>
            </a:r>
            <a:r>
              <a:rPr lang="es-MX" sz="2800" dirty="0" err="1" smtClean="0">
                <a:latin typeface="Arial Black" panose="020B0A04020102020204" pitchFamily="34" charset="0"/>
              </a:rPr>
              <a:t>obj</a:t>
            </a:r>
            <a:r>
              <a:rPr lang="es-MX" sz="2800" dirty="0" smtClean="0">
                <a:latin typeface="Arial Black" panose="020B0A04020102020204" pitchFamily="34" charset="0"/>
              </a:rPr>
              <a:t>);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6428" y="3129486"/>
            <a:ext cx="6074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B) </a:t>
            </a:r>
            <a:r>
              <a:rPr lang="es-MX" sz="2800" dirty="0" err="1" smtClean="0">
                <a:latin typeface="Arial Black" panose="020B0A04020102020204" pitchFamily="34" charset="0"/>
              </a:rPr>
              <a:t>var</a:t>
            </a:r>
            <a:r>
              <a:rPr lang="es-MX" sz="2800" dirty="0" smtClean="0">
                <a:latin typeface="Arial Black" panose="020B0A04020102020204" pitchFamily="34" charset="0"/>
              </a:rPr>
              <a:t> </a:t>
            </a:r>
            <a:r>
              <a:rPr lang="es-MX" sz="2800" dirty="0" err="1" smtClean="0">
                <a:latin typeface="Arial Black" panose="020B0A04020102020204" pitchFamily="34" charset="0"/>
              </a:rPr>
              <a:t>json</a:t>
            </a:r>
            <a:r>
              <a:rPr lang="es-MX" sz="2800" dirty="0" smtClean="0">
                <a:latin typeface="Arial Black" panose="020B0A04020102020204" pitchFamily="34" charset="0"/>
              </a:rPr>
              <a:t> = </a:t>
            </a:r>
            <a:r>
              <a:rPr lang="es-MX" sz="2800" dirty="0" err="1" smtClean="0">
                <a:latin typeface="Arial Black" panose="020B0A04020102020204" pitchFamily="34" charset="0"/>
              </a:rPr>
              <a:t>JSON.parse</a:t>
            </a:r>
            <a:r>
              <a:rPr lang="es-MX" sz="2800" dirty="0" smtClean="0">
                <a:latin typeface="Arial Black" panose="020B0A04020102020204" pitchFamily="34" charset="0"/>
              </a:rPr>
              <a:t>(</a:t>
            </a:r>
            <a:r>
              <a:rPr lang="es-MX" sz="2800" dirty="0" err="1" smtClean="0">
                <a:latin typeface="Arial Black" panose="020B0A04020102020204" pitchFamily="34" charset="0"/>
              </a:rPr>
              <a:t>obj</a:t>
            </a:r>
            <a:r>
              <a:rPr lang="es-MX" sz="2800" dirty="0" smtClean="0">
                <a:latin typeface="Arial Black" panose="020B0A04020102020204" pitchFamily="34" charset="0"/>
              </a:rPr>
              <a:t>);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6428" y="4132305"/>
            <a:ext cx="5987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latin typeface="Arial Black" panose="020B0A04020102020204" pitchFamily="34" charset="0"/>
              </a:rPr>
              <a:t>C</a:t>
            </a:r>
            <a:r>
              <a:rPr lang="es-MX" sz="2800" dirty="0" smtClean="0">
                <a:latin typeface="Arial Black" panose="020B0A04020102020204" pitchFamily="34" charset="0"/>
              </a:rPr>
              <a:t>) </a:t>
            </a:r>
            <a:r>
              <a:rPr lang="es-MX" sz="2800" dirty="0" err="1" smtClean="0">
                <a:latin typeface="Arial Black" panose="020B0A04020102020204" pitchFamily="34" charset="0"/>
              </a:rPr>
              <a:t>var</a:t>
            </a:r>
            <a:r>
              <a:rPr lang="es-MX" sz="2800" dirty="0" smtClean="0">
                <a:latin typeface="Arial Black" panose="020B0A04020102020204" pitchFamily="34" charset="0"/>
              </a:rPr>
              <a:t> </a:t>
            </a:r>
            <a:r>
              <a:rPr lang="es-MX" sz="2800" dirty="0" err="1" smtClean="0">
                <a:latin typeface="Arial Black" panose="020B0A04020102020204" pitchFamily="34" charset="0"/>
              </a:rPr>
              <a:t>json</a:t>
            </a:r>
            <a:r>
              <a:rPr lang="es-MX" sz="2800" dirty="0" smtClean="0">
                <a:latin typeface="Arial Black" panose="020B0A04020102020204" pitchFamily="34" charset="0"/>
              </a:rPr>
              <a:t> = </a:t>
            </a:r>
            <a:r>
              <a:rPr lang="es-MX" sz="2800" dirty="0" err="1" smtClean="0">
                <a:latin typeface="Arial Black" panose="020B0A04020102020204" pitchFamily="34" charset="0"/>
              </a:rPr>
              <a:t>Object.Map</a:t>
            </a:r>
            <a:r>
              <a:rPr lang="es-MX" sz="2800" dirty="0" smtClean="0">
                <a:latin typeface="Arial Black" panose="020B0A04020102020204" pitchFamily="34" charset="0"/>
              </a:rPr>
              <a:t>(</a:t>
            </a:r>
            <a:r>
              <a:rPr lang="es-MX" sz="2800" dirty="0" err="1" smtClean="0">
                <a:latin typeface="Arial Black" panose="020B0A04020102020204" pitchFamily="34" charset="0"/>
              </a:rPr>
              <a:t>obj</a:t>
            </a:r>
            <a:r>
              <a:rPr lang="es-MX" sz="2800" dirty="0" smtClean="0">
                <a:latin typeface="Arial Black" panose="020B0A04020102020204" pitchFamily="34" charset="0"/>
              </a:rPr>
              <a:t>);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6428" y="5135124"/>
            <a:ext cx="6585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D) </a:t>
            </a:r>
            <a:r>
              <a:rPr lang="es-MX" sz="2800" dirty="0" err="1" smtClean="0">
                <a:latin typeface="Arial Black" panose="020B0A04020102020204" pitchFamily="34" charset="0"/>
              </a:rPr>
              <a:t>var</a:t>
            </a:r>
            <a:r>
              <a:rPr lang="es-MX" sz="2800" dirty="0" smtClean="0">
                <a:latin typeface="Arial Black" panose="020B0A04020102020204" pitchFamily="34" charset="0"/>
              </a:rPr>
              <a:t> </a:t>
            </a:r>
            <a:r>
              <a:rPr lang="es-MX" sz="2800" dirty="0" err="1" smtClean="0">
                <a:latin typeface="Arial Black" panose="020B0A04020102020204" pitchFamily="34" charset="0"/>
              </a:rPr>
              <a:t>json</a:t>
            </a:r>
            <a:r>
              <a:rPr lang="es-MX" sz="2800" dirty="0" smtClean="0">
                <a:latin typeface="Arial Black" panose="020B0A04020102020204" pitchFamily="34" charset="0"/>
              </a:rPr>
              <a:t> = </a:t>
            </a:r>
            <a:r>
              <a:rPr lang="es-MX" sz="2800" dirty="0" err="1" smtClean="0">
                <a:latin typeface="Arial Black" panose="020B0A04020102020204" pitchFamily="34" charset="0"/>
              </a:rPr>
              <a:t>JSON.stringify</a:t>
            </a:r>
            <a:r>
              <a:rPr lang="es-MX" sz="2800" dirty="0" smtClean="0">
                <a:latin typeface="Arial Black" panose="020B0A04020102020204" pitchFamily="34" charset="0"/>
              </a:rPr>
              <a:t>(</a:t>
            </a:r>
            <a:r>
              <a:rPr lang="es-MX" sz="2800" dirty="0" err="1" smtClean="0">
                <a:latin typeface="Arial Black" panose="020B0A04020102020204" pitchFamily="34" charset="0"/>
              </a:rPr>
              <a:t>obj</a:t>
            </a:r>
            <a:r>
              <a:rPr lang="es-MX" sz="2800" dirty="0" smtClean="0">
                <a:latin typeface="Arial Black" panose="020B0A04020102020204" pitchFamily="34" charset="0"/>
              </a:rPr>
              <a:t>);</a:t>
            </a:r>
            <a:endParaRPr lang="es-MX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6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6" y="837128"/>
            <a:ext cx="11667186" cy="154902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 </a:t>
            </a:r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12.- Al ejecutar las siguientes líneas de código ¿Qué resultado obtendremos?</a:t>
            </a:r>
            <a:b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r>
              <a:rPr lang="es-MX" sz="31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javascript</a:t>
            </a:r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31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let</a:t>
            </a:r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letras  = ['Lambda',  'Alfa',  'Gamma',  'Beta'];</a:t>
            </a:r>
            <a:b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31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letras.sort</a:t>
            </a:r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();</a:t>
            </a:r>
            <a:b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b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endParaRPr lang="es-MX" sz="31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166" y="2917282"/>
            <a:ext cx="10245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A) El arreglo letras se ordena de forma ascendente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66" y="3971636"/>
            <a:ext cx="104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B) El arreglo letras se ordena de forma descendente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166" y="4872649"/>
            <a:ext cx="10643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C) Error, </a:t>
            </a:r>
            <a:r>
              <a:rPr lang="es-MX" sz="2400" dirty="0" err="1" smtClean="0">
                <a:latin typeface="Arial Black" panose="020B0A04020102020204" pitchFamily="34" charset="0"/>
              </a:rPr>
              <a:t>sort</a:t>
            </a:r>
            <a:r>
              <a:rPr lang="es-MX" sz="2400" dirty="0" smtClean="0">
                <a:latin typeface="Arial Black" panose="020B0A04020102020204" pitchFamily="34" charset="0"/>
              </a:rPr>
              <a:t> no es un método para los arreglos de JavaScript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166" y="5705837"/>
            <a:ext cx="11435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D) Error, el método </a:t>
            </a:r>
            <a:r>
              <a:rPr lang="es-MX" sz="2400" dirty="0" err="1" smtClean="0">
                <a:latin typeface="Arial Black" panose="020B0A04020102020204" pitchFamily="34" charset="0"/>
              </a:rPr>
              <a:t>sort</a:t>
            </a:r>
            <a:r>
              <a:rPr lang="es-MX" sz="2400" dirty="0" smtClean="0">
                <a:latin typeface="Arial Black" panose="020B0A04020102020204" pitchFamily="34" charset="0"/>
              </a:rPr>
              <a:t> requiere obligatoriamente una función que defina la manera</a:t>
            </a:r>
            <a:endParaRPr lang="es-MX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1124977"/>
            <a:ext cx="10515600" cy="1325563"/>
          </a:xfrm>
        </p:spPr>
        <p:txBody>
          <a:bodyPr>
            <a:no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13.- ¿Cuál es el resultado del siguiente código?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javascript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function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getName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 {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const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name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=  'Juan';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name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=  '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Jose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';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return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name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;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};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getName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();</a:t>
            </a:r>
            <a:r>
              <a:rPr lang="es-MX" sz="2000" dirty="0" smtClean="0">
                <a:latin typeface="Arial Black" panose="020B0A04020102020204" pitchFamily="34" charset="0"/>
              </a:rPr>
              <a:t/>
            </a:r>
            <a:br>
              <a:rPr lang="es-MX" sz="2000" dirty="0" smtClean="0"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endParaRPr lang="es-MX" sz="2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87012" y="3090826"/>
            <a:ext cx="1669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A) Juan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6248" y="3961374"/>
            <a:ext cx="1650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B) </a:t>
            </a:r>
            <a:r>
              <a:rPr lang="es-MX" sz="2800" dirty="0" err="1" smtClean="0">
                <a:latin typeface="Arial Black" panose="020B0A04020102020204" pitchFamily="34" charset="0"/>
              </a:rPr>
              <a:t>Jose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6248" y="4831922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C) error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7012" y="5702470"/>
            <a:ext cx="2654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D) </a:t>
            </a:r>
            <a:r>
              <a:rPr lang="es-MX" sz="2800" dirty="0" err="1" smtClean="0">
                <a:latin typeface="Arial Black" panose="020B0A04020102020204" pitchFamily="34" charset="0"/>
              </a:rPr>
              <a:t>undefined</a:t>
            </a:r>
            <a:endParaRPr lang="es-MX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3" y="10348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14.- Considera el siguiente código en JavaScript</a:t>
            </a:r>
            <a:b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r>
              <a:rPr lang="es-MX" sz="2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javascript</a:t>
            </a: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b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function</a:t>
            </a: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s-MX" sz="2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foo</a:t>
            </a: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() {</a:t>
            </a:r>
            <a:b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  <a:r>
              <a:rPr lang="es-MX" sz="2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return</a:t>
            </a: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5</a:t>
            </a:r>
            <a:b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}</a:t>
            </a:r>
            <a:b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 </a:t>
            </a:r>
            <a:b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¿Qué es lo que </a:t>
            </a:r>
            <a:r>
              <a:rPr lang="es-MX" sz="2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haria</a:t>
            </a: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el </a:t>
            </a:r>
            <a:r>
              <a:rPr lang="es-MX" sz="2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codigo</a:t>
            </a: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**</a:t>
            </a:r>
            <a:r>
              <a:rPr lang="es-MX" sz="2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let</a:t>
            </a: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s-MX" sz="2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myVar</a:t>
            </a: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= </a:t>
            </a:r>
            <a:r>
              <a:rPr lang="es-MX" sz="22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foo</a:t>
            </a:r>
            <a:r>
              <a:rPr lang="es-MX" sz="2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** ?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696533" y="3167022"/>
            <a:ext cx="8066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A) Asigna el valor entero 5 a la variable </a:t>
            </a:r>
            <a:r>
              <a:rPr lang="es-MX" sz="2400" dirty="0" err="1" smtClean="0">
                <a:latin typeface="Arial Black" panose="020B0A04020102020204" pitchFamily="34" charset="0"/>
              </a:rPr>
              <a:t>myVar</a:t>
            </a:r>
            <a:r>
              <a:rPr lang="es-MX" sz="2400" dirty="0" smtClean="0">
                <a:latin typeface="Arial Black" panose="020B0A04020102020204" pitchFamily="34" charset="0"/>
              </a:rPr>
              <a:t>.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6533" y="3810965"/>
            <a:ext cx="419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B) Lanza una excepción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178" y="4457791"/>
            <a:ext cx="10891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C) Asigna una referencia hacia función </a:t>
            </a:r>
            <a:r>
              <a:rPr lang="es-MX" sz="2400" dirty="0" err="1" smtClean="0">
                <a:latin typeface="Arial Black" panose="020B0A04020102020204" pitchFamily="34" charset="0"/>
              </a:rPr>
              <a:t>foo</a:t>
            </a:r>
            <a:r>
              <a:rPr lang="es-MX" sz="2400" dirty="0" smtClean="0">
                <a:latin typeface="Arial Black" panose="020B0A04020102020204" pitchFamily="34" charset="0"/>
              </a:rPr>
              <a:t> en la variable </a:t>
            </a:r>
            <a:r>
              <a:rPr lang="es-MX" sz="2400" dirty="0" err="1" smtClean="0">
                <a:latin typeface="Arial Black" panose="020B0A04020102020204" pitchFamily="34" charset="0"/>
              </a:rPr>
              <a:t>myVar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533" y="5101734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latin typeface="Arial Black" panose="020B0A04020102020204" pitchFamily="34" charset="0"/>
              </a:rPr>
              <a:t>D) Nada</a:t>
            </a:r>
            <a:endParaRPr lang="es-MX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15.- En JavaScript ¿cuál es el tipo de dato de **</a:t>
            </a:r>
            <a:r>
              <a:rPr lang="es-MX" sz="28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null</a:t>
            </a:r>
            <a:r>
              <a:rPr lang="es-MX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**?</a:t>
            </a:r>
            <a:endParaRPr lang="es-MX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263" y="2407207"/>
            <a:ext cx="2305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A) </a:t>
            </a:r>
            <a:r>
              <a:rPr lang="es-MX" sz="2400" dirty="0" err="1" smtClean="0">
                <a:latin typeface="Arial Black" panose="020B0A04020102020204" pitchFamily="34" charset="0"/>
              </a:rPr>
              <a:t>undefined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8263" y="3123726"/>
            <a:ext cx="1849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B) </a:t>
            </a:r>
            <a:r>
              <a:rPr lang="es-MX" sz="2400" dirty="0" err="1" smtClean="0">
                <a:latin typeface="Arial Black" panose="020B0A04020102020204" pitchFamily="34" charset="0"/>
              </a:rPr>
              <a:t>integer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8263" y="3842586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C)</a:t>
            </a:r>
            <a:r>
              <a:rPr lang="es-MX" sz="2400" dirty="0" err="1" smtClean="0">
                <a:latin typeface="Arial Black" panose="020B0A04020102020204" pitchFamily="34" charset="0"/>
              </a:rPr>
              <a:t>null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8263" y="4561446"/>
            <a:ext cx="1705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D) </a:t>
            </a:r>
            <a:r>
              <a:rPr lang="es-MX" sz="2400" dirty="0" err="1" smtClean="0">
                <a:latin typeface="Arial Black" panose="020B0A04020102020204" pitchFamily="34" charset="0"/>
              </a:rPr>
              <a:t>object</a:t>
            </a:r>
            <a:endParaRPr lang="es-MX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16.- Para notificar a </a:t>
            </a:r>
            <a:r>
              <a:rPr lang="es-MX" sz="28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Polymer</a:t>
            </a:r>
            <a:r>
              <a:rPr lang="es-MX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del cambio hecho solamente en una propiedad de un objeto debes invocar esta función</a:t>
            </a:r>
            <a:endParaRPr lang="es-MX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6285" y="2265540"/>
            <a:ext cx="2183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A) </a:t>
            </a:r>
            <a:r>
              <a:rPr lang="es-MX" sz="2400" dirty="0" err="1" smtClean="0">
                <a:latin typeface="Arial Black" panose="020B0A04020102020204" pitchFamily="34" charset="0"/>
              </a:rPr>
              <a:t>this.push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6285" y="2998406"/>
            <a:ext cx="2337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B) </a:t>
            </a:r>
            <a:r>
              <a:rPr lang="es-MX" sz="2400" dirty="0" err="1" smtClean="0">
                <a:latin typeface="Arial Black" panose="020B0A04020102020204" pitchFamily="34" charset="0"/>
              </a:rPr>
              <a:t>this.notify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6285" y="3663659"/>
            <a:ext cx="3096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C) </a:t>
            </a:r>
            <a:r>
              <a:rPr lang="es-MX" sz="2400" dirty="0" err="1" smtClean="0">
                <a:latin typeface="Arial Black" panose="020B0A04020102020204" pitchFamily="34" charset="0"/>
              </a:rPr>
              <a:t>this.notifyPath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6285" y="4379815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D) </a:t>
            </a:r>
            <a:r>
              <a:rPr lang="es-MX" sz="2400" dirty="0" err="1" smtClean="0">
                <a:latin typeface="Arial Black" panose="020B0A04020102020204" pitchFamily="34" charset="0"/>
              </a:rPr>
              <a:t>this.set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6285" y="5202209"/>
            <a:ext cx="495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E) Ninguno de los anteriores</a:t>
            </a:r>
            <a:endParaRPr lang="es-MX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1434072"/>
            <a:ext cx="10515600" cy="1325563"/>
          </a:xfrm>
        </p:spPr>
        <p:txBody>
          <a:bodyPr>
            <a:noAutofit/>
          </a:bodyPr>
          <a:lstStyle/>
          <a:p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17.- Si en un componente tienes la siguiente propiedad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javascript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name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: {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type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: '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String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',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value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: '';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notify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: true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}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¿Qué evento es lanzado </a:t>
            </a:r>
            <a:r>
              <a:rPr lang="es-MX" sz="2000" smtClean="0">
                <a:solidFill>
                  <a:srgbClr val="0070C0"/>
                </a:solidFill>
                <a:latin typeface="Arial Black" panose="020B0A04020102020204" pitchFamily="34" charset="0"/>
              </a:rPr>
              <a:t>al ejecutar 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la siguiente 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linea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de código?</a:t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this.set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('</a:t>
            </a:r>
            <a:r>
              <a:rPr lang="es-MX" sz="20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name</a:t>
            </a:r>
            <a:r>
              <a:rPr lang="es-MX" sz="20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', 'Juan Pérez');`</a:t>
            </a:r>
            <a:endParaRPr lang="es-MX" sz="2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1504" y="4417457"/>
            <a:ext cx="2635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 Black" panose="020B0A04020102020204" pitchFamily="34" charset="0"/>
              </a:rPr>
              <a:t>A) </a:t>
            </a:r>
            <a:r>
              <a:rPr lang="es-MX" sz="2000" dirty="0" err="1" smtClean="0">
                <a:latin typeface="Arial Black" panose="020B0A04020102020204" pitchFamily="34" charset="0"/>
              </a:rPr>
              <a:t>name-modified</a:t>
            </a:r>
            <a:endParaRPr lang="es-MX" sz="20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1504" y="525773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 Black" panose="020B0A04020102020204" pitchFamily="34" charset="0"/>
              </a:rPr>
              <a:t>B) </a:t>
            </a:r>
            <a:r>
              <a:rPr lang="es-MX" sz="2000" dirty="0" err="1" smtClean="0">
                <a:latin typeface="Arial Black" panose="020B0A04020102020204" pitchFamily="34" charset="0"/>
              </a:rPr>
              <a:t>name-notified</a:t>
            </a:r>
            <a:endParaRPr lang="es-MX" sz="20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7511" y="4406153"/>
            <a:ext cx="262007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 Black" panose="020B0A04020102020204" pitchFamily="34" charset="0"/>
              </a:rPr>
              <a:t>C) </a:t>
            </a:r>
            <a:r>
              <a:rPr lang="es-MX" sz="2000" dirty="0" err="1" smtClean="0">
                <a:latin typeface="Arial Black" panose="020B0A04020102020204" pitchFamily="34" charset="0"/>
              </a:rPr>
              <a:t>name-changed</a:t>
            </a:r>
            <a:endParaRPr lang="es-MX" sz="2000" dirty="0" smtClean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4847511" y="5287920"/>
            <a:ext cx="4164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 Black" panose="020B0A04020102020204" pitchFamily="34" charset="0"/>
              </a:rPr>
              <a:t>D) Ningún evento es lanzado</a:t>
            </a:r>
            <a:endParaRPr lang="es-MX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18.- Selecciona la opción que contenga sólo tipos de datos validos en </a:t>
            </a:r>
            <a:r>
              <a:rPr lang="es-MX" sz="28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Polymer</a:t>
            </a:r>
            <a:endParaRPr lang="es-MX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407208"/>
            <a:ext cx="7144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A) </a:t>
            </a:r>
            <a:r>
              <a:rPr lang="es-MX" sz="2400" dirty="0" err="1" smtClean="0">
                <a:latin typeface="Arial Black" panose="020B0A04020102020204" pitchFamily="34" charset="0"/>
              </a:rPr>
              <a:t>Boolean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Number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String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Array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Object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308394"/>
            <a:ext cx="7001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B) </a:t>
            </a:r>
            <a:r>
              <a:rPr lang="es-MX" sz="2400" dirty="0" err="1" smtClean="0">
                <a:latin typeface="Arial Black" panose="020B0A04020102020204" pitchFamily="34" charset="0"/>
              </a:rPr>
              <a:t>Boolean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Number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String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Enum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Array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209580"/>
            <a:ext cx="7768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C) </a:t>
            </a:r>
            <a:r>
              <a:rPr lang="es-MX" sz="2400" dirty="0" err="1" smtClean="0">
                <a:latin typeface="Arial Black" panose="020B0A04020102020204" pitchFamily="34" charset="0"/>
              </a:rPr>
              <a:t>Boolean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Computed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Number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String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Class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5110766"/>
            <a:ext cx="7286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D) </a:t>
            </a:r>
            <a:r>
              <a:rPr lang="es-MX" sz="2400" dirty="0" err="1" smtClean="0">
                <a:latin typeface="Arial Black" panose="020B0A04020102020204" pitchFamily="34" charset="0"/>
              </a:rPr>
              <a:t>Observer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Number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String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Array</a:t>
            </a:r>
            <a:r>
              <a:rPr lang="es-MX" sz="2400" dirty="0" smtClean="0">
                <a:latin typeface="Arial Black" panose="020B0A04020102020204" pitchFamily="34" charset="0"/>
              </a:rPr>
              <a:t>, </a:t>
            </a:r>
            <a:r>
              <a:rPr lang="es-MX" sz="2400" dirty="0" err="1" smtClean="0">
                <a:latin typeface="Arial Black" panose="020B0A04020102020204" pitchFamily="34" charset="0"/>
              </a:rPr>
              <a:t>Object</a:t>
            </a:r>
            <a:endParaRPr lang="es-MX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916054"/>
            <a:ext cx="986808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1. La Alta Cohesión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deberia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se acompañada de... </a:t>
            </a: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398868"/>
            <a:ext cx="850290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A.-  </a:t>
            </a:r>
            <a:r>
              <a:rPr kumimoji="0" lang="es-MX" altLang="es-MX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Polymorfismo</a:t>
            </a: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B.- Instancias </a:t>
            </a:r>
            <a:endParaRPr lang="es-MX" altLang="es-MX" sz="3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C.- Bajo acoplamiento </a:t>
            </a:r>
            <a:endParaRPr lang="es-MX" altLang="es-MX" sz="3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D.- Patrón de diseño Factory </a:t>
            </a:r>
            <a:r>
              <a:rPr kumimoji="0" lang="es-MX" altLang="es-MX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method</a:t>
            </a: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2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3761"/>
            <a:ext cx="10515600" cy="1325563"/>
          </a:xfrm>
        </p:spPr>
        <p:txBody>
          <a:bodyPr>
            <a:normAutofit/>
          </a:bodyPr>
          <a:lstStyle/>
          <a:p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19.- ¿Qué tipo de "</a:t>
            </a:r>
            <a:r>
              <a:rPr lang="es-MX" sz="31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binding</a:t>
            </a:r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" es el siguiente?</a:t>
            </a:r>
            <a:b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&lt;</a:t>
            </a:r>
            <a:r>
              <a:rPr lang="es-MX" sz="24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my-component</a:t>
            </a: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  <a:r>
              <a:rPr lang="es-MX" sz="24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attribute</a:t>
            </a: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="[[</a:t>
            </a:r>
            <a:r>
              <a:rPr lang="es-MX" sz="24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property</a:t>
            </a: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]]&gt;&lt;/</a:t>
            </a:r>
            <a:r>
              <a:rPr lang="es-MX" sz="24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my-component</a:t>
            </a: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&gt;"</a:t>
            </a:r>
            <a:endParaRPr lang="es-MX" sz="2400" dirty="0"/>
          </a:p>
        </p:txBody>
      </p:sp>
      <p:sp>
        <p:nvSpPr>
          <p:cNvPr id="4" name="Rectangle 3"/>
          <p:cNvSpPr/>
          <p:nvPr/>
        </p:nvSpPr>
        <p:spPr>
          <a:xfrm>
            <a:off x="4545012" y="2175389"/>
            <a:ext cx="2232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smtClean="0">
                <a:latin typeface="Arial Black" panose="020B0A04020102020204" pitchFamily="34" charset="0"/>
              </a:rPr>
              <a:t>A) Upward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3622" y="3198958"/>
            <a:ext cx="246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B) </a:t>
            </a:r>
            <a:r>
              <a:rPr lang="es-MX" sz="2800" dirty="0" err="1" smtClean="0">
                <a:latin typeface="Arial Black" panose="020B0A04020102020204" pitchFamily="34" charset="0"/>
              </a:rPr>
              <a:t>Two-way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1655" y="4222527"/>
            <a:ext cx="2413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C) </a:t>
            </a:r>
            <a:r>
              <a:rPr lang="es-MX" sz="2800" dirty="0" err="1" smtClean="0">
                <a:latin typeface="Arial Black" panose="020B0A04020102020204" pitchFamily="34" charset="0"/>
              </a:rPr>
              <a:t>One-way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1655" y="524609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D) </a:t>
            </a:r>
            <a:r>
              <a:rPr lang="es-MX" sz="2800" dirty="0" err="1" smtClean="0">
                <a:latin typeface="Arial Black" panose="020B0A04020102020204" pitchFamily="34" charset="0"/>
              </a:rPr>
              <a:t>Lazy</a:t>
            </a:r>
            <a:endParaRPr lang="es-MX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1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2551"/>
            <a:ext cx="10515600" cy="1325563"/>
          </a:xfrm>
        </p:spPr>
        <p:txBody>
          <a:bodyPr>
            <a:noAutofit/>
          </a:bodyPr>
          <a:lstStyle/>
          <a:p>
            <a:r>
              <a:rPr lang="es-MX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20.- Si queremos que nuestro componente exponga la posibilidad de modificar su color de texto teniendo como valor por default el azul ¿cuál opción cubriría el requerimiento?</a:t>
            </a:r>
            <a:endParaRPr lang="es-MX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548875"/>
            <a:ext cx="7210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smtClean="0">
                <a:latin typeface="Arial Black" panose="020B0A04020102020204" pitchFamily="34" charset="0"/>
              </a:rPr>
              <a:t>A) :host { color: var(--my-text-color, blue) }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424302"/>
            <a:ext cx="730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B) :</a:t>
            </a:r>
            <a:r>
              <a:rPr lang="es-MX" sz="2400" dirty="0" err="1" smtClean="0">
                <a:latin typeface="Arial Black" panose="020B0A04020102020204" pitchFamily="34" charset="0"/>
              </a:rPr>
              <a:t>body</a:t>
            </a:r>
            <a:r>
              <a:rPr lang="es-MX" sz="2400" dirty="0" smtClean="0">
                <a:latin typeface="Arial Black" panose="020B0A04020102020204" pitchFamily="34" charset="0"/>
              </a:rPr>
              <a:t> { color: </a:t>
            </a:r>
            <a:r>
              <a:rPr lang="es-MX" sz="2400" dirty="0" err="1" smtClean="0">
                <a:latin typeface="Arial Black" panose="020B0A04020102020204" pitchFamily="34" charset="0"/>
              </a:rPr>
              <a:t>var</a:t>
            </a:r>
            <a:r>
              <a:rPr lang="es-MX" sz="2400" dirty="0" smtClean="0">
                <a:latin typeface="Arial Black" panose="020B0A04020102020204" pitchFamily="34" charset="0"/>
              </a:rPr>
              <a:t>(blue, --</a:t>
            </a:r>
            <a:r>
              <a:rPr lang="es-MX" sz="2400" dirty="0" err="1" smtClean="0">
                <a:latin typeface="Arial Black" panose="020B0A04020102020204" pitchFamily="34" charset="0"/>
              </a:rPr>
              <a:t>my</a:t>
            </a:r>
            <a:r>
              <a:rPr lang="es-MX" sz="2400" dirty="0" smtClean="0">
                <a:latin typeface="Arial Black" panose="020B0A04020102020204" pitchFamily="34" charset="0"/>
              </a:rPr>
              <a:t>-</a:t>
            </a:r>
            <a:r>
              <a:rPr lang="es-MX" sz="2400" dirty="0" err="1" smtClean="0">
                <a:latin typeface="Arial Black" panose="020B0A04020102020204" pitchFamily="34" charset="0"/>
              </a:rPr>
              <a:t>text</a:t>
            </a:r>
            <a:r>
              <a:rPr lang="es-MX" sz="2400" dirty="0" smtClean="0">
                <a:latin typeface="Arial Black" panose="020B0A04020102020204" pitchFamily="34" charset="0"/>
              </a:rPr>
              <a:t>-color) }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299729"/>
            <a:ext cx="724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C) :</a:t>
            </a:r>
            <a:r>
              <a:rPr lang="es-MX" sz="2400" dirty="0" err="1" smtClean="0">
                <a:latin typeface="Arial Black" panose="020B0A04020102020204" pitchFamily="34" charset="0"/>
              </a:rPr>
              <a:t>html</a:t>
            </a:r>
            <a:r>
              <a:rPr lang="es-MX" sz="2400" dirty="0" smtClean="0">
                <a:latin typeface="Arial Black" panose="020B0A04020102020204" pitchFamily="34" charset="0"/>
              </a:rPr>
              <a:t> { color: </a:t>
            </a:r>
            <a:r>
              <a:rPr lang="es-MX" sz="2400" dirty="0" err="1" smtClean="0">
                <a:latin typeface="Arial Black" panose="020B0A04020102020204" pitchFamily="34" charset="0"/>
              </a:rPr>
              <a:t>var</a:t>
            </a:r>
            <a:r>
              <a:rPr lang="es-MX" sz="2400" dirty="0" smtClean="0">
                <a:latin typeface="Arial Black" panose="020B0A04020102020204" pitchFamily="34" charset="0"/>
              </a:rPr>
              <a:t>(blue, --</a:t>
            </a:r>
            <a:r>
              <a:rPr lang="es-MX" sz="2400" dirty="0" err="1" smtClean="0">
                <a:latin typeface="Arial Black" panose="020B0A04020102020204" pitchFamily="34" charset="0"/>
              </a:rPr>
              <a:t>my</a:t>
            </a:r>
            <a:r>
              <a:rPr lang="es-MX" sz="2400" dirty="0" smtClean="0">
                <a:latin typeface="Arial Black" panose="020B0A04020102020204" pitchFamily="34" charset="0"/>
              </a:rPr>
              <a:t>-</a:t>
            </a:r>
            <a:r>
              <a:rPr lang="es-MX" sz="2400" dirty="0" err="1" smtClean="0">
                <a:latin typeface="Arial Black" panose="020B0A04020102020204" pitchFamily="34" charset="0"/>
              </a:rPr>
              <a:t>text</a:t>
            </a:r>
            <a:r>
              <a:rPr lang="es-MX" sz="2400" dirty="0" smtClean="0">
                <a:latin typeface="Arial Black" panose="020B0A04020102020204" pitchFamily="34" charset="0"/>
              </a:rPr>
              <a:t>-color) }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5175156"/>
            <a:ext cx="8921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D) :p, :</a:t>
            </a:r>
            <a:r>
              <a:rPr lang="es-MX" sz="2400" dirty="0" err="1" smtClean="0">
                <a:latin typeface="Arial Black" panose="020B0A04020102020204" pitchFamily="34" charset="0"/>
              </a:rPr>
              <a:t>label</a:t>
            </a:r>
            <a:r>
              <a:rPr lang="es-MX" sz="2400" dirty="0" smtClean="0">
                <a:latin typeface="Arial Black" panose="020B0A04020102020204" pitchFamily="34" charset="0"/>
              </a:rPr>
              <a:t>, :</a:t>
            </a:r>
            <a:r>
              <a:rPr lang="es-MX" sz="2400" dirty="0" err="1" smtClean="0">
                <a:latin typeface="Arial Black" panose="020B0A04020102020204" pitchFamily="34" charset="0"/>
              </a:rPr>
              <a:t>span</a:t>
            </a:r>
            <a:r>
              <a:rPr lang="es-MX" sz="2400" dirty="0" smtClean="0">
                <a:latin typeface="Arial Black" panose="020B0A04020102020204" pitchFamily="34" charset="0"/>
              </a:rPr>
              <a:t> { color: </a:t>
            </a:r>
            <a:r>
              <a:rPr lang="es-MX" sz="2400" dirty="0" err="1" smtClean="0">
                <a:latin typeface="Arial Black" panose="020B0A04020102020204" pitchFamily="34" charset="0"/>
              </a:rPr>
              <a:t>var</a:t>
            </a:r>
            <a:r>
              <a:rPr lang="es-MX" sz="2400" dirty="0" smtClean="0">
                <a:latin typeface="Arial Black" panose="020B0A04020102020204" pitchFamily="34" charset="0"/>
              </a:rPr>
              <a:t>(--</a:t>
            </a:r>
            <a:r>
              <a:rPr lang="es-MX" sz="2400" dirty="0" err="1" smtClean="0">
                <a:latin typeface="Arial Black" panose="020B0A04020102020204" pitchFamily="34" charset="0"/>
              </a:rPr>
              <a:t>my</a:t>
            </a:r>
            <a:r>
              <a:rPr lang="es-MX" sz="2400" dirty="0" smtClean="0">
                <a:latin typeface="Arial Black" panose="020B0A04020102020204" pitchFamily="34" charset="0"/>
              </a:rPr>
              <a:t>-</a:t>
            </a:r>
            <a:r>
              <a:rPr lang="es-MX" sz="2400" dirty="0" err="1" smtClean="0">
                <a:latin typeface="Arial Black" panose="020B0A04020102020204" pitchFamily="34" charset="0"/>
              </a:rPr>
              <a:t>text</a:t>
            </a:r>
            <a:r>
              <a:rPr lang="es-MX" sz="2400" dirty="0" smtClean="0">
                <a:latin typeface="Arial Black" panose="020B0A04020102020204" pitchFamily="34" charset="0"/>
              </a:rPr>
              <a:t>-color, blue) }</a:t>
            </a:r>
            <a:endParaRPr lang="es-MX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8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21.- Son propiedades virtuales cuyo valor se determina basado en otras propiedades</a:t>
            </a:r>
            <a:endParaRPr lang="es-MX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165677"/>
            <a:ext cx="102376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A) </a:t>
            </a:r>
            <a:r>
              <a:rPr lang="es-MX" sz="2800" dirty="0" err="1" smtClean="0">
                <a:latin typeface="Arial Black" panose="020B0A04020102020204" pitchFamily="34" charset="0"/>
              </a:rPr>
              <a:t>Observers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009998"/>
            <a:ext cx="3172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B) Computadas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854319"/>
            <a:ext cx="2238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C) </a:t>
            </a:r>
            <a:r>
              <a:rPr lang="es-MX" sz="2800" dirty="0" err="1" smtClean="0">
                <a:latin typeface="Arial Black" panose="020B0A04020102020204" pitchFamily="34" charset="0"/>
              </a:rPr>
              <a:t>Objects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698640"/>
            <a:ext cx="2678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D) </a:t>
            </a:r>
            <a:r>
              <a:rPr lang="es-MX" sz="2800" dirty="0" err="1" smtClean="0">
                <a:latin typeface="Arial Black" panose="020B0A04020102020204" pitchFamily="34" charset="0"/>
              </a:rPr>
              <a:t>Behaviors</a:t>
            </a:r>
            <a:endParaRPr lang="es-MX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584066"/>
            <a:ext cx="10515600" cy="1325563"/>
          </a:xfrm>
        </p:spPr>
        <p:txBody>
          <a:bodyPr>
            <a:noAutofit/>
          </a:bodyPr>
          <a:lstStyle/>
          <a:p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22.- Supongamos la siguiente condición para un requerimiento:</a:t>
            </a:r>
            <a:b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Si la edad del usuario es mayor o igual a dieciocho el color de texto de su nombre debe ser azul, si no debe ser rojo.</a:t>
            </a:r>
            <a:b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¿cómo se </a:t>
            </a:r>
            <a:r>
              <a:rPr lang="es-MX" sz="24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podria</a:t>
            </a:r>
            <a:r>
              <a:rPr 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implementar dicho requerimiento?</a:t>
            </a:r>
            <a:endParaRPr lang="es-MX" sz="24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837" y="2845089"/>
            <a:ext cx="7819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 Black" panose="020B0A04020102020204" pitchFamily="34" charset="0"/>
              </a:rPr>
              <a:t>A) Usando un </a:t>
            </a:r>
            <a:r>
              <a:rPr lang="es-MX" sz="2000" dirty="0" err="1" smtClean="0">
                <a:latin typeface="Arial Black" panose="020B0A04020102020204" pitchFamily="34" charset="0"/>
              </a:rPr>
              <a:t>dom-if</a:t>
            </a:r>
            <a:r>
              <a:rPr lang="es-MX" sz="2000" dirty="0" smtClean="0">
                <a:latin typeface="Arial Black" panose="020B0A04020102020204" pitchFamily="34" charset="0"/>
              </a:rPr>
              <a:t> para cada una de las condiciones</a:t>
            </a:r>
            <a:endParaRPr lang="es-MX" sz="20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837" y="3617821"/>
            <a:ext cx="367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 Black" panose="020B0A04020102020204" pitchFamily="34" charset="0"/>
              </a:rPr>
              <a:t>B) Usando un </a:t>
            </a:r>
            <a:r>
              <a:rPr lang="es-MX" sz="2000" dirty="0" err="1" smtClean="0">
                <a:latin typeface="Arial Black" panose="020B0A04020102020204" pitchFamily="34" charset="0"/>
              </a:rPr>
              <a:t>dom-if-else</a:t>
            </a:r>
            <a:endParaRPr lang="es-MX" sz="20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6837" y="4390553"/>
            <a:ext cx="101989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 smtClean="0">
                <a:latin typeface="Arial Black" panose="020B0A04020102020204" pitchFamily="34" charset="0"/>
              </a:rPr>
              <a:t>C) Usando un </a:t>
            </a:r>
            <a:r>
              <a:rPr lang="es-MX" sz="2000" dirty="0" err="1" smtClean="0">
                <a:latin typeface="Arial Black" panose="020B0A04020102020204" pitchFamily="34" charset="0"/>
              </a:rPr>
              <a:t>dom-if</a:t>
            </a:r>
            <a:r>
              <a:rPr lang="es-MX" sz="2000" dirty="0" smtClean="0">
                <a:latin typeface="Arial Black" panose="020B0A04020102020204" pitchFamily="34" charset="0"/>
              </a:rPr>
              <a:t> para una condición y un </a:t>
            </a:r>
            <a:r>
              <a:rPr lang="es-MX" sz="2000" dirty="0" err="1" smtClean="0">
                <a:latin typeface="Arial Black" panose="020B0A04020102020204" pitchFamily="34" charset="0"/>
              </a:rPr>
              <a:t>dom-else</a:t>
            </a:r>
            <a:r>
              <a:rPr lang="es-MX" sz="2000" dirty="0" smtClean="0">
                <a:latin typeface="Arial Black" panose="020B0A04020102020204" pitchFamily="34" charset="0"/>
              </a:rPr>
              <a:t> para la otra</a:t>
            </a:r>
            <a:endParaRPr lang="es-MX" sz="20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837" y="5163285"/>
            <a:ext cx="5105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 smtClean="0">
                <a:latin typeface="Arial Black" panose="020B0A04020102020204" pitchFamily="34" charset="0"/>
              </a:rPr>
              <a:t>D) Todas las anteriores son válidas</a:t>
            </a:r>
            <a:endParaRPr lang="es-MX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1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10219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27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23.- Supongamos que tienes un arreglo llamado </a:t>
            </a:r>
            <a:r>
              <a:rPr lang="es-MX" sz="27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persons</a:t>
            </a:r>
            <a:r>
              <a:rPr lang="es-MX" sz="27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: el cual tiene objetos como `{</a:t>
            </a:r>
            <a:r>
              <a:rPr lang="es-MX" sz="27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name</a:t>
            </a:r>
            <a:r>
              <a:rPr lang="es-MX" sz="27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: '', </a:t>
            </a:r>
            <a:r>
              <a:rPr lang="es-MX" sz="27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lastName</a:t>
            </a:r>
            <a:r>
              <a:rPr lang="es-MX" sz="27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: '' }`</a:t>
            </a:r>
            <a:br>
              <a:rPr lang="es-MX" sz="27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s-MX" sz="2700" smtClean="0">
                <a:solidFill>
                  <a:srgbClr val="0070C0"/>
                </a:solidFill>
                <a:latin typeface="Arial Black" panose="020B0A04020102020204" pitchFamily="34" charset="0"/>
              </a:rPr>
              <a:t>La </a:t>
            </a:r>
            <a:r>
              <a:rPr lang="es-MX" sz="2700" smtClean="0">
                <a:solidFill>
                  <a:srgbClr val="0070C0"/>
                </a:solidFill>
                <a:latin typeface="Arial Black" panose="020B0A04020102020204" pitchFamily="34" charset="0"/>
              </a:rPr>
              <a:t>longitud </a:t>
            </a:r>
            <a:r>
              <a:rPr lang="es-MX" sz="27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del arreglo es 10. Tú necesitas remover el tercer elemento del arreglo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812442" y="2664849"/>
            <a:ext cx="4892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A) </a:t>
            </a:r>
            <a:r>
              <a:rPr lang="es-MX" sz="2400" dirty="0" err="1" smtClean="0">
                <a:latin typeface="Arial Black" panose="020B0A04020102020204" pitchFamily="34" charset="0"/>
              </a:rPr>
              <a:t>this.splice</a:t>
            </a:r>
            <a:r>
              <a:rPr lang="es-MX" sz="2400" dirty="0" smtClean="0">
                <a:latin typeface="Arial Black" panose="020B0A04020102020204" pitchFamily="34" charset="0"/>
              </a:rPr>
              <a:t>(</a:t>
            </a:r>
            <a:r>
              <a:rPr lang="es-MX" sz="2400" dirty="0" err="1" smtClean="0">
                <a:latin typeface="Arial Black" panose="020B0A04020102020204" pitchFamily="34" charset="0"/>
              </a:rPr>
              <a:t>persons</a:t>
            </a:r>
            <a:r>
              <a:rPr lang="es-MX" sz="2400" dirty="0" smtClean="0">
                <a:latin typeface="Arial Black" panose="020B0A04020102020204" pitchFamily="34" charset="0"/>
              </a:rPr>
              <a:t>, 2, 1);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2442" y="3592063"/>
            <a:ext cx="5062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B) </a:t>
            </a:r>
            <a:r>
              <a:rPr lang="es-MX" sz="2400" dirty="0" err="1" smtClean="0">
                <a:latin typeface="Arial Black" panose="020B0A04020102020204" pitchFamily="34" charset="0"/>
              </a:rPr>
              <a:t>this.splice</a:t>
            </a:r>
            <a:r>
              <a:rPr lang="es-MX" sz="2400" dirty="0" smtClean="0">
                <a:latin typeface="Arial Black" panose="020B0A04020102020204" pitchFamily="34" charset="0"/>
              </a:rPr>
              <a:t>('</a:t>
            </a:r>
            <a:r>
              <a:rPr lang="es-MX" sz="2400" dirty="0" err="1" smtClean="0">
                <a:latin typeface="Arial Black" panose="020B0A04020102020204" pitchFamily="34" charset="0"/>
              </a:rPr>
              <a:t>persons</a:t>
            </a:r>
            <a:r>
              <a:rPr lang="es-MX" sz="2400" dirty="0" smtClean="0">
                <a:latin typeface="Arial Black" panose="020B0A04020102020204" pitchFamily="34" charset="0"/>
              </a:rPr>
              <a:t>', 2, 1);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442" y="4519277"/>
            <a:ext cx="2953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C) </a:t>
            </a:r>
            <a:r>
              <a:rPr lang="es-MX" sz="2400" dirty="0" err="1" smtClean="0">
                <a:latin typeface="Arial Black" panose="020B0A04020102020204" pitchFamily="34" charset="0"/>
              </a:rPr>
              <a:t>this</a:t>
            </a:r>
            <a:r>
              <a:rPr lang="es-MX" sz="2400" dirty="0" smtClean="0">
                <a:latin typeface="Arial Black" panose="020B0A04020102020204" pitchFamily="34" charset="0"/>
              </a:rPr>
              <a:t>.[2] = </a:t>
            </a:r>
            <a:r>
              <a:rPr lang="es-MX" sz="2400" dirty="0" err="1" smtClean="0">
                <a:latin typeface="Arial Black" panose="020B0A04020102020204" pitchFamily="34" charset="0"/>
              </a:rPr>
              <a:t>null</a:t>
            </a:r>
            <a:r>
              <a:rPr lang="es-MX" sz="2400" dirty="0" smtClean="0">
                <a:latin typeface="Arial Black" panose="020B0A04020102020204" pitchFamily="34" charset="0"/>
              </a:rPr>
              <a:t>;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42" y="5446491"/>
            <a:ext cx="4974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D) Ninguna de las anteriores</a:t>
            </a:r>
            <a:endParaRPr lang="es-MX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5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24.- Permite el uso de una función **</a:t>
            </a:r>
            <a:r>
              <a:rPr lang="es-MX" sz="31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filter</a:t>
            </a:r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** como  una de sus propiedades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838200" y="2059478"/>
            <a:ext cx="1939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A) </a:t>
            </a:r>
            <a:r>
              <a:rPr lang="es-MX" sz="2800" dirty="0" err="1" smtClean="0">
                <a:latin typeface="Arial Black" panose="020B0A04020102020204" pitchFamily="34" charset="0"/>
              </a:rPr>
              <a:t>dom-if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797600"/>
            <a:ext cx="2952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B) </a:t>
            </a:r>
            <a:r>
              <a:rPr lang="es-MX" sz="2800" dirty="0" err="1" smtClean="0">
                <a:latin typeface="Arial Black" panose="020B0A04020102020204" pitchFamily="34" charset="0"/>
              </a:rPr>
              <a:t>dom-repeat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535722"/>
            <a:ext cx="311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C) </a:t>
            </a:r>
            <a:r>
              <a:rPr lang="es-MX" sz="2800" dirty="0" err="1" smtClean="0">
                <a:latin typeface="Arial Black" panose="020B0A04020102020204" pitchFamily="34" charset="0"/>
              </a:rPr>
              <a:t>dom</a:t>
            </a:r>
            <a:r>
              <a:rPr lang="es-MX" sz="2800" dirty="0" smtClean="0">
                <a:latin typeface="Arial Black" panose="020B0A04020102020204" pitchFamily="34" charset="0"/>
              </a:rPr>
              <a:t>-module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273844"/>
            <a:ext cx="2616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D) </a:t>
            </a:r>
            <a:r>
              <a:rPr lang="es-MX" sz="2800" dirty="0" err="1" smtClean="0">
                <a:latin typeface="Arial Black" panose="020B0A04020102020204" pitchFamily="34" charset="0"/>
              </a:rPr>
              <a:t>dom-filter</a:t>
            </a:r>
            <a:endParaRPr lang="es-MX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78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25.- ¿Cuál es el nombre correcto del método para lanzar eventos en </a:t>
            </a:r>
            <a:r>
              <a:rPr lang="es-MX" sz="28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Polymer</a:t>
            </a:r>
            <a:r>
              <a:rPr lang="es-MX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2?</a:t>
            </a:r>
            <a:endParaRPr lang="es-MX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059477"/>
            <a:ext cx="2718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smtClean="0">
                <a:latin typeface="Arial Black" panose="020B0A04020102020204" pitchFamily="34" charset="0"/>
              </a:rPr>
              <a:t>A) launchEvent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797598"/>
            <a:ext cx="2164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B) </a:t>
            </a:r>
            <a:r>
              <a:rPr lang="es-MX" sz="2400" dirty="0" err="1" smtClean="0">
                <a:latin typeface="Arial Black" panose="020B0A04020102020204" pitchFamily="34" charset="0"/>
              </a:rPr>
              <a:t>fireEvent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535719"/>
            <a:ext cx="1215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C) </a:t>
            </a:r>
            <a:r>
              <a:rPr lang="es-MX" sz="2400" dirty="0" err="1" smtClean="0">
                <a:latin typeface="Arial Black" panose="020B0A04020102020204" pitchFamily="34" charset="0"/>
              </a:rPr>
              <a:t>fire</a:t>
            </a:r>
            <a:endParaRPr lang="es-MX" sz="24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273840"/>
            <a:ext cx="3037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 smtClean="0">
                <a:latin typeface="Arial Black" panose="020B0A04020102020204" pitchFamily="34" charset="0"/>
              </a:rPr>
              <a:t>D) </a:t>
            </a:r>
            <a:r>
              <a:rPr lang="es-MX" sz="2400" dirty="0" err="1" smtClean="0">
                <a:latin typeface="Arial Black" panose="020B0A04020102020204" pitchFamily="34" charset="0"/>
              </a:rPr>
              <a:t>dispatchEvent</a:t>
            </a:r>
            <a:endParaRPr lang="es-MX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5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14501"/>
            <a:ext cx="1118633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2. ¿Cuál de las siguientes afirmaciones se corresponde </a:t>
            </a:r>
            <a:b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con el concepto de Herencia en POO?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838200" y="1445572"/>
            <a:ext cx="11031546" cy="112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A.- Evita que otros objetos modifiquen o tengan acceso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a las propiedades encapsuladas de un objeto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38200" y="2544719"/>
            <a:ext cx="1089304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B.- La clase Empleado es la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super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clase de las clases, </a:t>
            </a:r>
            <a:endParaRPr lang="es-MX" altLang="es-MX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Emppleado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Sindicalizado, Empleado de Confianza,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Empleado Externo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38200" y="4076991"/>
            <a:ext cx="109915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C.- Las funciones se resuelven en tiempo de ejecución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en lugar de tiempo de compilación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38200" y="5325652"/>
            <a:ext cx="86135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D.- Al acoplamiento y baja cohesión son 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resultado de una </a:t>
            </a:r>
            <a:r>
              <a:rPr kumimoji="0" lang="es-MX" altLang="es-MX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jeraquia</a:t>
            </a: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de clases bien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definidas.</a:t>
            </a: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5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383427"/>
            <a:ext cx="124643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3.- Cuando dos o mas clases sirven como clase base para una </a:t>
            </a:r>
            <a:b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clase derivada, la situación se conoce como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.</a:t>
            </a: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55745" y="1861966"/>
            <a:ext cx="3508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A.- Polimorfismo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5745" y="2860687"/>
            <a:ext cx="4444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B.- </a:t>
            </a:r>
            <a:r>
              <a:rPr kumimoji="0" lang="es-MX" altLang="es-MX" sz="2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Herencia múltiple</a:t>
            </a:r>
            <a:r>
              <a:rPr kumimoji="0" lang="es-MX" altLang="es-MX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5745" y="3943817"/>
            <a:ext cx="43413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C.- Encapsulamiento</a:t>
            </a: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55745" y="5005844"/>
            <a:ext cx="48370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D.- Herencia jerárquica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55745" y="6053496"/>
            <a:ext cx="5972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E.- </a:t>
            </a:r>
            <a:r>
              <a:rPr kumimoji="0" lang="es-MX" altLang="es-MX" sz="2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Ninguna de las anteriores</a:t>
            </a:r>
            <a:r>
              <a:rPr kumimoji="0" lang="es-MX" altLang="es-MX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0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96151" y="259816"/>
            <a:ext cx="1059969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4.- La información que almacena una clase debe ser</a:t>
            </a:r>
            <a:b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coherente y estar relacionada lo mas posible con la </a:t>
            </a:r>
            <a:b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clase misma. ¿Estamos hablando de?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42371" y="2433387"/>
            <a:ext cx="3634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A.- Alta </a:t>
            </a:r>
            <a:r>
              <a:rPr kumimoji="0" lang="es-MX" altLang="es-MX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cohesion</a:t>
            </a: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42371" y="3250810"/>
            <a:ext cx="40216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800" b="1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B.- </a:t>
            </a: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Especialización</a:t>
            </a: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42371" y="4068233"/>
            <a:ext cx="3839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C.- </a:t>
            </a:r>
            <a:r>
              <a:rPr kumimoji="0" lang="es-MX" altLang="es-MX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Monomorfismo</a:t>
            </a: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42371" y="5009626"/>
            <a:ext cx="4604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D.- Bajo acoplamiento</a:t>
            </a: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57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23139"/>
            <a:ext cx="1019702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5.- ¿Cuál de las siguientes afirmaciones es acerca </a:t>
            </a:r>
            <a:b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del polimorfismo en POO?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1216" y="2132878"/>
            <a:ext cx="93346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A.- Es el ocultamiento del estado de un objeto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1216" y="2983407"/>
            <a:ext cx="1014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B.- Es la capacidad de suministrar datos al código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2332" y="3833936"/>
            <a:ext cx="111303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C.- Es la capacidad que tienen los objetos de una clase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de responder a un evento en función de los parámetros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utilizados en su invocación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1216" y="5423562"/>
            <a:ext cx="112106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D.- Es cuando un objeto adquiere todas las propiedades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otro objeto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38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50853"/>
            <a:ext cx="107426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6.- De esta manera podemos convertir un texto JSON </a:t>
            </a:r>
            <a:b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en un objeto de JavaScript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1997" y="2401098"/>
            <a:ext cx="63923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A)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var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obj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=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Object.parse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json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);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41997" y="3285365"/>
            <a:ext cx="61952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B)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var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obj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=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JSON.parse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json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);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41997" y="4169632"/>
            <a:ext cx="6108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C)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var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obj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=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Object.Map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json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);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41997" y="5053899"/>
            <a:ext cx="6705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D)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var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obj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= 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JSON.stringify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json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);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8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50265"/>
            <a:ext cx="89178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7-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. ¿Qué obtenemos al ejecutar el siguiente código?</a:t>
            </a:r>
            <a:b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s-MX" altLang="es-MX" sz="2400" dirty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s-MX" altLang="es-MX" sz="2400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```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javascript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(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function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f(f) { </a:t>
            </a:r>
            <a:b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s-MX" altLang="es-MX" sz="2400" dirty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return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typeof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f(); </a:t>
            </a:r>
            <a:b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lang="es-MX" altLang="es-MX" sz="24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   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})(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function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(){ 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return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1; })</a:t>
            </a:r>
            <a:b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</a:b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Black" panose="020B0A04020102020204" pitchFamily="34" charset="0"/>
              </a:rPr>
              <a:t> ```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85578" y="2794717"/>
            <a:ext cx="28151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A) "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function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"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85578" y="3697713"/>
            <a:ext cx="29113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B) "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undefined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85578" y="4600709"/>
            <a:ext cx="2675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C) "</a:t>
            </a:r>
            <a:r>
              <a:rPr kumimoji="0" lang="es-MX" altLang="es-MX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number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"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85578" y="5503705"/>
            <a:ext cx="18389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D) Error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84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8" y="12537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8.- En JavaScript ¿qué hace la siguiente línea de código?</a:t>
            </a:r>
            <a:br>
              <a:rPr lang="es-MX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r>
              <a:rPr lang="en-US" sz="31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javascript</a:t>
            </a:r>
            <a:r>
              <a:rPr lang="en-US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en-US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	</a:t>
            </a:r>
            <a:r>
              <a:rPr lang="en-US" sz="3100" dirty="0" err="1" smtClean="0">
                <a:solidFill>
                  <a:srgbClr val="0070C0"/>
                </a:solidFill>
                <a:latin typeface="Arial Black" panose="020B0A04020102020204" pitchFamily="34" charset="0"/>
              </a:rPr>
              <a:t>var</a:t>
            </a:r>
            <a:r>
              <a:rPr lang="en-US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 square = number =&gt; number * number;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```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418330" y="2741548"/>
            <a:ext cx="6045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A) Nada, hay error de sintaxis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8330" y="3466540"/>
            <a:ext cx="10240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B) Define una función sin parámetros que retorna el cuadrado de un número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330" y="4622419"/>
            <a:ext cx="10526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C) Define una función con dos parámetros que retorna el cuadrado de un número</a:t>
            </a:r>
            <a:endParaRPr lang="es-MX" sz="2800" dirty="0"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928" y="5778298"/>
            <a:ext cx="108737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>
                <a:latin typeface="Arial Black" panose="020B0A04020102020204" pitchFamily="34" charset="0"/>
              </a:rPr>
              <a:t>D) Define una función que retorna el cuadrado de un número dado</a:t>
            </a:r>
            <a:endParaRPr lang="es-MX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1073</Words>
  <Application>Microsoft Office PowerPoint</Application>
  <PresentationFormat>Widescreen</PresentationFormat>
  <Paragraphs>139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Arial Black</vt:lpstr>
      <vt:lpstr>Calibri</vt:lpstr>
      <vt:lpstr>Calibri Light</vt:lpstr>
      <vt:lpstr>Office Theme</vt:lpstr>
      <vt:lpstr>PRE EXAMEN DE CERTIFICACIÓN BBVA POLYMER</vt:lpstr>
      <vt:lpstr>1. La Alta Cohesión deberia se acompañada de...  </vt:lpstr>
      <vt:lpstr>2. ¿Cuál de las siguientes afirmaciones se corresponde  con el concepto de Herencia en POO? </vt:lpstr>
      <vt:lpstr>3.- Cuando dos o mas clases sirven como clase base para una  clase derivada, la situación se conoce como. </vt:lpstr>
      <vt:lpstr>4.- La información que almacena una clase debe ser  coherente y estar relacionada lo mas posible con la  clase misma. ¿Estamos hablando de? </vt:lpstr>
      <vt:lpstr>5.- ¿Cuál de las siguientes afirmaciones es acerca  del polimorfismo en POO? </vt:lpstr>
      <vt:lpstr>6.- De esta manera podemos convertir un texto JSON  en un objeto de JavaScript </vt:lpstr>
      <vt:lpstr>7-. ¿Qué obtenemos al ejecutar el siguiente código?   ```javascript (function f(f) {   return typeof f();      })(function(){ return 1; })  ``` </vt:lpstr>
      <vt:lpstr>8.- En JavaScript ¿qué hace la siguiente línea de código? ```javascript  var square = number =&gt; number * number; ``` </vt:lpstr>
      <vt:lpstr>9.- ¿Cuál de los siguientes enunciados **no es cierto** acerca de Javascript? </vt:lpstr>
      <vt:lpstr>10.- ¿Qué imprime en consola la siguiente porción de código?  ```javascript function  f(x,  y=2,  z=7) {  return  x  +  y  +  z; }; console.log(f(1) ===  10); ```</vt:lpstr>
      <vt:lpstr> 11.- De esta manera podemos convertir un objeto de JavaScript en un texto JSON</vt:lpstr>
      <vt:lpstr> 12.- Al ejecutar las siguientes líneas de código ¿Qué resultado obtendremos? ```javascript let  letras  = ['Lambda',  'Alfa',  'Gamma',  'Beta']; letras.sort(); ``` </vt:lpstr>
      <vt:lpstr>13.- ¿Cuál es el resultado del siguiente código?  ```javascript function  getName() {  const  name  =  'Juan';  name  =  'Jose';  return  name; }; getName(); ```</vt:lpstr>
      <vt:lpstr>14.- Considera el siguiente código en JavaScript  ```javascript  function foo() {  return 5 } ```  ¿Qué es lo que haria el codigo **let myVar = foo** ? </vt:lpstr>
      <vt:lpstr>15.- En JavaScript ¿cuál es el tipo de dato de **null**?</vt:lpstr>
      <vt:lpstr>16.- Para notificar a Polymer del cambio hecho solamente en una propiedad de un objeto debes invocar esta función</vt:lpstr>
      <vt:lpstr>17.- Si en un componente tienes la siguiente propiedad  ```javascript name: {  type: 'String',  value: '';  notify: true } ```  ¿Qué evento es lanzado al ejecutar la siguiente linea de código?  `this.set('name', 'Juan Pérez');`</vt:lpstr>
      <vt:lpstr>18.- Selecciona la opción que contenga sólo tipos de datos validos en Polymer</vt:lpstr>
      <vt:lpstr>19.- ¿Qué tipo de "binding" es el siguiente? &lt;my-component attribute="[[property]]&gt;&lt;/my-component&gt;"</vt:lpstr>
      <vt:lpstr>20.- Si queremos que nuestro componente exponga la posibilidad de modificar su color de texto teniendo como valor por default el azul ¿cuál opción cubriría el requerimiento?</vt:lpstr>
      <vt:lpstr>21.- Son propiedades virtuales cuyo valor se determina basado en otras propiedades</vt:lpstr>
      <vt:lpstr>22.- Supongamos la siguiente condición para un requerimiento: Si la edad del usuario es mayor o igual a dieciocho el color de texto de su nombre debe ser azul, si no debe ser rojo. ¿cómo se podria implementar dicho requerimiento?</vt:lpstr>
      <vt:lpstr>23.- Supongamos que tienes un arreglo llamado persons: el cual tiene objetos como `{name: '', lastName: '' }` La longitud del arreglo es 10. Tú necesitas remover el tercer elemento del arreglo </vt:lpstr>
      <vt:lpstr>24.- Permite el uso de una función **filter** como  una de sus propiedades </vt:lpstr>
      <vt:lpstr>25.- ¿Cuál es el nombre correcto del método para lanzar eventos en Polymer 2?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EXAMEN DE CERTIFICACIÓN BBVA POLYMER</dc:title>
  <dc:creator>Carlos CMOR. Montero Orozco</dc:creator>
  <cp:lastModifiedBy>Carlos CMOR. Montero Orozco</cp:lastModifiedBy>
  <cp:revision>39</cp:revision>
  <dcterms:created xsi:type="dcterms:W3CDTF">2019-04-29T23:12:35Z</dcterms:created>
  <dcterms:modified xsi:type="dcterms:W3CDTF">2019-05-02T15:21:27Z</dcterms:modified>
</cp:coreProperties>
</file>