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58" r:id="rId7"/>
    <p:sldId id="263" r:id="rId8"/>
    <p:sldId id="264" r:id="rId9"/>
    <p:sldId id="265" r:id="rId10"/>
    <p:sldId id="266" r:id="rId11"/>
    <p:sldId id="267" r:id="rId12"/>
    <p:sldId id="259" r:id="rId13"/>
    <p:sldId id="260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9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L’obiettivo principale del progetto, ovvero il riconoscimento di tutte le lettere dell’alfabeto ASL con il corrispondente tracking in </a:t>
          </a:r>
          <a:r>
            <a:rPr lang="it-IT" noProof="0" dirty="0" err="1"/>
            <a:t>real</a:t>
          </a:r>
          <a:r>
            <a:rPr lang="it-IT" noProof="0" dirty="0"/>
            <a:t> time, è stato raggiunto con risultati piuttosto soddisfacenti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L’applicativo Android rispetta le aspettative e svolge i compiti, principali e secondari, in maniera adeguata, senza un eccessivo impiego della CPU.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sz="1400" noProof="0" dirty="0"/>
            <a:t>Il modello addestrato restituisce un valore in uscita con una precisione elevata:</a:t>
          </a:r>
        </a:p>
        <a:p>
          <a:r>
            <a:rPr lang="it-IT" sz="1400" noProof="0" dirty="0"/>
            <a:t>• precisione del 96% per quanto riguarda l’hand tracking</a:t>
          </a:r>
        </a:p>
        <a:p>
          <a:r>
            <a:rPr lang="it-IT" sz="1400" noProof="0" dirty="0"/>
            <a:t>• precisione del 89% per quanto riguarda il </a:t>
          </a:r>
          <a:r>
            <a:rPr lang="it-IT" sz="1400" noProof="0" dirty="0" err="1"/>
            <a:t>sign</a:t>
          </a:r>
          <a:r>
            <a:rPr lang="it-IT" sz="1400" noProof="0" dirty="0"/>
            <a:t> </a:t>
          </a:r>
          <a:r>
            <a:rPr lang="it-IT" sz="1400" noProof="0" dirty="0" err="1"/>
            <a:t>language</a:t>
          </a:r>
          <a:r>
            <a:rPr lang="it-IT" sz="1400" noProof="0" dirty="0"/>
            <a:t> tracking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L’obiettivo principale del progetto, ovvero il riconoscimento di tutte le lettere dell’alfabeto ASL con il corrispondente tracking in </a:t>
          </a:r>
          <a:r>
            <a:rPr lang="it-IT" sz="1400" kern="1200" noProof="0" dirty="0" err="1"/>
            <a:t>real</a:t>
          </a:r>
          <a:r>
            <a:rPr lang="it-IT" sz="1400" kern="1200" noProof="0" dirty="0"/>
            <a:t> time, è stato raggiunto con risultati piuttosto soddisfacenti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L’applicativo Android rispetta le aspettative e svolge i compiti, principali e secondari, in maniera adeguata, senza un eccessivo impiego della CPU.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35560" rIns="35560" bIns="3556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Il modello addestrato restituisce un valore in uscita con una precisione elevata: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• precisione del 96% per quanto riguarda l’hand tracking</a:t>
          </a:r>
        </a:p>
        <a:p>
          <a:pPr marL="0" lvl="0" indent="0" algn="l" defTabSz="622300"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noProof="0" dirty="0"/>
            <a:t>• precisione del 89% per quanto riguarda il </a:t>
          </a:r>
          <a:r>
            <a:rPr lang="it-IT" sz="1400" kern="1200" noProof="0" dirty="0" err="1"/>
            <a:t>sign</a:t>
          </a:r>
          <a:r>
            <a:rPr lang="it-IT" sz="1400" kern="1200" noProof="0" dirty="0"/>
            <a:t> </a:t>
          </a:r>
          <a:r>
            <a:rPr lang="it-IT" sz="1400" kern="1200" noProof="0" dirty="0" err="1"/>
            <a:t>language</a:t>
          </a:r>
          <a:r>
            <a:rPr lang="it-IT" sz="1400" kern="1200" noProof="0" dirty="0"/>
            <a:t> tracking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4CCDE7A-CCB0-4254-A938-021FE5E68C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BBE8809-D314-459F-9468-4074EF195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53C4C-502E-464F-BAA8-27DBB71A0B97}" type="datetimeFigureOut">
              <a:rPr lang="it-IT" smtClean="0"/>
              <a:t>09/05/2023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7FA047-E051-4289-A85E-B2C015C5BD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59A542-EC1B-4AD0-9F48-45B95ED92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6DAC5-7919-4EFE-B589-B197185C6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1929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6E82B-0561-4374-A755-5D7F376F3791}" type="datetimeFigureOut">
              <a:rPr lang="it-IT" noProof="0" smtClean="0"/>
              <a:t>09/05/2023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Modifica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7C824-2132-4BB7-8F95-0CAE4412AE81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4386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58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8254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7C824-2132-4BB7-8F95-0CAE4412AE81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0867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9B43E50-D8C0-4AB8-B692-D33F8FB1039E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DA436-B640-45F7-8025-0249A8DF7542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23FC634-5A25-4169-AAD1-658470F5C9F9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AF5D6-3432-4737-940E-FCB92BD69F81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Modificare gli stili del testo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460E87A-404B-43E1-8A8D-30D2BCF7A226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C6B7B6-6BDC-4A28-8E73-1A61448F0380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D3F342-B5CF-4467-B9DB-4E2655A2B423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8DD4B2-C3E2-48E8-85F3-188260B629C0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3F823-4EEB-4AE7-8B22-3110E500D1B4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7145F33-5E4E-49B7-BF39-AB2289E91211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8C4A86-2147-43A1-9110-C8F45FAA8631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/>
              <a:t>Modifica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9F3A7810-D3C5-4121-96C0-0361F9B18797}" type="datetime1">
              <a:rPr lang="it-IT" smtClean="0"/>
              <a:t>09/05/2023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5.sv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830928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4000" dirty="0" err="1">
                <a:solidFill>
                  <a:schemeClr val="bg1"/>
                </a:solidFill>
              </a:rPr>
              <a:t>Signtracker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6049675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Antonio </a:t>
            </a:r>
            <a:r>
              <a:rPr lang="it-IT" dirty="0" err="1">
                <a:solidFill>
                  <a:srgbClr val="7CEBFF"/>
                </a:solidFill>
              </a:rPr>
              <a:t>sarchione</a:t>
            </a:r>
            <a:r>
              <a:rPr lang="it-IT" dirty="0">
                <a:solidFill>
                  <a:srgbClr val="7CEBFF"/>
                </a:solidFill>
              </a:rPr>
              <a:t>															      sistemi digitali m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tango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5" name="Immagine 4" descr="Numeri digitali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it-IT">
                <a:solidFill>
                  <a:srgbClr val="FFFFFF"/>
                </a:solidFill>
              </a:rPr>
              <a:t>Grazie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it-IT" dirty="0">
              <a:solidFill>
                <a:schemeClr val="bg2"/>
              </a:solidFill>
            </a:endParaRPr>
          </a:p>
          <a:p>
            <a:pPr rtl="0"/>
            <a:endParaRPr lang="it-IT" dirty="0">
              <a:solidFill>
                <a:schemeClr val="bg2"/>
              </a:solidFill>
            </a:endParaRP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introduzione</a:t>
            </a:r>
            <a:endParaRPr lang="en-US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9715B21-27F1-CC44-749A-25140FD8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14000"/>
          </a:blip>
          <a:stretch>
            <a:fillRect/>
          </a:stretch>
        </p:blipFill>
        <p:spPr>
          <a:xfrm>
            <a:off x="657225" y="2945034"/>
            <a:ext cx="4962525" cy="24812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53981C-E694-32A2-47B6-DD2DD549326B}"/>
              </a:ext>
            </a:extLst>
          </p:cNvPr>
          <p:cNvSpPr txBox="1"/>
          <p:nvPr/>
        </p:nvSpPr>
        <p:spPr>
          <a:xfrm>
            <a:off x="6061863" y="2180496"/>
            <a:ext cx="5683603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/>
              <a:t>Realizzazione</a:t>
            </a:r>
            <a:r>
              <a:rPr lang="en-US" dirty="0"/>
              <a:t> di un </a:t>
            </a:r>
            <a:r>
              <a:rPr lang="en-US" dirty="0" err="1"/>
              <a:t>applicazione</a:t>
            </a:r>
            <a:r>
              <a:rPr lang="en-US" dirty="0"/>
              <a:t> Android in </a:t>
            </a:r>
            <a:r>
              <a:rPr lang="en-US" dirty="0" err="1"/>
              <a:t>grado</a:t>
            </a:r>
            <a:r>
              <a:rPr lang="en-US" dirty="0"/>
              <a:t> di </a:t>
            </a:r>
            <a:r>
              <a:rPr lang="en-US" dirty="0" err="1"/>
              <a:t>individuare</a:t>
            </a:r>
            <a:r>
              <a:rPr lang="en-US" dirty="0"/>
              <a:t> le </a:t>
            </a:r>
            <a:r>
              <a:rPr lang="en-US" dirty="0" err="1"/>
              <a:t>mani</a:t>
            </a:r>
            <a:r>
              <a:rPr lang="en-US" dirty="0"/>
              <a:t> di uno o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, di </a:t>
            </a:r>
            <a:r>
              <a:rPr lang="en-US" dirty="0" err="1"/>
              <a:t>analizzarle</a:t>
            </a:r>
            <a:r>
              <a:rPr lang="en-US" dirty="0"/>
              <a:t> e di </a:t>
            </a:r>
            <a:r>
              <a:rPr lang="en-US" dirty="0" err="1"/>
              <a:t>tradurle</a:t>
            </a:r>
            <a:r>
              <a:rPr lang="en-US" dirty="0"/>
              <a:t> in </a:t>
            </a:r>
            <a:r>
              <a:rPr lang="en-US" dirty="0" err="1"/>
              <a:t>lettere</a:t>
            </a:r>
            <a:r>
              <a:rPr lang="en-US" dirty="0"/>
              <a:t> </a:t>
            </a:r>
            <a:r>
              <a:rPr lang="en-US" dirty="0" err="1"/>
              <a:t>dell’alfabeto</a:t>
            </a:r>
            <a:r>
              <a:rPr lang="en-US" dirty="0"/>
              <a:t> </a:t>
            </a:r>
            <a:r>
              <a:rPr lang="en-US" b="1" dirty="0"/>
              <a:t>ASL</a:t>
            </a:r>
            <a:r>
              <a:rPr lang="en-US" dirty="0"/>
              <a:t> (American Sign Language)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/>
              <a:t>Riconoscimento</a:t>
            </a:r>
            <a:r>
              <a:rPr lang="en-US" dirty="0"/>
              <a:t> in tempo </a:t>
            </a:r>
            <a:r>
              <a:rPr lang="en-US" dirty="0" err="1"/>
              <a:t>reale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l’utilizzo</a:t>
            </a:r>
            <a:r>
              <a:rPr lang="en-US" dirty="0"/>
              <a:t> di </a:t>
            </a:r>
            <a:r>
              <a:rPr lang="en-US" dirty="0" err="1"/>
              <a:t>entrambe</a:t>
            </a:r>
            <a:r>
              <a:rPr lang="en-US" dirty="0"/>
              <a:t> le </a:t>
            </a:r>
            <a:r>
              <a:rPr lang="en-US" dirty="0" err="1"/>
              <a:t>fotocamere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smartphone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Rete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Convoluzionale</a:t>
            </a:r>
            <a:r>
              <a:rPr lang="en-US" dirty="0"/>
              <a:t> (CNN) EfficientNetB0,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ridimensionamento</a:t>
            </a:r>
            <a:r>
              <a:rPr lang="en-US" dirty="0"/>
              <a:t> </a:t>
            </a:r>
            <a:r>
              <a:rPr lang="en-US" dirty="0" err="1"/>
              <a:t>composto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/>
              <a:t>Pulsanti</a:t>
            </a:r>
            <a:r>
              <a:rPr lang="en-US" dirty="0"/>
              <a:t> </a:t>
            </a:r>
            <a:r>
              <a:rPr lang="en-US" dirty="0" err="1"/>
              <a:t>aggiuntivi</a:t>
            </a:r>
            <a:r>
              <a:rPr lang="en-US" dirty="0"/>
              <a:t> per </a:t>
            </a:r>
            <a:r>
              <a:rPr lang="en-US" dirty="0" err="1"/>
              <a:t>aumentare</a:t>
            </a:r>
            <a:r>
              <a:rPr lang="en-US" dirty="0"/>
              <a:t> la </a:t>
            </a:r>
            <a:r>
              <a:rPr lang="en-US" dirty="0" err="1"/>
              <a:t>consapevolezza</a:t>
            </a:r>
            <a:r>
              <a:rPr lang="en-US" dirty="0"/>
              <a:t> </a:t>
            </a:r>
            <a:r>
              <a:rPr lang="en-US" dirty="0" err="1"/>
              <a:t>dell’utente</a:t>
            </a:r>
            <a:r>
              <a:rPr lang="en-US" dirty="0"/>
              <a:t> e le </a:t>
            </a:r>
            <a:r>
              <a:rPr lang="en-US" dirty="0" err="1"/>
              <a:t>funzionalità</a:t>
            </a:r>
            <a:endParaRPr lang="en-US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2931B53B-B1F3-E65D-9FFB-4DA6EC9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781005"/>
            <a:ext cx="11029616" cy="988332"/>
          </a:xfrm>
        </p:spPr>
        <p:txBody>
          <a:bodyPr/>
          <a:lstStyle/>
          <a:p>
            <a:r>
              <a:rPr lang="it-IT" b="1" dirty="0"/>
              <a:t>RETE NEURALE - </a:t>
            </a:r>
            <a:r>
              <a:rPr lang="it-IT" sz="2800" b="1" dirty="0" err="1"/>
              <a:t>DATASEt</a:t>
            </a:r>
            <a:endParaRPr lang="it-IT" b="1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CDD2C14-822D-2418-1885-8CCB7BD70CA5}"/>
              </a:ext>
            </a:extLst>
          </p:cNvPr>
          <p:cNvSpPr txBox="1">
            <a:spLocks/>
          </p:cNvSpPr>
          <p:nvPr/>
        </p:nvSpPr>
        <p:spPr>
          <a:xfrm>
            <a:off x="581190" y="2377259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1" dirty="0">
                <a:solidFill>
                  <a:schemeClr val="accent3">
                    <a:lumMod val="75000"/>
                  </a:schemeClr>
                </a:solidFill>
              </a:rPr>
              <a:t>Hands 					 	    				</a:t>
            </a:r>
            <a:r>
              <a:rPr lang="it-IT" sz="3200" b="1" dirty="0" err="1">
                <a:solidFill>
                  <a:schemeClr val="accent3">
                    <a:lumMod val="75000"/>
                  </a:schemeClr>
                </a:solidFill>
              </a:rPr>
              <a:t>signs</a:t>
            </a:r>
            <a:r>
              <a:rPr lang="it-IT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it-IT" sz="3200" b="1" dirty="0" err="1">
                <a:solidFill>
                  <a:schemeClr val="accent3">
                    <a:lumMod val="75000"/>
                  </a:schemeClr>
                </a:solidFill>
              </a:rPr>
              <a:t>language</a:t>
            </a:r>
            <a:endParaRPr lang="it-IT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DC14420-C303-6480-A004-00B7ED841901}"/>
              </a:ext>
            </a:extLst>
          </p:cNvPr>
          <p:cNvSpPr txBox="1"/>
          <p:nvPr/>
        </p:nvSpPr>
        <p:spPr>
          <a:xfrm>
            <a:off x="581190" y="3593104"/>
            <a:ext cx="4517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it-IT" dirty="0"/>
              <a:t>Dataset pubblico fornito da </a:t>
            </a:r>
            <a:r>
              <a:rPr lang="it-IT" dirty="0" err="1"/>
              <a:t>Kaggle</a:t>
            </a:r>
            <a:r>
              <a:rPr lang="it-IT" dirty="0"/>
              <a:t> contenente oltre 15 mila immagini raffiguranti mani di una o più persone contemporaneamente, sia di palmo che di dorso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78144F3-A112-FAA8-203E-3BAFFC947329}"/>
              </a:ext>
            </a:extLst>
          </p:cNvPr>
          <p:cNvSpPr txBox="1"/>
          <p:nvPr/>
        </p:nvSpPr>
        <p:spPr>
          <a:xfrm>
            <a:off x="6552500" y="3593104"/>
            <a:ext cx="4295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SzPct val="140000"/>
              <a:buFont typeface="Wingdings" panose="05000000000000000000" pitchFamily="2" charset="2"/>
              <a:buChar char="§"/>
            </a:pPr>
            <a:r>
              <a:rPr lang="it-IT" dirty="0"/>
              <a:t>Dataset pubblico fornito da </a:t>
            </a:r>
            <a:r>
              <a:rPr lang="it-IT" dirty="0" err="1"/>
              <a:t>Kaggle</a:t>
            </a:r>
            <a:r>
              <a:rPr lang="it-IT" dirty="0"/>
              <a:t> contenente oltre 35 mila immagini raffiguranti mani di una o più poste a simboleggiare una lettera dell’alfabeto ASL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1" dirty="0"/>
              <a:t>RETE NEURALE - </a:t>
            </a:r>
            <a:r>
              <a:rPr lang="it-IT" sz="2800" b="1" dirty="0"/>
              <a:t>TRAINING</a:t>
            </a:r>
            <a:endParaRPr lang="en-US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53981C-E694-32A2-47B6-DD2DD549326B}"/>
              </a:ext>
            </a:extLst>
          </p:cNvPr>
          <p:cNvSpPr txBox="1"/>
          <p:nvPr/>
        </p:nvSpPr>
        <p:spPr>
          <a:xfrm>
            <a:off x="6061863" y="2283694"/>
            <a:ext cx="5683603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latin typeface="Gill Sans MT (Corpo)"/>
              </a:rPr>
              <a:t>L’addestramento</a:t>
            </a:r>
            <a:r>
              <a:rPr lang="en-US" dirty="0">
                <a:latin typeface="Gill Sans MT (Corpo)"/>
              </a:rPr>
              <a:t> </a:t>
            </a:r>
            <a:r>
              <a:rPr lang="en-US" dirty="0" err="1">
                <a:latin typeface="Gill Sans MT (Corpo)"/>
              </a:rPr>
              <a:t>della</a:t>
            </a:r>
            <a:r>
              <a:rPr lang="en-US" dirty="0">
                <a:latin typeface="Gill Sans MT (Corpo)"/>
              </a:rPr>
              <a:t> rete è </a:t>
            </a:r>
            <a:r>
              <a:rPr lang="en-US" dirty="0" err="1">
                <a:latin typeface="Gill Sans MT (Corpo)"/>
              </a:rPr>
              <a:t>stato</a:t>
            </a:r>
            <a:r>
              <a:rPr lang="en-US" dirty="0">
                <a:latin typeface="Gill Sans MT (Corpo)"/>
              </a:rPr>
              <a:t> </a:t>
            </a:r>
            <a:r>
              <a:rPr lang="en-US" dirty="0" err="1">
                <a:latin typeface="Gill Sans MT (Corpo)"/>
              </a:rPr>
              <a:t>effettuato</a:t>
            </a:r>
            <a:r>
              <a:rPr lang="en-US" dirty="0">
                <a:latin typeface="Gill Sans MT (Corpo)"/>
              </a:rPr>
              <a:t> </a:t>
            </a:r>
            <a:r>
              <a:rPr lang="en-US" dirty="0" err="1">
                <a:latin typeface="Gill Sans MT (Corpo)"/>
              </a:rPr>
              <a:t>tramite</a:t>
            </a:r>
            <a:r>
              <a:rPr lang="en-US" dirty="0">
                <a:latin typeface="Gill Sans MT (Corpo)"/>
              </a:rPr>
              <a:t> Python, </a:t>
            </a:r>
            <a:r>
              <a:rPr lang="en-US" dirty="0" err="1">
                <a:latin typeface="Gill Sans MT (Corpo)"/>
              </a:rPr>
              <a:t>utilizzando</a:t>
            </a:r>
            <a:r>
              <a:rPr lang="en-US" dirty="0">
                <a:latin typeface="Gill Sans MT (Corpo)"/>
              </a:rPr>
              <a:t> le </a:t>
            </a:r>
            <a:r>
              <a:rPr lang="en-US" dirty="0" err="1">
                <a:latin typeface="Gill Sans MT (Corpo)"/>
              </a:rPr>
              <a:t>librerie</a:t>
            </a:r>
            <a:r>
              <a:rPr lang="en-US" dirty="0">
                <a:latin typeface="Gill Sans MT (Corpo)"/>
              </a:rPr>
              <a:t> di TensorFlow e le API di </a:t>
            </a:r>
            <a:r>
              <a:rPr lang="en-US" dirty="0" err="1">
                <a:latin typeface="Gill Sans MT (Corpo)"/>
              </a:rPr>
              <a:t>Keras</a:t>
            </a:r>
            <a:endParaRPr lang="en-US" dirty="0">
              <a:latin typeface="Gill Sans MT (Corpo)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latin typeface="Gill Sans MT (Corpo)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Utilizzo di una particolare architettura di rete neurale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Gill Sans MT (Corpo)"/>
              </a:rPr>
              <a:t>convoluzionale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, chiamata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Gill Sans MT (Corpo)"/>
              </a:rPr>
              <a:t>EfficientNet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, basata su una metodologia di ridimensionamento uniforme per tutte le dimensioni di profondità, larghezza e risoluzione, utilizzando un coefficiente composto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latin typeface="Gill Sans MT (Corpo)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EfficientNetB0 si basa sui blocchi residui</a:t>
            </a:r>
            <a:b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</a:b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dell’ 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Gill Sans MT (Corpo)"/>
              </a:rPr>
              <a:t>‘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Gill Sans MT (Corpo)"/>
              </a:rPr>
              <a:t>inverted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Gill Sans MT (Corpo)"/>
              </a:rPr>
              <a:t>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Gill Sans MT (Corpo)"/>
              </a:rPr>
              <a:t>bottleneck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Gill Sans MT (Corpo)"/>
              </a:rPr>
              <a:t> </a:t>
            </a:r>
            <a:r>
              <a:rPr lang="it-IT" sz="1800" b="0" i="1" u="none" strike="noStrike" baseline="0" dirty="0" err="1">
                <a:solidFill>
                  <a:srgbClr val="000000"/>
                </a:solidFill>
                <a:latin typeface="Gill Sans MT (Corpo)"/>
              </a:rPr>
              <a:t>method</a:t>
            </a:r>
            <a:r>
              <a:rPr lang="it-IT" sz="1800" b="0" i="1" u="none" strike="noStrike" baseline="0" dirty="0">
                <a:solidFill>
                  <a:srgbClr val="000000"/>
                </a:solidFill>
                <a:latin typeface="Gill Sans MT (Corpo)"/>
              </a:rPr>
              <a:t>’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, utilizzato dalla rete MobileNetV2, oltre ai blocchi di compressione e stimolazione, dunque risulta leggero e veloce sugli smartphone</a:t>
            </a:r>
            <a:endParaRPr lang="en-US" dirty="0">
              <a:latin typeface="Gill Sans MT (Corpo)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latin typeface="Gill Sans MT (Corpo)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702DE9-CA91-4C58-8DD0-327750154D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25000"/>
          </a:blip>
          <a:stretch>
            <a:fillRect/>
          </a:stretch>
        </p:blipFill>
        <p:spPr>
          <a:xfrm>
            <a:off x="745588" y="2774979"/>
            <a:ext cx="4736585" cy="3063114"/>
          </a:xfrm>
          <a:prstGeom prst="rect">
            <a:avLst/>
          </a:prstGeom>
          <a:ln>
            <a:noFill/>
          </a:ln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77A465A5-4015-CC12-2C08-7CA68AFF4BAE}"/>
              </a:ext>
            </a:extLst>
          </p:cNvPr>
          <p:cNvSpPr/>
          <p:nvPr/>
        </p:nvSpPr>
        <p:spPr>
          <a:xfrm>
            <a:off x="446534" y="2180496"/>
            <a:ext cx="5447829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76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1" dirty="0"/>
              <a:t>RETE NEURALE – </a:t>
            </a:r>
            <a:r>
              <a:rPr lang="it-IT" sz="2800" b="1" dirty="0" err="1"/>
              <a:t>Tensorflow</a:t>
            </a:r>
            <a:r>
              <a:rPr lang="it-IT" sz="2800" b="1" dirty="0"/>
              <a:t> lite</a:t>
            </a:r>
            <a:endParaRPr lang="en-US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53981C-E694-32A2-47B6-DD2DD549326B}"/>
              </a:ext>
            </a:extLst>
          </p:cNvPr>
          <p:cNvSpPr txBox="1"/>
          <p:nvPr/>
        </p:nvSpPr>
        <p:spPr>
          <a:xfrm>
            <a:off x="6061863" y="2283694"/>
            <a:ext cx="5683603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Una volta terminato il processo di addestramento del modello, è stato finalmente caricato il migliore dei checkpoint registrati, in modo da ottenere un grado di riconoscimento ancora maggiore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latin typeface="Gill Sans MT (Corpo)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latin typeface="Gill Sans MT (Corpo)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Una volta accertato che la rete neurale funzioni in modo equo e che abbia dei livelli di precisione significativamente alti, il modello addestrato </a:t>
            </a:r>
            <a:r>
              <a:rPr lang="it-IT" dirty="0">
                <a:solidFill>
                  <a:srgbClr val="000000"/>
                </a:solidFill>
                <a:latin typeface="Gill Sans MT (Corpo)"/>
              </a:rPr>
              <a:t>viene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convertito nel formato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Gill Sans MT (Corpo)"/>
              </a:rPr>
              <a:t>TensorFlow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 Lite, necessario per essere importato all’interno dell’applicazione Android come file di Machine Learning (ML)</a:t>
            </a:r>
            <a:endParaRPr lang="en-US" dirty="0">
              <a:latin typeface="Gill Sans MT (Corpo)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500" dirty="0">
              <a:solidFill>
                <a:schemeClr val="tx2"/>
              </a:solidFill>
              <a:latin typeface="Gill Sans MT (Corpo)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A465A5-4015-CC12-2C08-7CA68AFF4BAE}"/>
              </a:ext>
            </a:extLst>
          </p:cNvPr>
          <p:cNvSpPr/>
          <p:nvPr/>
        </p:nvSpPr>
        <p:spPr>
          <a:xfrm>
            <a:off x="446534" y="2180496"/>
            <a:ext cx="5447829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0D36EA-A0CA-BDD0-9743-78B9261C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35" y="3267052"/>
            <a:ext cx="5113026" cy="20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4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1" dirty="0"/>
              <a:t>Android app</a:t>
            </a:r>
            <a:endParaRPr lang="en-US" b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A53981C-E694-32A2-47B6-DD2DD549326B}"/>
              </a:ext>
            </a:extLst>
          </p:cNvPr>
          <p:cNvSpPr txBox="1"/>
          <p:nvPr/>
        </p:nvSpPr>
        <p:spPr>
          <a:xfrm>
            <a:off x="6061863" y="2283694"/>
            <a:ext cx="5683603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dirty="0">
                <a:solidFill>
                  <a:srgbClr val="000000"/>
                </a:solidFill>
                <a:latin typeface="Gill Sans MT (Corpo)"/>
              </a:rPr>
              <a:t>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’applicazione ha per pregio la reattività in real-time, perciò si è deciso di mantenere un’unica schermata, che permettesse ugualmente di svolgere più azioni, mantenendo una grande semplicità di utilizzo per l’utente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it-IT" sz="1800" b="0" i="0" u="none" strike="noStrike" baseline="0" dirty="0">
              <a:solidFill>
                <a:srgbClr val="000000"/>
              </a:solidFill>
              <a:latin typeface="Gill Sans MT (Corpo)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it-IT" sz="1800" b="0" i="0" u="none" strike="noStrike" baseline="0" dirty="0">
              <a:solidFill>
                <a:srgbClr val="000000"/>
              </a:solidFill>
              <a:latin typeface="Gill Sans MT (Corpo)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Gill Sans MT (Corpo)"/>
              </a:rPr>
              <a:t>Questa schermata principale contiene quattro pulsanti che permettono all’utente di creare una propria consapevolezza della potenza del linguaggio dei segni</a:t>
            </a:r>
            <a:endParaRPr lang="en-US" sz="1500" dirty="0">
              <a:solidFill>
                <a:schemeClr val="tx2"/>
              </a:solidFill>
              <a:latin typeface="Gill Sans MT (Corpo)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A465A5-4015-CC12-2C08-7CA68AFF4BAE}"/>
              </a:ext>
            </a:extLst>
          </p:cNvPr>
          <p:cNvSpPr/>
          <p:nvPr/>
        </p:nvSpPr>
        <p:spPr>
          <a:xfrm>
            <a:off x="446534" y="2180496"/>
            <a:ext cx="5447829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schermata, luna&#10;&#10;Descrizione generata automaticamente">
            <a:extLst>
              <a:ext uri="{FF2B5EF4-FFF2-40B4-BE49-F238E27FC236}">
                <a16:creationId xmlns:a16="http://schemas.microsoft.com/office/drawing/2014/main" id="{C72FFECD-8D07-18D3-BC11-4BB1E190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06" y="2316202"/>
            <a:ext cx="2118084" cy="390668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79387561-AFD2-4003-7A45-21BFF32C3E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5000" contrast="24000"/>
          </a:blip>
          <a:stretch>
            <a:fillRect/>
          </a:stretch>
        </p:blipFill>
        <p:spPr>
          <a:xfrm>
            <a:off x="2271621" y="3712185"/>
            <a:ext cx="1797653" cy="11147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12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1" dirty="0"/>
              <a:t>Android app - </a:t>
            </a:r>
            <a:r>
              <a:rPr lang="it-IT" b="1" dirty="0" err="1"/>
              <a:t>buttons</a:t>
            </a:r>
            <a:endParaRPr lang="en-US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A465A5-4015-CC12-2C08-7CA68AFF4BAE}"/>
              </a:ext>
            </a:extLst>
          </p:cNvPr>
          <p:cNvSpPr/>
          <p:nvPr/>
        </p:nvSpPr>
        <p:spPr>
          <a:xfrm>
            <a:off x="418824" y="2443732"/>
            <a:ext cx="5447829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394B2-F988-D5EA-F368-95D4717E6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635" y="2678031"/>
            <a:ext cx="1994206" cy="370950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0E956D7D-32CB-029E-2E8E-C7EE658352CC}"/>
              </a:ext>
            </a:extLst>
          </p:cNvPr>
          <p:cNvSpPr/>
          <p:nvPr/>
        </p:nvSpPr>
        <p:spPr>
          <a:xfrm>
            <a:off x="6269927" y="2443732"/>
            <a:ext cx="5447829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C7A6BFC6-4935-136B-CD75-F8279ED1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739" y="2646702"/>
            <a:ext cx="1994206" cy="3740831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8EAC6941-45B1-0B89-6568-6A2BDE656EA8}"/>
              </a:ext>
            </a:extLst>
          </p:cNvPr>
          <p:cNvSpPr txBox="1">
            <a:spLocks/>
          </p:cNvSpPr>
          <p:nvPr/>
        </p:nvSpPr>
        <p:spPr>
          <a:xfrm>
            <a:off x="418824" y="142407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1" dirty="0" err="1">
                <a:solidFill>
                  <a:schemeClr val="accent3">
                    <a:lumMod val="75000"/>
                  </a:schemeClr>
                </a:solidFill>
              </a:rPr>
              <a:t>dictionary</a:t>
            </a:r>
            <a:r>
              <a:rPr lang="it-IT" sz="3200" b="1" dirty="0">
                <a:solidFill>
                  <a:schemeClr val="accent3">
                    <a:lumMod val="75000"/>
                  </a:schemeClr>
                </a:solidFill>
              </a:rPr>
              <a:t> 					 	    	clear</a:t>
            </a:r>
          </a:p>
        </p:txBody>
      </p:sp>
    </p:spTree>
    <p:extLst>
      <p:ext uri="{BB962C8B-B14F-4D97-AF65-F5344CB8AC3E}">
        <p14:creationId xmlns:p14="http://schemas.microsoft.com/office/powerpoint/2010/main" val="393781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b="1" dirty="0"/>
              <a:t>Android app - </a:t>
            </a:r>
            <a:r>
              <a:rPr lang="it-IT" b="1" dirty="0" err="1"/>
              <a:t>buttons</a:t>
            </a:r>
            <a:endParaRPr lang="en-US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7A465A5-4015-CC12-2C08-7CA68AFF4BAE}"/>
              </a:ext>
            </a:extLst>
          </p:cNvPr>
          <p:cNvSpPr/>
          <p:nvPr/>
        </p:nvSpPr>
        <p:spPr>
          <a:xfrm>
            <a:off x="418824" y="2443732"/>
            <a:ext cx="11315976" cy="4178101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8EAC6941-45B1-0B89-6568-6A2BDE656EA8}"/>
              </a:ext>
            </a:extLst>
          </p:cNvPr>
          <p:cNvSpPr txBox="1">
            <a:spLocks/>
          </p:cNvSpPr>
          <p:nvPr/>
        </p:nvSpPr>
        <p:spPr>
          <a:xfrm>
            <a:off x="418824" y="1424070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3200" b="1" dirty="0">
                <a:solidFill>
                  <a:schemeClr val="accent3">
                    <a:lumMod val="75000"/>
                  </a:schemeClr>
                </a:solidFill>
              </a:rPr>
              <a:t>ADD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09C110D-A187-5FB3-7DB8-48372397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584878"/>
            <a:ext cx="2093269" cy="389580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B328E1C-7C47-5FCA-CCE8-904BEAF1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267" y="2584877"/>
            <a:ext cx="2124281" cy="389580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5FFD22-A392-FF88-8F14-9186BE41D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28" y="2584877"/>
            <a:ext cx="2093269" cy="38919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AA201D3-AA50-B8B9-768A-AD534926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0115" y="2584877"/>
            <a:ext cx="2098325" cy="389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contenuto 4" descr="Numeri digitali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Conclusioni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66336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Elemento grafico 3" descr="Segno di spunta con riempimento a tinta unita">
            <a:extLst>
              <a:ext uri="{FF2B5EF4-FFF2-40B4-BE49-F238E27FC236}">
                <a16:creationId xmlns:a16="http://schemas.microsoft.com/office/drawing/2014/main" id="{BD3A652A-1CD2-B37B-C877-F67E5EF881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383" y="2620275"/>
            <a:ext cx="682116" cy="682116"/>
          </a:xfrm>
          <a:prstGeom prst="rect">
            <a:avLst/>
          </a:prstGeom>
        </p:spPr>
      </p:pic>
      <p:pic>
        <p:nvPicPr>
          <p:cNvPr id="5" name="Elemento grafico 4" descr="Segno di spunta con riempimento a tinta unita">
            <a:extLst>
              <a:ext uri="{FF2B5EF4-FFF2-40B4-BE49-F238E27FC236}">
                <a16:creationId xmlns:a16="http://schemas.microsoft.com/office/drawing/2014/main" id="{5A60DD02-D3BA-7D01-515E-823D56E264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5189" y="3639165"/>
            <a:ext cx="682116" cy="682116"/>
          </a:xfrm>
          <a:prstGeom prst="rect">
            <a:avLst/>
          </a:prstGeom>
        </p:spPr>
      </p:pic>
      <p:pic>
        <p:nvPicPr>
          <p:cNvPr id="7" name="Elemento grafico 6" descr="Segno di spunta con riempimento a tinta unita">
            <a:extLst>
              <a:ext uri="{FF2B5EF4-FFF2-40B4-BE49-F238E27FC236}">
                <a16:creationId xmlns:a16="http://schemas.microsoft.com/office/drawing/2014/main" id="{E9805B69-7290-980E-C23C-5AB52392E4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8383" y="4727874"/>
            <a:ext cx="682116" cy="68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Progettazione Dividendo per la tecnologia</Template>
  <TotalTime>74</TotalTime>
  <Words>498</Words>
  <Application>Microsoft Office PowerPoint</Application>
  <PresentationFormat>Widescreen</PresentationFormat>
  <Paragraphs>44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Calibri</vt:lpstr>
      <vt:lpstr>Gill Sans MT</vt:lpstr>
      <vt:lpstr>Gill Sans MT (Corpo)</vt:lpstr>
      <vt:lpstr>Wingdings</vt:lpstr>
      <vt:lpstr>Wingdings 2</vt:lpstr>
      <vt:lpstr>Dividendo</vt:lpstr>
      <vt:lpstr>Signtracker</vt:lpstr>
      <vt:lpstr>introduzione</vt:lpstr>
      <vt:lpstr>RETE NEURALE - DATASEt</vt:lpstr>
      <vt:lpstr>RETE NEURALE - TRAINING</vt:lpstr>
      <vt:lpstr>RETE NEURALE – Tensorflow lite</vt:lpstr>
      <vt:lpstr>Android app</vt:lpstr>
      <vt:lpstr>Android app - buttons</vt:lpstr>
      <vt:lpstr>Android app - buttons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Signtracker</dc:title>
  <dc:creator>Antonio Sarchione</dc:creator>
  <cp:lastModifiedBy>Antonio Sarchione</cp:lastModifiedBy>
  <cp:revision>2</cp:revision>
  <dcterms:created xsi:type="dcterms:W3CDTF">2023-05-09T16:37:58Z</dcterms:created>
  <dcterms:modified xsi:type="dcterms:W3CDTF">2023-05-09T19:11:00Z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