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400"/>
              <a:t>Hello everyone, thank you for taking the time to join this session today. My name is Antonio Seen, and I’m here to present a summary of our recent security-focused projects. Over the past few weeks, our team has been analyzing key areas related to Fullsoft’s information assurance, especially in response to a recent malware breach and the evolving security needs of our organization.</a:t>
            </a:r>
            <a:endParaRPr sz="1400"/>
          </a:p>
          <a:p>
            <a:pPr indent="0" lvl="0" marL="0" rtl="0" algn="l">
              <a:lnSpc>
                <a:spcPct val="115000"/>
              </a:lnSpc>
              <a:spcBef>
                <a:spcPts val="1200"/>
              </a:spcBef>
              <a:spcAft>
                <a:spcPts val="0"/>
              </a:spcAft>
              <a:buClr>
                <a:schemeClr val="dk1"/>
              </a:buClr>
              <a:buSzPts val="1100"/>
              <a:buFont typeface="Arial"/>
              <a:buNone/>
            </a:pPr>
            <a:r>
              <a:rPr lang="en-US" sz="1400"/>
              <a:t>This presentation is designed to bring together our work so far and outline a clear path forward to strengthen our security posture, improve compliance, and prepare for future risks. I’ll cover regulatory requirements, our recommended risk framework, what we’ve learned from the breach, how we plan to analyze remaining gaps, and specific countermeasures we recommend putting in place.</a:t>
            </a:r>
            <a:endParaRPr sz="1400"/>
          </a:p>
          <a:p>
            <a:pPr indent="0" lvl="0" marL="0" rtl="0" algn="l">
              <a:spcBef>
                <a:spcPts val="1200"/>
              </a:spcBef>
              <a:spcAft>
                <a:spcPts val="0"/>
              </a:spcAft>
              <a:buNone/>
            </a:pPr>
            <a:r>
              <a:t/>
            </a:r>
            <a:endParaRPr sz="1200"/>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Business continuity is now part of our security strategy. We’ll test our recovery systems and simulate real-world malware scenarios to improve readiness. We’ll define Recovery Time Objectives (RTOs) to make sure systems can be restored quickly. Testing our backups and remote access procedures regularly will help us bounce back faster during a breach.</a:t>
            </a:r>
            <a:endParaRPr/>
          </a:p>
          <a:p>
            <a:pPr indent="0" lvl="0" marL="0" rtl="0" algn="l">
              <a:spcBef>
                <a:spcPts val="0"/>
              </a:spcBef>
              <a:spcAft>
                <a:spcPts val="0"/>
              </a:spcAft>
              <a:buNone/>
            </a:pPr>
            <a:r>
              <a:t/>
            </a:r>
            <a:endParaRPr/>
          </a:p>
        </p:txBody>
      </p:sp>
      <p:sp>
        <p:nvSpPr>
          <p:cNvPr id="153" name="Google Shape;153;p1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recommend immediate deployment of enhanced EDR tools, always-on monitoring, multi-factor authentication for all access points, and focused employee training. Behavior-based EDR tools like CrowdStrike or SentinelOne can detect advanced threats. MFA will be required for all remote logins, including VPN and cloud services like Azure and AWS.</a:t>
            </a:r>
            <a:endParaRPr/>
          </a:p>
        </p:txBody>
      </p:sp>
      <p:sp>
        <p:nvSpPr>
          <p:cNvPr id="160" name="Google Shape;160;p1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the long run, we propose red team testing, automated threat intelligence, regular security audits, and integration of secure coding practices across all teams. Red teaming simulates real attacks to find weak spots. We’ll also integrate tools like SonarQube or Snyk into our CI/CD to catch bugs and insecure code before it reaches production.</a:t>
            </a:r>
            <a:endParaRPr/>
          </a:p>
        </p:txBody>
      </p:sp>
      <p:sp>
        <p:nvSpPr>
          <p:cNvPr id="167" name="Google Shape;167;p1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Bringing it all together, we are applying the NIST framework, learning from our mistakes, analyzing new risks, and implementing strong, fast-acting solutions. We’re layering controls, technical, procedural, and human, to create security that’s flexible, strong, and forward-looking. These are actionable and realistic next steps for Fullsoft.</a:t>
            </a:r>
            <a:endParaRPr/>
          </a:p>
        </p:txBody>
      </p:sp>
      <p:sp>
        <p:nvSpPr>
          <p:cNvPr id="174" name="Google Shape;174;p1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appreciate your time and are ready to hear your questions or feedback about the direction of our security initiatives. We can also share drafts of our policies or examples of detection tools if helpful. Your feedback will shape how we move forward from here. Thank you again for your time.</a:t>
            </a:r>
            <a:endParaRPr/>
          </a:p>
        </p:txBody>
      </p:sp>
      <p:sp>
        <p:nvSpPr>
          <p:cNvPr id="181" name="Google Shape;181;p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are the sources we used to guide our recommendations, including government and industry reports, regulatory websites, and research papers in security and AI.</a:t>
            </a:r>
            <a:endParaRPr/>
          </a:p>
        </p:txBody>
      </p:sp>
      <p:sp>
        <p:nvSpPr>
          <p:cNvPr id="188" name="Google Shape;188;p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Fullsoft must comply with several regulatory frameworks due to its international and public nature. HIPAA and HITECH are relevant for healthcare data, SOX ensures financial integrity, GDPR protects EU citizens’ data, and the SEC requires timely disclosure of cyber incidents. PCI DSS applies to payment data, and NY SHIELD governs state-level security standards.</a:t>
            </a:r>
            <a:endParaRPr/>
          </a:p>
        </p:txBody>
      </p:sp>
      <p:sp>
        <p:nvSpPr>
          <p:cNvPr id="97" name="Google Shape;97;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Compliance is about more than avoiding penalties, it also builds trust with customers and investors. Regulatory standards ensure our security practices are legally sound and help us avoid reputational and financial damage.</a:t>
            </a:r>
            <a:endParaRPr/>
          </a:p>
        </p:txBody>
      </p:sp>
      <p:sp>
        <p:nvSpPr>
          <p:cNvPr id="104" name="Google Shape;104;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NIST Risk Management Framework provides a comprehensive, scalable process to identify, mitigate, and monitor risk. It supports agile development and aligns well with Fullsoft's infrastructure.</a:t>
            </a:r>
            <a:endParaRPr/>
          </a:p>
          <a:p>
            <a:pPr indent="0" lvl="0" marL="0" rtl="0" algn="l">
              <a:spcBef>
                <a:spcPts val="0"/>
              </a:spcBef>
              <a:spcAft>
                <a:spcPts val="0"/>
              </a:spcAft>
              <a:buNone/>
            </a:pPr>
            <a:r>
              <a:rPr lang="en-US"/>
              <a:t>The NIST RMF consists of six steps: categorize systems, select controls, implement them, assess effectiveness, authorize operations, and continuously monitor. It fits seamlessly into DevSecOps, letting us build security directly into development and operations.</a:t>
            </a:r>
            <a:endParaRPr/>
          </a:p>
        </p:txBody>
      </p:sp>
      <p:sp>
        <p:nvSpPr>
          <p:cNvPr id="111" name="Google Shape;111;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NIST RMF's continuous monitoring and alignment with regulatory needs make it ideal for Fullsoft. It supports secure software development and real-time vulnerability detection. Using NIST RMF not only helps with compliance but also enables us to respond to threats faster. Since it's designed for real-time monitoring, it keeps up with modern threats without slowing down our CI/CD pipeline.</a:t>
            </a:r>
            <a:endParaRPr/>
          </a:p>
        </p:txBody>
      </p:sp>
      <p:sp>
        <p:nvSpPr>
          <p:cNvPr id="118" name="Google Shape;118;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malware entered via a flash drive, affecting developer systems and exposing code. Weak endpoint controls and poor log coverage delayed detection. This breach happened because USB ports were unmonitored, and the malware moved internally before we caught it. If we had real-time alerts and USB controls, we likely would’ve contained it within minutes—not hours.</a:t>
            </a:r>
            <a:endParaRPr/>
          </a:p>
        </p:txBody>
      </p:sp>
      <p:sp>
        <p:nvSpPr>
          <p:cNvPr id="125" name="Google Shape;125;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learned that USB devices must be controlled, employee training is critical, and our current EDR and access management systems need upgrades. To reduce risk, we’re proposing a USB access policy and employee phishing simulations. These two steps alone could have prevented the Sony and Stuxnet-like outcomes we saw in this incident.</a:t>
            </a:r>
            <a:endParaRPr/>
          </a:p>
        </p:txBody>
      </p:sp>
      <p:sp>
        <p:nvSpPr>
          <p:cNvPr id="132" name="Google Shape;132;p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We’ll conduct a full review using standards-based benchmarks to identify weak points in our systems, especially those related to AI monitoring and access control. ISO 27002 and NIST 800-53 will help us measure not just if we have controls, but how mature and effective they are. We'll score each control's readiness to prioritize what needs fixing first.</a:t>
            </a:r>
            <a:endParaRPr/>
          </a:p>
        </p:txBody>
      </p:sp>
      <p:sp>
        <p:nvSpPr>
          <p:cNvPr id="139" name="Google Shape;139;p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Security isn’t just IT’s job. We’re including multiple departments and leadership in our analysis to ensure a complete and accurate view of risk. This includes employee surveys to find real habits, like password reuse, and team workshops to align priorities. Everyone plays a role in protecting our systems.</a:t>
            </a:r>
            <a:endParaRPr/>
          </a:p>
        </p:txBody>
      </p:sp>
      <p:sp>
        <p:nvSpPr>
          <p:cNvPr id="146" name="Google Shape;146;p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85" name="Google Shape;85;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763267"/>
            <a:ext cx="7688100" cy="2219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Final Project: Improving Information Assurance at Fullsoft</a:t>
            </a:r>
            <a:endParaRPr/>
          </a:p>
        </p:txBody>
      </p:sp>
      <p:sp>
        <p:nvSpPr>
          <p:cNvPr id="93" name="Google Shape;93;p14"/>
          <p:cNvSpPr txBox="1"/>
          <p:nvPr>
            <p:ph idx="1" type="subTitle"/>
          </p:nvPr>
        </p:nvSpPr>
        <p:spPr>
          <a:xfrm>
            <a:off x="729627" y="4230533"/>
            <a:ext cx="7688100" cy="7215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solidFill>
                  <a:srgbClr val="888888"/>
                </a:solidFill>
              </a:rPr>
              <a:t>Presented by Antonio Seen</a:t>
            </a:r>
            <a:endParaRPr/>
          </a:p>
          <a:p>
            <a:pPr indent="0" lvl="0" marL="0" rtl="0" algn="ctr">
              <a:spcBef>
                <a:spcPts val="640"/>
              </a:spcBef>
              <a:spcAft>
                <a:spcPts val="0"/>
              </a:spcAft>
              <a:buClr>
                <a:srgbClr val="888888"/>
              </a:buClr>
              <a:buSzPts val="3200"/>
              <a:buNone/>
            </a:pPr>
            <a:r>
              <a:rPr lang="en-US">
                <a:solidFill>
                  <a:srgbClr val="888888"/>
                </a:solidFill>
              </a:rPr>
              <a:t>Date: </a:t>
            </a:r>
            <a:r>
              <a:rPr lang="en-US"/>
              <a:t>5/11/25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Business Continuity Management</a:t>
            </a:r>
            <a:endParaRPr/>
          </a:p>
        </p:txBody>
      </p:sp>
      <p:sp>
        <p:nvSpPr>
          <p:cNvPr id="156" name="Google Shape;15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Test backups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Remote access plans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Malware scenarios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Revise response plans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Immediate Countermeasures</a:t>
            </a:r>
            <a:endParaRPr/>
          </a:p>
        </p:txBody>
      </p:sp>
      <p:sp>
        <p:nvSpPr>
          <p:cNvPr id="163" name="Google Shape;16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EDR upgrades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- 24/7 log monitoring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MFA enforcement</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Targeted training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Long-Term Prevention Strategy</a:t>
            </a:r>
            <a:endParaRPr/>
          </a:p>
        </p:txBody>
      </p:sp>
      <p:sp>
        <p:nvSpPr>
          <p:cNvPr id="170" name="Google Shape;170;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Red teaming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Threat intelligence feeds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Secure coding</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Yearly audits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Summary: Toward a Secure Fullsoft</a:t>
            </a:r>
            <a:endParaRPr/>
          </a:p>
        </p:txBody>
      </p:sp>
      <p:sp>
        <p:nvSpPr>
          <p:cNvPr id="177" name="Google Shape;17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Apply NIST RMF</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Learn from breaches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Fill identified gaps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Act fast, plan long-term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Questions &amp; Discussion</a:t>
            </a:r>
            <a:endParaRPr/>
          </a:p>
        </p:txBody>
      </p:sp>
      <p:sp>
        <p:nvSpPr>
          <p:cNvPr id="184" name="Google Shape;184;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Thoughts?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Suggestions?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Concerns?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a:p>
        </p:txBody>
      </p:sp>
      <p:sp>
        <p:nvSpPr>
          <p:cNvPr id="191" name="Google Shape;19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a:bodyPr>
          <a:lstStyle/>
          <a:p>
            <a:pPr indent="-266700" lvl="0" marL="342900" rtl="0" algn="l">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Capgemini Research Institute. (2019). Reinventing cybersecurity with AI.</a:t>
            </a:r>
            <a:endParaRPr/>
          </a:p>
          <a:p>
            <a:pPr indent="-26670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Microsoft. (2021). The state of cybersecurity.</a:t>
            </a:r>
            <a:endParaRPr/>
          </a:p>
          <a:p>
            <a:pPr indent="-26670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National Institute of Standards and Technology. (2022). Risk Management Framework (RMF).</a:t>
            </a:r>
            <a:endParaRPr/>
          </a:p>
          <a:p>
            <a:pPr indent="-26670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U.S. Department of Health and Human Services. (2022). HIPAA for professionals.</a:t>
            </a:r>
            <a:endParaRPr/>
          </a:p>
          <a:p>
            <a:pPr indent="-26670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U.S. Securities and Exchange Commission. (2023). Cybersecurity Risk Management Disclosure.</a:t>
            </a:r>
            <a:endParaRPr/>
          </a:p>
          <a:p>
            <a:pPr indent="-26670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Whittaker, M., et al. (2018). AI Now Report 2018.</a:t>
            </a:r>
            <a:endParaRPr/>
          </a:p>
          <a:p>
            <a:pPr indent="-26670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SecureOps. (n.d.). The Hack on Sony Group Pictures.</a:t>
            </a:r>
            <a:endParaRPr/>
          </a:p>
          <a:p>
            <a:pPr indent="-266700" lvl="0" marL="342900" rtl="0" algn="l">
              <a:spcBef>
                <a:spcPts val="640"/>
              </a:spcBef>
              <a:spcAft>
                <a:spcPts val="1200"/>
              </a:spcAft>
              <a:buClr>
                <a:schemeClr val="dk1"/>
              </a:buClr>
              <a:buSzPct val="100000"/>
              <a:buChar char="●"/>
            </a:pPr>
            <a:r>
              <a:rPr lang="en-US" sz="3200">
                <a:solidFill>
                  <a:schemeClr val="dk1"/>
                </a:solidFill>
                <a:latin typeface="Calibri"/>
                <a:ea typeface="Calibri"/>
                <a:cs typeface="Calibri"/>
                <a:sym typeface="Calibri"/>
              </a:rPr>
              <a:t>CISA. (n.d.). Protecting Against Malicious 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Regulations and Compliance Requirements</a:t>
            </a:r>
            <a:endParaRPr/>
          </a:p>
        </p:txBody>
      </p:sp>
      <p:sp>
        <p:nvSpPr>
          <p:cNvPr id="100" name="Google Shape;10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HIPAA</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SOX</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HITECH</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SEC Cybersecurity Disclosure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GDPR</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PCI DSS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NY SHIELD 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Importance of Regulatory Compliance</a:t>
            </a:r>
            <a:endParaRPr/>
          </a:p>
        </p:txBody>
      </p:sp>
      <p:sp>
        <p:nvSpPr>
          <p:cNvPr id="107" name="Google Shape;10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Legal and financial protections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Customer trust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Investor confidence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Audit readiness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Data breach liability mitigation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Recommended Risk Framework: NIST RMF</a:t>
            </a:r>
            <a:endParaRPr/>
          </a:p>
        </p:txBody>
      </p:sp>
      <p:sp>
        <p:nvSpPr>
          <p:cNvPr id="114" name="Google Shape;11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Structured 6-step approach</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Real-time risk monitoring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Supports DevSecOps and CI/CD</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Public sector and IT alignment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Why Use NIST RMF?</a:t>
            </a:r>
            <a:endParaRPr/>
          </a:p>
        </p:txBody>
      </p:sp>
      <p:sp>
        <p:nvSpPr>
          <p:cNvPr id="121" name="Google Shape;12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Audit and compliance readiness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Integration with security ops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Continuous assessment</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Trusted industry framework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Summary of the Malware Incident</a:t>
            </a:r>
            <a:endParaRPr/>
          </a:p>
        </p:txBody>
      </p:sp>
      <p:sp>
        <p:nvSpPr>
          <p:cNvPr id="128" name="Google Shape;12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Originated via USB</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Source code accessed</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Incomplete logging</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Delayed detection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Lessons from the Breach</a:t>
            </a:r>
            <a:endParaRPr/>
          </a:p>
        </p:txBody>
      </p:sp>
      <p:sp>
        <p:nvSpPr>
          <p:cNvPr id="135" name="Google Shape;13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Improve EDR solutions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Disable unverified USB use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Train employees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Strengthen access controls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Security Gap Analysis Plan</a:t>
            </a:r>
            <a:endParaRPr/>
          </a:p>
        </p:txBody>
      </p:sp>
      <p:sp>
        <p:nvSpPr>
          <p:cNvPr id="142" name="Google Shape;14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Evaluate access and threat controls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Review AI integration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Use ISO 27002 and NIST 800-53</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Align with internal policies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Organization-Wide Collaboration</a:t>
            </a:r>
            <a:endParaRPr/>
          </a:p>
        </p:txBody>
      </p:sp>
      <p:sp>
        <p:nvSpPr>
          <p:cNvPr id="149" name="Google Shape;14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Involve IT, legal, ethics, and security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Workshops and surveys</a:t>
            </a:r>
            <a:endParaRPr/>
          </a:p>
          <a:p>
            <a:pPr indent="-342900" lvl="0" marL="342900" rtl="0" algn="l">
              <a:spcBef>
                <a:spcPts val="640"/>
              </a:spcBef>
              <a:spcAft>
                <a:spcPts val="1200"/>
              </a:spcAft>
              <a:buClr>
                <a:schemeClr val="dk1"/>
              </a:buClr>
              <a:buSzPts val="3200"/>
              <a:buChar char="●"/>
            </a:pPr>
            <a:r>
              <a:rPr lang="en-US" sz="3200">
                <a:solidFill>
                  <a:schemeClr val="dk1"/>
                </a:solidFill>
                <a:latin typeface="Calibri"/>
                <a:ea typeface="Calibri"/>
                <a:cs typeface="Calibri"/>
                <a:sym typeface="Calibri"/>
              </a:rPr>
              <a:t>- Leadership alignment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