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73" r:id="rId6"/>
    <p:sldId id="260" r:id="rId7"/>
    <p:sldId id="261" r:id="rId8"/>
    <p:sldId id="270" r:id="rId9"/>
    <p:sldId id="271" r:id="rId10"/>
    <p:sldId id="264" r:id="rId11"/>
    <p:sldId id="269" r:id="rId12"/>
    <p:sldId id="265"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8" r:id="rId26"/>
    <p:sldId id="286" r:id="rId27"/>
    <p:sldId id="287" r:id="rId2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2" d="100"/>
          <a:sy n="112"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4:28.896"/>
    </inkml:context>
    <inkml:brush xml:id="br0">
      <inkml:brushProperty name="width" value="0.35" units="cm"/>
      <inkml:brushProperty name="height" value="0.3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4:30.255"/>
    </inkml:context>
    <inkml:brush xml:id="br0">
      <inkml:brushProperty name="width" value="0.35" units="cm"/>
      <inkml:brushProperty name="height" value="0.3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4:31.866"/>
    </inkml:context>
    <inkml:brush xml:id="br0">
      <inkml:brushProperty name="width" value="0.35" units="cm"/>
      <inkml:brushProperty name="height" value="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7:49.647"/>
    </inkml:context>
    <inkml:brush xml:id="br0">
      <inkml:brushProperty name="width" value="0.35" units="cm"/>
      <inkml:brushProperty name="height" value="0.3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7:50.904"/>
    </inkml:context>
    <inkml:brush xml:id="br0">
      <inkml:brushProperty name="width" value="0.35" units="cm"/>
      <inkml:brushProperty name="height" value="0.3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9:47:52.995"/>
    </inkml:context>
    <inkml:brush xml:id="br0">
      <inkml:brushProperty name="width" value="0.35" units="cm"/>
      <inkml:brushProperty name="height" value="0.3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4664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616465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339276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031318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62231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78503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173434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07901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45623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67944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6/6/2023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‹nº›</a:t>
            </a:fld>
            <a:endParaRPr lang="en-US"/>
          </a:p>
        </p:txBody>
      </p:sp>
    </p:spTree>
    <p:extLst>
      <p:ext uri="{BB962C8B-B14F-4D97-AF65-F5344CB8AC3E}">
        <p14:creationId xmlns:p14="http://schemas.microsoft.com/office/powerpoint/2010/main" val="239044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6/6/2023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‹nº›</a:t>
            </a:fld>
            <a:endParaRPr lang="en-US"/>
          </a:p>
        </p:txBody>
      </p:sp>
    </p:spTree>
    <p:extLst>
      <p:ext uri="{BB962C8B-B14F-4D97-AF65-F5344CB8AC3E}">
        <p14:creationId xmlns:p14="http://schemas.microsoft.com/office/powerpoint/2010/main" val="23642692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customXml" Target="../ink/ink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8">
            <a:extLst>
              <a:ext uri="{FF2B5EF4-FFF2-40B4-BE49-F238E27FC236}">
                <a16:creationId xmlns:a16="http://schemas.microsoft.com/office/drawing/2014/main" id="{C2329425-0083-BCD7-C8F1-24F1F98B7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10" descr="Uma imagem com colunata&#10;&#10;Descrição gerada automaticamente">
            <a:extLst>
              <a:ext uri="{FF2B5EF4-FFF2-40B4-BE49-F238E27FC236}">
                <a16:creationId xmlns:a16="http://schemas.microsoft.com/office/drawing/2014/main" id="{68388302-40B7-E425-E032-44338C8937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59" name="Freeform: Shape 10">
            <a:extLst>
              <a:ext uri="{FF2B5EF4-FFF2-40B4-BE49-F238E27FC236}">
                <a16:creationId xmlns:a16="http://schemas.microsoft.com/office/drawing/2014/main" id="{5FFCE8CD-3FA1-5CD3-0A5E-DF1AE2370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283012" y="490590"/>
            <a:ext cx="11953381" cy="6475203"/>
          </a:xfrm>
          <a:custGeom>
            <a:avLst/>
            <a:gdLst>
              <a:gd name="connsiteX0" fmla="*/ 2195972 w 11953381"/>
              <a:gd name="connsiteY0" fmla="*/ 2336 h 6475203"/>
              <a:gd name="connsiteX1" fmla="*/ 6451 w 11953381"/>
              <a:gd name="connsiteY1" fmla="*/ 741155 h 6475203"/>
              <a:gd name="connsiteX2" fmla="*/ 0 w 11953381"/>
              <a:gd name="connsiteY2" fmla="*/ 746044 h 6475203"/>
              <a:gd name="connsiteX3" fmla="*/ 100003 w 11953381"/>
              <a:gd name="connsiteY3" fmla="*/ 6475203 h 6475203"/>
              <a:gd name="connsiteX4" fmla="*/ 11953381 w 11953381"/>
              <a:gd name="connsiteY4" fmla="*/ 6268302 h 6475203"/>
              <a:gd name="connsiteX5" fmla="*/ 4666255 w 11953381"/>
              <a:gd name="connsiteY5" fmla="*/ 753030 h 6475203"/>
              <a:gd name="connsiteX6" fmla="*/ 4581978 w 11953381"/>
              <a:gd name="connsiteY6" fmla="*/ 692507 h 6475203"/>
              <a:gd name="connsiteX7" fmla="*/ 2429229 w 11953381"/>
              <a:gd name="connsiteY7" fmla="*/ 1150 h 6475203"/>
              <a:gd name="connsiteX8" fmla="*/ 2195972 w 11953381"/>
              <a:gd name="connsiteY8" fmla="*/ 2336 h 647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53381" h="6475203">
                <a:moveTo>
                  <a:pt x="2195972" y="2336"/>
                </a:moveTo>
                <a:cubicBezTo>
                  <a:pt x="1419299" y="28801"/>
                  <a:pt x="654656" y="279884"/>
                  <a:pt x="6451" y="741155"/>
                </a:cubicBezTo>
                <a:lnTo>
                  <a:pt x="0" y="746044"/>
                </a:lnTo>
                <a:lnTo>
                  <a:pt x="100003" y="6475203"/>
                </a:lnTo>
                <a:lnTo>
                  <a:pt x="11953381" y="6268302"/>
                </a:lnTo>
                <a:lnTo>
                  <a:pt x="4666255" y="753030"/>
                </a:lnTo>
                <a:lnTo>
                  <a:pt x="4581978" y="692507"/>
                </a:lnTo>
                <a:cubicBezTo>
                  <a:pt x="3924516" y="245206"/>
                  <a:pt x="3176141" y="19009"/>
                  <a:pt x="2429229" y="1150"/>
                </a:cubicBezTo>
                <a:cubicBezTo>
                  <a:pt x="2351426" y="-711"/>
                  <a:pt x="2273638" y="-310"/>
                  <a:pt x="2195972" y="2336"/>
                </a:cubicBezTo>
                <a:close/>
              </a:path>
            </a:pathLst>
          </a:custGeom>
          <a:gradFill>
            <a:gsLst>
              <a:gs pos="32000">
                <a:schemeClr val="bg2">
                  <a:alpha val="80000"/>
                </a:schemeClr>
              </a:gs>
              <a:gs pos="100000">
                <a:schemeClr val="accent1">
                  <a:lumMod val="60000"/>
                  <a:lumOff val="40000"/>
                  <a:alpha val="57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CaixaDeTexto 49">
            <a:extLst>
              <a:ext uri="{FF2B5EF4-FFF2-40B4-BE49-F238E27FC236}">
                <a16:creationId xmlns:a16="http://schemas.microsoft.com/office/drawing/2014/main" id="{E544DA2C-37F2-AC72-0B49-9F3C89A949A1}"/>
              </a:ext>
            </a:extLst>
          </p:cNvPr>
          <p:cNvSpPr txBox="1"/>
          <p:nvPr/>
        </p:nvSpPr>
        <p:spPr>
          <a:xfrm>
            <a:off x="6096000" y="2307365"/>
            <a:ext cx="5745623" cy="3939540"/>
          </a:xfrm>
          <a:prstGeom prst="rect">
            <a:avLst/>
          </a:prstGeom>
          <a:noFill/>
        </p:spPr>
        <p:txBody>
          <a:bodyPr wrap="square" rtlCol="0">
            <a:spAutoFit/>
          </a:bodyPr>
          <a:lstStyle/>
          <a:p>
            <a:r>
              <a:rPr lang="pt-PT" sz="2800" b="0" i="0" u="none" strike="noStrike" baseline="0" dirty="0">
                <a:solidFill>
                  <a:srgbClr val="000091"/>
                </a:solidFill>
                <a:latin typeface="CIDFont+F3"/>
              </a:rPr>
              <a:t>Projeto de um Sistema de Bases de Dados Relacional para o</a:t>
            </a:r>
          </a:p>
          <a:p>
            <a:r>
              <a:rPr lang="pt-PT" sz="2800" dirty="0">
                <a:solidFill>
                  <a:srgbClr val="000091"/>
                </a:solidFill>
                <a:latin typeface="CIDFont+F3"/>
              </a:rPr>
              <a:t>novo Hospital Central e Universitário da Madeira</a:t>
            </a:r>
          </a:p>
          <a:p>
            <a:endParaRPr lang="pt-PT" sz="2000" dirty="0"/>
          </a:p>
          <a:p>
            <a:r>
              <a:rPr lang="pt-PT" sz="2000" dirty="0"/>
              <a:t>Trabalho realizado por:</a:t>
            </a:r>
          </a:p>
          <a:p>
            <a:pPr marL="342900" indent="-342900">
              <a:buFont typeface="Arial" panose="020B0604020202020204" pitchFamily="34" charset="0"/>
              <a:buChar char="•"/>
            </a:pPr>
            <a:r>
              <a:rPr lang="pt-PT" sz="2000" dirty="0"/>
              <a:t>André Lima São Gil, A93192</a:t>
            </a:r>
          </a:p>
          <a:p>
            <a:pPr marL="342900" indent="-342900">
              <a:buFont typeface="Arial" panose="020B0604020202020204" pitchFamily="34" charset="0"/>
              <a:buChar char="•"/>
            </a:pPr>
            <a:r>
              <a:rPr lang="pt-PT" sz="2000" dirty="0"/>
              <a:t>António Filipe Castro Silva, A100533</a:t>
            </a:r>
          </a:p>
          <a:p>
            <a:pPr marL="342900" indent="-342900">
              <a:buFont typeface="Arial" panose="020B0604020202020204" pitchFamily="34" charset="0"/>
              <a:buChar char="•"/>
            </a:pPr>
            <a:r>
              <a:rPr lang="pt-PT" sz="2000" dirty="0"/>
              <a:t>Pedro Emanuel Organista Silva, A100745</a:t>
            </a:r>
          </a:p>
          <a:p>
            <a:r>
              <a:rPr lang="pt-PT" sz="2000" dirty="0"/>
              <a:t>Grupo 48</a:t>
            </a:r>
          </a:p>
          <a:p>
            <a:endParaRPr lang="pt-PT" dirty="0"/>
          </a:p>
        </p:txBody>
      </p:sp>
      <p:pic>
        <p:nvPicPr>
          <p:cNvPr id="61" name="Picture 16">
            <a:extLst>
              <a:ext uri="{FF2B5EF4-FFF2-40B4-BE49-F238E27FC236}">
                <a16:creationId xmlns:a16="http://schemas.microsoft.com/office/drawing/2014/main" id="{34A8789F-B03E-A762-4374-566AD6F1B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904" y="5655429"/>
            <a:ext cx="1222064" cy="110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59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27546" y="-114514"/>
            <a:ext cx="10136908" cy="839045"/>
          </a:xfrm>
        </p:spPr>
        <p:txBody>
          <a:bodyPr anchor="b">
            <a:normAutofit/>
          </a:bodyPr>
          <a:lstStyle/>
          <a:p>
            <a:pPr algn="ctr"/>
            <a:r>
              <a:rPr lang="pt-PT" sz="4800" dirty="0"/>
              <a:t>Modelação conceptual: entidades</a:t>
            </a:r>
          </a:p>
        </p:txBody>
      </p:sp>
      <p:graphicFrame>
        <p:nvGraphicFramePr>
          <p:cNvPr id="6" name="Tabela 4">
            <a:extLst>
              <a:ext uri="{FF2B5EF4-FFF2-40B4-BE49-F238E27FC236}">
                <a16:creationId xmlns:a16="http://schemas.microsoft.com/office/drawing/2014/main" id="{DCBFBA7E-E66C-913A-7BE7-EAE71A1DDF47}"/>
              </a:ext>
            </a:extLst>
          </p:cNvPr>
          <p:cNvGraphicFramePr>
            <a:graphicFrameLocks noGrp="1"/>
          </p:cNvGraphicFramePr>
          <p:nvPr>
            <p:extLst>
              <p:ext uri="{D42A27DB-BD31-4B8C-83A1-F6EECF244321}">
                <p14:modId xmlns:p14="http://schemas.microsoft.com/office/powerpoint/2010/main" val="1767859864"/>
              </p:ext>
            </p:extLst>
          </p:nvPr>
        </p:nvGraphicFramePr>
        <p:xfrm>
          <a:off x="290557" y="724531"/>
          <a:ext cx="11545368" cy="5135880"/>
        </p:xfrm>
        <a:graphic>
          <a:graphicData uri="http://schemas.openxmlformats.org/drawingml/2006/table">
            <a:tbl>
              <a:tblPr firstRow="1" bandRow="1">
                <a:tableStyleId>{5C22544A-7EE6-4342-B048-85BDC9FD1C3A}</a:tableStyleId>
              </a:tblPr>
              <a:tblGrid>
                <a:gridCol w="2033899">
                  <a:extLst>
                    <a:ext uri="{9D8B030D-6E8A-4147-A177-3AD203B41FA5}">
                      <a16:colId xmlns:a16="http://schemas.microsoft.com/office/drawing/2014/main" val="2650891357"/>
                    </a:ext>
                  </a:extLst>
                </a:gridCol>
                <a:gridCol w="6323888">
                  <a:extLst>
                    <a:ext uri="{9D8B030D-6E8A-4147-A177-3AD203B41FA5}">
                      <a16:colId xmlns:a16="http://schemas.microsoft.com/office/drawing/2014/main" val="2412586457"/>
                    </a:ext>
                  </a:extLst>
                </a:gridCol>
                <a:gridCol w="3187581">
                  <a:extLst>
                    <a:ext uri="{9D8B030D-6E8A-4147-A177-3AD203B41FA5}">
                      <a16:colId xmlns:a16="http://schemas.microsoft.com/office/drawing/2014/main" val="3238395424"/>
                    </a:ext>
                  </a:extLst>
                </a:gridCol>
              </a:tblGrid>
              <a:tr h="159014">
                <a:tc>
                  <a:txBody>
                    <a:bodyPr/>
                    <a:lstStyle/>
                    <a:p>
                      <a:pPr algn="ctr"/>
                      <a:r>
                        <a:rPr lang="pt-PT" dirty="0"/>
                        <a:t>Entidade</a:t>
                      </a:r>
                    </a:p>
                  </a:txBody>
                  <a:tcPr/>
                </a:tc>
                <a:tc>
                  <a:txBody>
                    <a:bodyPr/>
                    <a:lstStyle/>
                    <a:p>
                      <a:pPr algn="ctr"/>
                      <a:r>
                        <a:rPr lang="pt-PT" dirty="0"/>
                        <a:t>Descrição</a:t>
                      </a:r>
                    </a:p>
                  </a:txBody>
                  <a:tcPr/>
                </a:tc>
                <a:tc>
                  <a:txBody>
                    <a:bodyPr/>
                    <a:lstStyle/>
                    <a:p>
                      <a:pPr algn="ctr"/>
                      <a:r>
                        <a:rPr lang="pt-PT" dirty="0"/>
                        <a:t>Atributos</a:t>
                      </a:r>
                    </a:p>
                  </a:txBody>
                  <a:tcPr/>
                </a:tc>
                <a:extLst>
                  <a:ext uri="{0D108BD9-81ED-4DB2-BD59-A6C34878D82A}">
                    <a16:rowId xmlns:a16="http://schemas.microsoft.com/office/drawing/2014/main" val="1283119887"/>
                  </a:ext>
                </a:extLst>
              </a:tr>
              <a:tr h="0">
                <a:tc>
                  <a:txBody>
                    <a:bodyPr/>
                    <a:lstStyle/>
                    <a:p>
                      <a:pPr fontAlgn="base"/>
                      <a:r>
                        <a:rPr lang="pt-PT" sz="1200" dirty="0">
                          <a:effectLst/>
                        </a:rPr>
                        <a:t>Médico</a:t>
                      </a:r>
                    </a:p>
                  </a:txBody>
                  <a:tcPr anchor="ctr"/>
                </a:tc>
                <a:tc>
                  <a:txBody>
                    <a:bodyPr/>
                    <a:lstStyle/>
                    <a:p>
                      <a:pPr fontAlgn="base"/>
                      <a:r>
                        <a:rPr lang="pt-PT" sz="1200" dirty="0">
                          <a:effectLst/>
                        </a:rPr>
                        <a:t>Entidade que vai dar as consultas no hospital </a:t>
                      </a:r>
                      <a:r>
                        <a:rPr lang="pt-PT" sz="1200" kern="1200" dirty="0">
                          <a:solidFill>
                            <a:schemeClr val="dk1"/>
                          </a:solidFill>
                          <a:effectLst/>
                          <a:latin typeface="+mn-lt"/>
                          <a:ea typeface="+mn-ea"/>
                          <a:cs typeface="+mn-cs"/>
                        </a:rPr>
                        <a:t>tratando</a:t>
                      </a:r>
                      <a:r>
                        <a:rPr lang="pt-PT" sz="1200" dirty="0">
                          <a:effectLst/>
                        </a:rPr>
                        <a:t> dos pacientes e, caso seja necessário, receita medicamentos ou exame.</a:t>
                      </a:r>
                    </a:p>
                  </a:txBody>
                  <a:tcPr anchor="ctr"/>
                </a:tc>
                <a:tc>
                  <a:txBody>
                    <a:bodyPr/>
                    <a:lstStyle/>
                    <a:p>
                      <a:pPr fontAlgn="base"/>
                      <a:r>
                        <a:rPr lang="pt-PT" sz="1200" dirty="0">
                          <a:effectLst/>
                        </a:rPr>
                        <a:t>ID único, nome, idade, género, morada, número de telefone e email, id de especialidade</a:t>
                      </a:r>
                    </a:p>
                  </a:txBody>
                  <a:tcPr anchor="ctr"/>
                </a:tc>
                <a:extLst>
                  <a:ext uri="{0D108BD9-81ED-4DB2-BD59-A6C34878D82A}">
                    <a16:rowId xmlns:a16="http://schemas.microsoft.com/office/drawing/2014/main" val="2860339810"/>
                  </a:ext>
                </a:extLst>
              </a:tr>
              <a:tr h="370840">
                <a:tc>
                  <a:txBody>
                    <a:bodyPr/>
                    <a:lstStyle/>
                    <a:p>
                      <a:pPr fontAlgn="base"/>
                      <a:r>
                        <a:rPr lang="pt-PT" sz="1200" dirty="0">
                          <a:effectLst/>
                        </a:rPr>
                        <a:t>Consulta</a:t>
                      </a:r>
                    </a:p>
                  </a:txBody>
                  <a:tcPr anchor="ctr"/>
                </a:tc>
                <a:tc>
                  <a:txBody>
                    <a:bodyPr/>
                    <a:lstStyle/>
                    <a:p>
                      <a:r>
                        <a:rPr lang="pt-PT" sz="1200" kern="1200" dirty="0">
                          <a:solidFill>
                            <a:schemeClr val="dk1"/>
                          </a:solidFill>
                          <a:effectLst/>
                          <a:latin typeface="+mn-lt"/>
                          <a:ea typeface="+mn-ea"/>
                          <a:cs typeface="+mn-cs"/>
                        </a:rPr>
                        <a:t>Entidade que identifica as consultas que são dadas pelos médicos e a que os pacientes vão, pode resultar num exame, em medicamentos ou em nenhum dos dois </a:t>
                      </a:r>
                    </a:p>
                  </a:txBody>
                  <a:tcPr anchor="ctr"/>
                </a:tc>
                <a:tc>
                  <a:txBody>
                    <a:bodyPr/>
                    <a:lstStyle/>
                    <a:p>
                      <a:endParaRPr lang="pt-PT" sz="1200" kern="1200" dirty="0">
                        <a:solidFill>
                          <a:schemeClr val="dk1"/>
                        </a:solidFill>
                        <a:effectLst/>
                        <a:latin typeface="+mn-lt"/>
                        <a:ea typeface="+mn-ea"/>
                        <a:cs typeface="+mn-cs"/>
                      </a:endParaRPr>
                    </a:p>
                    <a:p>
                      <a:r>
                        <a:rPr lang="pt-PT" sz="1200" kern="1200" dirty="0">
                          <a:solidFill>
                            <a:schemeClr val="dk1"/>
                          </a:solidFill>
                          <a:effectLst/>
                          <a:latin typeface="+mn-lt"/>
                          <a:ea typeface="+mn-ea"/>
                          <a:cs typeface="+mn-cs"/>
                        </a:rPr>
                        <a:t>ID único, data, pelo ID do medico e o ID do paciente; </a:t>
                      </a:r>
                    </a:p>
                    <a:p>
                      <a:pPr fontAlgn="base"/>
                      <a:endParaRPr lang="pt-PT" sz="12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749982456"/>
                  </a:ext>
                </a:extLst>
              </a:tr>
              <a:tr h="167602">
                <a:tc>
                  <a:txBody>
                    <a:bodyPr/>
                    <a:lstStyle/>
                    <a:p>
                      <a:pPr fontAlgn="base"/>
                      <a:r>
                        <a:rPr lang="pt-PT" sz="1200">
                          <a:effectLst/>
                        </a:rPr>
                        <a:t>Paciente</a:t>
                      </a:r>
                    </a:p>
                  </a:txBody>
                  <a:tcPr anchor="ctr"/>
                </a:tc>
                <a:tc>
                  <a:txBody>
                    <a:bodyPr/>
                    <a:lstStyle/>
                    <a:p>
                      <a:r>
                        <a:rPr lang="pt-PT" sz="1200" kern="1200" dirty="0">
                          <a:solidFill>
                            <a:schemeClr val="dk1"/>
                          </a:solidFill>
                          <a:effectLst/>
                          <a:latin typeface="+mn-lt"/>
                          <a:ea typeface="+mn-ea"/>
                          <a:cs typeface="+mn-cs"/>
                        </a:rPr>
                        <a:t>Entidade que vai às consultas, que pode ter um seguro de saúde e tem um historial médico. </a:t>
                      </a:r>
                    </a:p>
                    <a:p>
                      <a:pPr fontAlgn="base"/>
                      <a:endParaRPr lang="pt-PT" sz="1200" dirty="0">
                        <a:effectLst/>
                      </a:endParaRPr>
                    </a:p>
                  </a:txBody>
                  <a:tcPr anchor="ctr"/>
                </a:tc>
                <a:tc>
                  <a:txBody>
                    <a:bodyPr/>
                    <a:lstStyle/>
                    <a:p>
                      <a:pPr fontAlgn="base"/>
                      <a:r>
                        <a:rPr lang="pt-PT" sz="1200" dirty="0">
                          <a:effectLst/>
                        </a:rPr>
                        <a:t>ID único, nome, data de nascimento, idade, género, morada, número de telefone, email, contacto de emergência e id do seguro de saúde.</a:t>
                      </a:r>
                    </a:p>
                  </a:txBody>
                  <a:tcPr anchor="ctr"/>
                </a:tc>
                <a:extLst>
                  <a:ext uri="{0D108BD9-81ED-4DB2-BD59-A6C34878D82A}">
                    <a16:rowId xmlns:a16="http://schemas.microsoft.com/office/drawing/2014/main" val="3349279263"/>
                  </a:ext>
                </a:extLst>
              </a:tr>
              <a:tr h="370840">
                <a:tc>
                  <a:txBody>
                    <a:bodyPr/>
                    <a:lstStyle/>
                    <a:p>
                      <a:pPr fontAlgn="base"/>
                      <a:r>
                        <a:rPr lang="pt-PT" sz="1200">
                          <a:effectLst/>
                        </a:rPr>
                        <a:t>Seguro de Saúde</a:t>
                      </a:r>
                    </a:p>
                  </a:txBody>
                  <a:tcPr anchor="ctr"/>
                </a:tc>
                <a:tc>
                  <a:txBody>
                    <a:bodyPr/>
                    <a:lstStyle/>
                    <a:p>
                      <a:pPr fontAlgn="base"/>
                      <a:r>
                        <a:rPr lang="pt-PT" sz="1200" dirty="0">
                          <a:effectLst/>
                        </a:rPr>
                        <a:t>Entidade que trata do seguro de saúde de um paciente</a:t>
                      </a:r>
                    </a:p>
                  </a:txBody>
                  <a:tcPr anchor="ctr"/>
                </a:tc>
                <a:tc>
                  <a:txBody>
                    <a:bodyPr/>
                    <a:lstStyle/>
                    <a:p>
                      <a:pPr fontAlgn="base"/>
                      <a:r>
                        <a:rPr lang="pt-PT" sz="1200" dirty="0">
                          <a:effectLst/>
                        </a:rPr>
                        <a:t>ID único, seguradora, validade e percentagem</a:t>
                      </a:r>
                    </a:p>
                  </a:txBody>
                  <a:tcPr anchor="ctr"/>
                </a:tc>
                <a:extLst>
                  <a:ext uri="{0D108BD9-81ED-4DB2-BD59-A6C34878D82A}">
                    <a16:rowId xmlns:a16="http://schemas.microsoft.com/office/drawing/2014/main" val="3368955414"/>
                  </a:ext>
                </a:extLst>
              </a:tr>
              <a:tr h="370840">
                <a:tc>
                  <a:txBody>
                    <a:bodyPr/>
                    <a:lstStyle/>
                    <a:p>
                      <a:pPr fontAlgn="base"/>
                      <a:r>
                        <a:rPr lang="pt-PT" sz="1200">
                          <a:effectLst/>
                        </a:rPr>
                        <a:t>Especialidade</a:t>
                      </a:r>
                    </a:p>
                  </a:txBody>
                  <a:tcPr anchor="ctr"/>
                </a:tc>
                <a:tc>
                  <a:txBody>
                    <a:bodyPr/>
                    <a:lstStyle/>
                    <a:p>
                      <a:pPr fontAlgn="base"/>
                      <a:r>
                        <a:rPr lang="pt-PT" sz="1200" dirty="0">
                          <a:effectLst/>
                        </a:rPr>
                        <a:t>Entidade que trata da área de especialidade de cada médico</a:t>
                      </a:r>
                    </a:p>
                  </a:txBody>
                  <a:tcPr anchor="ctr"/>
                </a:tc>
                <a:tc>
                  <a:txBody>
                    <a:bodyPr/>
                    <a:lstStyle/>
                    <a:p>
                      <a:pPr fontAlgn="base"/>
                      <a:r>
                        <a:rPr lang="pt-PT" sz="1200" dirty="0">
                          <a:effectLst/>
                        </a:rPr>
                        <a:t>ID único e nome</a:t>
                      </a:r>
                    </a:p>
                  </a:txBody>
                  <a:tcPr anchor="ctr"/>
                </a:tc>
                <a:extLst>
                  <a:ext uri="{0D108BD9-81ED-4DB2-BD59-A6C34878D82A}">
                    <a16:rowId xmlns:a16="http://schemas.microsoft.com/office/drawing/2014/main" val="1511342002"/>
                  </a:ext>
                </a:extLst>
              </a:tr>
              <a:tr h="370840">
                <a:tc>
                  <a:txBody>
                    <a:bodyPr/>
                    <a:lstStyle/>
                    <a:p>
                      <a:pPr fontAlgn="base"/>
                      <a:r>
                        <a:rPr lang="pt-PT" sz="1200">
                          <a:effectLst/>
                        </a:rPr>
                        <a:t>Medicamentos</a:t>
                      </a:r>
                    </a:p>
                  </a:txBody>
                  <a:tcPr anchor="ctr"/>
                </a:tc>
                <a:tc>
                  <a:txBody>
                    <a:bodyPr/>
                    <a:lstStyle/>
                    <a:p>
                      <a:pPr fontAlgn="base"/>
                      <a:r>
                        <a:rPr lang="pt-PT" sz="1200" dirty="0">
                          <a:effectLst/>
                        </a:rPr>
                        <a:t>Entidade que trata dos medicamentos que podem ser receitados a cada paciente</a:t>
                      </a:r>
                    </a:p>
                  </a:txBody>
                  <a:tcPr anchor="ctr"/>
                </a:tc>
                <a:tc>
                  <a:txBody>
                    <a:bodyPr/>
                    <a:lstStyle/>
                    <a:p>
                      <a:pPr fontAlgn="base"/>
                      <a:r>
                        <a:rPr lang="pt-PT" sz="1200" dirty="0">
                          <a:effectLst/>
                        </a:rPr>
                        <a:t>ID único, nome e id da consulta</a:t>
                      </a:r>
                    </a:p>
                  </a:txBody>
                  <a:tcPr anchor="ctr"/>
                </a:tc>
                <a:extLst>
                  <a:ext uri="{0D108BD9-81ED-4DB2-BD59-A6C34878D82A}">
                    <a16:rowId xmlns:a16="http://schemas.microsoft.com/office/drawing/2014/main" val="33839761"/>
                  </a:ext>
                </a:extLst>
              </a:tr>
              <a:tr h="370840">
                <a:tc>
                  <a:txBody>
                    <a:bodyPr/>
                    <a:lstStyle/>
                    <a:p>
                      <a:pPr fontAlgn="base"/>
                      <a:r>
                        <a:rPr lang="pt-PT" sz="1200">
                          <a:effectLst/>
                        </a:rPr>
                        <a:t>Exame</a:t>
                      </a:r>
                    </a:p>
                  </a:txBody>
                  <a:tcPr anchor="ctr"/>
                </a:tc>
                <a:tc>
                  <a:txBody>
                    <a:bodyPr/>
                    <a:lstStyle/>
                    <a:p>
                      <a:pPr fontAlgn="base"/>
                      <a:r>
                        <a:rPr lang="pt-PT" sz="1200" dirty="0">
                          <a:effectLst/>
                        </a:rPr>
                        <a:t>Entidade que trata dos exames que um paciente pode ter de fazer depois de uma consulta, sendo que este utiliza uma peça do inventário</a:t>
                      </a:r>
                    </a:p>
                  </a:txBody>
                  <a:tcPr anchor="ctr"/>
                </a:tc>
                <a:tc>
                  <a:txBody>
                    <a:bodyPr/>
                    <a:lstStyle/>
                    <a:p>
                      <a:pPr fontAlgn="base"/>
                      <a:r>
                        <a:rPr lang="pt-PT" sz="1200" dirty="0">
                          <a:effectLst/>
                        </a:rPr>
                        <a:t>ID único, id do paciente, id do inventario, id da consulta, nome e a sua descrição.</a:t>
                      </a:r>
                    </a:p>
                  </a:txBody>
                  <a:tcPr anchor="ctr"/>
                </a:tc>
                <a:extLst>
                  <a:ext uri="{0D108BD9-81ED-4DB2-BD59-A6C34878D82A}">
                    <a16:rowId xmlns:a16="http://schemas.microsoft.com/office/drawing/2014/main" val="497852280"/>
                  </a:ext>
                </a:extLst>
              </a:tr>
              <a:tr h="370840">
                <a:tc>
                  <a:txBody>
                    <a:bodyPr/>
                    <a:lstStyle/>
                    <a:p>
                      <a:pPr fontAlgn="base"/>
                      <a:r>
                        <a:rPr lang="pt-PT" sz="1200">
                          <a:effectLst/>
                        </a:rPr>
                        <a:t>Inventário</a:t>
                      </a:r>
                    </a:p>
                  </a:txBody>
                  <a:tcPr anchor="ctr"/>
                </a:tc>
                <a:tc>
                  <a:txBody>
                    <a:bodyPr/>
                    <a:lstStyle/>
                    <a:p>
                      <a:r>
                        <a:rPr lang="pt-PT" sz="1200" dirty="0">
                          <a:effectLst/>
                        </a:rPr>
                        <a:t>Entidade que é utilizada na ocasião da existência de um exame</a:t>
                      </a:r>
                    </a:p>
                  </a:txBody>
                  <a:tcPr anchor="ctr"/>
                </a:tc>
                <a:tc>
                  <a:txBody>
                    <a:bodyPr/>
                    <a:lstStyle/>
                    <a:p>
                      <a:pPr fontAlgn="base"/>
                      <a:r>
                        <a:rPr lang="pt-PT" sz="1200" dirty="0">
                          <a:effectLst/>
                        </a:rPr>
                        <a:t>ID único e nome.</a:t>
                      </a:r>
                    </a:p>
                  </a:txBody>
                  <a:tcPr anchor="ctr"/>
                </a:tc>
                <a:extLst>
                  <a:ext uri="{0D108BD9-81ED-4DB2-BD59-A6C34878D82A}">
                    <a16:rowId xmlns:a16="http://schemas.microsoft.com/office/drawing/2014/main" val="2001874967"/>
                  </a:ext>
                </a:extLst>
              </a:tr>
              <a:tr h="370840">
                <a:tc>
                  <a:txBody>
                    <a:bodyPr/>
                    <a:lstStyle/>
                    <a:p>
                      <a:pPr fontAlgn="base"/>
                      <a:r>
                        <a:rPr lang="pt-PT" sz="1200" dirty="0">
                          <a:effectLst/>
                        </a:rPr>
                        <a:t>Historial Médico</a:t>
                      </a:r>
                    </a:p>
                  </a:txBody>
                  <a:tcPr anchor="ctr"/>
                </a:tc>
                <a:tc>
                  <a:txBody>
                    <a:bodyPr/>
                    <a:lstStyle/>
                    <a:p>
                      <a:pPr fontAlgn="base"/>
                      <a:r>
                        <a:rPr lang="pt-PT" sz="1200" dirty="0">
                          <a:effectLst/>
                        </a:rPr>
                        <a:t>Entidade que guarda o historial de todos os diagnósticos e medicamentos receitados de um paciente.</a:t>
                      </a:r>
                    </a:p>
                  </a:txBody>
                  <a:tcPr anchor="ctr"/>
                </a:tc>
                <a:tc>
                  <a:txBody>
                    <a:bodyPr/>
                    <a:lstStyle/>
                    <a:p>
                      <a:pPr fontAlgn="base"/>
                      <a:r>
                        <a:rPr lang="pt-PT" sz="1200" dirty="0">
                          <a:effectLst/>
                        </a:rPr>
                        <a:t>ID único, id do paciente, diagnósticos gerais e medicamentos.</a:t>
                      </a:r>
                    </a:p>
                  </a:txBody>
                  <a:tcPr anchor="ctr"/>
                </a:tc>
                <a:extLst>
                  <a:ext uri="{0D108BD9-81ED-4DB2-BD59-A6C34878D82A}">
                    <a16:rowId xmlns:a16="http://schemas.microsoft.com/office/drawing/2014/main" val="165348759"/>
                  </a:ext>
                </a:extLst>
              </a:tr>
            </a:tbl>
          </a:graphicData>
        </a:graphic>
      </p:graphicFrame>
    </p:spTree>
    <p:extLst>
      <p:ext uri="{BB962C8B-B14F-4D97-AF65-F5344CB8AC3E}">
        <p14:creationId xmlns:p14="http://schemas.microsoft.com/office/powerpoint/2010/main" val="14497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420681" y="76913"/>
            <a:ext cx="11350638" cy="710857"/>
          </a:xfrm>
        </p:spPr>
        <p:txBody>
          <a:bodyPr anchor="b">
            <a:normAutofit fontScale="90000"/>
          </a:bodyPr>
          <a:lstStyle/>
          <a:p>
            <a:pPr algn="ctr"/>
            <a:r>
              <a:rPr lang="pt-PT" sz="5300" dirty="0"/>
              <a:t>Modelação</a:t>
            </a:r>
            <a:r>
              <a:rPr lang="pt-PT" sz="4800" dirty="0"/>
              <a:t> conceptual: relacionamentos</a:t>
            </a:r>
          </a:p>
        </p:txBody>
      </p:sp>
      <p:graphicFrame>
        <p:nvGraphicFramePr>
          <p:cNvPr id="3" name="Tabela 3">
            <a:extLst>
              <a:ext uri="{FF2B5EF4-FFF2-40B4-BE49-F238E27FC236}">
                <a16:creationId xmlns:a16="http://schemas.microsoft.com/office/drawing/2014/main" id="{D293C1C3-68EB-D0C4-494D-09AE5CA9CBC9}"/>
              </a:ext>
            </a:extLst>
          </p:cNvPr>
          <p:cNvGraphicFramePr>
            <a:graphicFrameLocks noGrp="1"/>
          </p:cNvGraphicFramePr>
          <p:nvPr>
            <p:extLst>
              <p:ext uri="{D42A27DB-BD31-4B8C-83A1-F6EECF244321}">
                <p14:modId xmlns:p14="http://schemas.microsoft.com/office/powerpoint/2010/main" val="2746135071"/>
              </p:ext>
            </p:extLst>
          </p:nvPr>
        </p:nvGraphicFramePr>
        <p:xfrm>
          <a:off x="596781" y="740967"/>
          <a:ext cx="10998437" cy="6040120"/>
        </p:xfrm>
        <a:graphic>
          <a:graphicData uri="http://schemas.openxmlformats.org/drawingml/2006/table">
            <a:tbl>
              <a:tblPr firstRow="1" bandRow="1">
                <a:tableStyleId>{5C22544A-7EE6-4342-B048-85BDC9FD1C3A}</a:tableStyleId>
              </a:tblPr>
              <a:tblGrid>
                <a:gridCol w="2512463">
                  <a:extLst>
                    <a:ext uri="{9D8B030D-6E8A-4147-A177-3AD203B41FA5}">
                      <a16:colId xmlns:a16="http://schemas.microsoft.com/office/drawing/2014/main" val="2274692480"/>
                    </a:ext>
                  </a:extLst>
                </a:gridCol>
                <a:gridCol w="4862557">
                  <a:extLst>
                    <a:ext uri="{9D8B030D-6E8A-4147-A177-3AD203B41FA5}">
                      <a16:colId xmlns:a16="http://schemas.microsoft.com/office/drawing/2014/main" val="3939497264"/>
                    </a:ext>
                  </a:extLst>
                </a:gridCol>
                <a:gridCol w="3623417">
                  <a:extLst>
                    <a:ext uri="{9D8B030D-6E8A-4147-A177-3AD203B41FA5}">
                      <a16:colId xmlns:a16="http://schemas.microsoft.com/office/drawing/2014/main" val="2821267656"/>
                    </a:ext>
                  </a:extLst>
                </a:gridCol>
              </a:tblGrid>
              <a:tr h="370840">
                <a:tc>
                  <a:txBody>
                    <a:bodyPr/>
                    <a:lstStyle/>
                    <a:p>
                      <a:pPr algn="ctr"/>
                      <a:r>
                        <a:rPr lang="pt-PT" dirty="0"/>
                        <a:t>Relacionamento</a:t>
                      </a:r>
                    </a:p>
                  </a:txBody>
                  <a:tcPr/>
                </a:tc>
                <a:tc>
                  <a:txBody>
                    <a:bodyPr/>
                    <a:lstStyle/>
                    <a:p>
                      <a:pPr algn="ctr"/>
                      <a:r>
                        <a:rPr lang="pt-PT" dirty="0"/>
                        <a:t>Descrição</a:t>
                      </a:r>
                    </a:p>
                  </a:txBody>
                  <a:tcPr/>
                </a:tc>
                <a:tc>
                  <a:txBody>
                    <a:bodyPr/>
                    <a:lstStyle/>
                    <a:p>
                      <a:pPr algn="ctr"/>
                      <a:r>
                        <a:rPr lang="pt-PT" dirty="0"/>
                        <a:t>Cardinalidade</a:t>
                      </a:r>
                    </a:p>
                  </a:txBody>
                  <a:tcPr/>
                </a:tc>
                <a:extLst>
                  <a:ext uri="{0D108BD9-81ED-4DB2-BD59-A6C34878D82A}">
                    <a16:rowId xmlns:a16="http://schemas.microsoft.com/office/drawing/2014/main" val="3424398781"/>
                  </a:ext>
                </a:extLst>
              </a:tr>
              <a:tr h="418242">
                <a:tc>
                  <a:txBody>
                    <a:bodyPr/>
                    <a:lstStyle/>
                    <a:p>
                      <a:pPr fontAlgn="base"/>
                      <a:r>
                        <a:rPr lang="pt-PT" sz="1400" dirty="0">
                          <a:effectLst/>
                        </a:rPr>
                        <a:t>Médico-Especialidade</a:t>
                      </a:r>
                    </a:p>
                  </a:txBody>
                  <a:tcPr anchor="ctr"/>
                </a:tc>
                <a:tc>
                  <a:txBody>
                    <a:bodyPr/>
                    <a:lstStyle/>
                    <a:p>
                      <a:pPr fontAlgn="base"/>
                      <a:r>
                        <a:rPr lang="pt-PT" sz="1200" b="0" i="0" u="none" strike="noStrike" kern="1200" baseline="0" dirty="0">
                          <a:solidFill>
                            <a:schemeClr val="dk1"/>
                          </a:solidFill>
                          <a:latin typeface="+mn-lt"/>
                          <a:ea typeface="+mn-ea"/>
                          <a:cs typeface="+mn-cs"/>
                        </a:rPr>
                        <a:t>De forma a podermos saber todas as especialidades existentes neste hospital, foi criada a entidade especialidade, mas esta tem de estar associada a um médico, pois ele é que pratica a especialidade em concreto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 médico só pode estar associado a uma especialidade, mas uma especialidade pode estar associada a vários médicos </a:t>
                      </a:r>
                      <a:endParaRPr lang="pt-PT" sz="1050" dirty="0">
                        <a:effectLst/>
                      </a:endParaRPr>
                    </a:p>
                  </a:txBody>
                  <a:tcPr anchor="ctr"/>
                </a:tc>
                <a:extLst>
                  <a:ext uri="{0D108BD9-81ED-4DB2-BD59-A6C34878D82A}">
                    <a16:rowId xmlns:a16="http://schemas.microsoft.com/office/drawing/2014/main" val="2931565734"/>
                  </a:ext>
                </a:extLst>
              </a:tr>
              <a:tr h="370840">
                <a:tc>
                  <a:txBody>
                    <a:bodyPr/>
                    <a:lstStyle/>
                    <a:p>
                      <a:pPr fontAlgn="base"/>
                      <a:r>
                        <a:rPr lang="pt-PT" sz="1400" dirty="0">
                          <a:effectLst/>
                        </a:rPr>
                        <a:t>Médico-Consulta</a:t>
                      </a:r>
                    </a:p>
                  </a:txBody>
                  <a:tcPr anchor="ctr"/>
                </a:tc>
                <a:tc>
                  <a:txBody>
                    <a:bodyPr/>
                    <a:lstStyle/>
                    <a:p>
                      <a:pPr fontAlgn="base"/>
                      <a:r>
                        <a:rPr lang="pt-PT" sz="1200" b="0" i="0" u="none" strike="noStrike" kern="1200" baseline="0" dirty="0">
                          <a:solidFill>
                            <a:schemeClr val="dk1"/>
                          </a:solidFill>
                          <a:latin typeface="+mn-lt"/>
                          <a:ea typeface="+mn-ea"/>
                          <a:cs typeface="+mn-cs"/>
                        </a:rPr>
                        <a:t>Como uma consulta é efetuada por um médico em concreto estas têm de estar relacionadas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 médico pode dar várias consultas, mas uma consulta é dada por um só médico </a:t>
                      </a:r>
                      <a:endParaRPr lang="pt-PT" sz="1050" dirty="0">
                        <a:effectLst/>
                      </a:endParaRPr>
                    </a:p>
                  </a:txBody>
                  <a:tcPr anchor="ctr"/>
                </a:tc>
                <a:extLst>
                  <a:ext uri="{0D108BD9-81ED-4DB2-BD59-A6C34878D82A}">
                    <a16:rowId xmlns:a16="http://schemas.microsoft.com/office/drawing/2014/main" val="4218213683"/>
                  </a:ext>
                </a:extLst>
              </a:tr>
              <a:tr h="414623">
                <a:tc>
                  <a:txBody>
                    <a:bodyPr/>
                    <a:lstStyle/>
                    <a:p>
                      <a:pPr fontAlgn="base"/>
                      <a:r>
                        <a:rPr lang="pt-PT" sz="1400">
                          <a:effectLst/>
                        </a:rPr>
                        <a:t>Consulta-Paciente</a:t>
                      </a:r>
                    </a:p>
                  </a:txBody>
                  <a:tcPr anchor="ctr"/>
                </a:tc>
                <a:tc>
                  <a:txBody>
                    <a:bodyPr/>
                    <a:lstStyle/>
                    <a:p>
                      <a:pPr fontAlgn="base"/>
                      <a:r>
                        <a:rPr lang="pt-PT" sz="1200" b="0" i="0" u="none" strike="noStrike" kern="1200" baseline="0" dirty="0">
                          <a:solidFill>
                            <a:schemeClr val="dk1"/>
                          </a:solidFill>
                          <a:latin typeface="+mn-lt"/>
                          <a:ea typeface="+mn-ea"/>
                          <a:cs typeface="+mn-cs"/>
                        </a:rPr>
                        <a:t>Visto que os clientes vão a consultas estas entidades têm de estar relacionadas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Uma consulta é dada a um só paciente, mas um paciente pode ter várias consultas </a:t>
                      </a:r>
                      <a:endParaRPr lang="pt-PT" sz="1050" dirty="0">
                        <a:effectLst/>
                      </a:endParaRPr>
                    </a:p>
                  </a:txBody>
                  <a:tcPr anchor="ctr"/>
                </a:tc>
                <a:extLst>
                  <a:ext uri="{0D108BD9-81ED-4DB2-BD59-A6C34878D82A}">
                    <a16:rowId xmlns:a16="http://schemas.microsoft.com/office/drawing/2014/main" val="2467969353"/>
                  </a:ext>
                </a:extLst>
              </a:tr>
              <a:tr h="370840">
                <a:tc>
                  <a:txBody>
                    <a:bodyPr/>
                    <a:lstStyle/>
                    <a:p>
                      <a:pPr fontAlgn="base"/>
                      <a:r>
                        <a:rPr lang="pt-PT" sz="1400">
                          <a:effectLst/>
                        </a:rPr>
                        <a:t>Consulta-Medicamentos</a:t>
                      </a:r>
                    </a:p>
                  </a:txBody>
                  <a:tcPr anchor="ctr"/>
                </a:tc>
                <a:tc>
                  <a:txBody>
                    <a:bodyPr/>
                    <a:lstStyle/>
                    <a:p>
                      <a:pPr fontAlgn="base"/>
                      <a:r>
                        <a:rPr lang="pt-PT" sz="1200" b="0" i="0" u="none" strike="noStrike" kern="1200" baseline="0" dirty="0">
                          <a:solidFill>
                            <a:schemeClr val="dk1"/>
                          </a:solidFill>
                          <a:latin typeface="+mn-lt"/>
                          <a:ea typeface="+mn-ea"/>
                          <a:cs typeface="+mn-cs"/>
                        </a:rPr>
                        <a:t>No final de uma consulta, esta pode ser dada por terminada, sem posterior acontecimento ou podem ser receitados medicamentos ou feito um exame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Uma consulta pode ou não resultar em medicamentos e medicamentos têm de resultar de uma consulta </a:t>
                      </a:r>
                      <a:endParaRPr lang="pt-PT" sz="1050" dirty="0">
                        <a:effectLst/>
                      </a:endParaRPr>
                    </a:p>
                  </a:txBody>
                  <a:tcPr anchor="ctr"/>
                </a:tc>
                <a:extLst>
                  <a:ext uri="{0D108BD9-81ED-4DB2-BD59-A6C34878D82A}">
                    <a16:rowId xmlns:a16="http://schemas.microsoft.com/office/drawing/2014/main" val="1939048350"/>
                  </a:ext>
                </a:extLst>
              </a:tr>
              <a:tr h="370840">
                <a:tc>
                  <a:txBody>
                    <a:bodyPr/>
                    <a:lstStyle/>
                    <a:p>
                      <a:pPr fontAlgn="base"/>
                      <a:r>
                        <a:rPr lang="pt-PT" sz="1400">
                          <a:effectLst/>
                        </a:rPr>
                        <a:t>Consulta-Exame</a:t>
                      </a:r>
                    </a:p>
                  </a:txBody>
                  <a:tcPr anchor="ctr"/>
                </a:tc>
                <a:tc>
                  <a:txBody>
                    <a:bodyPr/>
                    <a:lstStyle/>
                    <a:p>
                      <a:pPr fontAlgn="base"/>
                      <a:r>
                        <a:rPr lang="pt-PT" sz="1200" b="0" i="0" u="none" strike="noStrike" kern="1200" baseline="0" dirty="0">
                          <a:solidFill>
                            <a:schemeClr val="dk1"/>
                          </a:solidFill>
                          <a:latin typeface="+mn-lt"/>
                          <a:ea typeface="+mn-ea"/>
                          <a:cs typeface="+mn-cs"/>
                        </a:rPr>
                        <a:t>Tal como nos medicamentos, no final de uma consulta, esta pode ser dada por terminada, sem posterior acontecimento ou podem ser receitados medicamentos ou feito um exame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Uma consulta pode ou não resultar num exame e exames têm de resultar de uma consulta </a:t>
                      </a:r>
                      <a:endParaRPr lang="pt-PT" sz="1050" dirty="0">
                        <a:effectLst/>
                      </a:endParaRPr>
                    </a:p>
                  </a:txBody>
                  <a:tcPr anchor="ctr"/>
                </a:tc>
                <a:extLst>
                  <a:ext uri="{0D108BD9-81ED-4DB2-BD59-A6C34878D82A}">
                    <a16:rowId xmlns:a16="http://schemas.microsoft.com/office/drawing/2014/main" val="3337053428"/>
                  </a:ext>
                </a:extLst>
              </a:tr>
              <a:tr h="370840">
                <a:tc>
                  <a:txBody>
                    <a:bodyPr/>
                    <a:lstStyle/>
                    <a:p>
                      <a:pPr fontAlgn="base"/>
                      <a:r>
                        <a:rPr lang="pt-PT" sz="1400">
                          <a:effectLst/>
                        </a:rPr>
                        <a:t>Consulta-Historial Médico</a:t>
                      </a:r>
                    </a:p>
                  </a:txBody>
                  <a:tcPr anchor="ctr"/>
                </a:tc>
                <a:tc>
                  <a:txBody>
                    <a:bodyPr/>
                    <a:lstStyle/>
                    <a:p>
                      <a:pPr fontAlgn="base"/>
                      <a:r>
                        <a:rPr lang="pt-PT" sz="1200" b="0" i="0" u="none" strike="noStrike" kern="1200" baseline="0" dirty="0">
                          <a:solidFill>
                            <a:schemeClr val="dk1"/>
                          </a:solidFill>
                          <a:latin typeface="+mn-lt"/>
                          <a:ea typeface="+mn-ea"/>
                          <a:cs typeface="+mn-cs"/>
                        </a:rPr>
                        <a:t>No fim de cada consulta, esta é adicionada ao historial médico do paciente a partir do atributo Atualização do relacionamento</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Uma consulta atualiza um só historial médico, mas um historial médico pode ter várias consultas </a:t>
                      </a:r>
                      <a:endParaRPr lang="pt-PT" sz="1050" dirty="0">
                        <a:effectLst/>
                      </a:endParaRPr>
                    </a:p>
                  </a:txBody>
                  <a:tcPr anchor="ctr"/>
                </a:tc>
                <a:extLst>
                  <a:ext uri="{0D108BD9-81ED-4DB2-BD59-A6C34878D82A}">
                    <a16:rowId xmlns:a16="http://schemas.microsoft.com/office/drawing/2014/main" val="513560578"/>
                  </a:ext>
                </a:extLst>
              </a:tr>
              <a:tr h="370840">
                <a:tc>
                  <a:txBody>
                    <a:bodyPr/>
                    <a:lstStyle/>
                    <a:p>
                      <a:pPr fontAlgn="base"/>
                      <a:r>
                        <a:rPr lang="pt-PT" sz="1400">
                          <a:effectLst/>
                        </a:rPr>
                        <a:t>Paciente-Seguro de saúde</a:t>
                      </a:r>
                    </a:p>
                  </a:txBody>
                  <a:tcPr anchor="ctr"/>
                </a:tc>
                <a:tc>
                  <a:txBody>
                    <a:bodyPr/>
                    <a:lstStyle/>
                    <a:p>
                      <a:pPr fontAlgn="base"/>
                      <a:r>
                        <a:rPr lang="pt-PT" sz="1200" b="0" i="0" u="none" strike="noStrike" kern="1200" baseline="0" dirty="0">
                          <a:solidFill>
                            <a:schemeClr val="dk1"/>
                          </a:solidFill>
                          <a:latin typeface="+mn-lt"/>
                          <a:ea typeface="+mn-ea"/>
                          <a:cs typeface="+mn-cs"/>
                        </a:rPr>
                        <a:t>Todos os pacientes podem possuir um seguro de saúde que ajuda no pagamento das consultas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 paciente pode não ter ou ter um só seguro de saúde, mas um seguro de saúde pode ter vários pacientes </a:t>
                      </a:r>
                      <a:endParaRPr lang="pt-PT" sz="1050" dirty="0">
                        <a:effectLst/>
                      </a:endParaRPr>
                    </a:p>
                  </a:txBody>
                  <a:tcPr anchor="ctr"/>
                </a:tc>
                <a:extLst>
                  <a:ext uri="{0D108BD9-81ED-4DB2-BD59-A6C34878D82A}">
                    <a16:rowId xmlns:a16="http://schemas.microsoft.com/office/drawing/2014/main" val="2729884672"/>
                  </a:ext>
                </a:extLst>
              </a:tr>
              <a:tr h="370840">
                <a:tc>
                  <a:txBody>
                    <a:bodyPr/>
                    <a:lstStyle/>
                    <a:p>
                      <a:pPr fontAlgn="base"/>
                      <a:r>
                        <a:rPr lang="pt-PT" sz="1400" dirty="0">
                          <a:effectLst/>
                        </a:rPr>
                        <a:t>Paciente-Historial Médico</a:t>
                      </a:r>
                    </a:p>
                  </a:txBody>
                  <a:tcPr anchor="ctr"/>
                </a:tc>
                <a:tc>
                  <a:txBody>
                    <a:bodyPr/>
                    <a:lstStyle/>
                    <a:p>
                      <a:pPr fontAlgn="base"/>
                      <a:r>
                        <a:rPr lang="pt-PT" sz="1200" b="0" i="0" u="none" strike="noStrike" kern="1200" baseline="0" dirty="0">
                          <a:solidFill>
                            <a:schemeClr val="dk1"/>
                          </a:solidFill>
                          <a:latin typeface="+mn-lt"/>
                          <a:ea typeface="+mn-ea"/>
                          <a:cs typeface="+mn-cs"/>
                        </a:rPr>
                        <a:t>Todos os pacientes têm o seu próprio historial médico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 paciente só pode ter um historial médico e um historial médico só pode estar associado a um paciente </a:t>
                      </a:r>
                      <a:endParaRPr lang="pt-PT" sz="1050" dirty="0">
                        <a:effectLst/>
                      </a:endParaRPr>
                    </a:p>
                  </a:txBody>
                  <a:tcPr anchor="ctr"/>
                </a:tc>
                <a:extLst>
                  <a:ext uri="{0D108BD9-81ED-4DB2-BD59-A6C34878D82A}">
                    <a16:rowId xmlns:a16="http://schemas.microsoft.com/office/drawing/2014/main" val="441320808"/>
                  </a:ext>
                </a:extLst>
              </a:tr>
              <a:tr h="370840">
                <a:tc>
                  <a:txBody>
                    <a:bodyPr/>
                    <a:lstStyle/>
                    <a:p>
                      <a:pPr fontAlgn="base"/>
                      <a:r>
                        <a:rPr lang="pt-PT" sz="1400" dirty="0">
                          <a:effectLst/>
                        </a:rPr>
                        <a:t>Exame-Inventário</a:t>
                      </a:r>
                    </a:p>
                  </a:txBody>
                  <a:tcPr anchor="ctr"/>
                </a:tc>
                <a:tc>
                  <a:txBody>
                    <a:bodyPr/>
                    <a:lstStyle/>
                    <a:p>
                      <a:pPr fontAlgn="base"/>
                      <a:r>
                        <a:rPr lang="pt-PT" sz="1200" b="0" i="0" u="none" strike="noStrike" kern="1200" baseline="0" dirty="0">
                          <a:solidFill>
                            <a:schemeClr val="dk1"/>
                          </a:solidFill>
                          <a:latin typeface="+mn-lt"/>
                          <a:ea typeface="+mn-ea"/>
                          <a:cs typeface="+mn-cs"/>
                        </a:rPr>
                        <a:t>Sempre que é efetuado um exame este usa parte do inventário </a:t>
                      </a:r>
                      <a:endParaRPr lang="pt-PT" sz="1050" dirty="0">
                        <a:effectLst/>
                      </a:endParaRPr>
                    </a:p>
                  </a:txBody>
                  <a:tcPr anchor="ctr"/>
                </a:tc>
                <a:tc>
                  <a:txBody>
                    <a:bodyPr/>
                    <a:lstStyle/>
                    <a:p>
                      <a:pPr fontAlgn="base"/>
                      <a:r>
                        <a:rPr lang="pt-PT" sz="1200" b="0" i="0" u="none" strike="noStrike" kern="1200" baseline="0" dirty="0">
                          <a:solidFill>
                            <a:schemeClr val="dk1"/>
                          </a:solidFill>
                          <a:latin typeface="+mn-lt"/>
                          <a:ea typeface="+mn-ea"/>
                          <a:cs typeface="+mn-cs"/>
                        </a:rPr>
                        <a:t>Um exame usa um só elemento do inventário e o inventário pode ou não ter sido ainda usado por exames</a:t>
                      </a:r>
                      <a:r>
                        <a:rPr lang="pt-PT" sz="1800" b="0" i="0" u="none" strike="noStrike" kern="1200" baseline="0" dirty="0">
                          <a:solidFill>
                            <a:schemeClr val="dk1"/>
                          </a:solidFill>
                          <a:latin typeface="+mn-lt"/>
                          <a:ea typeface="+mn-ea"/>
                          <a:cs typeface="+mn-cs"/>
                        </a:rPr>
                        <a:t>. </a:t>
                      </a:r>
                      <a:endParaRPr lang="pt-PT" sz="1400" dirty="0">
                        <a:effectLst/>
                      </a:endParaRPr>
                    </a:p>
                  </a:txBody>
                  <a:tcPr anchor="ctr"/>
                </a:tc>
                <a:extLst>
                  <a:ext uri="{0D108BD9-81ED-4DB2-BD59-A6C34878D82A}">
                    <a16:rowId xmlns:a16="http://schemas.microsoft.com/office/drawing/2014/main" val="4169240971"/>
                  </a:ext>
                </a:extLst>
              </a:tr>
            </a:tbl>
          </a:graphicData>
        </a:graphic>
      </p:graphicFrame>
    </p:spTree>
    <p:extLst>
      <p:ext uri="{BB962C8B-B14F-4D97-AF65-F5344CB8AC3E}">
        <p14:creationId xmlns:p14="http://schemas.microsoft.com/office/powerpoint/2010/main" val="115676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29091" y="0"/>
            <a:ext cx="10367913" cy="1102407"/>
          </a:xfrm>
        </p:spPr>
        <p:txBody>
          <a:bodyPr anchor="b">
            <a:normAutofit/>
          </a:bodyPr>
          <a:lstStyle/>
          <a:p>
            <a:pPr algn="ctr"/>
            <a:r>
              <a:rPr lang="en-US" sz="6000"/>
              <a:t>DIAGRAMA ER</a:t>
            </a:r>
            <a:endParaRPr lang="en-US" sz="6000" dirty="0"/>
          </a:p>
        </p:txBody>
      </p:sp>
      <p:pic>
        <p:nvPicPr>
          <p:cNvPr id="3" name="Imagem 2">
            <a:extLst>
              <a:ext uri="{FF2B5EF4-FFF2-40B4-BE49-F238E27FC236}">
                <a16:creationId xmlns:a16="http://schemas.microsoft.com/office/drawing/2014/main" id="{CC5E33B3-2DD2-E797-E8D3-C3B2C88BC074}"/>
              </a:ext>
            </a:extLst>
          </p:cNvPr>
          <p:cNvPicPr>
            <a:picLocks noChangeAspect="1"/>
          </p:cNvPicPr>
          <p:nvPr/>
        </p:nvPicPr>
        <p:blipFill>
          <a:blip r:embed="rId2"/>
          <a:stretch>
            <a:fillRect/>
          </a:stretch>
        </p:blipFill>
        <p:spPr>
          <a:xfrm>
            <a:off x="0" y="980910"/>
            <a:ext cx="12192000" cy="5579843"/>
          </a:xfrm>
          <a:prstGeom prst="rect">
            <a:avLst/>
          </a:prstGeom>
        </p:spPr>
      </p:pic>
    </p:spTree>
    <p:extLst>
      <p:ext uri="{BB962C8B-B14F-4D97-AF65-F5344CB8AC3E}">
        <p14:creationId xmlns:p14="http://schemas.microsoft.com/office/powerpoint/2010/main" val="219134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BF199-C258-BC98-2D4A-DF1ADB5C603D}"/>
              </a:ext>
            </a:extLst>
          </p:cNvPr>
          <p:cNvSpPr>
            <a:spLocks noGrp="1"/>
          </p:cNvSpPr>
          <p:nvPr>
            <p:ph type="title"/>
          </p:nvPr>
        </p:nvSpPr>
        <p:spPr>
          <a:xfrm>
            <a:off x="1652557" y="337218"/>
            <a:ext cx="8886884" cy="745374"/>
          </a:xfrm>
        </p:spPr>
        <p:txBody>
          <a:bodyPr/>
          <a:lstStyle/>
          <a:p>
            <a:pPr algn="ctr"/>
            <a:r>
              <a:rPr lang="pt-PT" dirty="0"/>
              <a:t>Modelo Lógico: tabelas do modelo lógico</a:t>
            </a:r>
          </a:p>
        </p:txBody>
      </p:sp>
      <p:pic>
        <p:nvPicPr>
          <p:cNvPr id="5" name="Imagem 4">
            <a:extLst>
              <a:ext uri="{FF2B5EF4-FFF2-40B4-BE49-F238E27FC236}">
                <a16:creationId xmlns:a16="http://schemas.microsoft.com/office/drawing/2014/main" id="{68539E1E-38DA-5C9A-8247-3EB75C911E2C}"/>
              </a:ext>
            </a:extLst>
          </p:cNvPr>
          <p:cNvPicPr>
            <a:picLocks noChangeAspect="1"/>
          </p:cNvPicPr>
          <p:nvPr/>
        </p:nvPicPr>
        <p:blipFill>
          <a:blip r:embed="rId2"/>
          <a:stretch>
            <a:fillRect/>
          </a:stretch>
        </p:blipFill>
        <p:spPr>
          <a:xfrm>
            <a:off x="1708294" y="1082592"/>
            <a:ext cx="8775411" cy="5775408"/>
          </a:xfrm>
          <a:prstGeom prst="rect">
            <a:avLst/>
          </a:prstGeom>
        </p:spPr>
      </p:pic>
    </p:spTree>
    <p:extLst>
      <p:ext uri="{BB962C8B-B14F-4D97-AF65-F5344CB8AC3E}">
        <p14:creationId xmlns:p14="http://schemas.microsoft.com/office/powerpoint/2010/main" val="317024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6451F1D-488C-6A32-75F2-DCD50E516F0A}"/>
              </a:ext>
            </a:extLst>
          </p:cNvPr>
          <p:cNvSpPr>
            <a:spLocks noGrp="1"/>
          </p:cNvSpPr>
          <p:nvPr>
            <p:ph type="title"/>
          </p:nvPr>
        </p:nvSpPr>
        <p:spPr>
          <a:xfrm>
            <a:off x="1063811" y="346319"/>
            <a:ext cx="8886825" cy="694302"/>
          </a:xfrm>
        </p:spPr>
        <p:txBody>
          <a:bodyPr/>
          <a:lstStyle/>
          <a:p>
            <a:pPr algn="ctr"/>
            <a:r>
              <a:rPr lang="pt-PT" dirty="0"/>
              <a:t>Modelo Lógico Produzido</a:t>
            </a:r>
          </a:p>
        </p:txBody>
      </p:sp>
      <p:pic>
        <p:nvPicPr>
          <p:cNvPr id="6" name="Imagem 5">
            <a:extLst>
              <a:ext uri="{FF2B5EF4-FFF2-40B4-BE49-F238E27FC236}">
                <a16:creationId xmlns:a16="http://schemas.microsoft.com/office/drawing/2014/main" id="{90E9A826-E68A-0BAF-E500-2ABA00D4080E}"/>
              </a:ext>
            </a:extLst>
          </p:cNvPr>
          <p:cNvPicPr>
            <a:picLocks noChangeAspect="1"/>
          </p:cNvPicPr>
          <p:nvPr/>
        </p:nvPicPr>
        <p:blipFill>
          <a:blip r:embed="rId2"/>
          <a:stretch>
            <a:fillRect/>
          </a:stretch>
        </p:blipFill>
        <p:spPr>
          <a:xfrm>
            <a:off x="771277" y="1040621"/>
            <a:ext cx="10447255" cy="5668868"/>
          </a:xfrm>
          <a:prstGeom prst="rect">
            <a:avLst/>
          </a:prstGeom>
        </p:spPr>
      </p:pic>
    </p:spTree>
    <p:extLst>
      <p:ext uri="{BB962C8B-B14F-4D97-AF65-F5344CB8AC3E}">
        <p14:creationId xmlns:p14="http://schemas.microsoft.com/office/powerpoint/2010/main" val="159987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9BA56-40ED-0A50-CDEC-6C74A775F6CA}"/>
              </a:ext>
            </a:extLst>
          </p:cNvPr>
          <p:cNvSpPr>
            <a:spLocks noGrp="1"/>
          </p:cNvSpPr>
          <p:nvPr>
            <p:ph type="title"/>
          </p:nvPr>
        </p:nvSpPr>
        <p:spPr>
          <a:xfrm>
            <a:off x="549780" y="303793"/>
            <a:ext cx="11092440" cy="736828"/>
          </a:xfrm>
        </p:spPr>
        <p:txBody>
          <a:bodyPr>
            <a:normAutofit/>
          </a:bodyPr>
          <a:lstStyle/>
          <a:p>
            <a:pPr algn="ctr"/>
            <a:r>
              <a:rPr lang="pt-PT" dirty="0"/>
              <a:t>Validação do modelo com interrogações do utilizador</a:t>
            </a:r>
          </a:p>
        </p:txBody>
      </p:sp>
      <p:sp>
        <p:nvSpPr>
          <p:cNvPr id="3" name="Marcador de Posição de Conteúdo 2">
            <a:extLst>
              <a:ext uri="{FF2B5EF4-FFF2-40B4-BE49-F238E27FC236}">
                <a16:creationId xmlns:a16="http://schemas.microsoft.com/office/drawing/2014/main" id="{A019C457-D78B-5475-C2FC-C1382F74AEE7}"/>
              </a:ext>
            </a:extLst>
          </p:cNvPr>
          <p:cNvSpPr>
            <a:spLocks noGrp="1"/>
          </p:cNvSpPr>
          <p:nvPr>
            <p:ph idx="1"/>
          </p:nvPr>
        </p:nvSpPr>
        <p:spPr>
          <a:xfrm>
            <a:off x="1224014" y="1181456"/>
            <a:ext cx="9743971" cy="4495088"/>
          </a:xfrm>
        </p:spPr>
        <p:txBody>
          <a:bodyPr>
            <a:normAutofit fontScale="92500" lnSpcReduction="10000"/>
          </a:bodyPr>
          <a:lstStyle/>
          <a:p>
            <a:pPr marL="0" indent="0">
              <a:buNone/>
            </a:pPr>
            <a:r>
              <a:rPr lang="pt-PT" dirty="0"/>
              <a:t>• </a:t>
            </a:r>
            <a:r>
              <a:rPr lang="pt-PT" b="1" dirty="0"/>
              <a:t>RE1</a:t>
            </a:r>
            <a:r>
              <a:rPr lang="pt-PT" dirty="0"/>
              <a:t> – Caso fosse necessário mudar a morada ou contacto de um paciente, recebíamos o seu id e o novo contacto/morada e mudávamos nas suas informações esse atributo</a:t>
            </a:r>
          </a:p>
          <a:p>
            <a:pPr marL="0" indent="0">
              <a:buNone/>
            </a:pPr>
            <a:r>
              <a:rPr lang="pt-PT" dirty="0"/>
              <a:t>• </a:t>
            </a:r>
            <a:r>
              <a:rPr lang="pt-PT" b="1" dirty="0"/>
              <a:t>RE2</a:t>
            </a:r>
            <a:r>
              <a:rPr lang="pt-PT" dirty="0"/>
              <a:t> – Caso apareça um novo paciente, recebemos todas as informações dele e adicionamo-lo à lista de pacientes do hospital com um id ainda não utilizado</a:t>
            </a:r>
          </a:p>
          <a:p>
            <a:pPr marL="0" indent="0">
              <a:buNone/>
            </a:pPr>
            <a:r>
              <a:rPr lang="pt-PT" dirty="0"/>
              <a:t>• </a:t>
            </a:r>
            <a:r>
              <a:rPr lang="pt-PT" b="1" dirty="0"/>
              <a:t>RE3</a:t>
            </a:r>
            <a:r>
              <a:rPr lang="pt-PT" dirty="0"/>
              <a:t> – Caso um paciente deixe de frequentar o hospital, recebemos o seu id e retiramo-lo da lista de pacientes</a:t>
            </a:r>
          </a:p>
          <a:p>
            <a:pPr marL="0" indent="0">
              <a:buNone/>
            </a:pPr>
            <a:r>
              <a:rPr lang="pt-PT" dirty="0"/>
              <a:t>•</a:t>
            </a:r>
            <a:r>
              <a:rPr lang="pt-PT" b="1" dirty="0"/>
              <a:t> RE6 </a:t>
            </a:r>
            <a:r>
              <a:rPr lang="pt-PT" dirty="0"/>
              <a:t>– Se queremos ver o historial médico de um paciente, damos o seu id e como o historial médico tem esse id associado como foreign key, conseguimos ver o historial médico desse paciente em concreto</a:t>
            </a:r>
          </a:p>
          <a:p>
            <a:pPr marL="0" indent="0">
              <a:buNone/>
            </a:pPr>
            <a:r>
              <a:rPr lang="pt-PT" dirty="0"/>
              <a:t>• </a:t>
            </a:r>
            <a:r>
              <a:rPr lang="pt-PT" b="1" dirty="0"/>
              <a:t>RE7</a:t>
            </a:r>
            <a:r>
              <a:rPr lang="pt-PT" dirty="0"/>
              <a:t> – Recebemos a lista de consultas e contabiliza quantas consultas houve nessa especialidade em concreto</a:t>
            </a:r>
          </a:p>
          <a:p>
            <a:pPr marL="0" indent="0">
              <a:buNone/>
            </a:pPr>
            <a:r>
              <a:rPr lang="pt-PT" dirty="0"/>
              <a:t>• </a:t>
            </a:r>
            <a:r>
              <a:rPr lang="pt-PT" b="1" dirty="0"/>
              <a:t>RE11</a:t>
            </a:r>
            <a:r>
              <a:rPr lang="pt-PT" dirty="0"/>
              <a:t> – Tal como o paciente, recebe todas as informações do médico e adiciona-o à lista de médicos</a:t>
            </a:r>
          </a:p>
        </p:txBody>
      </p:sp>
    </p:spTree>
    <p:extLst>
      <p:ext uri="{BB962C8B-B14F-4D97-AF65-F5344CB8AC3E}">
        <p14:creationId xmlns:p14="http://schemas.microsoft.com/office/powerpoint/2010/main" val="2109179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44DE9D3-C295-C82D-40C1-EAC365A4B504}"/>
              </a:ext>
            </a:extLst>
          </p:cNvPr>
          <p:cNvSpPr>
            <a:spLocks noGrp="1"/>
          </p:cNvSpPr>
          <p:nvPr>
            <p:ph type="title"/>
          </p:nvPr>
        </p:nvSpPr>
        <p:spPr>
          <a:xfrm>
            <a:off x="1066859" y="512748"/>
            <a:ext cx="8886825" cy="668664"/>
          </a:xfrm>
        </p:spPr>
        <p:txBody>
          <a:bodyPr>
            <a:normAutofit fontScale="90000"/>
          </a:bodyPr>
          <a:lstStyle/>
          <a:p>
            <a:pPr algn="ctr"/>
            <a:r>
              <a:rPr lang="pt-PT" dirty="0"/>
              <a:t>Implementação Física : </a:t>
            </a:r>
            <a:r>
              <a:rPr lang="pt-PT" sz="1800" b="1" i="0" u="none" strike="noStrike" baseline="0" dirty="0">
                <a:solidFill>
                  <a:srgbClr val="000000"/>
                </a:solidFill>
              </a:rPr>
              <a:t>Tradução do esquema lógico para o sistema de gestão de bases de dados escolhido em SQL </a:t>
            </a:r>
            <a:endParaRPr lang="pt-PT" dirty="0"/>
          </a:p>
        </p:txBody>
      </p:sp>
      <p:pic>
        <p:nvPicPr>
          <p:cNvPr id="6" name="Imagem 5">
            <a:extLst>
              <a:ext uri="{FF2B5EF4-FFF2-40B4-BE49-F238E27FC236}">
                <a16:creationId xmlns:a16="http://schemas.microsoft.com/office/drawing/2014/main" id="{54C38571-D8B0-FA65-EFEF-C1B6658FB4C1}"/>
              </a:ext>
            </a:extLst>
          </p:cNvPr>
          <p:cNvPicPr>
            <a:picLocks noChangeAspect="1"/>
          </p:cNvPicPr>
          <p:nvPr/>
        </p:nvPicPr>
        <p:blipFill>
          <a:blip r:embed="rId2"/>
          <a:stretch>
            <a:fillRect/>
          </a:stretch>
        </p:blipFill>
        <p:spPr>
          <a:xfrm>
            <a:off x="1" y="1181412"/>
            <a:ext cx="4018258" cy="5676588"/>
          </a:xfrm>
          <a:prstGeom prst="rect">
            <a:avLst/>
          </a:prstGeom>
        </p:spPr>
      </p:pic>
      <p:pic>
        <p:nvPicPr>
          <p:cNvPr id="8" name="Imagem 7">
            <a:extLst>
              <a:ext uri="{FF2B5EF4-FFF2-40B4-BE49-F238E27FC236}">
                <a16:creationId xmlns:a16="http://schemas.microsoft.com/office/drawing/2014/main" id="{7CDB1B40-037C-CEFB-E4D0-0E6B13BA2825}"/>
              </a:ext>
            </a:extLst>
          </p:cNvPr>
          <p:cNvPicPr>
            <a:picLocks noChangeAspect="1"/>
          </p:cNvPicPr>
          <p:nvPr/>
        </p:nvPicPr>
        <p:blipFill>
          <a:blip r:embed="rId3"/>
          <a:stretch>
            <a:fillRect/>
          </a:stretch>
        </p:blipFill>
        <p:spPr>
          <a:xfrm>
            <a:off x="4018259" y="1219088"/>
            <a:ext cx="3343561" cy="5638912"/>
          </a:xfrm>
          <a:prstGeom prst="rect">
            <a:avLst/>
          </a:prstGeom>
        </p:spPr>
      </p:pic>
      <p:pic>
        <p:nvPicPr>
          <p:cNvPr id="10" name="Imagem 9">
            <a:extLst>
              <a:ext uri="{FF2B5EF4-FFF2-40B4-BE49-F238E27FC236}">
                <a16:creationId xmlns:a16="http://schemas.microsoft.com/office/drawing/2014/main" id="{19C886E5-44B5-366C-76A4-E100DB71AC7F}"/>
              </a:ext>
            </a:extLst>
          </p:cNvPr>
          <p:cNvPicPr>
            <a:picLocks noChangeAspect="1"/>
          </p:cNvPicPr>
          <p:nvPr/>
        </p:nvPicPr>
        <p:blipFill>
          <a:blip r:embed="rId4"/>
          <a:stretch>
            <a:fillRect/>
          </a:stretch>
        </p:blipFill>
        <p:spPr>
          <a:xfrm>
            <a:off x="7361820" y="1273155"/>
            <a:ext cx="4787838" cy="2765389"/>
          </a:xfrm>
          <a:prstGeom prst="rect">
            <a:avLst/>
          </a:prstGeom>
        </p:spPr>
      </p:pic>
    </p:spTree>
    <p:extLst>
      <p:ext uri="{BB962C8B-B14F-4D97-AF65-F5344CB8AC3E}">
        <p14:creationId xmlns:p14="http://schemas.microsoft.com/office/powerpoint/2010/main" val="2597074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4145E2F5-6A73-1C9A-E42B-908C3018404B}"/>
              </a:ext>
            </a:extLst>
          </p:cNvPr>
          <p:cNvSpPr>
            <a:spLocks noGrp="1"/>
          </p:cNvSpPr>
          <p:nvPr>
            <p:ph type="title"/>
          </p:nvPr>
        </p:nvSpPr>
        <p:spPr>
          <a:xfrm>
            <a:off x="1652586" y="26098"/>
            <a:ext cx="8886825" cy="954088"/>
          </a:xfrm>
        </p:spPr>
        <p:txBody>
          <a:bodyPr>
            <a:normAutofit/>
          </a:bodyPr>
          <a:lstStyle/>
          <a:p>
            <a:pPr algn="ctr"/>
            <a:r>
              <a:rPr lang="pt-PT" dirty="0"/>
              <a:t>Implementação Física : </a:t>
            </a:r>
            <a:r>
              <a:rPr lang="pt-PT" sz="1800" b="1" i="0" u="none" strike="noStrike" baseline="0" dirty="0">
                <a:solidFill>
                  <a:srgbClr val="000000"/>
                </a:solidFill>
              </a:rPr>
              <a:t>Tradução das interrogações do utilizador para SQL (alguns exemplos) </a:t>
            </a:r>
            <a:endParaRPr lang="pt-PT" dirty="0"/>
          </a:p>
        </p:txBody>
      </p:sp>
      <p:pic>
        <p:nvPicPr>
          <p:cNvPr id="6" name="Imagem 5">
            <a:extLst>
              <a:ext uri="{FF2B5EF4-FFF2-40B4-BE49-F238E27FC236}">
                <a16:creationId xmlns:a16="http://schemas.microsoft.com/office/drawing/2014/main" id="{BA48F93D-E54F-FBC4-4472-EE85C5EB9E4B}"/>
              </a:ext>
            </a:extLst>
          </p:cNvPr>
          <p:cNvPicPr>
            <a:picLocks noChangeAspect="1"/>
          </p:cNvPicPr>
          <p:nvPr/>
        </p:nvPicPr>
        <p:blipFill>
          <a:blip r:embed="rId2"/>
          <a:stretch>
            <a:fillRect/>
          </a:stretch>
        </p:blipFill>
        <p:spPr>
          <a:xfrm>
            <a:off x="2856289" y="980187"/>
            <a:ext cx="6176811" cy="5851716"/>
          </a:xfrm>
          <a:prstGeom prst="rect">
            <a:avLst/>
          </a:prstGeom>
        </p:spPr>
      </p:pic>
    </p:spTree>
    <p:extLst>
      <p:ext uri="{BB962C8B-B14F-4D97-AF65-F5344CB8AC3E}">
        <p14:creationId xmlns:p14="http://schemas.microsoft.com/office/powerpoint/2010/main" val="335415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53F71-10F5-A5A4-DEE5-8F4F2DCDA5E7}"/>
              </a:ext>
            </a:extLst>
          </p:cNvPr>
          <p:cNvSpPr>
            <a:spLocks noGrp="1"/>
          </p:cNvSpPr>
          <p:nvPr>
            <p:ph type="title"/>
          </p:nvPr>
        </p:nvSpPr>
        <p:spPr>
          <a:xfrm>
            <a:off x="1066800" y="854579"/>
            <a:ext cx="9991458" cy="794759"/>
          </a:xfrm>
        </p:spPr>
        <p:txBody>
          <a:bodyPr>
            <a:noAutofit/>
          </a:bodyPr>
          <a:lstStyle/>
          <a:p>
            <a:r>
              <a:rPr lang="pt-PT" sz="2500" b="1" i="0" u="none" strike="noStrike" baseline="0" dirty="0">
                <a:solidFill>
                  <a:srgbClr val="000000"/>
                </a:solidFill>
              </a:rPr>
              <a:t>Definição e caracterização das vistas de utilização em SQL (alguns exemplos) </a:t>
            </a:r>
            <a:endParaRPr lang="pt-PT" sz="2500" dirty="0"/>
          </a:p>
        </p:txBody>
      </p:sp>
      <p:pic>
        <p:nvPicPr>
          <p:cNvPr id="5" name="Imagem 4">
            <a:extLst>
              <a:ext uri="{FF2B5EF4-FFF2-40B4-BE49-F238E27FC236}">
                <a16:creationId xmlns:a16="http://schemas.microsoft.com/office/drawing/2014/main" id="{EF4A0056-51AF-5D80-E239-A6E4E63367E2}"/>
              </a:ext>
            </a:extLst>
          </p:cNvPr>
          <p:cNvPicPr>
            <a:picLocks noChangeAspect="1"/>
          </p:cNvPicPr>
          <p:nvPr/>
        </p:nvPicPr>
        <p:blipFill>
          <a:blip r:embed="rId2"/>
          <a:stretch>
            <a:fillRect/>
          </a:stretch>
        </p:blipFill>
        <p:spPr>
          <a:xfrm>
            <a:off x="2128284" y="2140419"/>
            <a:ext cx="7935432" cy="1790950"/>
          </a:xfrm>
          <a:prstGeom prst="rect">
            <a:avLst/>
          </a:prstGeom>
        </p:spPr>
      </p:pic>
      <p:sp>
        <p:nvSpPr>
          <p:cNvPr id="6" name="CaixaDeTexto 5">
            <a:extLst>
              <a:ext uri="{FF2B5EF4-FFF2-40B4-BE49-F238E27FC236}">
                <a16:creationId xmlns:a16="http://schemas.microsoft.com/office/drawing/2014/main" id="{3CAFA863-C8A6-F9B6-C4FE-FE63C57FF513}"/>
              </a:ext>
            </a:extLst>
          </p:cNvPr>
          <p:cNvSpPr txBox="1"/>
          <p:nvPr/>
        </p:nvSpPr>
        <p:spPr>
          <a:xfrm>
            <a:off x="4506482" y="4053118"/>
            <a:ext cx="3112093" cy="369332"/>
          </a:xfrm>
          <a:prstGeom prst="rect">
            <a:avLst/>
          </a:prstGeom>
          <a:noFill/>
        </p:spPr>
        <p:txBody>
          <a:bodyPr wrap="square" rtlCol="0">
            <a:spAutoFit/>
          </a:bodyPr>
          <a:lstStyle/>
          <a:p>
            <a:r>
              <a:rPr lang="pt-PT" dirty="0"/>
              <a:t>View de Consultas Futuras</a:t>
            </a:r>
          </a:p>
        </p:txBody>
      </p:sp>
    </p:spTree>
    <p:extLst>
      <p:ext uri="{BB962C8B-B14F-4D97-AF65-F5344CB8AC3E}">
        <p14:creationId xmlns:p14="http://schemas.microsoft.com/office/powerpoint/2010/main" val="1364813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51FFF-51C6-A0D4-F221-ED4073AD9A3A}"/>
              </a:ext>
            </a:extLst>
          </p:cNvPr>
          <p:cNvSpPr>
            <a:spLocks noGrp="1"/>
          </p:cNvSpPr>
          <p:nvPr>
            <p:ph type="title"/>
          </p:nvPr>
        </p:nvSpPr>
        <p:spPr>
          <a:xfrm>
            <a:off x="1652558" y="372819"/>
            <a:ext cx="8886884" cy="953669"/>
          </a:xfrm>
        </p:spPr>
        <p:txBody>
          <a:bodyPr/>
          <a:lstStyle/>
          <a:p>
            <a:pPr algn="ctr"/>
            <a:r>
              <a:rPr lang="pt-PT" dirty="0"/>
              <a:t>Cálculo do espaço da base de dados</a:t>
            </a:r>
          </a:p>
        </p:txBody>
      </p:sp>
      <p:pic>
        <p:nvPicPr>
          <p:cNvPr id="5" name="Imagem 4">
            <a:extLst>
              <a:ext uri="{FF2B5EF4-FFF2-40B4-BE49-F238E27FC236}">
                <a16:creationId xmlns:a16="http://schemas.microsoft.com/office/drawing/2014/main" id="{B2877547-FED9-B935-304F-4C304C6F53C8}"/>
              </a:ext>
            </a:extLst>
          </p:cNvPr>
          <p:cNvPicPr>
            <a:picLocks noChangeAspect="1"/>
          </p:cNvPicPr>
          <p:nvPr/>
        </p:nvPicPr>
        <p:blipFill>
          <a:blip r:embed="rId2"/>
          <a:stretch>
            <a:fillRect/>
          </a:stretch>
        </p:blipFill>
        <p:spPr>
          <a:xfrm>
            <a:off x="1718709" y="1466064"/>
            <a:ext cx="8754581" cy="2051226"/>
          </a:xfrm>
          <a:prstGeom prst="rect">
            <a:avLst/>
          </a:prstGeom>
        </p:spPr>
      </p:pic>
      <p:pic>
        <p:nvPicPr>
          <p:cNvPr id="7" name="Imagem 6">
            <a:extLst>
              <a:ext uri="{FF2B5EF4-FFF2-40B4-BE49-F238E27FC236}">
                <a16:creationId xmlns:a16="http://schemas.microsoft.com/office/drawing/2014/main" id="{AB237440-34A0-5C4B-62A9-E2807F103ECF}"/>
              </a:ext>
            </a:extLst>
          </p:cNvPr>
          <p:cNvPicPr>
            <a:picLocks noChangeAspect="1"/>
          </p:cNvPicPr>
          <p:nvPr/>
        </p:nvPicPr>
        <p:blipFill>
          <a:blip r:embed="rId3"/>
          <a:stretch>
            <a:fillRect/>
          </a:stretch>
        </p:blipFill>
        <p:spPr>
          <a:xfrm>
            <a:off x="4995708" y="3711550"/>
            <a:ext cx="2200582" cy="952633"/>
          </a:xfrm>
          <a:prstGeom prst="rect">
            <a:avLst/>
          </a:prstGeom>
        </p:spPr>
      </p:pic>
      <p:sp>
        <p:nvSpPr>
          <p:cNvPr id="8" name="CaixaDeTexto 7">
            <a:extLst>
              <a:ext uri="{FF2B5EF4-FFF2-40B4-BE49-F238E27FC236}">
                <a16:creationId xmlns:a16="http://schemas.microsoft.com/office/drawing/2014/main" id="{CF318FEE-0954-2030-BA04-63D57B33EAB1}"/>
              </a:ext>
            </a:extLst>
          </p:cNvPr>
          <p:cNvSpPr txBox="1"/>
          <p:nvPr/>
        </p:nvSpPr>
        <p:spPr>
          <a:xfrm>
            <a:off x="1718709" y="4794191"/>
            <a:ext cx="8754581" cy="646331"/>
          </a:xfrm>
          <a:prstGeom prst="rect">
            <a:avLst/>
          </a:prstGeom>
          <a:noFill/>
        </p:spPr>
        <p:txBody>
          <a:bodyPr wrap="square" rtlCol="0">
            <a:spAutoFit/>
          </a:bodyPr>
          <a:lstStyle/>
          <a:p>
            <a:r>
              <a:rPr lang="pt-PT" sz="1800" b="0" i="0" u="none" strike="noStrike" baseline="0" dirty="0">
                <a:solidFill>
                  <a:srgbClr val="000000"/>
                </a:solidFill>
                <a:latin typeface="+mj-lt"/>
              </a:rPr>
              <a:t>Tendo em conta um crescimento anual de cerca de 10%, em 2027, quando o Hospital oficialmente abrir, a BD teria um size de cerca de 0.4575 MB. </a:t>
            </a:r>
            <a:endParaRPr lang="pt-PT" dirty="0">
              <a:latin typeface="+mj-lt"/>
            </a:endParaRPr>
          </a:p>
        </p:txBody>
      </p:sp>
    </p:spTree>
    <p:extLst>
      <p:ext uri="{BB962C8B-B14F-4D97-AF65-F5344CB8AC3E}">
        <p14:creationId xmlns:p14="http://schemas.microsoft.com/office/powerpoint/2010/main" val="140951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8A857188-CD37-B06A-DBD8-0C2F03073B4D}"/>
              </a:ext>
            </a:extLst>
          </p:cNvPr>
          <p:cNvSpPr>
            <a:spLocks noGrp="1"/>
          </p:cNvSpPr>
          <p:nvPr>
            <p:ph type="ctrTitle"/>
          </p:nvPr>
        </p:nvSpPr>
        <p:spPr>
          <a:xfrm>
            <a:off x="1066800" y="153825"/>
            <a:ext cx="9709446" cy="836628"/>
          </a:xfrm>
        </p:spPr>
        <p:txBody>
          <a:bodyPr anchor="b">
            <a:normAutofit fontScale="90000"/>
          </a:bodyPr>
          <a:lstStyle/>
          <a:p>
            <a:r>
              <a:rPr lang="pt-PT" sz="4800" dirty="0"/>
              <a:t>Definição</a:t>
            </a:r>
            <a:r>
              <a:rPr lang="en-US" sz="4800" dirty="0"/>
              <a:t> do Sistema: inicialização</a:t>
            </a:r>
          </a:p>
        </p:txBody>
      </p:sp>
      <p:sp>
        <p:nvSpPr>
          <p:cNvPr id="30"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1066800" y="1067365"/>
            <a:ext cx="8256662" cy="5636810"/>
          </a:xfrm>
        </p:spPr>
        <p:txBody>
          <a:bodyPr>
            <a:normAutofit fontScale="92500"/>
          </a:bodyPr>
          <a:lstStyle/>
          <a:p>
            <a:pPr>
              <a:lnSpc>
                <a:spcPct val="110000"/>
              </a:lnSpc>
            </a:pPr>
            <a:r>
              <a:rPr lang="pt-PT" sz="1600" u="sng" dirty="0"/>
              <a:t>Contextualização</a:t>
            </a:r>
          </a:p>
          <a:p>
            <a:pPr>
              <a:lnSpc>
                <a:spcPct val="110000"/>
              </a:lnSpc>
            </a:pPr>
            <a:r>
              <a:rPr lang="pt-PT" sz="1600" dirty="0"/>
              <a:t>O Hospital Central e Universitário da Madeira encontra-se a ser construído devido à sobrecarga do outro hospital e também vai servir na formação de novos médicos. Vai fornecer muitos novos serviços e vai ter muitas aprimorações comparando ao hospital existente.</a:t>
            </a:r>
            <a:endParaRPr lang="pt-PT" sz="1800" dirty="0"/>
          </a:p>
          <a:p>
            <a:pPr>
              <a:lnSpc>
                <a:spcPct val="110000"/>
              </a:lnSpc>
            </a:pPr>
            <a:endParaRPr lang="pt-PT" sz="1600" dirty="0"/>
          </a:p>
          <a:p>
            <a:pPr>
              <a:lnSpc>
                <a:spcPct val="110000"/>
              </a:lnSpc>
            </a:pPr>
            <a:r>
              <a:rPr lang="pt-PT" sz="1600" u="sng" dirty="0"/>
              <a:t>Fundamentação</a:t>
            </a:r>
          </a:p>
          <a:p>
            <a:pPr>
              <a:lnSpc>
                <a:spcPct val="110000"/>
              </a:lnSpc>
            </a:pPr>
            <a:r>
              <a:rPr lang="pt-PT" sz="1600" dirty="0"/>
              <a:t>Como é um hospital novo, necessita duma BD nova, pois a do outro hospital é desatualizada, logo não teria capacidade para reter todos os dados. Poderia haver perdas de informação, fazendo assim a necessidade de criar uma nova BD que além de conseguir reter muitos mais dados, também seja mais específica, pois há muitas coisas novas.</a:t>
            </a:r>
            <a:endParaRPr lang="pt-PT" sz="1800" dirty="0"/>
          </a:p>
          <a:p>
            <a:pPr>
              <a:lnSpc>
                <a:spcPct val="110000"/>
              </a:lnSpc>
            </a:pPr>
            <a:endParaRPr lang="pt-PT" sz="1600" dirty="0"/>
          </a:p>
          <a:p>
            <a:pPr>
              <a:lnSpc>
                <a:spcPct val="110000"/>
              </a:lnSpc>
            </a:pPr>
            <a:r>
              <a:rPr lang="pt-PT" sz="1600" u="sng" dirty="0"/>
              <a:t>Motivação e objetivos do trabalho</a:t>
            </a:r>
          </a:p>
          <a:p>
            <a:pPr>
              <a:lnSpc>
                <a:spcPct val="110000"/>
              </a:lnSpc>
            </a:pPr>
            <a:r>
              <a:rPr lang="pt-PT" sz="1600" dirty="0"/>
              <a:t>Achamos que ajudar na criação de uma BD de um hospital, tendo ainda em mente a pandemia, seria a melhor forma de nós ajudarmos a reconstruir o sistema de saúde.</a:t>
            </a:r>
          </a:p>
          <a:p>
            <a:pPr>
              <a:lnSpc>
                <a:spcPct val="110000"/>
              </a:lnSpc>
            </a:pPr>
            <a:r>
              <a:rPr lang="pt-PT" sz="1600" dirty="0"/>
              <a:t>Principais objetivos seria organizar de melhor forma todos os serviços, manter um registo atualizado do historial médico de cada paciente e ainda satisfaze-los da melhor forma possível.</a:t>
            </a:r>
          </a:p>
          <a:p>
            <a:pPr>
              <a:lnSpc>
                <a:spcPct val="110000"/>
              </a:lnSpc>
            </a:pPr>
            <a:endParaRPr lang="pt-PT" sz="1600" u="sng" dirty="0"/>
          </a:p>
          <a:p>
            <a:pPr>
              <a:lnSpc>
                <a:spcPct val="110000"/>
              </a:lnSpc>
            </a:pPr>
            <a:endParaRPr lang="pt-PT" sz="1600" u="sng" dirty="0"/>
          </a:p>
          <a:p>
            <a:pPr>
              <a:lnSpc>
                <a:spcPct val="110000"/>
              </a:lnSpc>
            </a:pPr>
            <a:endParaRPr lang="pt-PT" sz="1600" u="sng" dirty="0"/>
          </a:p>
        </p:txBody>
      </p:sp>
    </p:spTree>
    <p:extLst>
      <p:ext uri="{BB962C8B-B14F-4D97-AF65-F5344CB8AC3E}">
        <p14:creationId xmlns:p14="http://schemas.microsoft.com/office/powerpoint/2010/main" val="1029997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5CEBC-B421-FF65-F80C-2023C2C22017}"/>
              </a:ext>
            </a:extLst>
          </p:cNvPr>
          <p:cNvSpPr>
            <a:spLocks noGrp="1"/>
          </p:cNvSpPr>
          <p:nvPr>
            <p:ph type="title"/>
          </p:nvPr>
        </p:nvSpPr>
        <p:spPr>
          <a:xfrm>
            <a:off x="1069847" y="188008"/>
            <a:ext cx="8886884" cy="608641"/>
          </a:xfrm>
        </p:spPr>
        <p:txBody>
          <a:bodyPr/>
          <a:lstStyle/>
          <a:p>
            <a:r>
              <a:rPr lang="pt-PT" dirty="0"/>
              <a:t>Procedimentos Implementados</a:t>
            </a:r>
          </a:p>
        </p:txBody>
      </p:sp>
      <p:sp>
        <p:nvSpPr>
          <p:cNvPr id="3" name="Marcador de Posição de Conteúdo 2">
            <a:extLst>
              <a:ext uri="{FF2B5EF4-FFF2-40B4-BE49-F238E27FC236}">
                <a16:creationId xmlns:a16="http://schemas.microsoft.com/office/drawing/2014/main" id="{97EEA962-24F2-CF1B-6B3A-2E1C71BEDB2F}"/>
              </a:ext>
            </a:extLst>
          </p:cNvPr>
          <p:cNvSpPr>
            <a:spLocks noGrp="1"/>
          </p:cNvSpPr>
          <p:nvPr>
            <p:ph idx="1"/>
          </p:nvPr>
        </p:nvSpPr>
        <p:spPr>
          <a:xfrm>
            <a:off x="1069847" y="899198"/>
            <a:ext cx="9458571" cy="5958802"/>
          </a:xfrm>
        </p:spPr>
        <p:txBody>
          <a:bodyPr>
            <a:normAutofit fontScale="77500" lnSpcReduction="20000"/>
          </a:bodyPr>
          <a:lstStyle/>
          <a:p>
            <a:pPr algn="l"/>
            <a:r>
              <a:rPr lang="pt-PT" sz="1800" b="0" i="0" u="none" strike="noStrike" baseline="0" dirty="0">
                <a:solidFill>
                  <a:srgbClr val="000000"/>
                </a:solidFill>
                <a:latin typeface="+mj-lt"/>
              </a:rPr>
              <a:t>Remove um paciente</a:t>
            </a:r>
          </a:p>
          <a:p>
            <a:pPr algn="l"/>
            <a:r>
              <a:rPr lang="pt-PT" sz="1800" b="0" i="0" u="none" strike="noStrike" baseline="0" dirty="0">
                <a:solidFill>
                  <a:srgbClr val="000000"/>
                </a:solidFill>
                <a:latin typeface="+mj-lt"/>
              </a:rPr>
              <a:t>Adiciona um paciente</a:t>
            </a:r>
          </a:p>
          <a:p>
            <a:pPr algn="l"/>
            <a:r>
              <a:rPr lang="pt-PT" sz="1800" b="0" i="0" u="none" strike="noStrike" baseline="0" dirty="0">
                <a:solidFill>
                  <a:srgbClr val="000000"/>
                </a:solidFill>
                <a:latin typeface="+mj-lt"/>
              </a:rPr>
              <a:t>Alterar morada do paciente</a:t>
            </a:r>
          </a:p>
          <a:p>
            <a:pPr algn="l"/>
            <a:r>
              <a:rPr lang="pt-PT" sz="1800" b="0" i="0" u="none" strike="noStrike" baseline="0" dirty="0">
                <a:solidFill>
                  <a:srgbClr val="000000"/>
                </a:solidFill>
                <a:latin typeface="+mj-lt"/>
              </a:rPr>
              <a:t>Alterar contacto do paciente</a:t>
            </a:r>
          </a:p>
          <a:p>
            <a:pPr algn="l"/>
            <a:r>
              <a:rPr lang="pt-PT" sz="1800" b="0" i="0" u="none" strike="noStrike" baseline="0" dirty="0">
                <a:solidFill>
                  <a:srgbClr val="000000"/>
                </a:solidFill>
                <a:latin typeface="+mj-lt"/>
              </a:rPr>
              <a:t>Devolve todos os pacientes</a:t>
            </a:r>
          </a:p>
          <a:p>
            <a:pPr algn="l"/>
            <a:r>
              <a:rPr lang="pt-PT" sz="1800" b="0" i="0" u="none" strike="noStrike" baseline="0" dirty="0">
                <a:solidFill>
                  <a:srgbClr val="000000"/>
                </a:solidFill>
                <a:latin typeface="+mj-lt"/>
              </a:rPr>
              <a:t>Remove um medico</a:t>
            </a:r>
          </a:p>
          <a:p>
            <a:pPr algn="l"/>
            <a:r>
              <a:rPr lang="pt-PT" sz="1800" b="0" i="0" u="none" strike="noStrike" baseline="0" dirty="0">
                <a:solidFill>
                  <a:srgbClr val="000000"/>
                </a:solidFill>
                <a:latin typeface="+mj-lt"/>
              </a:rPr>
              <a:t>Adiciona um médico</a:t>
            </a:r>
          </a:p>
          <a:p>
            <a:pPr algn="l"/>
            <a:r>
              <a:rPr lang="pt-PT" sz="1800" b="0" i="0" u="none" strike="noStrike" baseline="0" dirty="0">
                <a:solidFill>
                  <a:srgbClr val="000000"/>
                </a:solidFill>
                <a:latin typeface="+mj-lt"/>
              </a:rPr>
              <a:t>Alterar morada do médico</a:t>
            </a:r>
          </a:p>
          <a:p>
            <a:pPr algn="l"/>
            <a:r>
              <a:rPr lang="pt-PT" sz="1800" b="0" i="0" u="none" strike="noStrike" baseline="0" dirty="0">
                <a:solidFill>
                  <a:srgbClr val="000000"/>
                </a:solidFill>
                <a:latin typeface="+mj-lt"/>
              </a:rPr>
              <a:t>Alterar contacto do médico</a:t>
            </a:r>
          </a:p>
          <a:p>
            <a:pPr algn="l"/>
            <a:r>
              <a:rPr lang="pt-PT" sz="1800" b="0" i="0" u="none" strike="noStrike" baseline="0" dirty="0">
                <a:solidFill>
                  <a:srgbClr val="000000"/>
                </a:solidFill>
                <a:latin typeface="+mj-lt"/>
              </a:rPr>
              <a:t>Listar todos os médicos</a:t>
            </a:r>
          </a:p>
          <a:p>
            <a:pPr algn="l"/>
            <a:r>
              <a:rPr lang="pt-PT" sz="1800" b="0" i="0" u="none" strike="noStrike" baseline="0" dirty="0">
                <a:solidFill>
                  <a:srgbClr val="000000"/>
                </a:solidFill>
                <a:latin typeface="+mj-lt"/>
              </a:rPr>
              <a:t>Devolve médicos com a sua especialidade</a:t>
            </a:r>
          </a:p>
          <a:p>
            <a:pPr algn="l"/>
            <a:r>
              <a:rPr lang="pt-PT" sz="1800" b="0" i="0" u="none" strike="noStrike" baseline="0" dirty="0">
                <a:solidFill>
                  <a:srgbClr val="000000"/>
                </a:solidFill>
                <a:latin typeface="+mj-lt"/>
              </a:rPr>
              <a:t>Devolve todas as consultas com o médico e o seu paciente associados</a:t>
            </a:r>
          </a:p>
          <a:p>
            <a:pPr algn="l"/>
            <a:r>
              <a:rPr lang="pt-PT" sz="1800" b="0" i="0" u="none" strike="noStrike" baseline="0" dirty="0">
                <a:solidFill>
                  <a:srgbClr val="000000"/>
                </a:solidFill>
                <a:latin typeface="+mj-lt"/>
              </a:rPr>
              <a:t>Devolve todas as consultas de um paciente</a:t>
            </a:r>
          </a:p>
          <a:p>
            <a:pPr algn="l"/>
            <a:r>
              <a:rPr lang="pt-PT" sz="1800" b="0" i="0" u="none" strike="noStrike" baseline="0" dirty="0">
                <a:solidFill>
                  <a:srgbClr val="000000"/>
                </a:solidFill>
                <a:latin typeface="+mj-lt"/>
              </a:rPr>
              <a:t>Devolve o histórico médico de um paciente</a:t>
            </a:r>
          </a:p>
          <a:p>
            <a:pPr algn="l"/>
            <a:r>
              <a:rPr lang="pt-PT" sz="1800" b="0" i="0" u="none" strike="noStrike" baseline="0" dirty="0">
                <a:solidFill>
                  <a:srgbClr val="000000"/>
                </a:solidFill>
                <a:latin typeface="+mj-lt"/>
              </a:rPr>
              <a:t>Devolve o número de pacientes de uma especialidade</a:t>
            </a:r>
          </a:p>
          <a:p>
            <a:pPr algn="l"/>
            <a:r>
              <a:rPr lang="pt-PT" sz="1800" b="0" i="0" u="none" strike="noStrike" baseline="0" dirty="0">
                <a:solidFill>
                  <a:srgbClr val="000000"/>
                </a:solidFill>
                <a:latin typeface="+mj-lt"/>
              </a:rPr>
              <a:t>Devolve a medicação atribuída a um específico paciente</a:t>
            </a:r>
          </a:p>
          <a:p>
            <a:pPr algn="l"/>
            <a:r>
              <a:rPr lang="pt-PT" sz="1800" b="0" i="0" u="none" strike="noStrike" baseline="0" dirty="0">
                <a:solidFill>
                  <a:srgbClr val="000000"/>
                </a:solidFill>
                <a:latin typeface="+mj-lt"/>
              </a:rPr>
              <a:t>Devolve os pacientes que fizeram um exame específico</a:t>
            </a:r>
          </a:p>
        </p:txBody>
      </p:sp>
    </p:spTree>
    <p:extLst>
      <p:ext uri="{BB962C8B-B14F-4D97-AF65-F5344CB8AC3E}">
        <p14:creationId xmlns:p14="http://schemas.microsoft.com/office/powerpoint/2010/main" val="278952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BADC8-95BF-B519-2987-4DFB75D15DB2}"/>
              </a:ext>
            </a:extLst>
          </p:cNvPr>
          <p:cNvSpPr>
            <a:spLocks noGrp="1"/>
          </p:cNvSpPr>
          <p:nvPr>
            <p:ph type="title"/>
          </p:nvPr>
        </p:nvSpPr>
        <p:spPr>
          <a:xfrm>
            <a:off x="1066799" y="936841"/>
            <a:ext cx="9290703" cy="953669"/>
          </a:xfrm>
        </p:spPr>
        <p:txBody>
          <a:bodyPr>
            <a:normAutofit/>
          </a:bodyPr>
          <a:lstStyle/>
          <a:p>
            <a:r>
              <a:rPr lang="pt-PT" dirty="0"/>
              <a:t>Plano de segurança e recuperação de dados</a:t>
            </a:r>
          </a:p>
        </p:txBody>
      </p:sp>
      <p:sp>
        <p:nvSpPr>
          <p:cNvPr id="3" name="Marcador de Posição de Conteúdo 2">
            <a:extLst>
              <a:ext uri="{FF2B5EF4-FFF2-40B4-BE49-F238E27FC236}">
                <a16:creationId xmlns:a16="http://schemas.microsoft.com/office/drawing/2014/main" id="{424F3AE6-42C0-F829-84FF-E69EF385E962}"/>
              </a:ext>
            </a:extLst>
          </p:cNvPr>
          <p:cNvSpPr>
            <a:spLocks noGrp="1"/>
          </p:cNvSpPr>
          <p:nvPr>
            <p:ph idx="1"/>
          </p:nvPr>
        </p:nvSpPr>
        <p:spPr/>
        <p:txBody>
          <a:bodyPr/>
          <a:lstStyle/>
          <a:p>
            <a:r>
              <a:rPr lang="pt-PT" sz="1800" b="0" i="0" u="none" strike="noStrike" baseline="0" dirty="0">
                <a:solidFill>
                  <a:srgbClr val="000000"/>
                </a:solidFill>
                <a:latin typeface="+mj-lt"/>
              </a:rPr>
              <a:t>O nosso plano de segurança consiste em constantemente guardar a BD e colocar cada tabela num ficheiro .txt para depois caso seja necessário recuperar os dados utilizamos o Sistema de Recolha de Dados explicado no capítulo seguinte. </a:t>
            </a:r>
            <a:endParaRPr lang="pt-PT" dirty="0">
              <a:latin typeface="+mj-lt"/>
            </a:endParaRPr>
          </a:p>
        </p:txBody>
      </p:sp>
    </p:spTree>
    <p:extLst>
      <p:ext uri="{BB962C8B-B14F-4D97-AF65-F5344CB8AC3E}">
        <p14:creationId xmlns:p14="http://schemas.microsoft.com/office/powerpoint/2010/main" val="219634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9F238-121B-933C-479A-B4FA6F005CAC}"/>
              </a:ext>
            </a:extLst>
          </p:cNvPr>
          <p:cNvSpPr>
            <a:spLocks noGrp="1"/>
          </p:cNvSpPr>
          <p:nvPr>
            <p:ph type="title"/>
          </p:nvPr>
        </p:nvSpPr>
        <p:spPr>
          <a:xfrm>
            <a:off x="1566017" y="401652"/>
            <a:ext cx="9059966" cy="651370"/>
          </a:xfrm>
        </p:spPr>
        <p:txBody>
          <a:bodyPr>
            <a:normAutofit fontScale="90000"/>
          </a:bodyPr>
          <a:lstStyle/>
          <a:p>
            <a:r>
              <a:rPr lang="pt-PT" dirty="0"/>
              <a:t>Implementação do Sistema de Recolha de Dados</a:t>
            </a:r>
          </a:p>
        </p:txBody>
      </p:sp>
      <p:pic>
        <p:nvPicPr>
          <p:cNvPr id="5" name="Imagem 4">
            <a:extLst>
              <a:ext uri="{FF2B5EF4-FFF2-40B4-BE49-F238E27FC236}">
                <a16:creationId xmlns:a16="http://schemas.microsoft.com/office/drawing/2014/main" id="{39DA8676-FDD0-CE75-7913-08E5E54DE1CE}"/>
              </a:ext>
            </a:extLst>
          </p:cNvPr>
          <p:cNvPicPr>
            <a:picLocks noChangeAspect="1"/>
          </p:cNvPicPr>
          <p:nvPr/>
        </p:nvPicPr>
        <p:blipFill>
          <a:blip r:embed="rId2"/>
          <a:stretch>
            <a:fillRect/>
          </a:stretch>
        </p:blipFill>
        <p:spPr>
          <a:xfrm>
            <a:off x="473626" y="1053022"/>
            <a:ext cx="3221260" cy="5804978"/>
          </a:xfrm>
          <a:prstGeom prst="rect">
            <a:avLst/>
          </a:prstGeom>
        </p:spPr>
      </p:pic>
      <p:sp>
        <p:nvSpPr>
          <p:cNvPr id="6" name="CaixaDeTexto 5">
            <a:extLst>
              <a:ext uri="{FF2B5EF4-FFF2-40B4-BE49-F238E27FC236}">
                <a16:creationId xmlns:a16="http://schemas.microsoft.com/office/drawing/2014/main" id="{A9DB1A48-19F6-2666-6A12-3912587D5C81}"/>
              </a:ext>
            </a:extLst>
          </p:cNvPr>
          <p:cNvSpPr txBox="1"/>
          <p:nvPr/>
        </p:nvSpPr>
        <p:spPr>
          <a:xfrm>
            <a:off x="4101981" y="1145136"/>
            <a:ext cx="6524002" cy="2554545"/>
          </a:xfrm>
          <a:prstGeom prst="rect">
            <a:avLst/>
          </a:prstGeom>
          <a:noFill/>
        </p:spPr>
        <p:txBody>
          <a:bodyPr wrap="square" rtlCol="0">
            <a:spAutoFit/>
          </a:bodyPr>
          <a:lstStyle/>
          <a:p>
            <a:pPr marL="285750" indent="-285750">
              <a:buFont typeface="Arial" panose="020B0604020202020204" pitchFamily="34" charset="0"/>
              <a:buChar char="•"/>
            </a:pPr>
            <a:r>
              <a:rPr lang="pt-PT" sz="1600" dirty="0"/>
              <a:t>A forma como o código está escrito implica que temos de alterar o servidor(user, password, host e database) para a respetiva BD. Além disso, para importarmos os dados, temos de ter os dados para cada tabela, escritos num .txt individual, como dá para ver na parte do código dos Files. Por exemplo, no ‘Paciente.txt’ teremos as informações de todos os pacientes, que irá para a tabela que está na mesma linha onde está referido esse .txt, ou seja, para a tabela ‘Paciente’.</a:t>
            </a:r>
          </a:p>
          <a:p>
            <a:pPr marL="285750" indent="-285750">
              <a:buFont typeface="Arial" panose="020B0604020202020204" pitchFamily="34" charset="0"/>
              <a:buChar char="•"/>
            </a:pPr>
            <a:r>
              <a:rPr lang="pt-PT" sz="1600" dirty="0"/>
              <a:t>Além disso, temos de alterar o path para a pasta onde se encontram todos estes .txt.</a:t>
            </a:r>
          </a:p>
        </p:txBody>
      </p:sp>
      <p:sp>
        <p:nvSpPr>
          <p:cNvPr id="7" name="CaixaDeTexto 6">
            <a:extLst>
              <a:ext uri="{FF2B5EF4-FFF2-40B4-BE49-F238E27FC236}">
                <a16:creationId xmlns:a16="http://schemas.microsoft.com/office/drawing/2014/main" id="{B3E0575C-46F6-E92F-2C47-57252AC09DA9}"/>
              </a:ext>
            </a:extLst>
          </p:cNvPr>
          <p:cNvSpPr txBox="1"/>
          <p:nvPr/>
        </p:nvSpPr>
        <p:spPr>
          <a:xfrm>
            <a:off x="4213077" y="3777241"/>
            <a:ext cx="6412906" cy="2862322"/>
          </a:xfrm>
          <a:prstGeom prst="rect">
            <a:avLst/>
          </a:prstGeom>
          <a:noFill/>
        </p:spPr>
        <p:txBody>
          <a:bodyPr wrap="square" rtlCol="0">
            <a:spAutoFit/>
          </a:bodyPr>
          <a:lstStyle/>
          <a:p>
            <a:r>
              <a:rPr lang="pt-PT" dirty="0"/>
              <a:t>A forma como a função import_data funciona é a seguinte:</a:t>
            </a:r>
          </a:p>
          <a:p>
            <a:r>
              <a:rPr lang="pt-PT" dirty="0"/>
              <a:t>• abre o ficheiro através do path que lhe é enviado</a:t>
            </a:r>
          </a:p>
          <a:p>
            <a:r>
              <a:rPr lang="pt-PT" dirty="0"/>
              <a:t>• lê todas as linhas do ficheiro</a:t>
            </a:r>
          </a:p>
          <a:p>
            <a:r>
              <a:rPr lang="pt-PT" dirty="0"/>
              <a:t>• separa por vírgulas as linhas</a:t>
            </a:r>
          </a:p>
          <a:p>
            <a:r>
              <a:rPr lang="pt-PT" dirty="0"/>
              <a:t>• cria uma instrução SQL (INSERT INTO ‘tabela que lhe foi enviada nos parâmetros’) com a informação toda</a:t>
            </a:r>
          </a:p>
          <a:p>
            <a:r>
              <a:rPr lang="pt-PT" dirty="0"/>
              <a:t>• injeta essa instrução no servidor com o comando execute da biblioteca mysql.connector</a:t>
            </a:r>
          </a:p>
          <a:p>
            <a:r>
              <a:rPr lang="pt-PT" dirty="0"/>
              <a:t>• depois dá refresh para atualizar as tabelas, terminando assim uma iteração da import_data</a:t>
            </a:r>
          </a:p>
        </p:txBody>
      </p:sp>
    </p:spTree>
    <p:extLst>
      <p:ext uri="{BB962C8B-B14F-4D97-AF65-F5344CB8AC3E}">
        <p14:creationId xmlns:p14="http://schemas.microsoft.com/office/powerpoint/2010/main" val="180548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29D12-168C-CACB-66CD-01A904283416}"/>
              </a:ext>
            </a:extLst>
          </p:cNvPr>
          <p:cNvSpPr>
            <a:spLocks noGrp="1"/>
          </p:cNvSpPr>
          <p:nvPr>
            <p:ph type="title"/>
          </p:nvPr>
        </p:nvSpPr>
        <p:spPr>
          <a:xfrm>
            <a:off x="404501" y="321545"/>
            <a:ext cx="11382998" cy="953669"/>
          </a:xfrm>
        </p:spPr>
        <p:txBody>
          <a:bodyPr>
            <a:normAutofit fontScale="90000"/>
          </a:bodyPr>
          <a:lstStyle/>
          <a:p>
            <a:pPr algn="ctr"/>
            <a:r>
              <a:rPr lang="pt-PT" dirty="0"/>
              <a:t>Implementação do Sistema de Painéis de Análise: Tabelas</a:t>
            </a:r>
          </a:p>
        </p:txBody>
      </p:sp>
      <p:pic>
        <p:nvPicPr>
          <p:cNvPr id="5" name="Imagem 4">
            <a:extLst>
              <a:ext uri="{FF2B5EF4-FFF2-40B4-BE49-F238E27FC236}">
                <a16:creationId xmlns:a16="http://schemas.microsoft.com/office/drawing/2014/main" id="{AFEE4008-E10D-5D28-DE14-AAA99F5AF7E8}"/>
              </a:ext>
            </a:extLst>
          </p:cNvPr>
          <p:cNvPicPr>
            <a:picLocks noChangeAspect="1"/>
          </p:cNvPicPr>
          <p:nvPr/>
        </p:nvPicPr>
        <p:blipFill>
          <a:blip r:embed="rId2"/>
          <a:stretch>
            <a:fillRect/>
          </a:stretch>
        </p:blipFill>
        <p:spPr>
          <a:xfrm>
            <a:off x="3475581" y="1376218"/>
            <a:ext cx="5240837" cy="5084060"/>
          </a:xfrm>
          <a:prstGeom prst="rect">
            <a:avLst/>
          </a:prstGeom>
        </p:spPr>
      </p:pic>
    </p:spTree>
    <p:extLst>
      <p:ext uri="{BB962C8B-B14F-4D97-AF65-F5344CB8AC3E}">
        <p14:creationId xmlns:p14="http://schemas.microsoft.com/office/powerpoint/2010/main" val="934393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7362D-BDAB-5135-5D79-C8E059DF8157}"/>
              </a:ext>
            </a:extLst>
          </p:cNvPr>
          <p:cNvSpPr>
            <a:spLocks noGrp="1"/>
          </p:cNvSpPr>
          <p:nvPr>
            <p:ph type="title"/>
          </p:nvPr>
        </p:nvSpPr>
        <p:spPr>
          <a:xfrm>
            <a:off x="1516971" y="287361"/>
            <a:ext cx="9158057" cy="953669"/>
          </a:xfrm>
        </p:spPr>
        <p:txBody>
          <a:bodyPr>
            <a:normAutofit fontScale="90000"/>
          </a:bodyPr>
          <a:lstStyle/>
          <a:p>
            <a:r>
              <a:rPr lang="pt-PT" dirty="0"/>
              <a:t>Implementação do Sistema de Painéis de Análise: Dashboard(exemplo 1)</a:t>
            </a:r>
          </a:p>
        </p:txBody>
      </p:sp>
      <p:pic>
        <p:nvPicPr>
          <p:cNvPr id="4" name="Imagem 3" descr="Uma imagem com texto, captura de ecrã, Tipo de letra, número&#10;&#10;Descrição gerada automaticamente">
            <a:extLst>
              <a:ext uri="{FF2B5EF4-FFF2-40B4-BE49-F238E27FC236}">
                <a16:creationId xmlns:a16="http://schemas.microsoft.com/office/drawing/2014/main" id="{8B21A4E2-43C3-4997-7061-FC6492C142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8119" y="1368361"/>
            <a:ext cx="7395761" cy="4121278"/>
          </a:xfrm>
          <a:prstGeom prst="rect">
            <a:avLst/>
          </a:prstGeom>
          <a:noFill/>
          <a:ln>
            <a:noFill/>
          </a:ln>
        </p:spPr>
      </p:pic>
    </p:spTree>
    <p:extLst>
      <p:ext uri="{BB962C8B-B14F-4D97-AF65-F5344CB8AC3E}">
        <p14:creationId xmlns:p14="http://schemas.microsoft.com/office/powerpoint/2010/main" val="841785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CDE0735-D8D4-72DE-3AB4-6E5E5E82E095}"/>
              </a:ext>
            </a:extLst>
          </p:cNvPr>
          <p:cNvSpPr>
            <a:spLocks noGrp="1"/>
          </p:cNvSpPr>
          <p:nvPr>
            <p:ph type="title"/>
          </p:nvPr>
        </p:nvSpPr>
        <p:spPr>
          <a:xfrm>
            <a:off x="1652587" y="346966"/>
            <a:ext cx="8886825" cy="954088"/>
          </a:xfrm>
        </p:spPr>
        <p:txBody>
          <a:bodyPr>
            <a:normAutofit fontScale="90000"/>
          </a:bodyPr>
          <a:lstStyle/>
          <a:p>
            <a:r>
              <a:rPr lang="pt-PT" dirty="0"/>
              <a:t>Implementação do Sistema de Painéis de Análise: Dashboard(exemplo 2)</a:t>
            </a:r>
          </a:p>
        </p:txBody>
      </p:sp>
      <p:pic>
        <p:nvPicPr>
          <p:cNvPr id="5" name="Imagem 4" descr="Uma imagem com texto, captura de ecrã, Saturação de cores, diagrama&#10;&#10;Descrição gerada automaticamente">
            <a:extLst>
              <a:ext uri="{FF2B5EF4-FFF2-40B4-BE49-F238E27FC236}">
                <a16:creationId xmlns:a16="http://schemas.microsoft.com/office/drawing/2014/main" id="{120FE080-F351-3590-DEAA-0280D5AA16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7279" y="1621110"/>
            <a:ext cx="7197441" cy="4044752"/>
          </a:xfrm>
          <a:prstGeom prst="rect">
            <a:avLst/>
          </a:prstGeom>
          <a:noFill/>
          <a:ln>
            <a:noFill/>
          </a:ln>
        </p:spPr>
      </p:pic>
    </p:spTree>
    <p:extLst>
      <p:ext uri="{BB962C8B-B14F-4D97-AF65-F5344CB8AC3E}">
        <p14:creationId xmlns:p14="http://schemas.microsoft.com/office/powerpoint/2010/main" val="135267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2253-C6FD-FC5B-F249-07920B352AE2}"/>
              </a:ext>
            </a:extLst>
          </p:cNvPr>
          <p:cNvSpPr>
            <a:spLocks noGrp="1"/>
          </p:cNvSpPr>
          <p:nvPr>
            <p:ph type="title"/>
          </p:nvPr>
        </p:nvSpPr>
        <p:spPr>
          <a:xfrm>
            <a:off x="1069848" y="406343"/>
            <a:ext cx="8886884" cy="634278"/>
          </a:xfrm>
        </p:spPr>
        <p:txBody>
          <a:bodyPr/>
          <a:lstStyle/>
          <a:p>
            <a:pPr algn="ctr"/>
            <a:r>
              <a:rPr lang="pt-PT" dirty="0"/>
              <a:t>Conclusão e Trabalho Futuro</a:t>
            </a:r>
          </a:p>
        </p:txBody>
      </p:sp>
      <p:sp>
        <p:nvSpPr>
          <p:cNvPr id="3" name="Marcador de Posição de Conteúdo 2">
            <a:extLst>
              <a:ext uri="{FF2B5EF4-FFF2-40B4-BE49-F238E27FC236}">
                <a16:creationId xmlns:a16="http://schemas.microsoft.com/office/drawing/2014/main" id="{6EF534AF-0842-FDC9-5A98-96889965DBEE}"/>
              </a:ext>
            </a:extLst>
          </p:cNvPr>
          <p:cNvSpPr>
            <a:spLocks noGrp="1"/>
          </p:cNvSpPr>
          <p:nvPr>
            <p:ph idx="1"/>
          </p:nvPr>
        </p:nvSpPr>
        <p:spPr>
          <a:xfrm>
            <a:off x="1232218" y="1040621"/>
            <a:ext cx="8883836" cy="4776758"/>
          </a:xfrm>
        </p:spPr>
        <p:txBody>
          <a:bodyPr>
            <a:normAutofit lnSpcReduction="10000"/>
          </a:bodyPr>
          <a:lstStyle/>
          <a:p>
            <a:pPr marL="0" indent="0">
              <a:buNone/>
            </a:pPr>
            <a:r>
              <a:rPr lang="pt-PT" b="1" dirty="0"/>
              <a:t>Trabalho Futuro: </a:t>
            </a:r>
            <a:r>
              <a:rPr lang="pt-PT" dirty="0"/>
              <a:t>quando este hospital for oficialmente aberto, teríamos de confirmar se não faltam especialidades, tipo de inventário que afinal vai estar presente, se a dimensão é suficiente ou se até não faltam partes cruciais que na altura da criação da BD não foram observadas.</a:t>
            </a:r>
          </a:p>
          <a:p>
            <a:pPr marL="0" indent="0">
              <a:buNone/>
            </a:pPr>
            <a:r>
              <a:rPr lang="pt-PT" b="1" dirty="0"/>
              <a:t>Conclusão: </a:t>
            </a:r>
            <a:r>
              <a:rPr lang="pt-PT" sz="1800" b="0" i="0" u="none" strike="noStrike" baseline="0" dirty="0">
                <a:solidFill>
                  <a:srgbClr val="000000"/>
                </a:solidFill>
                <a:latin typeface="+mj-lt"/>
              </a:rPr>
              <a:t>achamos que a definição do sistema foi feita com boa qualidade, levantamos requisitos suficientes, apesar de num hospital, nunca serem todos e até à criação do hospital, claramente poderão adicionar mais. Temos um modelo conceptual e um modelo lógico consistente que segue o melhor que conseguimos os requisitos e que se encontra o melhor normalizado possível. Temos uma implementação física com vários procedimentos que podem ser necessários e com um espaço não muito volumoso em níveis de hospital. O sistema de recolha de dados, apesar de básico é deveras eficaz e com o sistema de painéis de análise conseguimos ver de um melhor modo o que se passa dentro da BD em termos de dados. </a:t>
            </a:r>
            <a:endParaRPr lang="pt-PT" b="1" dirty="0">
              <a:latin typeface="+mj-lt"/>
            </a:endParaRPr>
          </a:p>
        </p:txBody>
      </p:sp>
    </p:spTree>
    <p:extLst>
      <p:ext uri="{BB962C8B-B14F-4D97-AF65-F5344CB8AC3E}">
        <p14:creationId xmlns:p14="http://schemas.microsoft.com/office/powerpoint/2010/main" val="363974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FF3F54-FDD8-461D-7C9E-58DCFD82206D}"/>
              </a:ext>
            </a:extLst>
          </p:cNvPr>
          <p:cNvSpPr>
            <a:spLocks noGrp="1"/>
          </p:cNvSpPr>
          <p:nvPr>
            <p:ph type="title"/>
          </p:nvPr>
        </p:nvSpPr>
        <p:spPr>
          <a:xfrm>
            <a:off x="1069848" y="338635"/>
            <a:ext cx="8886884" cy="953669"/>
          </a:xfrm>
        </p:spPr>
        <p:txBody>
          <a:bodyPr/>
          <a:lstStyle/>
          <a:p>
            <a:r>
              <a:rPr lang="pt-PT" dirty="0"/>
              <a:t>Referências</a:t>
            </a:r>
          </a:p>
        </p:txBody>
      </p:sp>
      <p:sp>
        <p:nvSpPr>
          <p:cNvPr id="3" name="Marcador de Posição de Conteúdo 2">
            <a:extLst>
              <a:ext uri="{FF2B5EF4-FFF2-40B4-BE49-F238E27FC236}">
                <a16:creationId xmlns:a16="http://schemas.microsoft.com/office/drawing/2014/main" id="{9FC2D9A8-11FC-DD00-F210-0E02668A5A0F}"/>
              </a:ext>
            </a:extLst>
          </p:cNvPr>
          <p:cNvSpPr>
            <a:spLocks noGrp="1"/>
          </p:cNvSpPr>
          <p:nvPr>
            <p:ph idx="1"/>
          </p:nvPr>
        </p:nvSpPr>
        <p:spPr>
          <a:xfrm>
            <a:off x="640322" y="1370575"/>
            <a:ext cx="10911356" cy="4303832"/>
          </a:xfrm>
        </p:spPr>
        <p:txBody>
          <a:bodyPr>
            <a:normAutofit fontScale="92500" lnSpcReduction="10000"/>
          </a:bodyPr>
          <a:lstStyle/>
          <a:p>
            <a:pPr algn="l"/>
            <a:endParaRPr lang="pt-PT" sz="1800" b="0" i="0" u="none" strike="noStrike" baseline="0" dirty="0">
              <a:solidFill>
                <a:srgbClr val="000000"/>
              </a:solidFill>
              <a:latin typeface="Symbol" panose="05050102010706020507" pitchFamily="18" charset="2"/>
            </a:endParaRPr>
          </a:p>
          <a:p>
            <a:r>
              <a:rPr lang="pt-PT" sz="1800" b="0" i="0" u="none" strike="noStrike" baseline="0" dirty="0">
                <a:solidFill>
                  <a:srgbClr val="000000"/>
                </a:solidFill>
                <a:latin typeface="Arial" panose="020B0604020202020204" pitchFamily="34" charset="0"/>
              </a:rPr>
              <a:t>Tecnovia(2023). Assinado o contrato para construção do novo Hospital Central e Universitário da Madeira. Disponível em: </a:t>
            </a:r>
            <a:r>
              <a:rPr lang="pt-PT" sz="1800" b="0" i="0" u="none" strike="noStrike" baseline="0" dirty="0">
                <a:solidFill>
                  <a:srgbClr val="0000FF"/>
                </a:solidFill>
                <a:latin typeface="Arial" panose="020B0604020202020204" pitchFamily="34" charset="0"/>
              </a:rPr>
              <a:t>https://tecnovia.pt/assinado-o-contrato-para-a-construcao-do-novo-hospital-central-e-universitario-da-madeira/ </a:t>
            </a:r>
            <a:r>
              <a:rPr lang="pt-PT" sz="1800" b="0" i="0" u="none" strike="noStrike" baseline="0" dirty="0">
                <a:solidFill>
                  <a:srgbClr val="000000"/>
                </a:solidFill>
                <a:latin typeface="Arial" panose="020B0604020202020204" pitchFamily="34" charset="0"/>
              </a:rPr>
              <a:t>(Acesso a 17 de março de 2023) </a:t>
            </a:r>
          </a:p>
          <a:p>
            <a:r>
              <a:rPr lang="pt-PT" sz="1800" b="0" i="0" u="none" strike="noStrike" baseline="0" dirty="0">
                <a:solidFill>
                  <a:srgbClr val="000000"/>
                </a:solidFill>
                <a:latin typeface="Arial" panose="020B0604020202020204" pitchFamily="34" charset="0"/>
              </a:rPr>
              <a:t>Hospital Central da Madeira(2023). Página Inicial. Disponível em: </a:t>
            </a:r>
            <a:r>
              <a:rPr lang="pt-PT" sz="1800" b="0" i="0" u="none" strike="noStrike" baseline="0" dirty="0">
                <a:solidFill>
                  <a:srgbClr val="0000FF"/>
                </a:solidFill>
                <a:latin typeface="Arial" panose="020B0604020202020204" pitchFamily="34" charset="0"/>
              </a:rPr>
              <a:t>https://hcm.madeira.gov.pt/ </a:t>
            </a:r>
            <a:r>
              <a:rPr lang="pt-PT" sz="1800" b="0" i="0" u="none" strike="noStrike" baseline="0" dirty="0">
                <a:solidFill>
                  <a:srgbClr val="000000"/>
                </a:solidFill>
                <a:latin typeface="Arial" panose="020B0604020202020204" pitchFamily="34" charset="0"/>
              </a:rPr>
              <a:t>(Acesso a 17 de março de 2023) </a:t>
            </a:r>
          </a:p>
          <a:p>
            <a:r>
              <a:rPr lang="pt-PT" sz="1800" b="0" i="0" u="none" strike="noStrike" baseline="0" dirty="0">
                <a:solidFill>
                  <a:srgbClr val="000000"/>
                </a:solidFill>
                <a:latin typeface="Arial" panose="020B0604020202020204" pitchFamily="34" charset="0"/>
              </a:rPr>
              <a:t>SESARAM - Serviço de Saúde da Região Autónoma da Madeira (2023). Novo Hospital Central da Madeira. Disponível em: </a:t>
            </a:r>
            <a:r>
              <a:rPr lang="pt-PT" sz="1800" b="0" i="0" u="none" strike="noStrike" baseline="0" dirty="0">
                <a:solidFill>
                  <a:srgbClr val="0000FF"/>
                </a:solidFill>
                <a:latin typeface="Arial" panose="020B0604020202020204" pitchFamily="34" charset="0"/>
              </a:rPr>
              <a:t>https://www.sesaram.pt/portal/o-sesaram/o-sesaram/as-nossas-unidades/hospitais/novo-hospital-central-da-madeira </a:t>
            </a:r>
            <a:r>
              <a:rPr lang="pt-PT" sz="1800" b="0" i="0" u="none" strike="noStrike" baseline="0" dirty="0">
                <a:solidFill>
                  <a:srgbClr val="000000"/>
                </a:solidFill>
                <a:latin typeface="Arial" panose="020B0604020202020204" pitchFamily="34" charset="0"/>
              </a:rPr>
              <a:t>(Acesso em: 17 de março de 2023). </a:t>
            </a:r>
          </a:p>
          <a:p>
            <a:r>
              <a:rPr lang="pt-PT" sz="1800" b="0" i="0" u="none" strike="noStrike" baseline="0" dirty="0">
                <a:solidFill>
                  <a:srgbClr val="000000"/>
                </a:solidFill>
                <a:latin typeface="Arial" panose="020B0604020202020204" pitchFamily="34" charset="0"/>
              </a:rPr>
              <a:t>Grupo HPA Saúde (2023). Hospital Particular da Madeira - Funchal. Disponível em: </a:t>
            </a:r>
            <a:r>
              <a:rPr lang="pt-PT" sz="1800" b="0" i="0" u="none" strike="noStrike" baseline="0" dirty="0">
                <a:solidFill>
                  <a:srgbClr val="0000FF"/>
                </a:solidFill>
                <a:latin typeface="Arial" panose="020B0604020202020204" pitchFamily="34" charset="0"/>
              </a:rPr>
              <a:t>https://www.grupohpa.com/pt/unidades/madeira/hospitais/hospital-particular-da-madeira-funchal/ </a:t>
            </a:r>
            <a:r>
              <a:rPr lang="pt-PT" sz="1800" b="0" i="0" u="none" strike="noStrike" baseline="0" dirty="0">
                <a:solidFill>
                  <a:srgbClr val="000000"/>
                </a:solidFill>
                <a:latin typeface="Arial" panose="020B0604020202020204" pitchFamily="34" charset="0"/>
              </a:rPr>
              <a:t>(Acesso em: 17 de março de 2023). </a:t>
            </a:r>
          </a:p>
          <a:p>
            <a:pPr marL="0" indent="0">
              <a:buNone/>
            </a:pPr>
            <a:endParaRPr lang="pt-PT" dirty="0"/>
          </a:p>
        </p:txBody>
      </p:sp>
    </p:spTree>
    <p:extLst>
      <p:ext uri="{BB962C8B-B14F-4D97-AF65-F5344CB8AC3E}">
        <p14:creationId xmlns:p14="http://schemas.microsoft.com/office/powerpoint/2010/main" val="9779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A857188-CD37-B06A-DBD8-0C2F03073B4D}"/>
              </a:ext>
            </a:extLst>
          </p:cNvPr>
          <p:cNvSpPr>
            <a:spLocks noGrp="1"/>
          </p:cNvSpPr>
          <p:nvPr>
            <p:ph type="ctrTitle"/>
          </p:nvPr>
        </p:nvSpPr>
        <p:spPr>
          <a:xfrm>
            <a:off x="1066800" y="0"/>
            <a:ext cx="10145282" cy="1684021"/>
          </a:xfrm>
        </p:spPr>
        <p:txBody>
          <a:bodyPr anchor="b">
            <a:normAutofit/>
          </a:bodyPr>
          <a:lstStyle/>
          <a:p>
            <a:r>
              <a:rPr lang="en-US" sz="4800" dirty="0"/>
              <a:t>Definição do Sistema: </a:t>
            </a:r>
            <a:r>
              <a:rPr lang="en-US" sz="4800" noProof="1"/>
              <a:t>viabilidade</a:t>
            </a:r>
          </a:p>
        </p:txBody>
      </p:sp>
      <p:sp>
        <p:nvSpPr>
          <p:cNvPr id="19" name="Subtitle 2">
            <a:extLst>
              <a:ext uri="{FF2B5EF4-FFF2-40B4-BE49-F238E27FC236}">
                <a16:creationId xmlns:a16="http://schemas.microsoft.com/office/drawing/2014/main" id="{FFF44CBA-6187-7260-37EE-B4BEA4B80ADC}"/>
              </a:ext>
            </a:extLst>
          </p:cNvPr>
          <p:cNvSpPr>
            <a:spLocks noGrp="1"/>
          </p:cNvSpPr>
          <p:nvPr>
            <p:ph type="subTitle" idx="1"/>
          </p:nvPr>
        </p:nvSpPr>
        <p:spPr>
          <a:xfrm>
            <a:off x="350378" y="1684021"/>
            <a:ext cx="11553914" cy="5173979"/>
          </a:xfrm>
        </p:spPr>
        <p:txBody>
          <a:bodyPr>
            <a:normAutofit/>
          </a:bodyPr>
          <a:lstStyle/>
          <a:p>
            <a:r>
              <a:rPr lang="pt-PT" sz="1600" u="sng" dirty="0"/>
              <a:t>Análise de Viabilidade</a:t>
            </a:r>
          </a:p>
          <a:p>
            <a:r>
              <a:rPr lang="pt-PT" sz="1600" noProof="1"/>
              <a:t>Com esta nova BD o sistema de controlo do hospital será mais eficaz fazendo com que haja menos atrasos, os médicos consigam auxiliar os pacientes de uma melhor forma, saberemos em qualquer momento o que se passa dentro do hospital e haverá uma menor perda de material de inventário, por estará tudo melhor categorizado. Como o hospital só é previsto estar terminado por 2027, em qualquer necessidade de alteração, ainda há muito tempo.</a:t>
            </a:r>
          </a:p>
          <a:p>
            <a:r>
              <a:rPr lang="pt-PT" sz="1600" u="sng" dirty="0"/>
              <a:t>Recursos</a:t>
            </a:r>
          </a:p>
          <a:p>
            <a:pPr marL="285750" indent="-285750">
              <a:buFont typeface="Arial" panose="020B0604020202020204" pitchFamily="34" charset="0"/>
              <a:buChar char="•"/>
            </a:pPr>
            <a:r>
              <a:rPr lang="pt-PT" sz="1600" dirty="0"/>
              <a:t>Humanos: Funcionários da parte médica, funcionário da parte técnica e pacientes</a:t>
            </a:r>
          </a:p>
          <a:p>
            <a:pPr marL="285750" indent="-285750">
              <a:buFont typeface="Arial" panose="020B0604020202020204" pitchFamily="34" charset="0"/>
              <a:buChar char="•"/>
            </a:pPr>
            <a:r>
              <a:rPr lang="pt-PT" sz="1600" dirty="0"/>
              <a:t>Materiais: Hardware (sala de servidores principal e uma sala para cada secção do hospital) e Software(SGBD e cada consultório com este implementado)</a:t>
            </a:r>
          </a:p>
          <a:p>
            <a:r>
              <a:rPr lang="pt-PT" sz="1600" u="sng" dirty="0"/>
              <a:t>Equipa de trabalho: </a:t>
            </a:r>
          </a:p>
          <a:p>
            <a:pPr marL="285750" indent="-285750">
              <a:buFont typeface="Arial" panose="020B0604020202020204" pitchFamily="34" charset="0"/>
              <a:buChar char="•"/>
            </a:pPr>
            <a:r>
              <a:rPr lang="pt-PT" sz="1600" dirty="0"/>
              <a:t>Pessoal interno: chefe do novo hospital(Dr. Pinto da Cruz), chefe do hospital antigo(Dr. Luís Freitas), chefe dos médicos(Dr. Alexandre Gonçalinho) e fornecedor(António Portela)</a:t>
            </a:r>
            <a:endParaRPr lang="pt-PT"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pt-PT" sz="1600" dirty="0"/>
              <a:t>Pessoal externo: engenheiro informático(José Alves) e engenheiro especializado em base de dados (Válter Ferreira)</a:t>
            </a:r>
            <a:endParaRPr lang="pt-PT" sz="1600" u="sng" dirty="0"/>
          </a:p>
          <a:p>
            <a:endParaRPr lang="pt-PT" sz="1600" u="sng" dirty="0"/>
          </a:p>
          <a:p>
            <a:endParaRPr lang="pt-PT" sz="1600" u="sng" dirty="0"/>
          </a:p>
        </p:txBody>
      </p:sp>
    </p:spTree>
    <p:extLst>
      <p:ext uri="{BB962C8B-B14F-4D97-AF65-F5344CB8AC3E}">
        <p14:creationId xmlns:p14="http://schemas.microsoft.com/office/powerpoint/2010/main" val="11992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1291771"/>
            <a:ext cx="3836592" cy="2484101"/>
          </a:xfrm>
        </p:spPr>
        <p:txBody>
          <a:bodyPr>
            <a:normAutofit/>
          </a:bodyPr>
          <a:lstStyle/>
          <a:p>
            <a:r>
              <a:rPr lang="en-US"/>
              <a:t>Plano de Execução GANTT</a:t>
            </a:r>
          </a:p>
        </p:txBody>
      </p:sp>
      <p:sp>
        <p:nvSpPr>
          <p:cNvPr id="21" name="Subtitle 2">
            <a:extLst>
              <a:ext uri="{FF2B5EF4-FFF2-40B4-BE49-F238E27FC236}">
                <a16:creationId xmlns:a16="http://schemas.microsoft.com/office/drawing/2014/main" id="{ABCBA6F6-DB76-AECB-9F37-70DB94702EA5}"/>
              </a:ext>
            </a:extLst>
          </p:cNvPr>
          <p:cNvSpPr>
            <a:spLocks noGrp="1"/>
          </p:cNvSpPr>
          <p:nvPr>
            <p:ph type="subTitle" idx="1"/>
          </p:nvPr>
        </p:nvSpPr>
        <p:spPr>
          <a:xfrm>
            <a:off x="1066800" y="3839030"/>
            <a:ext cx="3836593" cy="1418770"/>
          </a:xfrm>
        </p:spPr>
        <p:txBody>
          <a:bodyPr/>
          <a:lstStyle/>
          <a:p>
            <a:r>
              <a:rPr lang="en-US" b="1" dirty="0"/>
              <a:t>Antes do CheckPoint</a:t>
            </a:r>
          </a:p>
        </p:txBody>
      </p:sp>
      <p:pic>
        <p:nvPicPr>
          <p:cNvPr id="3" name="Imagem 2">
            <a:extLst>
              <a:ext uri="{FF2B5EF4-FFF2-40B4-BE49-F238E27FC236}">
                <a16:creationId xmlns:a16="http://schemas.microsoft.com/office/drawing/2014/main" id="{2D32A7BF-41E7-2F2F-C553-568BE50E7050}"/>
              </a:ext>
            </a:extLst>
          </p:cNvPr>
          <p:cNvPicPr>
            <a:picLocks noChangeAspect="1"/>
          </p:cNvPicPr>
          <p:nvPr/>
        </p:nvPicPr>
        <p:blipFill>
          <a:blip r:embed="rId2"/>
          <a:stretch>
            <a:fillRect/>
          </a:stretch>
        </p:blipFill>
        <p:spPr>
          <a:xfrm>
            <a:off x="4316270" y="564022"/>
            <a:ext cx="6808929" cy="4902428"/>
          </a:xfrm>
          <a:prstGeom prst="rect">
            <a:avLst/>
          </a:prstGeom>
          <a:noFill/>
        </p:spPr>
      </p:pic>
    </p:spTree>
    <p:extLst>
      <p:ext uri="{BB962C8B-B14F-4D97-AF65-F5344CB8AC3E}">
        <p14:creationId xmlns:p14="http://schemas.microsoft.com/office/powerpoint/2010/main" val="89684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066801" y="1291771"/>
            <a:ext cx="3836592" cy="2484101"/>
          </a:xfrm>
        </p:spPr>
        <p:txBody>
          <a:bodyPr>
            <a:normAutofit/>
          </a:bodyPr>
          <a:lstStyle/>
          <a:p>
            <a:r>
              <a:rPr lang="en-US"/>
              <a:t>Plano de Execução GANTT</a:t>
            </a:r>
          </a:p>
        </p:txBody>
      </p:sp>
      <p:sp>
        <p:nvSpPr>
          <p:cNvPr id="21" name="Subtitle 2">
            <a:extLst>
              <a:ext uri="{FF2B5EF4-FFF2-40B4-BE49-F238E27FC236}">
                <a16:creationId xmlns:a16="http://schemas.microsoft.com/office/drawing/2014/main" id="{ABCBA6F6-DB76-AECB-9F37-70DB94702EA5}"/>
              </a:ext>
            </a:extLst>
          </p:cNvPr>
          <p:cNvSpPr>
            <a:spLocks noGrp="1"/>
          </p:cNvSpPr>
          <p:nvPr>
            <p:ph type="subTitle" idx="1"/>
          </p:nvPr>
        </p:nvSpPr>
        <p:spPr>
          <a:xfrm>
            <a:off x="1066800" y="3839030"/>
            <a:ext cx="3836593" cy="1418770"/>
          </a:xfrm>
        </p:spPr>
        <p:txBody>
          <a:bodyPr/>
          <a:lstStyle/>
          <a:p>
            <a:r>
              <a:rPr lang="en-US" b="1" dirty="0"/>
              <a:t>Depois do CheckPoint</a:t>
            </a:r>
          </a:p>
        </p:txBody>
      </p:sp>
      <p:pic>
        <p:nvPicPr>
          <p:cNvPr id="4" name="Imagem 3">
            <a:extLst>
              <a:ext uri="{FF2B5EF4-FFF2-40B4-BE49-F238E27FC236}">
                <a16:creationId xmlns:a16="http://schemas.microsoft.com/office/drawing/2014/main" id="{9ECCCF68-F8CA-F428-B27A-EE0E20F6565F}"/>
              </a:ext>
            </a:extLst>
          </p:cNvPr>
          <p:cNvPicPr>
            <a:picLocks noChangeAspect="1"/>
          </p:cNvPicPr>
          <p:nvPr/>
        </p:nvPicPr>
        <p:blipFill>
          <a:blip r:embed="rId2"/>
          <a:stretch>
            <a:fillRect/>
          </a:stretch>
        </p:blipFill>
        <p:spPr>
          <a:xfrm>
            <a:off x="5540356" y="1658701"/>
            <a:ext cx="5567488" cy="4659745"/>
          </a:xfrm>
          <a:prstGeom prst="rect">
            <a:avLst/>
          </a:prstGeom>
        </p:spPr>
      </p:pic>
      <p:pic>
        <p:nvPicPr>
          <p:cNvPr id="6" name="Imagem 5">
            <a:extLst>
              <a:ext uri="{FF2B5EF4-FFF2-40B4-BE49-F238E27FC236}">
                <a16:creationId xmlns:a16="http://schemas.microsoft.com/office/drawing/2014/main" id="{E8CC0535-411C-5D68-95F0-AA4DC476FD43}"/>
              </a:ext>
            </a:extLst>
          </p:cNvPr>
          <p:cNvPicPr>
            <a:picLocks noChangeAspect="1"/>
          </p:cNvPicPr>
          <p:nvPr/>
        </p:nvPicPr>
        <p:blipFill>
          <a:blip r:embed="rId3"/>
          <a:stretch>
            <a:fillRect/>
          </a:stretch>
        </p:blipFill>
        <p:spPr>
          <a:xfrm>
            <a:off x="5540355" y="381612"/>
            <a:ext cx="5569200" cy="1300395"/>
          </a:xfrm>
          <a:prstGeom prst="rect">
            <a:avLst/>
          </a:prstGeom>
        </p:spPr>
      </p:pic>
    </p:spTree>
    <p:extLst>
      <p:ext uri="{BB962C8B-B14F-4D97-AF65-F5344CB8AC3E}">
        <p14:creationId xmlns:p14="http://schemas.microsoft.com/office/powerpoint/2010/main" val="285189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8A857188-CD37-B06A-DBD8-0C2F03073B4D}"/>
              </a:ext>
            </a:extLst>
          </p:cNvPr>
          <p:cNvSpPr>
            <a:spLocks noGrp="1"/>
          </p:cNvSpPr>
          <p:nvPr>
            <p:ph type="ctrTitle"/>
          </p:nvPr>
        </p:nvSpPr>
        <p:spPr>
          <a:xfrm>
            <a:off x="995217" y="94003"/>
            <a:ext cx="10201564" cy="1384419"/>
          </a:xfrm>
        </p:spPr>
        <p:txBody>
          <a:bodyPr anchor="b">
            <a:normAutofit/>
          </a:bodyPr>
          <a:lstStyle/>
          <a:p>
            <a:pPr algn="ctr">
              <a:lnSpc>
                <a:spcPct val="90000"/>
              </a:lnSpc>
            </a:pPr>
            <a:r>
              <a:rPr lang="pt-PT" sz="4200" dirty="0"/>
              <a:t>Método de levantamento de requisitos </a:t>
            </a:r>
            <a:br>
              <a:rPr lang="pt-PT" sz="4200" dirty="0"/>
            </a:br>
            <a:endParaRPr lang="pt-PT" sz="4200" dirty="0"/>
          </a:p>
        </p:txBody>
      </p:sp>
      <p:sp>
        <p:nvSpPr>
          <p:cNvPr id="5" name="CaixaDeTexto 4">
            <a:extLst>
              <a:ext uri="{FF2B5EF4-FFF2-40B4-BE49-F238E27FC236}">
                <a16:creationId xmlns:a16="http://schemas.microsoft.com/office/drawing/2014/main" id="{32EAF013-949D-AF70-B0FB-E368DB1D810E}"/>
              </a:ext>
            </a:extLst>
          </p:cNvPr>
          <p:cNvSpPr txBox="1"/>
          <p:nvPr/>
        </p:nvSpPr>
        <p:spPr>
          <a:xfrm>
            <a:off x="196553" y="786212"/>
            <a:ext cx="11878654" cy="4770537"/>
          </a:xfrm>
          <a:prstGeom prst="rect">
            <a:avLst/>
          </a:prstGeom>
          <a:noFill/>
        </p:spPr>
        <p:txBody>
          <a:bodyPr wrap="square" rtlCol="0">
            <a:spAutoFit/>
          </a:bodyPr>
          <a:lstStyle/>
          <a:p>
            <a:r>
              <a:rPr lang="pt-PT" sz="1600" dirty="0"/>
              <a:t>Para recolhermos os requisitos procedemos do seguinte modo:</a:t>
            </a:r>
          </a:p>
          <a:p>
            <a:endParaRPr lang="pt-PT" sz="1600" dirty="0"/>
          </a:p>
          <a:p>
            <a:r>
              <a:rPr lang="pt-PT" sz="1600" dirty="0"/>
              <a:t>• </a:t>
            </a:r>
            <a:r>
              <a:rPr lang="pt-PT" sz="1600" b="1" dirty="0"/>
              <a:t>Documentação</a:t>
            </a:r>
            <a:r>
              <a:rPr lang="pt-PT" sz="1600" dirty="0"/>
              <a:t>: analisar documentos de alguns pacientes, para sabermos o que temos de guardar sobre eles e pedimos autorização para vermos alguns historiais médicos para termos uma ideia de como seriam guardados;</a:t>
            </a:r>
          </a:p>
          <a:p>
            <a:endParaRPr lang="pt-PT" sz="1600" dirty="0"/>
          </a:p>
          <a:p>
            <a:r>
              <a:rPr lang="pt-PT" sz="1600" dirty="0"/>
              <a:t>• </a:t>
            </a:r>
            <a:r>
              <a:rPr lang="pt-PT" sz="1600" b="1" dirty="0"/>
              <a:t>Contactos</a:t>
            </a:r>
            <a:r>
              <a:rPr lang="pt-PT" sz="1600" dirty="0"/>
              <a:t>: contactamos algumas empresas de seguros de saúde para sabermos os pontos mais importantes de cada seguro, ligamos a uma farmácia para saber os tipos de medicamentos e os seus aspetos mais importantes que teríamos de guardar e telefonamos ao construtor da obra para saber que máquinas teríamos de adicionar ao inventário e como as registávamos;</a:t>
            </a:r>
          </a:p>
          <a:p>
            <a:endParaRPr lang="pt-PT" sz="1600" dirty="0"/>
          </a:p>
          <a:p>
            <a:r>
              <a:rPr lang="pt-PT" sz="1600" dirty="0"/>
              <a:t>• </a:t>
            </a:r>
            <a:r>
              <a:rPr lang="pt-PT" sz="1600" b="1" dirty="0"/>
              <a:t>Reuniões</a:t>
            </a:r>
            <a:r>
              <a:rPr lang="pt-PT" sz="1600" dirty="0"/>
              <a:t>: reunimos com o chefe do novo hospital para sabermos todas as novas especialidades que teriam de ser guardadas e com o chefe dos médicos para ele nos dizer o que quer guardar sobre cada médico</a:t>
            </a:r>
          </a:p>
          <a:p>
            <a:endParaRPr lang="pt-PT" sz="1600" dirty="0"/>
          </a:p>
          <a:p>
            <a:r>
              <a:rPr lang="pt-PT" sz="1600" dirty="0"/>
              <a:t>• </a:t>
            </a:r>
            <a:r>
              <a:rPr lang="pt-PT" sz="1600" b="1" dirty="0"/>
              <a:t>Observações</a:t>
            </a:r>
            <a:r>
              <a:rPr lang="pt-PT" sz="1600" dirty="0"/>
              <a:t>: observamos algumas consultas para sabermos a parte mais importante de cada uma</a:t>
            </a:r>
          </a:p>
          <a:p>
            <a:endParaRPr lang="pt-PT" sz="1600" dirty="0"/>
          </a:p>
          <a:p>
            <a:r>
              <a:rPr lang="pt-PT" sz="1600" dirty="0"/>
              <a:t>• </a:t>
            </a:r>
            <a:r>
              <a:rPr lang="pt-PT" sz="1600" b="1" dirty="0"/>
              <a:t>Entrevistas</a:t>
            </a:r>
            <a:r>
              <a:rPr lang="pt-PT" sz="1600" dirty="0"/>
              <a:t>: entrevistamos alguns pacientes para sabermos o que eles achavam que faltava em comparação ao outro hospital</a:t>
            </a:r>
          </a:p>
          <a:p>
            <a:endParaRPr lang="pt-PT" sz="1600" dirty="0"/>
          </a:p>
          <a:p>
            <a:r>
              <a:rPr lang="pt-PT" sz="1600" dirty="0"/>
              <a:t>• </a:t>
            </a:r>
            <a:r>
              <a:rPr lang="pt-PT" sz="1600" b="1" dirty="0"/>
              <a:t>Análise</a:t>
            </a:r>
            <a:r>
              <a:rPr lang="pt-PT" sz="1600" dirty="0"/>
              <a:t>: por fim, analisamos o SBD antigo para vermos se nos tinha faltado alguma coisa </a:t>
            </a:r>
          </a:p>
        </p:txBody>
      </p:sp>
    </p:spTree>
    <p:extLst>
      <p:ext uri="{BB962C8B-B14F-4D97-AF65-F5344CB8AC3E}">
        <p14:creationId xmlns:p14="http://schemas.microsoft.com/office/powerpoint/2010/main" val="402551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697182" y="0"/>
            <a:ext cx="8797635" cy="1283943"/>
          </a:xfrm>
        </p:spPr>
        <p:txBody>
          <a:bodyPr anchor="b">
            <a:normAutofit fontScale="90000"/>
          </a:bodyPr>
          <a:lstStyle/>
          <a:p>
            <a:pPr algn="ctr"/>
            <a:r>
              <a:rPr lang="pt-PT" sz="4800" dirty="0"/>
              <a:t>Organização</a:t>
            </a:r>
            <a:r>
              <a:rPr lang="en-US" sz="4800" dirty="0"/>
              <a:t> dos </a:t>
            </a:r>
            <a:r>
              <a:rPr lang="pt-PT" sz="4800" dirty="0"/>
              <a:t>requisitos: Descrição(14)</a:t>
            </a:r>
          </a:p>
        </p:txBody>
      </p:sp>
      <p:pic>
        <p:nvPicPr>
          <p:cNvPr id="3" name="Imagem 2">
            <a:extLst>
              <a:ext uri="{FF2B5EF4-FFF2-40B4-BE49-F238E27FC236}">
                <a16:creationId xmlns:a16="http://schemas.microsoft.com/office/drawing/2014/main" id="{00A5ADE3-F35B-E1B1-506F-40FBB7D8EBC0}"/>
              </a:ext>
            </a:extLst>
          </p:cNvPr>
          <p:cNvPicPr>
            <a:picLocks noChangeAspect="1"/>
          </p:cNvPicPr>
          <p:nvPr/>
        </p:nvPicPr>
        <p:blipFill rotWithShape="1">
          <a:blip r:embed="rId2"/>
          <a:srcRect t="634"/>
          <a:stretch/>
        </p:blipFill>
        <p:spPr>
          <a:xfrm>
            <a:off x="1468381" y="1318211"/>
            <a:ext cx="9419400" cy="537213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Tinta 4">
                <a:extLst>
                  <a:ext uri="{FF2B5EF4-FFF2-40B4-BE49-F238E27FC236}">
                    <a16:creationId xmlns:a16="http://schemas.microsoft.com/office/drawing/2014/main" id="{4FCBE56B-A663-A3AE-EA2A-EAA20B99A34C}"/>
                  </a:ext>
                </a:extLst>
              </p14:cNvPr>
              <p14:cNvContentPartPr/>
              <p14:nvPr/>
            </p14:nvContentPartPr>
            <p14:xfrm>
              <a:off x="5135881" y="6767896"/>
              <a:ext cx="360" cy="360"/>
            </p14:xfrm>
          </p:contentPart>
        </mc:Choice>
        <mc:Fallback>
          <p:pic>
            <p:nvPicPr>
              <p:cNvPr id="5" name="Tinta 4">
                <a:extLst>
                  <a:ext uri="{FF2B5EF4-FFF2-40B4-BE49-F238E27FC236}">
                    <a16:creationId xmlns:a16="http://schemas.microsoft.com/office/drawing/2014/main" id="{4FCBE56B-A663-A3AE-EA2A-EAA20B99A34C}"/>
                  </a:ext>
                </a:extLst>
              </p:cNvPr>
              <p:cNvPicPr/>
              <p:nvPr/>
            </p:nvPicPr>
            <p:blipFill>
              <a:blip r:embed="rId4"/>
              <a:stretch>
                <a:fillRect/>
              </a:stretch>
            </p:blipFill>
            <p:spPr>
              <a:xfrm>
                <a:off x="5072881" y="670489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Tinta 5">
                <a:extLst>
                  <a:ext uri="{FF2B5EF4-FFF2-40B4-BE49-F238E27FC236}">
                    <a16:creationId xmlns:a16="http://schemas.microsoft.com/office/drawing/2014/main" id="{C3DC839A-D2A3-861A-26B0-8165F70E56D0}"/>
                  </a:ext>
                </a:extLst>
              </p14:cNvPr>
              <p14:cNvContentPartPr/>
              <p14:nvPr/>
            </p14:nvContentPartPr>
            <p14:xfrm>
              <a:off x="5622961" y="6776536"/>
              <a:ext cx="360" cy="360"/>
            </p14:xfrm>
          </p:contentPart>
        </mc:Choice>
        <mc:Fallback>
          <p:pic>
            <p:nvPicPr>
              <p:cNvPr id="6" name="Tinta 5">
                <a:extLst>
                  <a:ext uri="{FF2B5EF4-FFF2-40B4-BE49-F238E27FC236}">
                    <a16:creationId xmlns:a16="http://schemas.microsoft.com/office/drawing/2014/main" id="{C3DC839A-D2A3-861A-26B0-8165F70E56D0}"/>
                  </a:ext>
                </a:extLst>
              </p:cNvPr>
              <p:cNvPicPr/>
              <p:nvPr/>
            </p:nvPicPr>
            <p:blipFill>
              <a:blip r:embed="rId4"/>
              <a:stretch>
                <a:fillRect/>
              </a:stretch>
            </p:blipFill>
            <p:spPr>
              <a:xfrm>
                <a:off x="5559961" y="671389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Tinta 6">
                <a:extLst>
                  <a:ext uri="{FF2B5EF4-FFF2-40B4-BE49-F238E27FC236}">
                    <a16:creationId xmlns:a16="http://schemas.microsoft.com/office/drawing/2014/main" id="{835525C6-6B6C-972C-1B4E-FE6210690A37}"/>
                  </a:ext>
                </a:extLst>
              </p14:cNvPr>
              <p14:cNvContentPartPr/>
              <p14:nvPr/>
            </p14:nvContentPartPr>
            <p14:xfrm>
              <a:off x="6178081" y="6784816"/>
              <a:ext cx="360" cy="360"/>
            </p14:xfrm>
          </p:contentPart>
        </mc:Choice>
        <mc:Fallback>
          <p:pic>
            <p:nvPicPr>
              <p:cNvPr id="7" name="Tinta 6">
                <a:extLst>
                  <a:ext uri="{FF2B5EF4-FFF2-40B4-BE49-F238E27FC236}">
                    <a16:creationId xmlns:a16="http://schemas.microsoft.com/office/drawing/2014/main" id="{835525C6-6B6C-972C-1B4E-FE6210690A37}"/>
                  </a:ext>
                </a:extLst>
              </p:cNvPr>
              <p:cNvPicPr/>
              <p:nvPr/>
            </p:nvPicPr>
            <p:blipFill>
              <a:blip r:embed="rId4"/>
              <a:stretch>
                <a:fillRect/>
              </a:stretch>
            </p:blipFill>
            <p:spPr>
              <a:xfrm>
                <a:off x="6115441" y="6722176"/>
                <a:ext cx="126000" cy="126000"/>
              </a:xfrm>
              <a:prstGeom prst="rect">
                <a:avLst/>
              </a:prstGeom>
            </p:spPr>
          </p:pic>
        </mc:Fallback>
      </mc:AlternateContent>
    </p:spTree>
    <p:extLst>
      <p:ext uri="{BB962C8B-B14F-4D97-AF65-F5344CB8AC3E}">
        <p14:creationId xmlns:p14="http://schemas.microsoft.com/office/powerpoint/2010/main" val="21706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697182" y="0"/>
            <a:ext cx="8797635" cy="1283943"/>
          </a:xfrm>
        </p:spPr>
        <p:txBody>
          <a:bodyPr anchor="b">
            <a:normAutofit fontScale="90000"/>
          </a:bodyPr>
          <a:lstStyle/>
          <a:p>
            <a:pPr algn="ctr"/>
            <a:r>
              <a:rPr lang="pt-PT" sz="4800" dirty="0"/>
              <a:t>Organização</a:t>
            </a:r>
            <a:r>
              <a:rPr lang="en-US" sz="4800" dirty="0"/>
              <a:t> dos </a:t>
            </a:r>
            <a:r>
              <a:rPr lang="pt-PT" sz="4800" dirty="0"/>
              <a:t>requisitos: Exploração(15)</a:t>
            </a:r>
          </a:p>
        </p:txBody>
      </p:sp>
      <p:pic>
        <p:nvPicPr>
          <p:cNvPr id="3" name="Imagem 2">
            <a:extLst>
              <a:ext uri="{FF2B5EF4-FFF2-40B4-BE49-F238E27FC236}">
                <a16:creationId xmlns:a16="http://schemas.microsoft.com/office/drawing/2014/main" id="{A46DDB2D-BA64-E159-C382-6005274AA458}"/>
              </a:ext>
            </a:extLst>
          </p:cNvPr>
          <p:cNvPicPr>
            <a:picLocks noChangeAspect="1"/>
          </p:cNvPicPr>
          <p:nvPr/>
        </p:nvPicPr>
        <p:blipFill>
          <a:blip r:embed="rId2"/>
          <a:stretch>
            <a:fillRect/>
          </a:stretch>
        </p:blipFill>
        <p:spPr>
          <a:xfrm>
            <a:off x="2022355" y="1283943"/>
            <a:ext cx="8306743" cy="5400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Tinta 3">
                <a:extLst>
                  <a:ext uri="{FF2B5EF4-FFF2-40B4-BE49-F238E27FC236}">
                    <a16:creationId xmlns:a16="http://schemas.microsoft.com/office/drawing/2014/main" id="{54FF6592-4049-9521-9518-407C6046EF3C}"/>
                  </a:ext>
                </a:extLst>
              </p14:cNvPr>
              <p14:cNvContentPartPr/>
              <p14:nvPr/>
            </p14:nvContentPartPr>
            <p14:xfrm>
              <a:off x="5187001" y="6784816"/>
              <a:ext cx="360" cy="360"/>
            </p14:xfrm>
          </p:contentPart>
        </mc:Choice>
        <mc:Fallback>
          <p:pic>
            <p:nvPicPr>
              <p:cNvPr id="4" name="Tinta 3">
                <a:extLst>
                  <a:ext uri="{FF2B5EF4-FFF2-40B4-BE49-F238E27FC236}">
                    <a16:creationId xmlns:a16="http://schemas.microsoft.com/office/drawing/2014/main" id="{54FF6592-4049-9521-9518-407C6046EF3C}"/>
                  </a:ext>
                </a:extLst>
              </p:cNvPr>
              <p:cNvPicPr/>
              <p:nvPr/>
            </p:nvPicPr>
            <p:blipFill>
              <a:blip r:embed="rId4"/>
              <a:stretch>
                <a:fillRect/>
              </a:stretch>
            </p:blipFill>
            <p:spPr>
              <a:xfrm>
                <a:off x="5124001" y="672217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Tinta 4">
                <a:extLst>
                  <a:ext uri="{FF2B5EF4-FFF2-40B4-BE49-F238E27FC236}">
                    <a16:creationId xmlns:a16="http://schemas.microsoft.com/office/drawing/2014/main" id="{B359EF22-C144-A0FD-535C-3AA052BFF78D}"/>
                  </a:ext>
                </a:extLst>
              </p14:cNvPr>
              <p14:cNvContentPartPr/>
              <p14:nvPr/>
            </p14:nvContentPartPr>
            <p14:xfrm>
              <a:off x="5853361" y="6784816"/>
              <a:ext cx="360" cy="360"/>
            </p14:xfrm>
          </p:contentPart>
        </mc:Choice>
        <mc:Fallback>
          <p:pic>
            <p:nvPicPr>
              <p:cNvPr id="5" name="Tinta 4">
                <a:extLst>
                  <a:ext uri="{FF2B5EF4-FFF2-40B4-BE49-F238E27FC236}">
                    <a16:creationId xmlns:a16="http://schemas.microsoft.com/office/drawing/2014/main" id="{B359EF22-C144-A0FD-535C-3AA052BFF78D}"/>
                  </a:ext>
                </a:extLst>
              </p:cNvPr>
              <p:cNvPicPr/>
              <p:nvPr/>
            </p:nvPicPr>
            <p:blipFill>
              <a:blip r:embed="rId4"/>
              <a:stretch>
                <a:fillRect/>
              </a:stretch>
            </p:blipFill>
            <p:spPr>
              <a:xfrm>
                <a:off x="5790721" y="6722176"/>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Tinta 5">
                <a:extLst>
                  <a:ext uri="{FF2B5EF4-FFF2-40B4-BE49-F238E27FC236}">
                    <a16:creationId xmlns:a16="http://schemas.microsoft.com/office/drawing/2014/main" id="{7FDA8796-A793-AEC5-235F-2CD77BEF1254}"/>
                  </a:ext>
                </a:extLst>
              </p14:cNvPr>
              <p14:cNvContentPartPr/>
              <p14:nvPr/>
            </p14:nvContentPartPr>
            <p14:xfrm>
              <a:off x="6503161" y="6784816"/>
              <a:ext cx="360" cy="360"/>
            </p14:xfrm>
          </p:contentPart>
        </mc:Choice>
        <mc:Fallback>
          <p:pic>
            <p:nvPicPr>
              <p:cNvPr id="6" name="Tinta 5">
                <a:extLst>
                  <a:ext uri="{FF2B5EF4-FFF2-40B4-BE49-F238E27FC236}">
                    <a16:creationId xmlns:a16="http://schemas.microsoft.com/office/drawing/2014/main" id="{7FDA8796-A793-AEC5-235F-2CD77BEF1254}"/>
                  </a:ext>
                </a:extLst>
              </p:cNvPr>
              <p:cNvPicPr/>
              <p:nvPr/>
            </p:nvPicPr>
            <p:blipFill>
              <a:blip r:embed="rId4"/>
              <a:stretch>
                <a:fillRect/>
              </a:stretch>
            </p:blipFill>
            <p:spPr>
              <a:xfrm>
                <a:off x="6440161" y="6722176"/>
                <a:ext cx="126000" cy="126000"/>
              </a:xfrm>
              <a:prstGeom prst="rect">
                <a:avLst/>
              </a:prstGeom>
            </p:spPr>
          </p:pic>
        </mc:Fallback>
      </mc:AlternateContent>
    </p:spTree>
    <p:extLst>
      <p:ext uri="{BB962C8B-B14F-4D97-AF65-F5344CB8AC3E}">
        <p14:creationId xmlns:p14="http://schemas.microsoft.com/office/powerpoint/2010/main" val="64516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A857188-CD37-B06A-DBD8-0C2F03073B4D}"/>
              </a:ext>
            </a:extLst>
          </p:cNvPr>
          <p:cNvSpPr>
            <a:spLocks noGrp="1"/>
          </p:cNvSpPr>
          <p:nvPr>
            <p:ph type="ctrTitle"/>
          </p:nvPr>
        </p:nvSpPr>
        <p:spPr>
          <a:xfrm>
            <a:off x="1697182" y="0"/>
            <a:ext cx="8797635" cy="1283943"/>
          </a:xfrm>
        </p:spPr>
        <p:txBody>
          <a:bodyPr anchor="b">
            <a:normAutofit fontScale="90000"/>
          </a:bodyPr>
          <a:lstStyle/>
          <a:p>
            <a:pPr algn="ctr"/>
            <a:r>
              <a:rPr lang="pt-PT" sz="4800" dirty="0"/>
              <a:t>Organização</a:t>
            </a:r>
            <a:r>
              <a:rPr lang="en-US" sz="4800" dirty="0"/>
              <a:t> dos </a:t>
            </a:r>
            <a:r>
              <a:rPr lang="pt-PT" sz="4800" dirty="0"/>
              <a:t>requisitos: Controlo(8)</a:t>
            </a:r>
          </a:p>
        </p:txBody>
      </p:sp>
      <p:pic>
        <p:nvPicPr>
          <p:cNvPr id="3" name="Imagem 2">
            <a:extLst>
              <a:ext uri="{FF2B5EF4-FFF2-40B4-BE49-F238E27FC236}">
                <a16:creationId xmlns:a16="http://schemas.microsoft.com/office/drawing/2014/main" id="{1B772E2D-480D-A09A-CF46-D9499874BE5B}"/>
              </a:ext>
            </a:extLst>
          </p:cNvPr>
          <p:cNvPicPr>
            <a:picLocks noChangeAspect="1"/>
          </p:cNvPicPr>
          <p:nvPr/>
        </p:nvPicPr>
        <p:blipFill>
          <a:blip r:embed="rId2"/>
          <a:stretch>
            <a:fillRect/>
          </a:stretch>
        </p:blipFill>
        <p:spPr>
          <a:xfrm>
            <a:off x="889686" y="1209716"/>
            <a:ext cx="10412625" cy="5400000"/>
          </a:xfrm>
          <a:prstGeom prst="rect">
            <a:avLst/>
          </a:prstGeom>
        </p:spPr>
      </p:pic>
    </p:spTree>
    <p:extLst>
      <p:ext uri="{BB962C8B-B14F-4D97-AF65-F5344CB8AC3E}">
        <p14:creationId xmlns:p14="http://schemas.microsoft.com/office/powerpoint/2010/main" val="388122753"/>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0</TotalTime>
  <Words>2314</Words>
  <Application>Microsoft Office PowerPoint</Application>
  <PresentationFormat>Ecrã Panorâmico</PresentationFormat>
  <Paragraphs>170</Paragraphs>
  <Slides>27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27</vt:i4>
      </vt:variant>
    </vt:vector>
  </HeadingPairs>
  <TitlesOfParts>
    <vt:vector size="33" baseType="lpstr">
      <vt:lpstr>Arial</vt:lpstr>
      <vt:lpstr>CIDFont+F3</vt:lpstr>
      <vt:lpstr>Neue Haas Grotesk Text Pro</vt:lpstr>
      <vt:lpstr>Symbol</vt:lpstr>
      <vt:lpstr>Times New Roman</vt:lpstr>
      <vt:lpstr>SwellVTI</vt:lpstr>
      <vt:lpstr>Apresentação do PowerPoint</vt:lpstr>
      <vt:lpstr>Definição do Sistema: inicialização</vt:lpstr>
      <vt:lpstr>Definição do Sistema: viabilidade</vt:lpstr>
      <vt:lpstr>Plano de Execução GANTT</vt:lpstr>
      <vt:lpstr>Plano de Execução GANTT</vt:lpstr>
      <vt:lpstr>Método de levantamento de requisitos  </vt:lpstr>
      <vt:lpstr>Organização dos requisitos: Descrição(14)</vt:lpstr>
      <vt:lpstr>Organização dos requisitos: Exploração(15)</vt:lpstr>
      <vt:lpstr>Organização dos requisitos: Controlo(8)</vt:lpstr>
      <vt:lpstr>Modelação conceptual: entidades</vt:lpstr>
      <vt:lpstr>Modelação conceptual: relacionamentos</vt:lpstr>
      <vt:lpstr>DIAGRAMA ER</vt:lpstr>
      <vt:lpstr>Modelo Lógico: tabelas do modelo lógico</vt:lpstr>
      <vt:lpstr>Modelo Lógico Produzido</vt:lpstr>
      <vt:lpstr>Validação do modelo com interrogações do utilizador</vt:lpstr>
      <vt:lpstr>Implementação Física : Tradução do esquema lógico para o sistema de gestão de bases de dados escolhido em SQL </vt:lpstr>
      <vt:lpstr>Implementação Física : Tradução das interrogações do utilizador para SQL (alguns exemplos) </vt:lpstr>
      <vt:lpstr>Definição e caracterização das vistas de utilização em SQL (alguns exemplos) </vt:lpstr>
      <vt:lpstr>Cálculo do espaço da base de dados</vt:lpstr>
      <vt:lpstr>Procedimentos Implementados</vt:lpstr>
      <vt:lpstr>Plano de segurança e recuperação de dados</vt:lpstr>
      <vt:lpstr>Implementação do Sistema de Recolha de Dados</vt:lpstr>
      <vt:lpstr>Implementação do Sistema de Painéis de Análise: Tabelas</vt:lpstr>
      <vt:lpstr>Implementação do Sistema de Painéis de Análise: Dashboard(exemplo 1)</vt:lpstr>
      <vt:lpstr>Implementação do Sistema de Painéis de Análise: Dashboard(exemplo 2)</vt:lpstr>
      <vt:lpstr>Conclusão e Trabalho Futuro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António Filipe Castro Silva</dc:creator>
  <cp:lastModifiedBy>António Filipe Castro Silva</cp:lastModifiedBy>
  <cp:revision>3</cp:revision>
  <dcterms:created xsi:type="dcterms:W3CDTF">2023-03-27T19:00:41Z</dcterms:created>
  <dcterms:modified xsi:type="dcterms:W3CDTF">2023-06-06T12:27:21Z</dcterms:modified>
</cp:coreProperties>
</file>