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95" r:id="rId7"/>
    <p:sldId id="261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21/11/2023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21/11/2023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96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6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MX" dirty="0"/>
              <a:t>M</a:t>
            </a:r>
            <a:r>
              <a:rPr lang="es-ES" dirty="0" err="1"/>
              <a:t>atriz</a:t>
            </a:r>
            <a:r>
              <a:rPr lang="es-ES" dirty="0"/>
              <a:t> adjunta y inversa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MX" dirty="0"/>
              <a:t>A</a:t>
            </a:r>
            <a:r>
              <a:rPr lang="es-ES" dirty="0" err="1"/>
              <a:t>ntonio</a:t>
            </a:r>
            <a:r>
              <a:rPr lang="es-ES" dirty="0"/>
              <a:t> Tapia Alvarado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4925633" cy="1297752"/>
          </a:xfrm>
        </p:spPr>
        <p:txBody>
          <a:bodyPr rtlCol="0"/>
          <a:lstStyle/>
          <a:p>
            <a:pPr rtl="0"/>
            <a:r>
              <a:rPr lang="es-ES" dirty="0"/>
              <a:t>Que es una matriz adjunta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36" y="2472744"/>
            <a:ext cx="5743977" cy="3883605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800" dirty="0"/>
              <a:t>una matriz cuadrada se calcula intercambiando los elementos en la diagonal principal y cambiando el signo de los elementos fuera de la diagonal, transponiendo la matriz de cofactores.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4925633" cy="1297752"/>
          </a:xfrm>
        </p:spPr>
        <p:txBody>
          <a:bodyPr rtlCol="0"/>
          <a:lstStyle/>
          <a:p>
            <a:pPr rtl="0"/>
            <a:r>
              <a:rPr lang="es-ES" dirty="0"/>
              <a:t>Que es una matriz Inversa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36" y="2472744"/>
            <a:ext cx="5743977" cy="3883605"/>
          </a:xfrm>
        </p:spPr>
        <p:txBody>
          <a:bodyPr rtlCol="0">
            <a:normAutofit fontScale="85000" lnSpcReduction="10000"/>
          </a:bodyPr>
          <a:lstStyle/>
          <a:p>
            <a:pPr algn="just" rtl="0"/>
            <a:r>
              <a:rPr lang="es-ES" sz="3600" b="0" i="0" dirty="0">
                <a:solidFill>
                  <a:srgbClr val="ECECF1"/>
                </a:solidFill>
                <a:effectLst/>
                <a:latin typeface="Söhne"/>
              </a:rPr>
              <a:t>una matriz cuadrada </a:t>
            </a:r>
            <a:r>
              <a:rPr lang="es-ES" sz="3600" b="0" i="1" dirty="0">
                <a:solidFill>
                  <a:srgbClr val="ECECF1"/>
                </a:solidFill>
                <a:effectLst/>
                <a:latin typeface="KaTeX_Math"/>
              </a:rPr>
              <a:t>A</a:t>
            </a:r>
            <a:r>
              <a:rPr lang="es-ES" sz="3600" b="0" i="0" dirty="0">
                <a:solidFill>
                  <a:srgbClr val="ECECF1"/>
                </a:solidFill>
                <a:effectLst/>
                <a:latin typeface="Söhne"/>
              </a:rPr>
              <a:t> se denota como </a:t>
            </a:r>
            <a:r>
              <a:rPr lang="es-ES" sz="3600" b="0" i="1" dirty="0">
                <a:solidFill>
                  <a:srgbClr val="ECECF1"/>
                </a:solidFill>
                <a:effectLst/>
                <a:latin typeface="KaTeX_Math"/>
              </a:rPr>
              <a:t>A</a:t>
            </a:r>
            <a:r>
              <a:rPr lang="es-ES" sz="3600" b="0" i="0" dirty="0">
                <a:solidFill>
                  <a:srgbClr val="ECECF1"/>
                </a:solidFill>
                <a:effectLst/>
                <a:latin typeface="KaTeX_Main"/>
              </a:rPr>
              <a:t>−1</a:t>
            </a:r>
            <a:r>
              <a:rPr lang="es-ES" sz="3600" b="0" i="0" dirty="0">
                <a:solidFill>
                  <a:srgbClr val="ECECF1"/>
                </a:solidFill>
                <a:effectLst/>
                <a:latin typeface="Söhne"/>
              </a:rPr>
              <a:t> y se calcula dividiendo cada elemento de la matriz adjunta por el determinante de </a:t>
            </a:r>
            <a:r>
              <a:rPr lang="es-ES" sz="3600" b="0" i="1" dirty="0">
                <a:solidFill>
                  <a:srgbClr val="ECECF1"/>
                </a:solidFill>
                <a:effectLst/>
                <a:latin typeface="KaTeX_Math"/>
              </a:rPr>
              <a:t>A</a:t>
            </a:r>
            <a:r>
              <a:rPr lang="es-ES" sz="3600" b="0" i="0" dirty="0">
                <a:solidFill>
                  <a:srgbClr val="ECECF1"/>
                </a:solidFill>
                <a:effectLst/>
                <a:latin typeface="Söhne"/>
              </a:rPr>
              <a:t>. Una matriz solo tiene inversa si su determinante es diferente de cero.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36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321468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rtl="0"/>
            <a:r>
              <a:rPr lang="es-ES" b="1" i="0" dirty="0">
                <a:effectLst/>
                <a:latin typeface="Söhne"/>
              </a:rPr>
              <a:t>Lectura y Visualización de la Matriz B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Cálculo de la Matriz adjunta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Cálculo del Determinante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Verificación de Existencia de Inversa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b="0" i="0" dirty="0">
                <a:effectLst/>
                <a:latin typeface="Söhne"/>
              </a:rPr>
              <a:t>El usuario ingresa los valores de la matriz B por columna, y estos valores se almacenan en una matriz bidimensional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La función </a:t>
            </a:r>
            <a:r>
              <a:rPr lang="es-ES" dirty="0" err="1"/>
              <a:t>calcularMatrizAdjunta</a:t>
            </a:r>
            <a:r>
              <a:rPr lang="es-ES" dirty="0"/>
              <a:t> calcula la matriz adjunta de la matriz B, que se utiliza en el cálculo de la matriz inversa.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La función </a:t>
            </a:r>
            <a:r>
              <a:rPr lang="es-ES" dirty="0" err="1"/>
              <a:t>calcularDeterminante</a:t>
            </a:r>
            <a:r>
              <a:rPr lang="es-ES" dirty="0"/>
              <a:t> calcula el determinante de la matriz B mediante una fórmula específica basada en los elementos de la matriz.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Se verifica si el determinante es diferente de cero, ya que una matriz tiene inversa solo si su determinante es distinto de cero.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/>
              <a:t>INFORMACIÓN GENERAL DEL MERCADO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s-ES" dirty="0"/>
              <a:t>Cálculo de la Matriz Inversa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320339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/>
            <a:r>
              <a:rPr lang="es-ES" sz="1800" noProof="1"/>
              <a:t>Si la matriz tiene inversa, se calcula utilizando la función calcularMatrizInversa, dividiendo cada elemento de la matriz adjunta por el determinante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5710" y="2730453"/>
            <a:ext cx="2896671" cy="823912"/>
          </a:xfrm>
        </p:spPr>
        <p:txBody>
          <a:bodyPr rtlCol="0"/>
          <a:lstStyle/>
          <a:p>
            <a:pPr rtl="0"/>
            <a:r>
              <a:rPr lang="es-ES" dirty="0"/>
              <a:t>Impresión de 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75710" y="3844187"/>
            <a:ext cx="2896671" cy="1997867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000" dirty="0"/>
              <a:t>Se imprimen la matriz adjunta, el determinante y, si existe, la matriz inversa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de lanzamiento</a:t>
            </a: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22</TotalTime>
  <Words>264</Words>
  <Application>Microsoft Office PowerPoint</Application>
  <PresentationFormat>Panorámica</PresentationFormat>
  <Paragraphs>31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KaTeX_Main</vt:lpstr>
      <vt:lpstr>KaTeX_Math</vt:lpstr>
      <vt:lpstr>Söhne</vt:lpstr>
      <vt:lpstr>Tenorite</vt:lpstr>
      <vt:lpstr>Una sola línea</vt:lpstr>
      <vt:lpstr>Matriz adjunta y inversa </vt:lpstr>
      <vt:lpstr>Que es una matriz adjunta </vt:lpstr>
      <vt:lpstr>Que es una matriz Inversa</vt:lpstr>
      <vt:lpstr>PROBLEMA</vt:lpstr>
      <vt:lpstr>INFORMACIÓN GENERAL DEL MERCADO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adjunta y inversa </dc:title>
  <dc:creator>AnS</dc:creator>
  <cp:lastModifiedBy>AnS</cp:lastModifiedBy>
  <cp:revision>1</cp:revision>
  <dcterms:created xsi:type="dcterms:W3CDTF">2023-11-21T15:00:05Z</dcterms:created>
  <dcterms:modified xsi:type="dcterms:W3CDTF">2023-11-21T15:22:49Z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