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3"/>
  </p:notesMasterIdLst>
  <p:sldIdLst>
    <p:sldId id="271" r:id="rId2"/>
    <p:sldId id="276" r:id="rId3"/>
    <p:sldId id="277" r:id="rId4"/>
    <p:sldId id="278" r:id="rId5"/>
    <p:sldId id="290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68" r:id="rId16"/>
    <p:sldId id="288" r:id="rId17"/>
    <p:sldId id="289" r:id="rId18"/>
    <p:sldId id="291" r:id="rId19"/>
    <p:sldId id="292" r:id="rId20"/>
    <p:sldId id="294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1E0153"/>
    <a:srgbClr val="242F50"/>
    <a:srgbClr val="1B013D"/>
    <a:srgbClr val="FFFFFF"/>
    <a:srgbClr val="2A0272"/>
    <a:srgbClr val="243051"/>
    <a:srgbClr val="FF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1901" autoAdjust="0"/>
  </p:normalViewPr>
  <p:slideViewPr>
    <p:cSldViewPr snapToGrid="0">
      <p:cViewPr varScale="1">
        <p:scale>
          <a:sx n="41" d="100"/>
          <a:sy n="41" d="100"/>
        </p:scale>
        <p:origin x="6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C9CCB-0F28-4BA5-9BF8-96A4ECBFC422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1EED4-CD9B-4F57-975D-A2B1BB455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5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inframe_computer" TargetMode="External"/><Relationship Id="rId7" Type="http://schemas.openxmlformats.org/officeDocument/2006/relationships/hyperlink" Target="http://en.wikipedia.org/wiki/Parallel_compu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mdahl's_law" TargetMode="External"/><Relationship Id="rId5" Type="http://schemas.openxmlformats.org/officeDocument/2006/relationships/hyperlink" Target="http://en.wikipedia.org/wiki/Amdahl_Corporation" TargetMode="External"/><Relationship Id="rId4" Type="http://schemas.openxmlformats.org/officeDocument/2006/relationships/hyperlink" Target="http://en.wikipedia.org/wiki/International_Business_Machine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Particularly effective for Stream Processing – performing the same operation on multiple records in a stream in parallel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30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1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43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2400" dirty="0"/>
              <a:t>Fast hash algorithms like MD5, SHA1 and SHA2 are terrible for storing passwords.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dirty="0"/>
              <a:t>Use CPU intensive algorithms like </a:t>
            </a:r>
            <a:r>
              <a:rPr lang="en-US" sz="2400" b="1" dirty="0"/>
              <a:t>PBKDF2</a:t>
            </a:r>
            <a:r>
              <a:rPr lang="en-US" sz="2400" dirty="0"/>
              <a:t>, </a:t>
            </a:r>
            <a:r>
              <a:rPr lang="en-US" sz="2400" b="1" dirty="0" err="1"/>
              <a:t>bcrypt</a:t>
            </a:r>
            <a:r>
              <a:rPr lang="en-US" sz="2400" dirty="0"/>
              <a:t>, </a:t>
            </a:r>
            <a:r>
              <a:rPr lang="en-US" sz="2400" b="1" dirty="0" err="1"/>
              <a:t>scrypt</a:t>
            </a:r>
            <a:r>
              <a:rPr lang="en-US" sz="2400" dirty="0"/>
              <a:t>. They are expensive to calculate and have an adjustable work factor. 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26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5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Workloads that can be easily separated into parallel tasks. This is often the case when there is no dependency between the work units. </a:t>
            </a:r>
          </a:p>
          <a:p>
            <a:endParaRPr lang="en-GB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43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b="1" dirty="0"/>
              <a:t>Gene Myron Amdahl</a:t>
            </a:r>
            <a:r>
              <a:rPr lang="en-GB" altLang="en-US" dirty="0"/>
              <a:t> (born November 16, 1922) is an American computer architect and high-tech entrepreneur, chiefly known for his work on </a:t>
            </a:r>
            <a:r>
              <a:rPr lang="en-GB" altLang="en-US" dirty="0">
                <a:hlinkClick r:id="rId3" tooltip="Mainframe computer"/>
              </a:rPr>
              <a:t>mainframe computers</a:t>
            </a:r>
            <a:r>
              <a:rPr lang="en-GB" altLang="en-US" dirty="0"/>
              <a:t> at </a:t>
            </a:r>
            <a:r>
              <a:rPr lang="en-GB" altLang="en-US" dirty="0">
                <a:hlinkClick r:id="rId4" tooltip="International Business Machines"/>
              </a:rPr>
              <a:t>IBM</a:t>
            </a:r>
            <a:r>
              <a:rPr lang="en-GB" altLang="en-US" dirty="0"/>
              <a:t> and later his own companies, especially </a:t>
            </a:r>
            <a:r>
              <a:rPr lang="en-GB" altLang="en-US" dirty="0">
                <a:hlinkClick r:id="rId5" tooltip="Amdahl Corporation"/>
              </a:rPr>
              <a:t>Amdahl Corporation</a:t>
            </a:r>
            <a:r>
              <a:rPr lang="en-GB" altLang="en-US" dirty="0"/>
              <a:t>. He formulated </a:t>
            </a:r>
            <a:r>
              <a:rPr lang="en-GB" altLang="en-US" dirty="0">
                <a:hlinkClick r:id="rId6" tooltip="Amdahl's law"/>
              </a:rPr>
              <a:t>Amdahl's law</a:t>
            </a:r>
            <a:r>
              <a:rPr lang="en-GB" altLang="en-US" dirty="0"/>
              <a:t>, which states a fundamental limitation of </a:t>
            </a:r>
            <a:r>
              <a:rPr lang="en-GB" altLang="en-US" dirty="0">
                <a:hlinkClick r:id="rId7" tooltip="Parallel computing"/>
              </a:rPr>
              <a:t>parallel computing</a:t>
            </a:r>
            <a:r>
              <a:rPr lang="en-GB" altLang="en-US" dirty="0"/>
              <a:t>.</a:t>
            </a:r>
          </a:p>
          <a:p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6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1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6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4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EED4-CD9B-4F57-975D-A2B1BB455C6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8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304" y="945913"/>
            <a:ext cx="6477805" cy="2618554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303" y="3564470"/>
            <a:ext cx="6477804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44" y="329310"/>
            <a:ext cx="4457751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43295" y="134930"/>
            <a:ext cx="608264" cy="503578"/>
          </a:xfrm>
        </p:spPr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19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8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3533" y="798976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703" y="798976"/>
            <a:ext cx="5871623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5898779" y="3066347"/>
            <a:ext cx="4663440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9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4" y="953327"/>
            <a:ext cx="7497096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04" y="2171769"/>
            <a:ext cx="7497096" cy="3294576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6223" y="330370"/>
            <a:ext cx="1886547" cy="309201"/>
          </a:xfrm>
        </p:spPr>
        <p:txBody>
          <a:bodyPr/>
          <a:lstStyle>
            <a:lvl1pPr>
              <a:defRPr sz="900"/>
            </a:lvl1pPr>
          </a:lstStyle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7703" y="329310"/>
            <a:ext cx="4925033" cy="309201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958" y="137408"/>
            <a:ext cx="608264" cy="503578"/>
          </a:xfrm>
        </p:spPr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4" y="643464"/>
            <a:ext cx="7502615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5" y="1756132"/>
            <a:ext cx="6464295" cy="2050065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875" y="3806198"/>
            <a:ext cx="6464295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4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90" y="958040"/>
            <a:ext cx="7204226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875" y="2165621"/>
            <a:ext cx="3483864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705" y="2171769"/>
            <a:ext cx="3483864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4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6" y="953339"/>
            <a:ext cx="7205746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875" y="2169730"/>
            <a:ext cx="348386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875" y="2974448"/>
            <a:ext cx="3483864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753" y="2173184"/>
            <a:ext cx="348386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753" y="2971672"/>
            <a:ext cx="3483864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3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74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19" y="952578"/>
            <a:ext cx="2456260" cy="2322176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501" y="952581"/>
            <a:ext cx="4509353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219" y="3274754"/>
            <a:ext cx="2456260" cy="217891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643464"/>
            <a:ext cx="720775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00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482173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43" y="1129513"/>
            <a:ext cx="4391154" cy="192420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5"/>
            <a:ext cx="209337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186" y="3053724"/>
            <a:ext cx="4384865" cy="2096013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3975" y="5469859"/>
            <a:ext cx="4387204" cy="320123"/>
          </a:xfrm>
        </p:spPr>
        <p:txBody>
          <a:bodyPr/>
          <a:lstStyle>
            <a:lvl1pPr algn="l">
              <a:defRPr/>
            </a:lvl1pPr>
          </a:lstStyle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3976" y="318642"/>
            <a:ext cx="365836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32597" y="137408"/>
            <a:ext cx="608264" cy="503578"/>
          </a:xfrm>
        </p:spPr>
        <p:txBody>
          <a:bodyPr/>
          <a:lstStyle/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844095" y="643464"/>
            <a:ext cx="440969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2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9144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704" y="953327"/>
            <a:ext cx="720245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704" y="2171769"/>
            <a:ext cx="7202456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4623" y="330370"/>
            <a:ext cx="188654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0084-638A-49EC-8F7D-8272B704A5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7703" y="329310"/>
            <a:ext cx="445412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8558" y="137408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432D81BD-92B4-41F9-839D-0C644312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5" y="2141328"/>
            <a:ext cx="6858000" cy="1784921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br>
              <a:rPr lang="en-US" sz="6000" spc="-113" dirty="0">
                <a:solidFill>
                  <a:schemeClr val="accent2"/>
                </a:solidFill>
              </a:rPr>
            </a:br>
            <a:r>
              <a:rPr lang="en-US" sz="6000" spc="-113" dirty="0">
                <a:solidFill>
                  <a:schemeClr val="accent2"/>
                </a:solidFill>
              </a:rPr>
              <a:t>GPUs: Not Just for Graphics Anymore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295" y="6337018"/>
            <a:ext cx="2850480" cy="27647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baseline="-25000" dirty="0">
                <a:solidFill>
                  <a:srgbClr val="0070C0"/>
                </a:solidFill>
              </a:rPr>
              <a:t>David Ostrovsky | Couchbase</a:t>
            </a:r>
          </a:p>
        </p:txBody>
      </p:sp>
    </p:spTree>
    <p:extLst>
      <p:ext uri="{BB962C8B-B14F-4D97-AF65-F5344CB8AC3E}">
        <p14:creationId xmlns:p14="http://schemas.microsoft.com/office/powerpoint/2010/main" val="176351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10343" y="867354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Using C++ AMP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330684" y="2421370"/>
            <a:ext cx="8722311" cy="254555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declspec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 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dllexport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)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stdcall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square_array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array_view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,1&gt;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&amp;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 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parallel_for_each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dataView.extent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[=] (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&lt;1&gt; 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b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 = 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b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 * 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b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dataView.synchronize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3300" dirty="0">
              <a:latin typeface="Arial" panose="020B0604020202020204" pitchFamily="34" charset="0"/>
              <a:cs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2" y="4642786"/>
            <a:ext cx="3536156" cy="414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3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4" y="4182418"/>
            <a:ext cx="155972" cy="14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7367" y="1874254"/>
            <a:ext cx="15311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100" b="1" dirty="0">
                <a:solidFill>
                  <a:srgbClr val="ED7D31"/>
                </a:solidFill>
              </a:rPr>
              <a:t>Native DLL</a:t>
            </a:r>
            <a:endParaRPr lang="en-GB" altLang="en-US" sz="2100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7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10343" y="867439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Using C++ AMP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330684" y="2551635"/>
            <a:ext cx="8722311" cy="254555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DllImport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NativeAmpLibrary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CallingConvention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CallingConvention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.StdCall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square_array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array, 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length);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 { 1.0f, 2.0f, 3.0f, 4.0f };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&amp;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square_array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arrPt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67" y="1944592"/>
            <a:ext cx="22829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100" b="1" dirty="0">
                <a:solidFill>
                  <a:srgbClr val="ED7D31"/>
                </a:solidFill>
              </a:rPr>
              <a:t>Managed Code</a:t>
            </a:r>
          </a:p>
        </p:txBody>
      </p:sp>
    </p:spTree>
    <p:extLst>
      <p:ext uri="{BB962C8B-B14F-4D97-AF65-F5344CB8AC3E}">
        <p14:creationId xmlns:p14="http://schemas.microsoft.com/office/powerpoint/2010/main" val="94331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10343" y="867439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Using OpenCL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68168" y="1878657"/>
            <a:ext cx="1539204" cy="4154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ED7D31"/>
                </a:solidFill>
              </a:defRPr>
            </a:lvl1pPr>
          </a:lstStyle>
          <a:p>
            <a:r>
              <a:rPr lang="en-US" altLang="en-US" sz="2100" dirty="0"/>
              <a:t>C# Project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3509039" y="1878657"/>
            <a:ext cx="2361544" cy="4154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ED7D31"/>
                </a:solidFill>
              </a:defRPr>
            </a:lvl1pPr>
          </a:lstStyle>
          <a:p>
            <a:r>
              <a:rPr lang="en-US" altLang="en-US" sz="2100" dirty="0" err="1"/>
              <a:t>NuGet</a:t>
            </a:r>
            <a:r>
              <a:rPr lang="en-US" altLang="en-US" sz="2100" dirty="0"/>
              <a:t> Package </a:t>
            </a:r>
          </a:p>
        </p:txBody>
      </p:sp>
      <p:pic>
        <p:nvPicPr>
          <p:cNvPr id="13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318" y="2326331"/>
            <a:ext cx="2634354" cy="1764183"/>
          </a:xfrm>
          <a:prstGeom prst="rect">
            <a:avLst/>
          </a:prstGeom>
        </p:spPr>
      </p:pic>
      <p:pic>
        <p:nvPicPr>
          <p:cNvPr id="14" name="Content Placeholder 11"/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2325688"/>
            <a:ext cx="5148262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2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10343" y="867439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Using OpenCL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846575" y="2039003"/>
            <a:ext cx="2061783" cy="4154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ED7D31"/>
                </a:solidFill>
              </a:defRPr>
            </a:lvl1pPr>
          </a:lstStyle>
          <a:p>
            <a:r>
              <a:rPr lang="en-US" altLang="en-US" sz="2100" dirty="0"/>
              <a:t>OpenCL Code</a:t>
            </a:r>
          </a:p>
        </p:txBody>
      </p:sp>
      <p:pic>
        <p:nvPicPr>
          <p:cNvPr id="16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76" y="2614633"/>
            <a:ext cx="5043625" cy="103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60" y="3882268"/>
            <a:ext cx="3502635" cy="8803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03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10343" y="867439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Using </a:t>
            </a:r>
            <a:r>
              <a:rPr lang="en-US" sz="2700" dirty="0" err="1">
                <a:solidFill>
                  <a:schemeClr val="accent2"/>
                </a:solidFill>
              </a:rPr>
              <a:t>Aparapi</a:t>
            </a:r>
            <a:r>
              <a:rPr lang="en-US" sz="2700" dirty="0">
                <a:solidFill>
                  <a:schemeClr val="accent2"/>
                </a:solidFill>
              </a:rPr>
              <a:t> (OpenCL)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847034" y="1858993"/>
            <a:ext cx="1245854" cy="4154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ED7D31"/>
                </a:solidFill>
              </a:defRPr>
            </a:lvl1pPr>
          </a:lstStyle>
          <a:p>
            <a:r>
              <a:rPr lang="en-US" altLang="en-US" sz="2100" dirty="0" err="1"/>
              <a:t>Aparapi</a:t>
            </a:r>
            <a:endParaRPr lang="en-US" altLang="en-US" sz="2100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4407390" y="1858993"/>
            <a:ext cx="1630575" cy="4154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ED7D31"/>
                </a:solidFill>
              </a:defRPr>
            </a:lvl1pPr>
          </a:lstStyle>
          <a:p>
            <a:r>
              <a:rPr lang="en-US" altLang="en-US" sz="2100" dirty="0"/>
              <a:t>Java Code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idx="1"/>
          </p:nvPr>
        </p:nvSpPr>
        <p:spPr>
          <a:xfrm>
            <a:off x="847034" y="2435440"/>
            <a:ext cx="3030141" cy="1984772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Converts Java bytecode to OpenCL at runtime</a:t>
            </a:r>
          </a:p>
          <a:p>
            <a:r>
              <a:rPr lang="en-US" altLang="en-US" dirty="0"/>
              <a:t>Syntax somewhat similar to C++ AMP</a:t>
            </a:r>
          </a:p>
        </p:txBody>
      </p:sp>
      <p:sp>
        <p:nvSpPr>
          <p:cNvPr id="14" name="Rectangle 10"/>
          <p:cNvSpPr>
            <a:spLocks noGrp="1" noChangeArrowheads="1"/>
          </p:cNvSpPr>
          <p:nvPr>
            <p:ph sz="quarter" idx="4294967295"/>
          </p:nvPr>
        </p:nvSpPr>
        <p:spPr>
          <a:xfrm>
            <a:off x="4495558" y="2435225"/>
            <a:ext cx="4308475" cy="2844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alt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float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data = </a:t>
            </a:r>
            <a:r>
              <a:rPr lang="en-GB" alt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float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Kernel(){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  <a:r>
              <a:rPr lang="en-GB" alt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getGlobalId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altLang="en-US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GB" altLang="en-US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kernel.execute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Range.</a:t>
            </a:r>
            <a:r>
              <a:rPr lang="en-GB" altLang="en-US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GB" altLang="en-US" sz="750" dirty="0"/>
              <a:t> 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629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0" y="2396258"/>
            <a:ext cx="6858000" cy="162265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b="1" spc="-113" dirty="0">
                <a:solidFill>
                  <a:srgbClr val="002060"/>
                </a:solidFill>
              </a:rPr>
              <a:t>Demo Time!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973532"/>
            <a:ext cx="6858000" cy="33577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 dirty="0">
                <a:solidFill>
                  <a:srgbClr val="002060"/>
                </a:solidFill>
              </a:rPr>
              <a:t>Simple GPGPU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827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13" y="1863000"/>
            <a:ext cx="5379244" cy="34932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0343" y="867439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Case Study 1: Edge Detection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6222233" y="1925496"/>
            <a:ext cx="2671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E85BD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Sobel</a:t>
            </a:r>
            <a:r>
              <a:rPr lang="en-US" altLang="en-US" sz="1350" b="1" dirty="0">
                <a:solidFill>
                  <a:schemeClr val="tx1"/>
                </a:solidFill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Operator</a:t>
            </a:r>
            <a:r>
              <a:rPr lang="en-US" altLang="en-US" sz="1350" b="1" dirty="0">
                <a:solidFill>
                  <a:schemeClr val="tx1"/>
                </a:solidFill>
              </a:rPr>
              <a:t> </a:t>
            </a:r>
            <a:endParaRPr lang="en-GB" altLang="en-US" sz="1350" b="1" dirty="0">
              <a:solidFill>
                <a:schemeClr val="tx1"/>
              </a:solidFill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514571" y="3027589"/>
            <a:ext cx="196295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E85BD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37373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50" b="1" dirty="0">
                <a:solidFill>
                  <a:schemeClr val="tx1"/>
                </a:solidFill>
              </a:rPr>
              <a:t>Pixels can be checked in parallel</a:t>
            </a:r>
            <a:endParaRPr lang="en-GB" altLang="en-US" sz="135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17751" y="2645782"/>
            <a:ext cx="3364642" cy="2139284"/>
          </a:xfrm>
        </p:spPr>
        <p:txBody>
          <a:bodyPr>
            <a:noAutofit/>
          </a:bodyPr>
          <a:lstStyle/>
          <a:p>
            <a:pPr marL="342900" lvl="1" indent="0">
              <a:buNone/>
              <a:defRPr/>
            </a:pPr>
            <a:r>
              <a:rPr lang="en-US" sz="2100" b="1" dirty="0">
                <a:solidFill>
                  <a:schemeClr val="accent2"/>
                </a:solidFill>
              </a:rPr>
              <a:t>Find all the points in the image where the brightness changes sharply.</a:t>
            </a:r>
            <a:endParaRPr lang="en-GB" sz="21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5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0" y="2396258"/>
            <a:ext cx="6858000" cy="162265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b="1" spc="-113" dirty="0">
                <a:solidFill>
                  <a:srgbClr val="002060"/>
                </a:solidFill>
              </a:rPr>
              <a:t>More Demo Time!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973532"/>
            <a:ext cx="6858000" cy="33577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 dirty="0">
                <a:solidFill>
                  <a:srgbClr val="002060"/>
                </a:solidFill>
              </a:rPr>
              <a:t>Processing a Video Stream</a:t>
            </a:r>
          </a:p>
        </p:txBody>
      </p:sp>
    </p:spTree>
    <p:extLst>
      <p:ext uri="{BB962C8B-B14F-4D97-AF65-F5344CB8AC3E}">
        <p14:creationId xmlns:p14="http://schemas.microsoft.com/office/powerpoint/2010/main" val="384766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0343" y="867439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Case Study 2: Password Cracking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399749" y="1768499"/>
            <a:ext cx="8753131" cy="979099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/>
              <a:t>Passwords are commonly stored as hashes of the original plain text: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"12345" 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"5994471abb01112afcc18159f6cc74b4f511b99806da59b3caf5a9c173cacfc5"</a:t>
            </a:r>
          </a:p>
        </p:txBody>
      </p:sp>
      <p:pic>
        <p:nvPicPr>
          <p:cNvPr id="4098" name="Picture 2" descr="http://i.livescience.com/images/i/000/049/955/original/passwordscloud.png?13458393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23" y="3832298"/>
            <a:ext cx="4567319" cy="14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868" y="3106504"/>
            <a:ext cx="32911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100" dirty="0"/>
              <a:t>Cracking a password by brute force requires repeatedly hashing guesses until a match is found –</a:t>
            </a:r>
            <a:r>
              <a:rPr lang="en-US" sz="2100" b="1" dirty="0"/>
              <a:t> can be parallelized effectively.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36565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0" y="2396258"/>
            <a:ext cx="6858000" cy="162265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000" b="1" spc="-113" dirty="0">
                <a:solidFill>
                  <a:srgbClr val="002060"/>
                </a:solidFill>
              </a:rPr>
              <a:t>Even More Demos!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973532"/>
            <a:ext cx="6858000" cy="33577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 dirty="0">
                <a:solidFill>
                  <a:srgbClr val="002060"/>
                </a:solidFill>
              </a:rPr>
              <a:t>Cracking a Single Password Hash with a Dictionary Attack</a:t>
            </a:r>
          </a:p>
        </p:txBody>
      </p:sp>
    </p:spTree>
    <p:extLst>
      <p:ext uri="{BB962C8B-B14F-4D97-AF65-F5344CB8AC3E}">
        <p14:creationId xmlns:p14="http://schemas.microsoft.com/office/powerpoint/2010/main" val="207736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5801" y="2428344"/>
            <a:ext cx="65923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</a:rPr>
              <a:t>GPGPU</a:t>
            </a:r>
            <a:r>
              <a:rPr lang="en-US" sz="3000" dirty="0">
                <a:solidFill>
                  <a:schemeClr val="accent2"/>
                </a:solidFill>
              </a:rPr>
              <a:t> refers to using a Graphics Processing Unit (GPU) to perform computation in applications traditionally handled by the CPU.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66" y="1728799"/>
            <a:ext cx="554204" cy="692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02920" y="4471641"/>
            <a:ext cx="554204" cy="6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6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1448" y="0"/>
            <a:ext cx="11352356" cy="61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8006" y="2140221"/>
            <a:ext cx="3596054" cy="863159"/>
          </a:xfrm>
        </p:spPr>
        <p:txBody>
          <a:bodyPr>
            <a:normAutofit fontScale="90000"/>
          </a:bodyPr>
          <a:lstStyle/>
          <a:p>
            <a:r>
              <a:rPr lang="en-US" sz="5400" b="1" spc="-113" dirty="0">
                <a:solidFill>
                  <a:srgbClr val="0070C0"/>
                </a:solidFill>
              </a:rPr>
              <a:t>Thank you</a:t>
            </a:r>
            <a:r>
              <a:rPr lang="bg-BG" sz="5400" b="1" spc="-113" dirty="0">
                <a:solidFill>
                  <a:srgbClr val="0070C0"/>
                </a:solidFill>
              </a:rPr>
              <a:t>!</a:t>
            </a:r>
            <a:endParaRPr lang="en-US" sz="5400" b="1" spc="-113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5762" y="3634756"/>
            <a:ext cx="3156440" cy="1699745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b="1" dirty="0">
                <a:solidFill>
                  <a:schemeClr val="accent2"/>
                </a:solidFill>
              </a:rPr>
              <a:t>@</a:t>
            </a:r>
            <a:r>
              <a:rPr lang="en-US" b="1" dirty="0" err="1">
                <a:solidFill>
                  <a:schemeClr val="accent2"/>
                </a:solidFill>
              </a:rPr>
              <a:t>DavidOstrovsky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chemeClr val="accent2"/>
                </a:solidFill>
              </a:rPr>
              <a:t>CodeHardBlog.azurewebsites.net</a:t>
            </a:r>
          </a:p>
          <a:p>
            <a:pPr>
              <a:lnSpc>
                <a:spcPct val="160000"/>
              </a:lnSpc>
            </a:pPr>
            <a:r>
              <a:rPr lang="bg-BG" b="1" dirty="0">
                <a:solidFill>
                  <a:schemeClr val="accent2"/>
                </a:solidFill>
              </a:rPr>
              <a:t>linkedin.com/in/</a:t>
            </a:r>
            <a:r>
              <a:rPr lang="en-US" b="1" dirty="0" err="1">
                <a:solidFill>
                  <a:schemeClr val="accent2"/>
                </a:solidFill>
              </a:rPr>
              <a:t>davidostrovsky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solidFill>
                  <a:schemeClr val="accent2"/>
                </a:solidFill>
              </a:rPr>
              <a:t>davido@couchbase.com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16" y="4553365"/>
            <a:ext cx="239588" cy="239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51" y="3754749"/>
            <a:ext cx="282140" cy="2293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80" y="4988933"/>
            <a:ext cx="314905" cy="206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17" y="4120831"/>
            <a:ext cx="220170" cy="304619"/>
          </a:xfrm>
          <a:prstGeom prst="rect">
            <a:avLst/>
          </a:prstGeom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203438" y="5609050"/>
            <a:ext cx="2574566" cy="27647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>
                <a:solidFill>
                  <a:schemeClr val="bg1">
                    <a:lumMod val="95000"/>
                  </a:schemeClr>
                </a:solidFill>
              </a:rPr>
              <a:t>David Ostrovsky | Couchbase</a:t>
            </a:r>
          </a:p>
        </p:txBody>
      </p:sp>
    </p:spTree>
    <p:extLst>
      <p:ext uri="{BB962C8B-B14F-4D97-AF65-F5344CB8AC3E}">
        <p14:creationId xmlns:p14="http://schemas.microsoft.com/office/powerpoint/2010/main" val="18685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55236" y="692458"/>
            <a:ext cx="699951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aseline="-25000" dirty="0">
                <a:solidFill>
                  <a:schemeClr val="accent2"/>
                </a:solidFill>
              </a:rPr>
              <a:t>CPU vs. GPU Architecture</a:t>
            </a:r>
          </a:p>
        </p:txBody>
      </p:sp>
      <p:pic>
        <p:nvPicPr>
          <p:cNvPr id="11" name="Picture 2" descr="http://www.mathworks.com/cmsimages/63256_wl_91967v00gpu_fig1_w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51" y="1606859"/>
            <a:ext cx="6588283" cy="411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3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4326" y="1783387"/>
            <a:ext cx="4154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B013D"/>
                </a:solidFill>
              </a:rPr>
              <a:t>Image processing, graphics rendering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B013D"/>
                </a:solidFill>
              </a:rPr>
              <a:t>Fractal images (e.g. Mandelbrot set)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B013D"/>
                </a:solidFill>
              </a:rPr>
              <a:t>String matching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B013D"/>
                </a:solidFill>
              </a:rPr>
              <a:t>Distributed queries, </a:t>
            </a:r>
            <a:r>
              <a:rPr lang="en-US" b="1" dirty="0" err="1">
                <a:solidFill>
                  <a:srgbClr val="1B013D"/>
                </a:solidFill>
              </a:rPr>
              <a:t>MapRecuce</a:t>
            </a:r>
            <a:endParaRPr lang="en-US" b="1" dirty="0">
              <a:solidFill>
                <a:srgbClr val="1B013D"/>
              </a:solidFill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B013D"/>
                </a:solidFill>
              </a:rPr>
              <a:t>Brute-force cryptographic attacks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B013D"/>
                </a:solidFill>
              </a:rPr>
              <a:t>Bitcoin mining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0343" y="858647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Embarrassingly Parallel Problems</a:t>
            </a:r>
          </a:p>
        </p:txBody>
      </p:sp>
      <p:pic>
        <p:nvPicPr>
          <p:cNvPr id="1028" name="Picture 4" descr="https://computing.llnl.gov/tutorials/parallel_comp/images/array_pro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05" y="1783387"/>
            <a:ext cx="2766598" cy="343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79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0343" y="867439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Amdahl’s Law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051" y="2198450"/>
            <a:ext cx="3639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The speedup of a program using multiple processors in parallel computing is limited by the sequential fraction of the program.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52" y="1776761"/>
            <a:ext cx="356217" cy="445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24452" y="4581966"/>
            <a:ext cx="356217" cy="445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57" y="1642744"/>
            <a:ext cx="4554995" cy="34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0343" y="841061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GPGPU Concepts</a:t>
            </a:r>
          </a:p>
        </p:txBody>
      </p:sp>
      <p:pic>
        <p:nvPicPr>
          <p:cNvPr id="3074" name="Picture 2" descr="http://ipkonfig.com/wp-content/uploads/2012/05/teslakepplermay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29" y="4039896"/>
            <a:ext cx="1626752" cy="121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562" y="2014208"/>
            <a:ext cx="60287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en-US" sz="2400" b="1" dirty="0"/>
              <a:t>Texture:</a:t>
            </a:r>
            <a:r>
              <a:rPr lang="en-US" altLang="en-US" sz="2400" dirty="0"/>
              <a:t> A common way to provide the read-only input data stream as a 2D grid.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en-US" sz="2400" b="1" dirty="0"/>
              <a:t>Frame Buffer:</a:t>
            </a:r>
            <a:r>
              <a:rPr lang="en-US" altLang="en-US" sz="2400" dirty="0"/>
              <a:t> A write-only memory interface for output.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en-US" sz="2400" b="1" dirty="0"/>
              <a:t>Kernel:</a:t>
            </a:r>
            <a:r>
              <a:rPr lang="en-US" altLang="en-US" sz="2400" dirty="0"/>
              <a:t> The operation to perform on each unit of data. Roughly similar to the body of a loop.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108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10343" y="867439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Parallelizing Your Code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281861" y="2566686"/>
            <a:ext cx="8722311" cy="254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void compute(float</a:t>
            </a:r>
            <a:r>
              <a:rPr lang="en-US" alt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in[10000]</a:t>
            </a: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float</a:t>
            </a:r>
            <a:r>
              <a:rPr lang="en-US" alt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*out[10000]</a:t>
            </a: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	for(</a:t>
            </a:r>
            <a:r>
              <a:rPr lang="en-US" alt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&lt; 10000; </a:t>
            </a:r>
            <a:r>
              <a:rPr lang="en-US" alt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100" b="1" dirty="0">
                <a:solidFill>
                  <a:srgbClr val="ED7D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*out[</a:t>
            </a:r>
            <a:r>
              <a:rPr lang="en-US" altLang="en-US" sz="2100" b="1" dirty="0" err="1">
                <a:solidFill>
                  <a:srgbClr val="ED7D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100" b="1" dirty="0">
                <a:solidFill>
                  <a:srgbClr val="ED7D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en-US" sz="2100" b="1" dirty="0" err="1">
                <a:solidFill>
                  <a:srgbClr val="ED7D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en-US" sz="2100" b="1" dirty="0">
                <a:solidFill>
                  <a:srgbClr val="ED7D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(in[</a:t>
            </a:r>
            <a:r>
              <a:rPr lang="en-US" altLang="en-US" sz="2100" b="1" dirty="0" err="1">
                <a:solidFill>
                  <a:srgbClr val="ED7D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100" b="1" dirty="0">
                <a:solidFill>
                  <a:srgbClr val="ED7D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GB" alt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157546" y="2042674"/>
            <a:ext cx="972740" cy="335756"/>
          </a:xfrm>
          <a:prstGeom prst="wedgeRectCallout">
            <a:avLst>
              <a:gd name="adj1" fmla="val 36535"/>
              <a:gd name="adj2" fmla="val 1006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Texture</a:t>
            </a:r>
            <a:endParaRPr lang="en-GB" sz="15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00310" y="2042476"/>
            <a:ext cx="1310878" cy="335756"/>
          </a:xfrm>
          <a:prstGeom prst="wedgeRectCallout">
            <a:avLst>
              <a:gd name="adj1" fmla="val -42825"/>
              <a:gd name="adj2" fmla="val 10066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Frame Buffer</a:t>
            </a:r>
            <a:endParaRPr lang="en-GB" sz="1500" dirty="0"/>
          </a:p>
        </p:txBody>
      </p:sp>
      <p:sp>
        <p:nvSpPr>
          <p:cNvPr id="19" name="Rectangular Callout 18"/>
          <p:cNvSpPr/>
          <p:nvPr/>
        </p:nvSpPr>
        <p:spPr>
          <a:xfrm>
            <a:off x="6098984" y="4068404"/>
            <a:ext cx="972741" cy="334565"/>
          </a:xfrm>
          <a:prstGeom prst="wedgeRectCallout">
            <a:avLst>
              <a:gd name="adj1" fmla="val -87149"/>
              <a:gd name="adj2" fmla="val 601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Kernel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91324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61337" y="2144355"/>
            <a:ext cx="350759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ED7D31"/>
                </a:solidFill>
              </a:rPr>
              <a:t>OpenCL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Subset of C99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Implementations for Intel, AMD, and </a:t>
            </a:r>
            <a:r>
              <a:rPr lang="en-US" altLang="en-US" dirty="0" err="1"/>
              <a:t>nVidia</a:t>
            </a:r>
            <a:r>
              <a:rPr lang="en-US" altLang="en-US" dirty="0"/>
              <a:t> GPUs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ED7D31"/>
                </a:solidFill>
              </a:rPr>
              <a:t>CUDA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C++ SDK, wrappers for other languages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Only supported on </a:t>
            </a:r>
            <a:r>
              <a:rPr lang="en-US" altLang="en-US" dirty="0" err="1"/>
              <a:t>nVidia</a:t>
            </a:r>
            <a:r>
              <a:rPr lang="en-US" altLang="en-US" dirty="0"/>
              <a:t> GPUs</a:t>
            </a:r>
            <a:endParaRPr lang="en-GB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110343" y="867439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GPGPU Frameworks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8052" y="2144357"/>
            <a:ext cx="281552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ED7D31"/>
                </a:solidFill>
              </a:rPr>
              <a:t>C++ AMP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Subset of C++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Microsoft implementation based on DirectX, integrated into Visual Studio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Supports most modern GPUs</a:t>
            </a:r>
          </a:p>
        </p:txBody>
      </p:sp>
    </p:spTree>
    <p:extLst>
      <p:ext uri="{BB962C8B-B14F-4D97-AF65-F5344CB8AC3E}">
        <p14:creationId xmlns:p14="http://schemas.microsoft.com/office/powerpoint/2010/main" val="145386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61337" y="2144357"/>
            <a:ext cx="350759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ED7D31"/>
                </a:solidFill>
              </a:rPr>
              <a:t>OpenCL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Vendor-specific SDKs, available from Intel, AMD, IBM, and </a:t>
            </a:r>
            <a:r>
              <a:rPr lang="en-US" altLang="en-US" dirty="0" err="1"/>
              <a:t>nVidia</a:t>
            </a:r>
            <a:endParaRPr lang="en-US" altLang="en-US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Wrappers for popular languages, including C#, Python, Java, etc.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Supports multiple vendor-specific debuggers</a:t>
            </a:r>
            <a:endParaRPr lang="en-GB" alt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1110343" y="858647"/>
            <a:ext cx="6999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accent2"/>
                </a:solidFill>
              </a:rPr>
              <a:t>Client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8052" y="2144356"/>
            <a:ext cx="2815528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ED7D31"/>
                </a:solidFill>
              </a:rPr>
              <a:t>C++ AMP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Native C++ projects, P/Invoke from .NET, WinRT component, any language that can interoperate with native libraries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en-US" dirty="0"/>
              <a:t>Supports GPU debugging, profiling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041135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554</Words>
  <Application>Microsoft Office PowerPoint</Application>
  <PresentationFormat>On-screen Show (4:3)</PresentationFormat>
  <Paragraphs>125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Calibri</vt:lpstr>
      <vt:lpstr>Century Gothic</vt:lpstr>
      <vt:lpstr>Consolas</vt:lpstr>
      <vt:lpstr>Gallery</vt:lpstr>
      <vt:lpstr> GPUs: Not Just for Graphics Anymore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Заглавие на  презентацията</dc:title>
  <dc:creator>Spasimir Dinev</dc:creator>
  <cp:lastModifiedBy>David Ostrovsky</cp:lastModifiedBy>
  <cp:revision>75</cp:revision>
  <dcterms:created xsi:type="dcterms:W3CDTF">2015-10-05T08:20:51Z</dcterms:created>
  <dcterms:modified xsi:type="dcterms:W3CDTF">2016-02-26T15:03:16Z</dcterms:modified>
</cp:coreProperties>
</file>