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8" r:id="rId3"/>
    <p:sldId id="403" r:id="rId4"/>
    <p:sldId id="363" r:id="rId5"/>
    <p:sldId id="404" r:id="rId6"/>
    <p:sldId id="405" r:id="rId7"/>
    <p:sldId id="406" r:id="rId8"/>
    <p:sldId id="387" r:id="rId9"/>
    <p:sldId id="398" r:id="rId10"/>
    <p:sldId id="366" r:id="rId11"/>
    <p:sldId id="392" r:id="rId12"/>
    <p:sldId id="333" r:id="rId13"/>
    <p:sldId id="385" r:id="rId14"/>
    <p:sldId id="335" r:id="rId15"/>
    <p:sldId id="361" r:id="rId16"/>
    <p:sldId id="357" r:id="rId17"/>
    <p:sldId id="379" r:id="rId18"/>
    <p:sldId id="325" r:id="rId19"/>
    <p:sldId id="3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75"/>
    <p:restoredTop sz="78365"/>
  </p:normalViewPr>
  <p:slideViewPr>
    <p:cSldViewPr snapToGrid="0" snapToObjects="1">
      <p:cViewPr varScale="1">
        <p:scale>
          <a:sx n="88" d="100"/>
          <a:sy n="88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D001-814D-4E43-836F-32104A6CA90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01761-464C-E344-A075-08924ECFE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1761-464C-E344-A075-08924ECFE3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Shading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green = relative</a:t>
            </a:r>
            <a:r>
              <a:rPr lang="en-US" baseline="0" dirty="0" smtClean="0"/>
              <a:t>ly new, not fully mature, progressing quickly</a:t>
            </a:r>
          </a:p>
          <a:p>
            <a:r>
              <a:rPr lang="en-US" dirty="0" smtClean="0"/>
              <a:t>red = dead, dying, has issues</a:t>
            </a:r>
          </a:p>
          <a:p>
            <a:r>
              <a:rPr lang="en-US" dirty="0" smtClean="0"/>
              <a:t>blue</a:t>
            </a:r>
            <a:r>
              <a:rPr lang="en-US" baseline="0" dirty="0" smtClean="0"/>
              <a:t> = mature, stable</a:t>
            </a:r>
          </a:p>
          <a:p>
            <a:endParaRPr lang="en-US" baseline="0" dirty="0" smtClean="0"/>
          </a:p>
          <a:p>
            <a:r>
              <a:rPr lang="en-US" b="1" dirty="0" smtClean="0"/>
              <a:t>Arrows</a:t>
            </a:r>
            <a:r>
              <a:rPr lang="en-US" baseline="0" dirty="0" smtClean="0"/>
              <a:t> indicate direction of development (towards ease of use and or features)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BB8D-2264-9F40-8034-2F15CCD034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1761-464C-E344-A075-08924ECFE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Demo</a:t>
            </a:r>
          </a:p>
          <a:p>
            <a:r>
              <a:rPr lang="en-US" dirty="0" smtClean="0"/>
              <a:t>Poor-man’s </a:t>
            </a:r>
            <a:r>
              <a:rPr lang="en-US" b="1" dirty="0" err="1" smtClean="0"/>
              <a:t>opensnoop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cd /sys/kernel/debug/tracing</a:t>
            </a:r>
          </a:p>
          <a:p>
            <a:r>
              <a:rPr lang="en-US" dirty="0" smtClean="0"/>
              <a:t>echo 1 &gt; </a:t>
            </a:r>
            <a:r>
              <a:rPr lang="en-US" dirty="0" err="1" smtClean="0"/>
              <a:t>tracing_on</a:t>
            </a:r>
            <a:endParaRPr lang="en-US" dirty="0" smtClean="0"/>
          </a:p>
          <a:p>
            <a:r>
              <a:rPr lang="en-US" dirty="0" smtClean="0"/>
              <a:t>echo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p:myprobe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do_sys_open</a:t>
            </a:r>
            <a:r>
              <a:rPr lang="en-US" baseline="0" dirty="0" smtClean="0"/>
              <a:t> filename=+0(%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):string’ &gt; </a:t>
            </a:r>
            <a:r>
              <a:rPr lang="en-US" baseline="0" dirty="0" err="1" smtClean="0"/>
              <a:t>kprobe_events</a:t>
            </a:r>
            <a:endParaRPr lang="en-US" baseline="0" dirty="0" smtClean="0"/>
          </a:p>
          <a:p>
            <a:r>
              <a:rPr lang="en-US" baseline="0" dirty="0" smtClean="0"/>
              <a:t>echo 1 &gt; events/kprobes/</a:t>
            </a:r>
            <a:r>
              <a:rPr lang="en-US" baseline="0" dirty="0" err="1" smtClean="0"/>
              <a:t>myprobe</a:t>
            </a:r>
            <a:r>
              <a:rPr lang="en-US" baseline="0" dirty="0" smtClean="0"/>
              <a:t>/enable</a:t>
            </a:r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trace_pipe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1761-464C-E344-A075-08924ECFE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Demo</a:t>
            </a:r>
            <a:endParaRPr lang="en-US" u="none" dirty="0" smtClean="0"/>
          </a:p>
          <a:p>
            <a:r>
              <a:rPr lang="en-US" u="none" dirty="0" smtClean="0"/>
              <a:t>CPU profiling with flame graphs</a:t>
            </a:r>
          </a:p>
          <a:p>
            <a:endParaRPr lang="en-US" u="none" dirty="0" smtClean="0"/>
          </a:p>
          <a:p>
            <a:r>
              <a:rPr lang="en-US" u="none" dirty="0" err="1" smtClean="0"/>
              <a:t>perf</a:t>
            </a:r>
            <a:r>
              <a:rPr lang="en-US" u="none" dirty="0" smtClean="0"/>
              <a:t> record -F 97 -ag -- sleep 5</a:t>
            </a:r>
          </a:p>
          <a:p>
            <a:r>
              <a:rPr lang="en-US" u="none" dirty="0" err="1" smtClean="0"/>
              <a:t>perf</a:t>
            </a:r>
            <a:r>
              <a:rPr lang="en-US" u="none" dirty="0" smtClean="0"/>
              <a:t> script | </a:t>
            </a:r>
            <a:r>
              <a:rPr lang="en-US" u="none" dirty="0" err="1" smtClean="0"/>
              <a:t>FlameGraph</a:t>
            </a:r>
            <a:r>
              <a:rPr lang="en-US" u="none" dirty="0" smtClean="0"/>
              <a:t>/</a:t>
            </a:r>
            <a:r>
              <a:rPr lang="en-US" u="none" dirty="0" err="1" smtClean="0"/>
              <a:t>stackcollapse-perf.pl</a:t>
            </a:r>
            <a:r>
              <a:rPr lang="en-US" u="none" baseline="0" dirty="0" smtClean="0"/>
              <a:t> | </a:t>
            </a:r>
            <a:r>
              <a:rPr lang="en-US" u="none" baseline="0" dirty="0" err="1" smtClean="0"/>
              <a:t>FlameGraph</a:t>
            </a:r>
            <a:r>
              <a:rPr lang="en-US" u="none" baseline="0" dirty="0" smtClean="0"/>
              <a:t>/</a:t>
            </a:r>
            <a:r>
              <a:rPr lang="en-US" u="none" baseline="0" dirty="0" err="1" smtClean="0"/>
              <a:t>flamegraph.pl</a:t>
            </a:r>
            <a:r>
              <a:rPr lang="en-US" u="none" baseline="0" dirty="0" smtClean="0"/>
              <a:t> &gt; </a:t>
            </a:r>
            <a:r>
              <a:rPr lang="en-US" u="none" baseline="0" dirty="0" err="1" smtClean="0"/>
              <a:t>flame.svg</a:t>
            </a:r>
            <a:endParaRPr lang="en-US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1761-464C-E344-A075-08924ECFE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1761-464C-E344-A075-08924ECFE3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Demo</a:t>
            </a:r>
          </a:p>
          <a:p>
            <a:endParaRPr lang="en-US" dirty="0" smtClean="0"/>
          </a:p>
          <a:p>
            <a:r>
              <a:rPr lang="en-US" dirty="0" err="1" smtClean="0"/>
              <a:t>biolatency</a:t>
            </a:r>
            <a:r>
              <a:rPr lang="en-US" dirty="0" smtClean="0"/>
              <a:t> (while running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fileslower</a:t>
            </a:r>
            <a:r>
              <a:rPr lang="en-US" baseline="0" dirty="0" smtClean="0"/>
              <a:t> 0</a:t>
            </a:r>
          </a:p>
          <a:p>
            <a:r>
              <a:rPr lang="en-US" baseline="0" dirty="0" err="1" smtClean="0"/>
              <a:t>execsnoop</a:t>
            </a:r>
            <a:endParaRPr lang="en-US" baseline="0" dirty="0" smtClean="0"/>
          </a:p>
          <a:p>
            <a:r>
              <a:rPr lang="en-US" baseline="0" dirty="0" err="1" smtClean="0"/>
              <a:t>stackcount</a:t>
            </a:r>
            <a:r>
              <a:rPr lang="en-US" baseline="0" dirty="0" smtClean="0"/>
              <a:t> </a:t>
            </a:r>
            <a:r>
              <a:rPr lang="is-IS" baseline="0" dirty="0" smtClean="0"/>
              <a:t>t:sched:sched_switch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trace 'r:/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/bin/</a:t>
            </a:r>
            <a:r>
              <a:rPr lang="en-US" baseline="0" dirty="0" err="1" smtClean="0"/>
              <a:t>bash:readline</a:t>
            </a:r>
            <a:r>
              <a:rPr lang="en-US" baseline="0" dirty="0" smtClean="0"/>
              <a:t> "%s", </a:t>
            </a:r>
            <a:r>
              <a:rPr lang="en-US" baseline="0" dirty="0" err="1" smtClean="0"/>
              <a:t>retval</a:t>
            </a:r>
            <a:r>
              <a:rPr lang="en-US" baseline="0" dirty="0" smtClean="0"/>
              <a:t>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trace -p $(</a:t>
            </a:r>
            <a:r>
              <a:rPr lang="en-US" baseline="0" dirty="0" err="1" smtClean="0"/>
              <a:t>pidof</a:t>
            </a:r>
            <a:r>
              <a:rPr lang="en-US" baseline="0" dirty="0" smtClean="0"/>
              <a:t> node) '</a:t>
            </a:r>
            <a:r>
              <a:rPr lang="en-US" baseline="0" dirty="0" err="1" smtClean="0"/>
              <a:t>u:node:http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server__request</a:t>
            </a:r>
            <a:r>
              <a:rPr lang="en-US" baseline="0" dirty="0" smtClean="0"/>
              <a:t> "%s %s (from %s:%d)" arg5, arg6, arg3, arg4’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ustat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ucalls</a:t>
            </a:r>
            <a:r>
              <a:rPr lang="en-US" baseline="0" dirty="0" smtClean="0"/>
              <a:t> -SL 10 -l 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uobjnew</a:t>
            </a:r>
            <a:r>
              <a:rPr lang="en-US" baseline="0" dirty="0" smtClean="0"/>
              <a:t> ruby $(</a:t>
            </a:r>
            <a:r>
              <a:rPr lang="en-US" baseline="0" dirty="0" err="1" smtClean="0"/>
              <a:t>pidof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irb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1761-464C-E344-A075-08924ECFE3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1761-464C-E344-A075-08924ECFE3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3D71F61-72AC-3F44-9383-55EAB5EBC2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the code sample below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marL="0" indent="0"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  <p:extLst>
      <p:ext uri="{BB962C8B-B14F-4D97-AF65-F5344CB8AC3E}">
        <p14:creationId xmlns:p14="http://schemas.microsoft.com/office/powerpoint/2010/main" val="37891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the code sample below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140969"/>
            <a:ext cx="10668420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marL="0" indent="0"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  <p:extLst>
      <p:ext uri="{BB962C8B-B14F-4D97-AF65-F5344CB8AC3E}">
        <p14:creationId xmlns:p14="http://schemas.microsoft.com/office/powerpoint/2010/main" val="121533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F61-72AC-3F44-9383-55EAB5EB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1F61-72AC-3F44-9383-55EAB5EBC245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6150857"/>
              </p:ext>
            </p:extLst>
          </p:nvPr>
        </p:nvGraphicFramePr>
        <p:xfrm>
          <a:off x="-1" y="-5716"/>
          <a:ext cx="1219200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370841">
                <a:tc>
                  <a:txBody>
                    <a:bodyPr/>
                    <a:lstStyle/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BuildStuff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2016 </a:t>
                      </a:r>
                      <a:r>
                        <a:rPr lang="en-US" b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|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Vilnius, Kyiv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goldshtn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|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buildstuff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s.sashag.net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/buildstuff1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78970"/>
              </p:ext>
            </p:extLst>
          </p:nvPr>
        </p:nvGraphicFramePr>
        <p:xfrm>
          <a:off x="-1" y="6486525"/>
          <a:ext cx="1219200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370841">
                <a:tc>
                  <a:txBody>
                    <a:bodyPr/>
                    <a:lstStyle/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BuildStuff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2016 </a:t>
                      </a:r>
                      <a:r>
                        <a:rPr lang="en-US" b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|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Vilnius, Kyiv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goldshtn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|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buildstuff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s.sashag.net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/buildstuff1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6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gregg/FlameGraph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visor/bcc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dangregg.com/flamegraphs.html" TargetMode="External"/><Relationship Id="rId4" Type="http://schemas.openxmlformats.org/officeDocument/2006/relationships/hyperlink" Target="https://github.com/iovisor/bcc/blob/master/docs/tutorial.md" TargetMode="External"/><Relationship Id="rId5" Type="http://schemas.openxmlformats.org/officeDocument/2006/relationships/hyperlink" Target="https://github.com/iovisor/bcc/blob/master/docs/reference_guide.md" TargetMode="External"/><Relationship Id="rId6" Type="http://schemas.openxmlformats.org/officeDocument/2006/relationships/hyperlink" Target="https://github.com/goldshtn/linux-tracing-workshop" TargetMode="External"/><Relationship Id="rId7" Type="http://schemas.openxmlformats.org/officeDocument/2006/relationships/hyperlink" Target="https://github.com/torvalds/linux/tree/master/samples/bpf" TargetMode="External"/><Relationship Id="rId8" Type="http://schemas.openxmlformats.org/officeDocument/2006/relationships/hyperlink" Target="https://www.kernel.org/doc/Documentation/networking/filter.txt" TargetMode="External"/><Relationship Id="rId9" Type="http://schemas.openxmlformats.org/officeDocument/2006/relationships/hyperlink" Target="https://github.com/iovisor/bpf-do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rf.wiki.kernel.org/index.php/Main_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Modern Linux Tracing Landscape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468726"/>
          </a:xfrm>
        </p:spPr>
        <p:txBody>
          <a:bodyPr numCol="2">
            <a:normAutofit/>
          </a:bodyPr>
          <a:lstStyle/>
          <a:p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</a:p>
          <a:p>
            <a:r>
              <a:rPr lang="en-US" sz="3600" dirty="0" err="1" smtClean="0"/>
              <a:t>github.com</a:t>
            </a:r>
            <a:r>
              <a:rPr lang="en-US" sz="3600" dirty="0" smtClean="0"/>
              <a:t>/</a:t>
            </a:r>
            <a:r>
              <a:rPr lang="en-US" sz="3600" dirty="0" err="1" smtClean="0"/>
              <a:t>goldshtn</a:t>
            </a:r>
            <a:endParaRPr lang="en-US" sz="3600" dirty="0" smtClean="0"/>
          </a:p>
          <a:p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738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in-tree and actively maintained, new features landing often</a:t>
            </a:r>
          </a:p>
          <a:p>
            <a:pPr lvl="1"/>
            <a:r>
              <a:rPr lang="en-US" u="sng" dirty="0" smtClean="0"/>
              <a:t>Multi-tool</a:t>
            </a:r>
            <a:r>
              <a:rPr lang="en-US" dirty="0" smtClean="0"/>
              <a:t> for a variety of performance investigations</a:t>
            </a:r>
          </a:p>
          <a:p>
            <a:pPr lvl="1"/>
            <a:r>
              <a:rPr lang="en-US" dirty="0" smtClean="0"/>
              <a:t>Records into </a:t>
            </a:r>
            <a:r>
              <a:rPr lang="en-US" b="1" dirty="0" err="1" smtClean="0"/>
              <a:t>perf.data</a:t>
            </a:r>
            <a:r>
              <a:rPr lang="en-US" dirty="0"/>
              <a:t> </a:t>
            </a:r>
            <a:r>
              <a:rPr lang="en-US" dirty="0" smtClean="0"/>
              <a:t>for post-processing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3386612"/>
            <a:ext cx="12192000" cy="2278063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nsolas" charset="0"/>
                <a:ea typeface="Consolas" charset="0"/>
                <a:cs typeface="Consolas" charset="0"/>
              </a:rPr>
              <a:t># perf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usage: perf [--version] [--help] [OPTIONS] COMMAND [ARGS]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The most commonly used perf commands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annotate        Read perf.data (created by perf record) and display annotated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archive         Create archive with object files with build-ids found in </a:t>
            </a:r>
            <a:r>
              <a:rPr lang="en-US" sz="1000" dirty="0" err="1" smtClean="0">
                <a:latin typeface="Consolas" charset="0"/>
                <a:ea typeface="Consolas" charset="0"/>
                <a:cs typeface="Consolas" charset="0"/>
              </a:rPr>
              <a:t>perf.data</a:t>
            </a: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bench           General framework for benchmark suites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buildid-cache   Manage build-id cache.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buildid-list    List the buildids in a perf.data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config          Get and set variables in a configuration file.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data            Data file related processing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diff            Read perf.data files and display the differential profile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evlist          List the event names in a perf.data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inject          Filter to augment the events stream with additional information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kmem            Tool to trace/measure kernel memory properties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kvm             Tool to trace/measure kvm guest 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list            List all symbolic event types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lock            Analyze lock events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mem             Profile memory accesses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record          Run a command and record its profile into perf.data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report          Read perf.data (created by perf record) and display the profile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sched           Tool to trace/measure scheduler properties (latencies)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script          Read perf.data (created by perf record) and display trace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stat            Run a command and gather performance counter statistics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charset="0"/>
                <a:ea typeface="Consolas" charset="0"/>
                <a:cs typeface="Consolas" charset="0"/>
              </a:rPr>
              <a:t>   test            Runs sanity tests.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charset="0"/>
                <a:ea typeface="Consolas" charset="0"/>
                <a:cs typeface="Consolas" charset="0"/>
              </a:rPr>
              <a:t>   timechart       Tool to visualize total system behavior during a workload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charset="0"/>
                <a:ea typeface="Consolas" charset="0"/>
                <a:cs typeface="Consolas" charset="0"/>
              </a:rPr>
              <a:t>   top             System profiling tool.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charset="0"/>
                <a:ea typeface="Consolas" charset="0"/>
                <a:cs typeface="Consolas" charset="0"/>
              </a:rPr>
              <a:t>   probe           Define new dynamic tracepoints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charset="0"/>
                <a:ea typeface="Consolas" charset="0"/>
                <a:cs typeface="Consolas" charset="0"/>
              </a:rPr>
              <a:t>   trace           strace inspired tool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000" dirty="0">
                <a:latin typeface="Consolas" charset="0"/>
                <a:ea typeface="Consolas" charset="0"/>
                <a:cs typeface="Consolas" charset="0"/>
              </a:rPr>
              <a:t> See 'perf help COMMAND' for more information on a specific command.</a:t>
            </a:r>
            <a:endParaRPr lang="en-US" sz="1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Flame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visual approach for summarizing stack traces</a:t>
            </a:r>
          </a:p>
          <a:p>
            <a:r>
              <a:rPr lang="en-US" dirty="0" smtClean="0"/>
              <a:t>Flame </a:t>
            </a:r>
            <a:r>
              <a:rPr lang="en-US" dirty="0"/>
              <a:t>g</a:t>
            </a:r>
            <a:r>
              <a:rPr lang="en-US" dirty="0" smtClean="0"/>
              <a:t>raphs:</a:t>
            </a:r>
          </a:p>
          <a:p>
            <a:pPr lvl="1"/>
            <a:r>
              <a:rPr lang="en-US" b="1" dirty="0" smtClean="0"/>
              <a:t>x-axis</a:t>
            </a:r>
            <a:r>
              <a:rPr lang="en-US" dirty="0" smtClean="0"/>
              <a:t>: alphabetical stack sort, to maximize merging</a:t>
            </a:r>
          </a:p>
          <a:p>
            <a:pPr lvl="1"/>
            <a:r>
              <a:rPr lang="en-US" b="1" dirty="0" smtClean="0"/>
              <a:t>y-axis</a:t>
            </a:r>
            <a:r>
              <a:rPr lang="en-US" dirty="0" smtClean="0"/>
              <a:t>: stack depth</a:t>
            </a:r>
          </a:p>
          <a:p>
            <a:pPr lvl="1"/>
            <a:r>
              <a:rPr lang="en-US" b="1" dirty="0" smtClean="0"/>
              <a:t>color</a:t>
            </a:r>
            <a:r>
              <a:rPr lang="en-US" dirty="0" smtClean="0"/>
              <a:t>: random (default), or a dimension</a:t>
            </a:r>
          </a:p>
          <a:p>
            <a:r>
              <a:rPr lang="en-US" dirty="0" smtClean="0"/>
              <a:t>Currently made from Perl + SVG + JavaScript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github.com/brendangregg/FlameGraph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Multiple d3 versions are also being developed</a:t>
            </a:r>
          </a:p>
          <a:p>
            <a:r>
              <a:rPr lang="en-US" dirty="0" smtClean="0"/>
              <a:t>Easy to make</a:t>
            </a:r>
          </a:p>
          <a:p>
            <a:pPr lvl="1"/>
            <a:r>
              <a:rPr lang="en-US" dirty="0" smtClean="0"/>
              <a:t>Converters for many profilers</a:t>
            </a:r>
          </a:p>
        </p:txBody>
      </p:sp>
      <p:pic>
        <p:nvPicPr>
          <p:cNvPr id="7" name="Picture 6" descr="cpu-bash-flame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528" y="3093408"/>
            <a:ext cx="3871567" cy="22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Packet Filters (BPF)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Originally designed for, well, packet filtering:</a:t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port 80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&gt;= 100</a:t>
            </a:r>
          </a:p>
          <a:p>
            <a:r>
              <a:rPr lang="en-US" dirty="0" smtClean="0"/>
              <a:t>Custom instruction set, interpreted/JIT compiled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0: (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bf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 r6 = r1                     </a:t>
            </a:r>
          </a:p>
          <a:p>
            <a:pPr marL="457200" lvl="1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1: (85)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14                     </a:t>
            </a:r>
          </a:p>
          <a:p>
            <a:pPr marL="457200" lvl="1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2: (67) r0 &lt;&lt;= 32                   </a:t>
            </a:r>
          </a:p>
          <a:p>
            <a:pPr marL="457200" lvl="1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3: (77) r0 &gt;&gt;= 32                   </a:t>
            </a:r>
          </a:p>
          <a:p>
            <a:pPr marL="457200" lvl="1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4: (15)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r0 == 0x49f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pc+40  </a:t>
            </a:r>
            <a:endParaRPr lang="de-DE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BPF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virtual network, security, tracing</a:t>
            </a:r>
          </a:p>
          <a:p>
            <a:r>
              <a:rPr lang="en-US" dirty="0" smtClean="0"/>
              <a:t>Multiple front-ends: C, </a:t>
            </a:r>
            <a:r>
              <a:rPr lang="en-US" dirty="0" err="1" smtClean="0"/>
              <a:t>perf</a:t>
            </a:r>
            <a:r>
              <a:rPr lang="en-US" dirty="0" smtClean="0"/>
              <a:t>, </a:t>
            </a:r>
            <a:r>
              <a:rPr lang="en-US" dirty="0" err="1" smtClean="0"/>
              <a:t>SystemTap</a:t>
            </a:r>
            <a:r>
              <a:rPr lang="en-US" dirty="0" smtClean="0"/>
              <a:t>, bcc, ply,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8" y="2449658"/>
            <a:ext cx="4519708" cy="3723354"/>
          </a:xfrm>
          <a:prstGeom prst="rect">
            <a:avLst/>
          </a:prstGeom>
          <a:solidFill>
            <a:srgbClr val="FEFCD6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5364" y="3695563"/>
            <a:ext cx="2218765" cy="430837"/>
          </a:xfrm>
          <a:prstGeom prst="rect">
            <a:avLst/>
          </a:prstGeom>
          <a:solidFill>
            <a:srgbClr val="D9EACE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BPF </a:t>
            </a:r>
            <a:r>
              <a:rPr lang="en-US" sz="2100" dirty="0" err="1" smtClean="0">
                <a:solidFill>
                  <a:schemeClr val="tx1"/>
                </a:solidFill>
              </a:rPr>
              <a:t>bytecode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814" y="2527047"/>
            <a:ext cx="17193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 smtClean="0"/>
              <a:t>User Program</a:t>
            </a:r>
            <a:endParaRPr lang="en-US" sz="2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1301" y="3034910"/>
            <a:ext cx="14333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smtClean="0"/>
              <a:t>1. generate</a:t>
            </a:r>
            <a:endParaRPr lang="en-US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3622717" y="4342565"/>
            <a:ext cx="9243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smtClean="0"/>
              <a:t>2. load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6810142" y="2449658"/>
            <a:ext cx="4519708" cy="3723354"/>
          </a:xfrm>
          <a:prstGeom prst="rect">
            <a:avLst/>
          </a:prstGeom>
          <a:solidFill>
            <a:srgbClr val="FCD2D2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0363" y="2527047"/>
            <a:ext cx="9094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 smtClean="0"/>
              <a:t>Kernel</a:t>
            </a:r>
            <a:endParaRPr lang="en-US" sz="2100" b="1" dirty="0"/>
          </a:p>
        </p:txBody>
      </p:sp>
      <p:sp>
        <p:nvSpPr>
          <p:cNvPr id="11" name="Rectangle 10"/>
          <p:cNvSpPr/>
          <p:nvPr/>
        </p:nvSpPr>
        <p:spPr>
          <a:xfrm>
            <a:off x="9111087" y="3666522"/>
            <a:ext cx="2015614" cy="459878"/>
          </a:xfrm>
          <a:prstGeom prst="rect">
            <a:avLst/>
          </a:prstGeom>
          <a:solidFill>
            <a:srgbClr val="C1ECFC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kprobes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1087" y="4223518"/>
            <a:ext cx="2015614" cy="459878"/>
          </a:xfrm>
          <a:prstGeom prst="rect">
            <a:avLst/>
          </a:prstGeom>
          <a:solidFill>
            <a:srgbClr val="C1ECFC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</a:rPr>
              <a:t>u</a:t>
            </a:r>
            <a:r>
              <a:rPr lang="en-US" sz="2100" dirty="0" err="1" smtClean="0">
                <a:solidFill>
                  <a:schemeClr val="tx1"/>
                </a:solidFill>
              </a:rPr>
              <a:t>probes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11087" y="4790721"/>
            <a:ext cx="2015614" cy="459878"/>
          </a:xfrm>
          <a:prstGeom prst="rect">
            <a:avLst/>
          </a:prstGeom>
          <a:solidFill>
            <a:srgbClr val="C1ECFC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tracepoints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3283" y="3905158"/>
            <a:ext cx="1078804" cy="1071293"/>
          </a:xfrm>
          <a:prstGeom prst="rect">
            <a:avLst/>
          </a:prstGeom>
          <a:solidFill>
            <a:srgbClr val="D9EACE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BPF</a:t>
            </a:r>
            <a:endParaRPr lang="en-US" sz="21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8" idx="1"/>
          </p:cNvCxnSpPr>
          <p:nvPr/>
        </p:nvCxnSpPr>
        <p:spPr>
          <a:xfrm flipH="1">
            <a:off x="8522087" y="3896462"/>
            <a:ext cx="589000" cy="229939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1"/>
            <a:endCxn id="21" idx="3"/>
          </p:cNvCxnSpPr>
          <p:nvPr/>
        </p:nvCxnSpPr>
        <p:spPr>
          <a:xfrm flipH="1" flipV="1">
            <a:off x="8522087" y="4440803"/>
            <a:ext cx="589000" cy="12654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0" idx="1"/>
          </p:cNvCxnSpPr>
          <p:nvPr/>
        </p:nvCxnSpPr>
        <p:spPr>
          <a:xfrm flipH="1" flipV="1">
            <a:off x="8522087" y="4683396"/>
            <a:ext cx="589000" cy="337264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495" y="3450519"/>
            <a:ext cx="340869" cy="2451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43284" y="5505984"/>
            <a:ext cx="1078806" cy="430837"/>
          </a:xfrm>
          <a:prstGeom prst="rect">
            <a:avLst/>
          </a:prstGeom>
          <a:solidFill>
            <a:srgbClr val="D9EACE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maps</a:t>
            </a:r>
            <a:endParaRPr lang="en-US" sz="21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93468" y="4976449"/>
            <a:ext cx="0" cy="53010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269445" y="4693534"/>
            <a:ext cx="5175745" cy="579778"/>
          </a:xfrm>
          <a:custGeom>
            <a:avLst/>
            <a:gdLst>
              <a:gd name="connsiteX0" fmla="*/ 4438686 w 4438686"/>
              <a:gd name="connsiteY0" fmla="*/ 0 h 579778"/>
              <a:gd name="connsiteX1" fmla="*/ 3230377 w 4438686"/>
              <a:gd name="connsiteY1" fmla="*/ 493159 h 579778"/>
              <a:gd name="connsiteX2" fmla="*/ 0 w 4438686"/>
              <a:gd name="connsiteY2" fmla="*/ 579462 h 5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86" h="579778">
                <a:moveTo>
                  <a:pt x="4438686" y="0"/>
                </a:moveTo>
                <a:cubicBezTo>
                  <a:pt x="4204422" y="198291"/>
                  <a:pt x="3970158" y="396582"/>
                  <a:pt x="3230377" y="493159"/>
                </a:cubicBezTo>
                <a:cubicBezTo>
                  <a:pt x="2490596" y="589736"/>
                  <a:pt x="0" y="579462"/>
                  <a:pt x="0" y="579462"/>
                </a:cubicBezTo>
              </a:path>
            </a:pathLst>
          </a:custGeom>
          <a:ln w="28575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60592" y="4817640"/>
            <a:ext cx="17826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smtClean="0"/>
              <a:t>3. </a:t>
            </a:r>
            <a:r>
              <a:rPr lang="en-US" sz="2100" dirty="0" err="1" smtClean="0"/>
              <a:t>perf_output</a:t>
            </a:r>
            <a:endParaRPr lang="en-US" sz="21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14905" y="5742383"/>
            <a:ext cx="293028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92135" y="4581128"/>
            <a:ext cx="1060872" cy="1063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per-event</a:t>
            </a:r>
          </a:p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data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07713" y="5505984"/>
            <a:ext cx="1807191" cy="430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statistics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4660" y="5283382"/>
            <a:ext cx="1061615" cy="797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100" dirty="0" smtClean="0"/>
              <a:t>3. </a:t>
            </a:r>
            <a:r>
              <a:rPr lang="en-US" sz="2100" dirty="0" err="1" smtClean="0"/>
              <a:t>async</a:t>
            </a:r>
            <a:endParaRPr lang="en-US" sz="2100" dirty="0" smtClean="0"/>
          </a:p>
          <a:p>
            <a:pPr algn="ctr">
              <a:lnSpc>
                <a:spcPct val="110000"/>
              </a:lnSpc>
            </a:pPr>
            <a:r>
              <a:rPr lang="en-US" sz="2100" dirty="0" smtClean="0"/>
              <a:t>read</a:t>
            </a:r>
            <a:endParaRPr lang="en-US" sz="2100" dirty="0"/>
          </a:p>
        </p:txBody>
      </p:sp>
      <p:sp>
        <p:nvSpPr>
          <p:cNvPr id="27" name="Rectangle 26"/>
          <p:cNvSpPr/>
          <p:nvPr/>
        </p:nvSpPr>
        <p:spPr>
          <a:xfrm>
            <a:off x="7328233" y="3121717"/>
            <a:ext cx="1292470" cy="383247"/>
          </a:xfrm>
          <a:prstGeom prst="rect">
            <a:avLst/>
          </a:prstGeom>
          <a:solidFill>
            <a:srgbClr val="D9EACE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verifier</a:t>
            </a:r>
            <a:endParaRPr lang="en-US" sz="21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7974467" y="3504964"/>
            <a:ext cx="8218" cy="40030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2"/>
          </p:cNvCxnSpPr>
          <p:nvPr/>
        </p:nvCxnSpPr>
        <p:spPr>
          <a:xfrm rot="5400000" flipH="1" flipV="1">
            <a:off x="5044867" y="1843036"/>
            <a:ext cx="813170" cy="3753558"/>
          </a:xfrm>
          <a:prstGeom prst="curvedConnector4">
            <a:avLst>
              <a:gd name="adj1" fmla="val -28112"/>
              <a:gd name="adj2" fmla="val 64778"/>
            </a:avLst>
          </a:prstGeom>
          <a:ln w="28575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1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BCC: BPF Compiler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6550742" cy="4870677"/>
          </a:xfrm>
        </p:spPr>
        <p:txBody>
          <a:bodyPr>
            <a:normAutofit/>
          </a:bodyPr>
          <a:lstStyle/>
          <a:p>
            <a:r>
              <a:rPr lang="en-US" dirty="0" smtClean="0"/>
              <a:t>Library and Python/</a:t>
            </a:r>
            <a:r>
              <a:rPr lang="en-US" dirty="0" err="1" smtClean="0"/>
              <a:t>Lua</a:t>
            </a:r>
            <a:r>
              <a:rPr lang="en-US" dirty="0" smtClean="0"/>
              <a:t> module for compiling, loading, and executing BPF programs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github.com/iovisor/bcc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 + Python/</a:t>
            </a:r>
            <a:r>
              <a:rPr lang="en-US" dirty="0" err="1" smtClean="0"/>
              <a:t>Lua</a:t>
            </a:r>
            <a:r>
              <a:rPr lang="en-US" dirty="0" smtClean="0"/>
              <a:t> front-end for BPF</a:t>
            </a:r>
          </a:p>
          <a:p>
            <a:r>
              <a:rPr lang="en-US" dirty="0" smtClean="0"/>
              <a:t>Includes many tracing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3831" y="2980539"/>
            <a:ext cx="3321529" cy="1323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3831" y="4683269"/>
            <a:ext cx="4240200" cy="1362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35235" y="5004274"/>
            <a:ext cx="1480689" cy="878683"/>
          </a:xfrm>
          <a:prstGeom prst="rect">
            <a:avLst/>
          </a:prstGeom>
          <a:solidFill>
            <a:srgbClr val="D9EACE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BPF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96002" y="3440361"/>
            <a:ext cx="1311616" cy="4308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Python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96002" y="5391119"/>
            <a:ext cx="1507000" cy="459878"/>
          </a:xfrm>
          <a:prstGeom prst="rect">
            <a:avLst/>
          </a:prstGeom>
          <a:solidFill>
            <a:srgbClr val="C1ECFC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Events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6302" y="4766266"/>
            <a:ext cx="9094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 smtClean="0"/>
              <a:t>Kernel</a:t>
            </a:r>
            <a:endParaRPr lang="en-US" sz="2100" b="1" dirty="0"/>
          </a:p>
        </p:txBody>
      </p:sp>
      <p:sp>
        <p:nvSpPr>
          <p:cNvPr id="10" name="Rectangle 9"/>
          <p:cNvSpPr/>
          <p:nvPr/>
        </p:nvSpPr>
        <p:spPr>
          <a:xfrm>
            <a:off x="11236480" y="2980539"/>
            <a:ext cx="758006" cy="1323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0018" y="3440361"/>
            <a:ext cx="799190" cy="4308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lua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16323" y="2996097"/>
            <a:ext cx="5545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 smtClean="0"/>
              <a:t>bcc</a:t>
            </a:r>
            <a:endParaRPr lang="en-US" sz="2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23611" y="3860888"/>
            <a:ext cx="1362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smtClean="0"/>
              <a:t>front-ends</a:t>
            </a:r>
            <a:endParaRPr lang="en-US" sz="2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654592" y="4304300"/>
            <a:ext cx="8218" cy="69997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3"/>
          </p:cNvCxnSpPr>
          <p:nvPr/>
        </p:nvCxnSpPr>
        <p:spPr>
          <a:xfrm flipH="1">
            <a:off x="9703002" y="5621058"/>
            <a:ext cx="53223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41824" y="2101265"/>
            <a:ext cx="1293871" cy="513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tx1"/>
                </a:solidFill>
              </a:rPr>
              <a:t>bcc tool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88095" y="2101265"/>
            <a:ext cx="1293871" cy="513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tx1"/>
                </a:solidFill>
              </a:rPr>
              <a:t>bcc tool</a:t>
            </a:r>
            <a:endParaRPr lang="en-US" sz="21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433254" y="2627879"/>
            <a:ext cx="0" cy="35266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48867" y="2614407"/>
            <a:ext cx="0" cy="35266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05043" y="4475480"/>
            <a:ext cx="550852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26680" y="213878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820" y="2996097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462924" y="4304300"/>
            <a:ext cx="8218" cy="69997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29716" y="3899547"/>
            <a:ext cx="349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 smtClean="0"/>
              <a:t>U</a:t>
            </a:r>
            <a:endParaRPr lang="en-US" sz="2000" b="1" dirty="0"/>
          </a:p>
          <a:p>
            <a:pPr algn="r">
              <a:lnSpc>
                <a:spcPct val="150000"/>
              </a:lnSpc>
            </a:pPr>
            <a:r>
              <a:rPr lang="en-US" sz="2000" b="1" dirty="0" smtClean="0"/>
              <a:t>K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18924" y="1583121"/>
            <a:ext cx="1761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i="1" dirty="0" smtClean="0"/>
              <a:t>Tracing layers:</a:t>
            </a:r>
            <a:endParaRPr lang="en-US" sz="2100" i="1" dirty="0"/>
          </a:p>
        </p:txBody>
      </p:sp>
      <p:pic>
        <p:nvPicPr>
          <p:cNvPr id="26" name="Picture 25" descr="bcc_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81" y="4197619"/>
            <a:ext cx="1607736" cy="12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c_tracing_tools_2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35" y="368709"/>
            <a:ext cx="8596203" cy="601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BCC Tools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38200" y="1162594"/>
            <a:ext cx="10515599" cy="4988825"/>
          </a:xfrm>
          <a:prstGeom prst="rect">
            <a:avLst/>
          </a:prstGeom>
        </p:spPr>
        <p:txBody>
          <a:bodyPr numCol="4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*.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argdist.py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bashreadline.py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biolatency.py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biosnoop.py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biotop.py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bitesize.py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btrfsdist.py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btrfsslower.py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cachestat.py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cachetop.py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capable.py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cpudist.py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dcsnoop.py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dcstat.py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execsnoop.py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ext4dist.py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ext4slower.py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filelife.py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fileslower.py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filetop.py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funccount.py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funclatency.py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gethostlat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hardirqs.py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killsnoop.py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llcstat.py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mdflush.py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memleak.py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offcputime.py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offwaketime.py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oomkill.py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opensnoop.py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pidpersec.py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profile.py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runqlat.py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softirqs.py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solisten.py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stackcount.py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stacksnoop.py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statsnoop.py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syncsnoop.py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tcpaccept.py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tcpconnect.py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tcpconnlat.py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tcpretrans.py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tplist.py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trace.py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vfscount.py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vfsstat.py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wakeuptime.py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xfsdist.py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xfsslower.py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zfsdist.py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zfsslower.py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BCC General Performance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3619675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execsnoop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opensnoop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ext4slower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btrfs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xfs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zfs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biolatency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biosnoop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cachestat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tcpconnect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tcpaccept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tcpretrans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gethostlatency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runqlat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profile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2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can identify bugs and performance issues that no debugger or profiler can catch</a:t>
            </a:r>
          </a:p>
          <a:p>
            <a:r>
              <a:rPr lang="en-US" dirty="0" smtClean="0"/>
              <a:t>Tools </a:t>
            </a:r>
            <a:r>
              <a:rPr lang="en-US" dirty="0"/>
              <a:t>make low-overhead, dynamic, production tracing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Flame graphs help visualize complex stack trace information and other hierarchical data</a:t>
            </a:r>
          </a:p>
          <a:p>
            <a:r>
              <a:rPr lang="en-US" dirty="0" smtClean="0"/>
              <a:t>BPF is the next-generation backend for Linux tracing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Perf and flame graphs</a:t>
            </a:r>
            <a:endParaRPr lang="en-US" dirty="0" smtClean="0">
              <a:hlinkClick r:id="rId2"/>
            </a:endParaRP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perf.wiki.kernel.org/index.php/Main_Page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www.brendangregg.com/flamegraphs.html</a:t>
            </a:r>
            <a:endParaRPr lang="en-US" sz="2000" dirty="0" smtClean="0"/>
          </a:p>
          <a:p>
            <a:r>
              <a:rPr lang="en-US" dirty="0" smtClean="0"/>
              <a:t>BPF/BCC </a:t>
            </a:r>
            <a:r>
              <a:rPr lang="en-US" dirty="0" smtClean="0"/>
              <a:t>tutorials (by Brendan Gregg)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github.com/iovisor/bcc/blob/master/docs/tutorial.md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github.com/iovisor/bcc/blob/master/docs/tutorial_bcc_python_developer.md</a:t>
            </a:r>
          </a:p>
          <a:p>
            <a:pPr lvl="1"/>
            <a:r>
              <a:rPr lang="en-US" sz="2000" dirty="0">
                <a:hlinkClick r:id="rId5"/>
              </a:rPr>
              <a:t>https://github.com/iovisor/bcc/blob/master/docs/reference_guide.md</a:t>
            </a:r>
          </a:p>
          <a:p>
            <a:r>
              <a:rPr lang="en-US" dirty="0" err="1" smtClean="0"/>
              <a:t>ftrace</a:t>
            </a:r>
            <a:r>
              <a:rPr lang="en-US" dirty="0" smtClean="0"/>
              <a:t>, </a:t>
            </a:r>
            <a:r>
              <a:rPr lang="en-US" dirty="0" err="1" smtClean="0"/>
              <a:t>perf</a:t>
            </a:r>
            <a:r>
              <a:rPr lang="en-US" dirty="0" smtClean="0"/>
              <a:t>, and (mostly) BPF hands-on labs (by Sasha </a:t>
            </a:r>
            <a:r>
              <a:rPr lang="en-US" dirty="0" err="1" smtClean="0"/>
              <a:t>Goldshtein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>
                <a:hlinkClick r:id="rId6"/>
              </a:rPr>
              <a:t>https://github.com/goldshtn/linux-tracing-workshop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dirty="0" smtClean="0"/>
              <a:t>BPF</a:t>
            </a:r>
            <a:endParaRPr lang="en-US" dirty="0" smtClean="0">
              <a:hlinkClick r:id="rId7"/>
            </a:endParaRPr>
          </a:p>
          <a:p>
            <a:pPr lvl="1"/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github.com/torvalds/linux/tree/master/samples/bpf</a:t>
            </a:r>
            <a:endParaRPr lang="en-US" sz="2000" dirty="0" smtClean="0"/>
          </a:p>
          <a:p>
            <a:pPr lvl="1"/>
            <a:r>
              <a:rPr lang="en-US" sz="2000" dirty="0">
                <a:hlinkClick r:id="rId8"/>
              </a:rPr>
              <a:t>https://</a:t>
            </a:r>
            <a:r>
              <a:rPr lang="en-US" sz="2000" dirty="0" smtClean="0">
                <a:hlinkClick r:id="rId8"/>
              </a:rPr>
              <a:t>www.kernel.org/doc/Documentation/networking/filter.txt</a:t>
            </a:r>
            <a:endParaRPr lang="en-US" sz="2000" dirty="0" smtClean="0"/>
          </a:p>
          <a:p>
            <a:pPr lvl="1"/>
            <a:r>
              <a:rPr lang="en-US" sz="2000" dirty="0">
                <a:hlinkClick r:id="rId9"/>
              </a:rPr>
              <a:t>https://</a:t>
            </a:r>
            <a:r>
              <a:rPr lang="en-US" sz="2000" dirty="0" smtClean="0">
                <a:hlinkClick r:id="rId9"/>
              </a:rPr>
              <a:t>github.com/iovisor/bpf-docs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47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kernel tracing technologies</a:t>
            </a:r>
            <a:endParaRPr lang="en-US" dirty="0" smtClean="0"/>
          </a:p>
          <a:p>
            <a:r>
              <a:rPr lang="en-US" dirty="0" smtClean="0"/>
              <a:t>Modern tracing tools</a:t>
            </a:r>
          </a:p>
          <a:p>
            <a:r>
              <a:rPr lang="en-US" dirty="0" smtClean="0"/>
              <a:t>BPF: The next Linux tracing superpower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Thank You!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192000" cy="2058534"/>
          </a:xfrm>
        </p:spPr>
        <p:txBody>
          <a:bodyPr numCol="2">
            <a:normAutofit/>
          </a:bodyPr>
          <a:lstStyle/>
          <a:p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  <a:endParaRPr lang="en-US" sz="3600" dirty="0" smtClean="0"/>
          </a:p>
          <a:p>
            <a:r>
              <a:rPr lang="en-US" sz="3600" dirty="0" err="1" smtClean="0"/>
              <a:t>sashag@sela.co.il</a:t>
            </a:r>
            <a:endParaRPr lang="en-US" sz="3600" dirty="0" smtClean="0"/>
          </a:p>
          <a:p>
            <a:r>
              <a:rPr lang="en-US" sz="3600" dirty="0" err="1" smtClean="0"/>
              <a:t>github.com</a:t>
            </a:r>
            <a:r>
              <a:rPr lang="en-US" sz="3600" dirty="0" smtClean="0"/>
              <a:t>/</a:t>
            </a:r>
            <a:r>
              <a:rPr lang="en-US" sz="3600" dirty="0" err="1" smtClean="0"/>
              <a:t>goldshtn</a:t>
            </a:r>
            <a:endParaRPr lang="en-US" sz="3600" dirty="0" smtClean="0"/>
          </a:p>
          <a:p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 smtClean="0"/>
          </a:p>
          <a:p>
            <a:r>
              <a:rPr lang="en-US" sz="3600" dirty="0" err="1"/>
              <a:t>b</a:t>
            </a:r>
            <a:r>
              <a:rPr lang="en-US" sz="3600" dirty="0" err="1" smtClean="0"/>
              <a:t>log.sashag.net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28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Tracing,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function </a:t>
            </a:r>
            <a:r>
              <a:rPr lang="en-US" dirty="0" smtClean="0"/>
              <a:t>execution, arguments, call graph</a:t>
            </a:r>
          </a:p>
          <a:p>
            <a:r>
              <a:rPr lang="en-US" dirty="0" smtClean="0"/>
              <a:t>Print lightweight log messages (kernel/user)</a:t>
            </a:r>
          </a:p>
          <a:p>
            <a:r>
              <a:rPr lang="en-US" dirty="0" smtClean="0"/>
              <a:t>Aggregate statistics (min/max/</a:t>
            </a:r>
            <a:r>
              <a:rPr lang="en-US" dirty="0" err="1" smtClean="0"/>
              <a:t>avg</a:t>
            </a:r>
            <a:r>
              <a:rPr lang="en-US" dirty="0" smtClean="0"/>
              <a:t>, histogram)</a:t>
            </a:r>
          </a:p>
          <a:p>
            <a:r>
              <a:rPr lang="en-US" dirty="0" smtClean="0"/>
              <a:t>Low overhead</a:t>
            </a:r>
          </a:p>
          <a:p>
            <a:r>
              <a:rPr lang="en-US" dirty="0" smtClean="0"/>
              <a:t>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203336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Tracing Tools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89805" y="1789043"/>
            <a:ext cx="4108" cy="42804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89805" y="6069496"/>
            <a:ext cx="9539047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206" y="5659041"/>
            <a:ext cx="323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of detail, features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8053" y="1409117"/>
            <a:ext cx="22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Ease of use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27236" y="4672162"/>
            <a:ext cx="221311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bcc/BPF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3884" y="2042872"/>
            <a:ext cx="221311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SysDig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3615" y="2059843"/>
            <a:ext cx="221311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ktap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7099" y="3464209"/>
            <a:ext cx="22131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SystemTap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5737" y="2843637"/>
            <a:ext cx="221311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LTTng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5001" y="4185580"/>
            <a:ext cx="22131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ftrace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4062" y="3464209"/>
            <a:ext cx="22131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perf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84444" y="5478537"/>
            <a:ext cx="22131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ustom .</a:t>
            </a:r>
            <a:r>
              <a:rPr lang="en-US" sz="2400" dirty="0" err="1" smtClean="0">
                <a:solidFill>
                  <a:schemeClr val="tx1"/>
                </a:solidFill>
              </a:rPr>
              <a:t>ko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333656" y="4473101"/>
            <a:ext cx="271129" cy="30299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084441" y="1866193"/>
            <a:ext cx="0" cy="33037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45642" y="3242320"/>
            <a:ext cx="0" cy="33956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7578" y="5607831"/>
            <a:ext cx="96748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new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3721" y="5607831"/>
            <a:ext cx="9674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9864" y="5599661"/>
            <a:ext cx="96748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3614" y="1506846"/>
            <a:ext cx="221311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dtrace</a:t>
            </a:r>
            <a:r>
              <a:rPr lang="en-US" sz="2400" dirty="0" smtClean="0">
                <a:solidFill>
                  <a:schemeClr val="tx1"/>
                </a:solidFill>
              </a:rPr>
              <a:t> for Linux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35054" y="1506846"/>
            <a:ext cx="221311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ly/BPF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236" y="5236480"/>
            <a:ext cx="221311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C/BPF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304647" y="3695041"/>
            <a:ext cx="344257" cy="3834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574905" y="4403862"/>
            <a:ext cx="344257" cy="3834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Trace statements compiled to a function that does nothing</a:t>
            </a:r>
          </a:p>
          <a:p>
            <a:r>
              <a:rPr lang="en-US" dirty="0" smtClean="0"/>
              <a:t>Optionally attached to a probe handler that prints/counts/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b="1" dirty="0" smtClean="0"/>
              <a:t>TRACE_EVENT</a:t>
            </a:r>
            <a:r>
              <a:rPr lang="en-US" dirty="0" smtClean="0"/>
              <a:t>, </a:t>
            </a:r>
            <a:r>
              <a:rPr lang="en-US" b="1" dirty="0" smtClean="0"/>
              <a:t>DEFINE_EVENT_CLASS</a:t>
            </a:r>
            <a:r>
              <a:rPr lang="en-US" dirty="0" smtClean="0"/>
              <a:t>, </a:t>
            </a:r>
            <a:r>
              <a:rPr lang="en-US" b="1" dirty="0" smtClean="0"/>
              <a:t>DEFINE_EVENT</a:t>
            </a:r>
          </a:p>
          <a:p>
            <a:pPr lvl="1"/>
            <a:r>
              <a:rPr lang="en-US" dirty="0" smtClean="0"/>
              <a:t>Documentation/trace/</a:t>
            </a:r>
            <a:r>
              <a:rPr lang="en-US" dirty="0" err="1" smtClean="0"/>
              <a:t>tracepoints.txt</a:t>
            </a:r>
            <a:endParaRPr lang="en-US" dirty="0" smtClean="0"/>
          </a:p>
          <a:p>
            <a:pPr lvl="1"/>
            <a:r>
              <a:rPr lang="en-US" dirty="0" smtClean="0"/>
              <a:t>Also available for user mode with USDT, #include &lt;sys/</a:t>
            </a:r>
            <a:r>
              <a:rPr lang="en-US" dirty="0" err="1" smtClean="0"/>
              <a:t>sdt.h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TRACE_EVENT(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sched_switch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TP_PROTO(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preempt,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task_struct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...),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TP_ARGS(preempt,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next),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91790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functions are instrumented with calls to </a:t>
            </a:r>
            <a:r>
              <a:rPr lang="en-US" b="1" dirty="0" err="1" smtClean="0"/>
              <a:t>mcount</a:t>
            </a:r>
            <a:r>
              <a:rPr lang="en-US" dirty="0" smtClean="0"/>
              <a:t> (</a:t>
            </a:r>
            <a:r>
              <a:rPr lang="en-US" dirty="0" err="1" smtClean="0"/>
              <a:t>gcc</a:t>
            </a:r>
            <a:r>
              <a:rPr lang="en-US" dirty="0" smtClean="0"/>
              <a:t> -</a:t>
            </a:r>
            <a:r>
              <a:rPr lang="en-US" dirty="0" err="1" smtClean="0"/>
              <a:t>pg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Tracer calls replaced with </a:t>
            </a:r>
            <a:r>
              <a:rPr lang="en-US" dirty="0" err="1" smtClean="0"/>
              <a:t>nops</a:t>
            </a:r>
            <a:r>
              <a:rPr lang="en-US" dirty="0" smtClean="0"/>
              <a:t> at boot time</a:t>
            </a:r>
          </a:p>
          <a:p>
            <a:r>
              <a:rPr lang="en-US" dirty="0" smtClean="0"/>
              <a:t>Patched back to call </a:t>
            </a:r>
            <a:r>
              <a:rPr lang="en-US" dirty="0" err="1" smtClean="0"/>
              <a:t>ftrace</a:t>
            </a:r>
            <a:r>
              <a:rPr lang="en-US" dirty="0" smtClean="0"/>
              <a:t> on demand</a:t>
            </a:r>
          </a:p>
          <a:p>
            <a:r>
              <a:rPr lang="en-US" dirty="0" smtClean="0"/>
              <a:t>Can get function execution trace, call graph, call stack</a:t>
            </a:r>
          </a:p>
          <a:p>
            <a:r>
              <a:rPr lang="en-US" dirty="0" smtClean="0"/>
              <a:t>Main interface through /sys/kernel/debug/tracing</a:t>
            </a:r>
          </a:p>
          <a:p>
            <a:pPr lvl="1"/>
            <a:r>
              <a:rPr lang="en-US" dirty="0" smtClean="0"/>
              <a:t>Documentation/trace/</a:t>
            </a:r>
            <a:r>
              <a:rPr lang="en-US" dirty="0" err="1" smtClean="0"/>
              <a:t>ftrace.txt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9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probes and uprobes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a probe on any instruction in any function</a:t>
            </a:r>
          </a:p>
          <a:p>
            <a:r>
              <a:rPr lang="en-US" dirty="0" smtClean="0"/>
              <a:t>Replaced with breakpoint or with jump if possible</a:t>
            </a:r>
          </a:p>
          <a:p>
            <a:r>
              <a:rPr lang="en-US" dirty="0" smtClean="0"/>
              <a:t>Handler (typically .</a:t>
            </a:r>
            <a:r>
              <a:rPr lang="en-US" dirty="0" err="1" smtClean="0"/>
              <a:t>ko</a:t>
            </a:r>
            <a:r>
              <a:rPr lang="en-US" dirty="0" smtClean="0"/>
              <a:t>) can run before and after</a:t>
            </a:r>
          </a:p>
          <a:p>
            <a:r>
              <a:rPr lang="en-US" dirty="0" err="1" smtClean="0"/>
              <a:t>kprobe</a:t>
            </a:r>
            <a:r>
              <a:rPr lang="en-US" dirty="0"/>
              <a:t>, </a:t>
            </a:r>
            <a:r>
              <a:rPr lang="en-US" dirty="0" err="1"/>
              <a:t>jprobe</a:t>
            </a:r>
            <a:r>
              <a:rPr lang="en-US" dirty="0"/>
              <a:t>, </a:t>
            </a:r>
            <a:r>
              <a:rPr lang="en-US" dirty="0" err="1" smtClean="0"/>
              <a:t>kretprobe</a:t>
            </a:r>
            <a:r>
              <a:rPr lang="en-US" dirty="0" smtClean="0"/>
              <a:t> (same for user)</a:t>
            </a:r>
          </a:p>
          <a:p>
            <a:pPr lvl="1"/>
            <a:r>
              <a:rPr lang="en-US" dirty="0" smtClean="0"/>
              <a:t>Documentation/</a:t>
            </a:r>
            <a:r>
              <a:rPr lang="en-US" dirty="0" err="1" smtClean="0"/>
              <a:t>kprobes.txt</a:t>
            </a:r>
            <a:endParaRPr lang="en-US" dirty="0" smtClean="0"/>
          </a:p>
          <a:p>
            <a:pPr lvl="1"/>
            <a:r>
              <a:rPr lang="en-US" dirty="0" smtClean="0"/>
              <a:t>Documentation/trace/</a:t>
            </a:r>
            <a:r>
              <a:rPr lang="en-US" dirty="0" err="1" smtClean="0"/>
              <a:t>uprobetracer.txt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12696" y="1974574"/>
            <a:ext cx="312751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sub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, 8</a:t>
            </a:r>
          </a:p>
          <a:p>
            <a:r>
              <a:rPr lang="is-I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is-I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is-IS" sz="28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pop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1903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perf_events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Linux profiler</a:t>
            </a:r>
          </a:p>
          <a:p>
            <a:pPr lvl="1"/>
            <a:r>
              <a:rPr lang="en-US" dirty="0" smtClean="0"/>
              <a:t>Provides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perf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smtClean="0"/>
              <a:t>a package added </a:t>
            </a:r>
            <a:r>
              <a:rPr lang="en-US" dirty="0" smtClean="0"/>
              <a:t>by </a:t>
            </a:r>
            <a:r>
              <a:rPr lang="en-US" dirty="0" err="1" smtClean="0"/>
              <a:t>linux</a:t>
            </a:r>
            <a:r>
              <a:rPr lang="en-US" dirty="0" smtClean="0"/>
              <a:t>-tools-common, etc.</a:t>
            </a:r>
          </a:p>
          <a:p>
            <a:r>
              <a:rPr lang="en-US" dirty="0" smtClean="0"/>
              <a:t>Many </a:t>
            </a:r>
            <a:r>
              <a:rPr lang="en-US" dirty="0"/>
              <a:t>event sources:</a:t>
            </a:r>
          </a:p>
          <a:p>
            <a:pPr lvl="1"/>
            <a:r>
              <a:rPr lang="en-US" dirty="0" smtClean="0"/>
              <a:t>Timer-based sampling</a:t>
            </a:r>
          </a:p>
          <a:p>
            <a:pPr lvl="1"/>
            <a:r>
              <a:rPr lang="en-US" dirty="0" smtClean="0"/>
              <a:t>Hardware events (e.g. LLC misses)</a:t>
            </a:r>
          </a:p>
          <a:p>
            <a:pPr lvl="1"/>
            <a:r>
              <a:rPr lang="en-US" dirty="0" smtClean="0"/>
              <a:t>Tracepoints (e.g. </a:t>
            </a:r>
            <a:r>
              <a:rPr lang="en-US" dirty="0" err="1" smtClean="0"/>
              <a:t>block:block_rq_complete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Dynamic tracing (kprobes, uprobes)</a:t>
            </a:r>
          </a:p>
          <a:p>
            <a:r>
              <a:rPr lang="en-US" dirty="0" smtClean="0"/>
              <a:t>Can sample stacks of (almost) everything on CPU</a:t>
            </a:r>
          </a:p>
          <a:p>
            <a:pPr lvl="1"/>
            <a:r>
              <a:rPr lang="en-US" dirty="0"/>
              <a:t>Can miss hard interrupt ISRs, but these should be </a:t>
            </a:r>
            <a:r>
              <a:rPr lang="en-US" dirty="0" smtClean="0"/>
              <a:t>near-zero and can </a:t>
            </a:r>
            <a:r>
              <a:rPr lang="en-US" dirty="0"/>
              <a:t>be measured </a:t>
            </a:r>
            <a:r>
              <a:rPr lang="en-US" dirty="0" smtClean="0"/>
              <a:t>separately 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415414"/>
            <a:ext cx="8524566" cy="59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1089</Words>
  <Application>Microsoft Macintosh PowerPoint</Application>
  <PresentationFormat>Widescreen</PresentationFormat>
  <Paragraphs>251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Consolas</vt:lpstr>
      <vt:lpstr>Courier New</vt:lpstr>
      <vt:lpstr>Segoe</vt:lpstr>
      <vt:lpstr>Arial</vt:lpstr>
      <vt:lpstr>Office Theme</vt:lpstr>
      <vt:lpstr>Modern Linux Tracing Landscape</vt:lpstr>
      <vt:lpstr>Agenda</vt:lpstr>
      <vt:lpstr>What Is Tracing, Exactly?</vt:lpstr>
      <vt:lpstr>Linux Tracing Tools</vt:lpstr>
      <vt:lpstr>Tracepoints</vt:lpstr>
      <vt:lpstr>ftrace</vt:lpstr>
      <vt:lpstr>kprobes and uprobes</vt:lpstr>
      <vt:lpstr>perf_events</vt:lpstr>
      <vt:lpstr>PowerPoint Presentation</vt:lpstr>
      <vt:lpstr>perf</vt:lpstr>
      <vt:lpstr>Flame Graphs</vt:lpstr>
      <vt:lpstr>Berkeley Packet Filters (BPF)</vt:lpstr>
      <vt:lpstr>Extended BPF</vt:lpstr>
      <vt:lpstr>BCC: BPF Compiler Collection</vt:lpstr>
      <vt:lpstr>PowerPoint Presentation</vt:lpstr>
      <vt:lpstr>BCC Tools</vt:lpstr>
      <vt:lpstr>BCC General Performance Checklist</vt:lpstr>
      <vt:lpstr>Summary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Goldshtein</dc:creator>
  <cp:lastModifiedBy>Microsoft Office User</cp:lastModifiedBy>
  <cp:revision>415</cp:revision>
  <cp:lastPrinted>2016-10-15T08:03:07Z</cp:lastPrinted>
  <dcterms:created xsi:type="dcterms:W3CDTF">2016-05-31T10:57:29Z</dcterms:created>
  <dcterms:modified xsi:type="dcterms:W3CDTF">2016-11-12T06:57:35Z</dcterms:modified>
</cp:coreProperties>
</file>