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1" r:id="rId2"/>
    <p:sldId id="272" r:id="rId3"/>
    <p:sldId id="273" r:id="rId4"/>
    <p:sldId id="274" r:id="rId5"/>
    <p:sldId id="275" r:id="rId6"/>
    <p:sldId id="280" r:id="rId7"/>
    <p:sldId id="257" r:id="rId8"/>
    <p:sldId id="258" r:id="rId9"/>
    <p:sldId id="259" r:id="rId10"/>
    <p:sldId id="260" r:id="rId11"/>
    <p:sldId id="262" r:id="rId12"/>
    <p:sldId id="261" r:id="rId13"/>
    <p:sldId id="263" r:id="rId14"/>
    <p:sldId id="264" r:id="rId15"/>
    <p:sldId id="265" r:id="rId16"/>
    <p:sldId id="266" r:id="rId17"/>
    <p:sldId id="268" r:id="rId18"/>
    <p:sldId id="269" r:id="rId19"/>
    <p:sldId id="278" r:id="rId20"/>
    <p:sldId id="282" r:id="rId21"/>
    <p:sldId id="283" r:id="rId22"/>
    <p:sldId id="281" r:id="rId23"/>
    <p:sldId id="270" r:id="rId24"/>
    <p:sldId id="277" r:id="rId25"/>
    <p:sldId id="276" r:id="rId26"/>
    <p:sldId id="279" r:id="rId27"/>
    <p:sldId id="293" r:id="rId28"/>
    <p:sldId id="290" r:id="rId29"/>
    <p:sldId id="284" r:id="rId30"/>
    <p:sldId id="296" r:id="rId31"/>
    <p:sldId id="297" r:id="rId32"/>
    <p:sldId id="294" r:id="rId33"/>
    <p:sldId id="291" r:id="rId34"/>
    <p:sldId id="292" r:id="rId35"/>
    <p:sldId id="295" r:id="rId36"/>
    <p:sldId id="285" r:id="rId37"/>
    <p:sldId id="286" r:id="rId38"/>
    <p:sldId id="287" r:id="rId39"/>
    <p:sldId id="288" r:id="rId40"/>
    <p:sldId id="289" r:id="rId41"/>
    <p:sldId id="298" r:id="rId42"/>
    <p:sldId id="299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B7FAB7-EF4A-4427-D60A-52D93EF2BFBE}" v="2315" dt="2021-02-15T13:20:55.832"/>
    <p1510:client id="{1867CA70-7F4B-8921-5E01-9F6408219B4D}" v="1" dt="2021-02-12T22:53:55.687"/>
    <p1510:client id="{F288EE70-4BFB-6F76-26B9-AE7F3E9DF248}" v="997" dt="2021-02-12T23:59:21.0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Stile chiaro 2 - Color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0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2684D2-048A-409E-86E8-40AE700AA00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C87E7BAA-C3A3-42E4-BB8D-135A9BDF2929}">
      <dgm:prSet/>
      <dgm:spPr/>
      <dgm:t>
        <a:bodyPr/>
        <a:lstStyle/>
        <a:p>
          <a:r>
            <a:rPr lang="it-IT" dirty="0"/>
            <a:t>In base alle richieste sono state individuate una serie di funzionalità core</a:t>
          </a:r>
          <a:endParaRPr lang="en-US" dirty="0"/>
        </a:p>
      </dgm:t>
    </dgm:pt>
    <dgm:pt modelId="{5BA2E8C8-B934-42AD-820A-E69862D6B294}" type="parTrans" cxnId="{488C5674-9337-48F4-8919-E879E84F1A33}">
      <dgm:prSet/>
      <dgm:spPr/>
      <dgm:t>
        <a:bodyPr/>
        <a:lstStyle/>
        <a:p>
          <a:endParaRPr lang="en-US"/>
        </a:p>
      </dgm:t>
    </dgm:pt>
    <dgm:pt modelId="{64FCBF4A-59EF-4944-81FA-4EEB4B3CC5A1}" type="sibTrans" cxnId="{488C5674-9337-48F4-8919-E879E84F1A33}">
      <dgm:prSet/>
      <dgm:spPr/>
      <dgm:t>
        <a:bodyPr/>
        <a:lstStyle/>
        <a:p>
          <a:endParaRPr lang="en-US"/>
        </a:p>
      </dgm:t>
    </dgm:pt>
    <dgm:pt modelId="{5CED076F-0B91-49C9-A5CF-C6A34EAEE0F7}">
      <dgm:prSet phldr="0"/>
      <dgm:spPr/>
      <dgm:t>
        <a:bodyPr/>
        <a:lstStyle/>
        <a:p>
          <a:pPr rtl="0"/>
          <a:r>
            <a:rPr lang="it-IT" dirty="0">
              <a:latin typeface="Gill Sans MT" panose="020B0502020104020203"/>
            </a:rPr>
            <a:t>Altre funzionalità sono state considerate non prioritarie e implementabili in successive iterazioni</a:t>
          </a:r>
          <a:endParaRPr lang="it-IT" dirty="0"/>
        </a:p>
      </dgm:t>
    </dgm:pt>
    <dgm:pt modelId="{0AD4E434-272A-473D-A749-A9D97B5502B0}" type="parTrans" cxnId="{95871726-B441-41DB-8EFF-F9F2157DAD37}">
      <dgm:prSet/>
      <dgm:spPr/>
      <dgm:t>
        <a:bodyPr/>
        <a:lstStyle/>
        <a:p>
          <a:endParaRPr lang="en-US"/>
        </a:p>
      </dgm:t>
    </dgm:pt>
    <dgm:pt modelId="{262DE57D-A043-4B45-A5A2-84F8EC814B76}" type="sibTrans" cxnId="{95871726-B441-41DB-8EFF-F9F2157DAD37}">
      <dgm:prSet/>
      <dgm:spPr/>
      <dgm:t>
        <a:bodyPr/>
        <a:lstStyle/>
        <a:p>
          <a:endParaRPr lang="en-US"/>
        </a:p>
      </dgm:t>
    </dgm:pt>
    <dgm:pt modelId="{0563F8C8-0816-4BC0-931D-CF362B4F3C23}" type="pres">
      <dgm:prSet presAssocID="{722684D2-048A-409E-86E8-40AE700AA009}" presName="root" presStyleCnt="0">
        <dgm:presLayoutVars>
          <dgm:dir/>
          <dgm:resizeHandles val="exact"/>
        </dgm:presLayoutVars>
      </dgm:prSet>
      <dgm:spPr/>
    </dgm:pt>
    <dgm:pt modelId="{EA668DC5-6E1F-4CEC-89B4-455042B0A447}" type="pres">
      <dgm:prSet presAssocID="{C87E7BAA-C3A3-42E4-BB8D-135A9BDF2929}" presName="compNode" presStyleCnt="0"/>
      <dgm:spPr/>
    </dgm:pt>
    <dgm:pt modelId="{3961A1CC-58B1-47FC-A83A-6A0CF51F08CA}" type="pres">
      <dgm:prSet presAssocID="{C87E7BAA-C3A3-42E4-BB8D-135A9BDF2929}" presName="bgRect" presStyleLbl="bgShp" presStyleIdx="0" presStyleCnt="2"/>
      <dgm:spPr/>
    </dgm:pt>
    <dgm:pt modelId="{643FB600-0AB6-43E0-BF84-8DE189FCE6E0}" type="pres">
      <dgm:prSet presAssocID="{C87E7BAA-C3A3-42E4-BB8D-135A9BDF292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B3C4099A-902C-4145-AA93-759FC5B65750}" type="pres">
      <dgm:prSet presAssocID="{C87E7BAA-C3A3-42E4-BB8D-135A9BDF2929}" presName="spaceRect" presStyleCnt="0"/>
      <dgm:spPr/>
    </dgm:pt>
    <dgm:pt modelId="{93EAC834-388E-486C-AB12-20C76D9554BD}" type="pres">
      <dgm:prSet presAssocID="{C87E7BAA-C3A3-42E4-BB8D-135A9BDF2929}" presName="parTx" presStyleLbl="revTx" presStyleIdx="0" presStyleCnt="2">
        <dgm:presLayoutVars>
          <dgm:chMax val="0"/>
          <dgm:chPref val="0"/>
        </dgm:presLayoutVars>
      </dgm:prSet>
      <dgm:spPr/>
    </dgm:pt>
    <dgm:pt modelId="{5B67A6E4-B5E6-4314-B97E-DE5D4433BF94}" type="pres">
      <dgm:prSet presAssocID="{64FCBF4A-59EF-4944-81FA-4EEB4B3CC5A1}" presName="sibTrans" presStyleCnt="0"/>
      <dgm:spPr/>
    </dgm:pt>
    <dgm:pt modelId="{9ED19F6A-719E-418A-9A5E-F5D8D73847A9}" type="pres">
      <dgm:prSet presAssocID="{5CED076F-0B91-49C9-A5CF-C6A34EAEE0F7}" presName="compNode" presStyleCnt="0"/>
      <dgm:spPr/>
    </dgm:pt>
    <dgm:pt modelId="{DD1CC9AA-6A80-4DA2-AB1F-174D39939866}" type="pres">
      <dgm:prSet presAssocID="{5CED076F-0B91-49C9-A5CF-C6A34EAEE0F7}" presName="bgRect" presStyleLbl="bgShp" presStyleIdx="1" presStyleCnt="2"/>
      <dgm:spPr/>
    </dgm:pt>
    <dgm:pt modelId="{2E5AD86B-937F-41D6-BF95-02117C1DDFFC}" type="pres">
      <dgm:prSet presAssocID="{5CED076F-0B91-49C9-A5CF-C6A34EAEE0F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diera"/>
        </a:ext>
      </dgm:extLst>
    </dgm:pt>
    <dgm:pt modelId="{0E56106D-44E7-4EE8-8032-3BB5F5B8807E}" type="pres">
      <dgm:prSet presAssocID="{5CED076F-0B91-49C9-A5CF-C6A34EAEE0F7}" presName="spaceRect" presStyleCnt="0"/>
      <dgm:spPr/>
    </dgm:pt>
    <dgm:pt modelId="{9DDC01AF-F4FE-4F59-9FD0-BBE85F7438E6}" type="pres">
      <dgm:prSet presAssocID="{5CED076F-0B91-49C9-A5CF-C6A34EAEE0F7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95871726-B441-41DB-8EFF-F9F2157DAD37}" srcId="{722684D2-048A-409E-86E8-40AE700AA009}" destId="{5CED076F-0B91-49C9-A5CF-C6A34EAEE0F7}" srcOrd="1" destOrd="0" parTransId="{0AD4E434-272A-473D-A749-A9D97B5502B0}" sibTransId="{262DE57D-A043-4B45-A5A2-84F8EC814B76}"/>
    <dgm:cxn modelId="{488C5674-9337-48F4-8919-E879E84F1A33}" srcId="{722684D2-048A-409E-86E8-40AE700AA009}" destId="{C87E7BAA-C3A3-42E4-BB8D-135A9BDF2929}" srcOrd="0" destOrd="0" parTransId="{5BA2E8C8-B934-42AD-820A-E69862D6B294}" sibTransId="{64FCBF4A-59EF-4944-81FA-4EEB4B3CC5A1}"/>
    <dgm:cxn modelId="{884D41B9-CBDC-4380-9036-F0CE58257653}" type="presOf" srcId="{722684D2-048A-409E-86E8-40AE700AA009}" destId="{0563F8C8-0816-4BC0-931D-CF362B4F3C23}" srcOrd="0" destOrd="0" presId="urn:microsoft.com/office/officeart/2018/2/layout/IconVerticalSolidList"/>
    <dgm:cxn modelId="{399CE1C1-34FB-488B-AC85-15135E407D00}" type="presOf" srcId="{C87E7BAA-C3A3-42E4-BB8D-135A9BDF2929}" destId="{93EAC834-388E-486C-AB12-20C76D9554BD}" srcOrd="0" destOrd="0" presId="urn:microsoft.com/office/officeart/2018/2/layout/IconVerticalSolidList"/>
    <dgm:cxn modelId="{625A10F1-6667-416F-B74A-98D39B8ED570}" type="presOf" srcId="{5CED076F-0B91-49C9-A5CF-C6A34EAEE0F7}" destId="{9DDC01AF-F4FE-4F59-9FD0-BBE85F7438E6}" srcOrd="0" destOrd="0" presId="urn:microsoft.com/office/officeart/2018/2/layout/IconVerticalSolidList"/>
    <dgm:cxn modelId="{E70190E8-E41B-42FF-9A13-33DF16DA32A2}" type="presParOf" srcId="{0563F8C8-0816-4BC0-931D-CF362B4F3C23}" destId="{EA668DC5-6E1F-4CEC-89B4-455042B0A447}" srcOrd="0" destOrd="0" presId="urn:microsoft.com/office/officeart/2018/2/layout/IconVerticalSolidList"/>
    <dgm:cxn modelId="{E025BEB0-4197-4AF0-AA12-D890645F3572}" type="presParOf" srcId="{EA668DC5-6E1F-4CEC-89B4-455042B0A447}" destId="{3961A1CC-58B1-47FC-A83A-6A0CF51F08CA}" srcOrd="0" destOrd="0" presId="urn:microsoft.com/office/officeart/2018/2/layout/IconVerticalSolidList"/>
    <dgm:cxn modelId="{64C791AD-5315-47BA-8D18-0B026DC4A865}" type="presParOf" srcId="{EA668DC5-6E1F-4CEC-89B4-455042B0A447}" destId="{643FB600-0AB6-43E0-BF84-8DE189FCE6E0}" srcOrd="1" destOrd="0" presId="urn:microsoft.com/office/officeart/2018/2/layout/IconVerticalSolidList"/>
    <dgm:cxn modelId="{591C4D86-13A7-4D57-AAEA-C805A7414B3A}" type="presParOf" srcId="{EA668DC5-6E1F-4CEC-89B4-455042B0A447}" destId="{B3C4099A-902C-4145-AA93-759FC5B65750}" srcOrd="2" destOrd="0" presId="urn:microsoft.com/office/officeart/2018/2/layout/IconVerticalSolidList"/>
    <dgm:cxn modelId="{E0509A8D-0B2C-44A3-94D0-BA268907B880}" type="presParOf" srcId="{EA668DC5-6E1F-4CEC-89B4-455042B0A447}" destId="{93EAC834-388E-486C-AB12-20C76D9554BD}" srcOrd="3" destOrd="0" presId="urn:microsoft.com/office/officeart/2018/2/layout/IconVerticalSolidList"/>
    <dgm:cxn modelId="{F4B617B5-2889-47F0-A290-FEDA121F0D07}" type="presParOf" srcId="{0563F8C8-0816-4BC0-931D-CF362B4F3C23}" destId="{5B67A6E4-B5E6-4314-B97E-DE5D4433BF94}" srcOrd="1" destOrd="0" presId="urn:microsoft.com/office/officeart/2018/2/layout/IconVerticalSolidList"/>
    <dgm:cxn modelId="{028E4062-2723-44B3-B696-4E70CD45AE83}" type="presParOf" srcId="{0563F8C8-0816-4BC0-931D-CF362B4F3C23}" destId="{9ED19F6A-719E-418A-9A5E-F5D8D73847A9}" srcOrd="2" destOrd="0" presId="urn:microsoft.com/office/officeart/2018/2/layout/IconVerticalSolidList"/>
    <dgm:cxn modelId="{CF29B66A-83D8-47F8-A0FA-36BDC6ECC19A}" type="presParOf" srcId="{9ED19F6A-719E-418A-9A5E-F5D8D73847A9}" destId="{DD1CC9AA-6A80-4DA2-AB1F-174D39939866}" srcOrd="0" destOrd="0" presId="urn:microsoft.com/office/officeart/2018/2/layout/IconVerticalSolidList"/>
    <dgm:cxn modelId="{E295D7C6-4C3F-4BB0-862C-9860BBF31BD1}" type="presParOf" srcId="{9ED19F6A-719E-418A-9A5E-F5D8D73847A9}" destId="{2E5AD86B-937F-41D6-BF95-02117C1DDFFC}" srcOrd="1" destOrd="0" presId="urn:microsoft.com/office/officeart/2018/2/layout/IconVerticalSolidList"/>
    <dgm:cxn modelId="{4301EB66-47AF-4D68-BC39-C56B437C3EC0}" type="presParOf" srcId="{9ED19F6A-719E-418A-9A5E-F5D8D73847A9}" destId="{0E56106D-44E7-4EE8-8032-3BB5F5B8807E}" srcOrd="2" destOrd="0" presId="urn:microsoft.com/office/officeart/2018/2/layout/IconVerticalSolidList"/>
    <dgm:cxn modelId="{6932AF68-5E13-44ED-9A55-96742851653E}" type="presParOf" srcId="{9ED19F6A-719E-418A-9A5E-F5D8D73847A9}" destId="{9DDC01AF-F4FE-4F59-9FD0-BBE85F7438E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61A1CC-58B1-47FC-A83A-6A0CF51F08CA}">
      <dsp:nvSpPr>
        <dsp:cNvPr id="0" name=""/>
        <dsp:cNvSpPr/>
      </dsp:nvSpPr>
      <dsp:spPr>
        <a:xfrm>
          <a:off x="0" y="765233"/>
          <a:ext cx="7012370" cy="141273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3FB600-0AB6-43E0-BF84-8DE189FCE6E0}">
      <dsp:nvSpPr>
        <dsp:cNvPr id="0" name=""/>
        <dsp:cNvSpPr/>
      </dsp:nvSpPr>
      <dsp:spPr>
        <a:xfrm>
          <a:off x="427353" y="1083100"/>
          <a:ext cx="777006" cy="77700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EAC834-388E-486C-AB12-20C76D9554BD}">
      <dsp:nvSpPr>
        <dsp:cNvPr id="0" name=""/>
        <dsp:cNvSpPr/>
      </dsp:nvSpPr>
      <dsp:spPr>
        <a:xfrm>
          <a:off x="1631713" y="765233"/>
          <a:ext cx="5380656" cy="14127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515" tIns="149515" rIns="149515" bIns="14951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 dirty="0"/>
            <a:t>In base alle richieste sono state individuate una serie di funzionalità core</a:t>
          </a:r>
          <a:endParaRPr lang="en-US" sz="2500" kern="1200" dirty="0"/>
        </a:p>
      </dsp:txBody>
      <dsp:txXfrm>
        <a:off x="1631713" y="765233"/>
        <a:ext cx="5380656" cy="1412739"/>
      </dsp:txXfrm>
    </dsp:sp>
    <dsp:sp modelId="{DD1CC9AA-6A80-4DA2-AB1F-174D39939866}">
      <dsp:nvSpPr>
        <dsp:cNvPr id="0" name=""/>
        <dsp:cNvSpPr/>
      </dsp:nvSpPr>
      <dsp:spPr>
        <a:xfrm>
          <a:off x="0" y="2531157"/>
          <a:ext cx="7012370" cy="141273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5AD86B-937F-41D6-BF95-02117C1DDFFC}">
      <dsp:nvSpPr>
        <dsp:cNvPr id="0" name=""/>
        <dsp:cNvSpPr/>
      </dsp:nvSpPr>
      <dsp:spPr>
        <a:xfrm>
          <a:off x="427353" y="2849024"/>
          <a:ext cx="777006" cy="77700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DC01AF-F4FE-4F59-9FD0-BBE85F7438E6}">
      <dsp:nvSpPr>
        <dsp:cNvPr id="0" name=""/>
        <dsp:cNvSpPr/>
      </dsp:nvSpPr>
      <dsp:spPr>
        <a:xfrm>
          <a:off x="1631713" y="2531157"/>
          <a:ext cx="5380656" cy="14127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515" tIns="149515" rIns="149515" bIns="149515" numCol="1" spcCol="1270" anchor="ctr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 dirty="0">
              <a:latin typeface="Gill Sans MT" panose="020B0502020104020203"/>
            </a:rPr>
            <a:t>Altre funzionalità sono state considerate non prioritarie e implementabili in successive iterazioni</a:t>
          </a:r>
          <a:endParaRPr lang="it-IT" sz="2500" kern="1200" dirty="0"/>
        </a:p>
      </dsp:txBody>
      <dsp:txXfrm>
        <a:off x="1631713" y="2531157"/>
        <a:ext cx="5380656" cy="14127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m-gp.com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535DAA1-B7FB-41AB-BA45-ECFC99D827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225CEC-19E5-40D0-B1CE-4E884C9C1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EF873D1-568B-4D8E-AF50-0382A71140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E51D150-D0BE-47A3-AA5B-3F71488E5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3EC344B-E4D2-4F05-86FF-A2109058C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199467"/>
            <a:ext cx="11296733" cy="21910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C8C2F6D-4772-4DD4-8D3C-E238CE20C0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000698"/>
            <a:ext cx="10993549" cy="1475013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AM-GP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845FDF6-0A27-404A-88D1-828804D4F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75712"/>
            <a:ext cx="10993546" cy="476099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EBEBEB"/>
                </a:solidFill>
              </a:rPr>
              <a:t>Progetto di ingegneria del software</a:t>
            </a:r>
          </a:p>
        </p:txBody>
      </p:sp>
      <p:pic>
        <p:nvPicPr>
          <p:cNvPr id="5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75514273-52B9-4590-8BD7-BE9D5A5E69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544" r="-1" b="37954"/>
          <a:stretch/>
        </p:blipFill>
        <p:spPr>
          <a:xfrm>
            <a:off x="446532" y="599725"/>
            <a:ext cx="11292143" cy="3557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177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E363F7-7388-4206-B3A2-34C51608D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799" y="255207"/>
            <a:ext cx="10166975" cy="1779085"/>
          </a:xfrm>
        </p:spPr>
        <p:txBody>
          <a:bodyPr/>
          <a:lstStyle/>
          <a:p>
            <a:r>
              <a:rPr lang="it-IT" b="1" i="1" u="sng"/>
              <a:t>USE CASE</a:t>
            </a:r>
            <a:r>
              <a:rPr lang="it-IT" sz="2000">
                <a:ea typeface="+mj-lt"/>
                <a:cs typeface="+mj-lt"/>
              </a:rPr>
              <a:t>-</a:t>
            </a:r>
            <a:r>
              <a:rPr lang="it-IT" sz="2000"/>
              <a:t> login()</a:t>
            </a:r>
            <a:endParaRPr lang="it-IT" sz="2000" i="1"/>
          </a:p>
          <a:p>
            <a:endParaRPr lang="it-IT"/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93F5F54D-4A4E-4267-8358-2A24DC96C8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511894"/>
              </p:ext>
            </p:extLst>
          </p:nvPr>
        </p:nvGraphicFramePr>
        <p:xfrm>
          <a:off x="839877" y="2379852"/>
          <a:ext cx="10308107" cy="326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0680">
                  <a:extLst>
                    <a:ext uri="{9D8B030D-6E8A-4147-A177-3AD203B41FA5}">
                      <a16:colId xmlns:a16="http://schemas.microsoft.com/office/drawing/2014/main" val="2135121406"/>
                    </a:ext>
                  </a:extLst>
                </a:gridCol>
                <a:gridCol w="6637427">
                  <a:extLst>
                    <a:ext uri="{9D8B030D-6E8A-4147-A177-3AD203B41FA5}">
                      <a16:colId xmlns:a16="http://schemas.microsoft.com/office/drawing/2014/main" val="3276283155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0" u="none" strike="noStrike" noProof="0">
                          <a:solidFill>
                            <a:schemeClr val="tx1"/>
                          </a:solidFill>
                        </a:rPr>
                        <a:t>FLOW OF EVENT</a:t>
                      </a:r>
                      <a:endParaRPr lang="it-IT">
                        <a:solidFill>
                          <a:schemeClr val="tx1"/>
                        </a:solidFill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it-IT"/>
                    </a:p>
                    <a:p>
                      <a:pPr lvl="0">
                        <a:buNone/>
                      </a:pPr>
                      <a:endParaRPr lang="it-IT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0" u="none" strike="noStrike" noProof="0">
                          <a:solidFill>
                            <a:schemeClr val="tx1"/>
                          </a:solidFill>
                        </a:rPr>
                        <a:t>4.  </a:t>
                      </a:r>
                      <a:r>
                        <a:rPr lang="it-IT" sz="1600" b="0" i="0" u="none" strike="noStrike" noProof="0">
                          <a:solidFill>
                            <a:schemeClr val="tx1"/>
                          </a:solidFill>
                          <a:highlight>
                            <a:srgbClr val="808080"/>
                          </a:highlight>
                        </a:rPr>
                        <a:t>Il sistema controlla che un match sia presente all’interno del supporto di memoria persistente.</a:t>
                      </a:r>
                      <a:endParaRPr lang="it-IT">
                        <a:solidFill>
                          <a:schemeClr val="tx1"/>
                        </a:solidFill>
                        <a:highlight>
                          <a:srgbClr val="808080"/>
                        </a:highlight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it-IT" sz="1600" b="0" i="0" u="none" strike="noStrike" noProof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0" u="none" strike="noStrike" noProof="0">
                          <a:solidFill>
                            <a:schemeClr val="tx1"/>
                          </a:solidFill>
                        </a:rPr>
                        <a:t>5.  </a:t>
                      </a:r>
                      <a:r>
                        <a:rPr lang="it-IT" sz="1600" b="0" i="0" u="none" strike="noStrike" noProof="0">
                          <a:solidFill>
                            <a:schemeClr val="tx1"/>
                          </a:solidFill>
                          <a:highlight>
                            <a:srgbClr val="808080"/>
                          </a:highlight>
                        </a:rPr>
                        <a:t>Il sistema reindirizza l'utente nella pagina "Casella di Posta"</a:t>
                      </a:r>
                      <a:endParaRPr lang="it-IT">
                        <a:solidFill>
                          <a:schemeClr val="tx1"/>
                        </a:solidFill>
                        <a:highlight>
                          <a:srgbClr val="808080"/>
                        </a:highlight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it-IT" sz="1600" b="0" i="0" u="none" strike="noStrike" noProof="0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it-IT" sz="1600" b="0" i="0" u="none" strike="noStrike" noProof="0">
                        <a:latin typeface="Gill Sans MT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329855"/>
                  </a:ext>
                </a:extLst>
              </a:tr>
              <a:tr h="763492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0" u="none" strike="noStrike" noProof="0">
                          <a:latin typeface="Gill Sans MT"/>
                        </a:rPr>
                        <a:t>EXIT CONDITION</a:t>
                      </a:r>
                      <a:endParaRPr lang="it-IT" sz="1600"/>
                    </a:p>
                    <a:p>
                      <a:pPr lvl="0">
                        <a:buNone/>
                      </a:pPr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it-IT" sz="1600" b="0" i="0" u="none" strike="noStrike" noProof="0">
                          <a:latin typeface="Gill Sans MT"/>
                        </a:rPr>
                        <a:t>L’utente viene autenticato</a:t>
                      </a:r>
                      <a:endParaRPr lang="it-IT" sz="1600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it-IT" sz="1600" b="0" i="0" u="none" strike="noStrike" noProof="0">
                          <a:latin typeface="Gill Sans MT"/>
                        </a:rPr>
                        <a:t>L’utente si trova nella pagina “Casella di Posta”</a:t>
                      </a:r>
                      <a:endParaRPr lang="it-IT" sz="1600"/>
                    </a:p>
                    <a:p>
                      <a:pPr lvl="0">
                        <a:buNone/>
                      </a:pPr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290144"/>
                  </a:ext>
                </a:extLst>
              </a:tr>
              <a:tr h="763492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0" u="none" strike="noStrike" noProof="0">
                          <a:latin typeface="Gill Sans MT"/>
                        </a:rPr>
                        <a:t>EXCEPTIONS</a:t>
                      </a:r>
                      <a:endParaRPr lang="it-IT" sz="1600"/>
                    </a:p>
                    <a:p>
                      <a:pPr lvl="0">
                        <a:buNone/>
                      </a:pPr>
                      <a:endParaRPr lang="it-IT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it-IT" sz="1600" b="0" i="0" u="none" strike="noStrike" noProof="0" err="1">
                          <a:latin typeface="Gill Sans MT"/>
                        </a:rPr>
                        <a:t>InvalidInputException</a:t>
                      </a:r>
                      <a:r>
                        <a:rPr lang="it-IT" sz="1600" b="0" i="0" u="none" strike="noStrike" noProof="0">
                          <a:latin typeface="Gill Sans MT"/>
                        </a:rPr>
                        <a:t>() al punto 3</a:t>
                      </a:r>
                      <a:endParaRPr lang="it-IT" sz="1600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it-IT" sz="1600" b="0" i="0" u="none" strike="noStrike" noProof="0" err="1">
                          <a:latin typeface="Gill Sans MT"/>
                        </a:rPr>
                        <a:t>LoginFailedException</a:t>
                      </a:r>
                      <a:r>
                        <a:rPr lang="it-IT" sz="1600" b="0" i="0" u="none" strike="noStrike" noProof="0">
                          <a:latin typeface="Gill Sans MT"/>
                        </a:rPr>
                        <a:t>() al punto 4</a:t>
                      </a:r>
                      <a:endParaRPr lang="it-IT" sz="1600"/>
                    </a:p>
                    <a:p>
                      <a:pPr lvl="0">
                        <a:buNone/>
                      </a:pPr>
                      <a:endParaRPr lang="it-IT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3675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7874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E363F7-7388-4206-B3A2-34C51608D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799" y="255207"/>
            <a:ext cx="10166975" cy="1779085"/>
          </a:xfrm>
        </p:spPr>
        <p:txBody>
          <a:bodyPr/>
          <a:lstStyle/>
          <a:p>
            <a:r>
              <a:rPr lang="it-IT" b="1" i="1" u="sng"/>
              <a:t>USE CASE</a:t>
            </a:r>
            <a:r>
              <a:rPr lang="it-IT" sz="2000">
                <a:ea typeface="+mj-lt"/>
                <a:cs typeface="+mj-lt"/>
              </a:rPr>
              <a:t>-</a:t>
            </a:r>
            <a:r>
              <a:rPr lang="it-IT" sz="2000"/>
              <a:t> login() / </a:t>
            </a:r>
            <a:r>
              <a:rPr lang="it-IT" sz="2000" err="1">
                <a:ea typeface="+mj-lt"/>
                <a:cs typeface="+mj-lt"/>
              </a:rPr>
              <a:t>Form_Login</a:t>
            </a:r>
            <a:endParaRPr lang="it-IT" sz="2000" i="1" err="1"/>
          </a:p>
          <a:p>
            <a:endParaRPr lang="it-IT" sz="2000"/>
          </a:p>
          <a:p>
            <a:endParaRPr lang="it-IT"/>
          </a:p>
        </p:txBody>
      </p:sp>
      <p:graphicFrame>
        <p:nvGraphicFramePr>
          <p:cNvPr id="3" name="Tabella 4">
            <a:extLst>
              <a:ext uri="{FF2B5EF4-FFF2-40B4-BE49-F238E27FC236}">
                <a16:creationId xmlns:a16="http://schemas.microsoft.com/office/drawing/2014/main" id="{99CBF126-1664-4527-9680-EE2C8948C9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562466"/>
              </p:ext>
            </p:extLst>
          </p:nvPr>
        </p:nvGraphicFramePr>
        <p:xfrm>
          <a:off x="1408430" y="2415709"/>
          <a:ext cx="9597410" cy="41468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9137">
                  <a:extLst>
                    <a:ext uri="{9D8B030D-6E8A-4147-A177-3AD203B41FA5}">
                      <a16:colId xmlns:a16="http://schemas.microsoft.com/office/drawing/2014/main" val="1928524119"/>
                    </a:ext>
                  </a:extLst>
                </a:gridCol>
                <a:gridCol w="1936750">
                  <a:extLst>
                    <a:ext uri="{9D8B030D-6E8A-4147-A177-3AD203B41FA5}">
                      <a16:colId xmlns:a16="http://schemas.microsoft.com/office/drawing/2014/main" val="4273024537"/>
                    </a:ext>
                  </a:extLst>
                </a:gridCol>
                <a:gridCol w="4461523">
                  <a:extLst>
                    <a:ext uri="{9D8B030D-6E8A-4147-A177-3AD203B41FA5}">
                      <a16:colId xmlns:a16="http://schemas.microsoft.com/office/drawing/2014/main" val="1556282177"/>
                    </a:ext>
                  </a:extLst>
                </a:gridCol>
              </a:tblGrid>
              <a:tr h="976923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0" u="none" strike="noStrike" noProof="0">
                          <a:latin typeface="Gill Sans MT"/>
                        </a:rPr>
                        <a:t>CAMPO</a:t>
                      </a:r>
                      <a:endParaRPr lang="it-IT" sz="1600"/>
                    </a:p>
                    <a:p>
                      <a:pPr lvl="0">
                        <a:buNone/>
                      </a:pPr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0" u="none" strike="noStrike" noProof="0">
                          <a:latin typeface="Gill Sans MT"/>
                        </a:rPr>
                        <a:t>FORMATO</a:t>
                      </a:r>
                      <a:endParaRPr lang="it-IT" sz="1600"/>
                    </a:p>
                    <a:p>
                      <a:pPr lvl="0">
                        <a:buNone/>
                      </a:pPr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739618"/>
                  </a:ext>
                </a:extLst>
              </a:tr>
              <a:tr h="976923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0" u="none" strike="noStrike" noProof="0">
                          <a:latin typeface="Gill Sans MT"/>
                        </a:rPr>
                        <a:t>ID</a:t>
                      </a:r>
                      <a:endParaRPr lang="it-IT" sz="1600"/>
                    </a:p>
                    <a:p>
                      <a:pPr lvl="0">
                        <a:buNone/>
                      </a:pPr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0" u="none" strike="noStrike" noProof="0"/>
                        <a:t>Obbligatorio</a:t>
                      </a:r>
                      <a:endParaRPr lang="it-IT" sz="160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it-IT" sz="1800" b="0" i="0" u="none" strike="noStrike" noProof="0">
                        <a:latin typeface="Gill Sans MT"/>
                      </a:endParaRPr>
                    </a:p>
                    <a:p>
                      <a:pPr lvl="0">
                        <a:buNone/>
                      </a:pPr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0" u="none" strike="noStrike" noProof="0">
                          <a:latin typeface="Gill Sans MT"/>
                        </a:rPr>
                        <a:t>È una stringa composta da 14 caratteri che includono</a:t>
                      </a:r>
                      <a:endParaRPr lang="it-IT" sz="1600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it-IT" sz="1600" b="0" i="0" u="none" strike="noStrike" noProof="0">
                          <a:latin typeface="Gill Sans MT"/>
                        </a:rPr>
                        <a:t> Lettere maiuscole</a:t>
                      </a:r>
                      <a:endParaRPr lang="it-IT" sz="1600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it-IT" sz="1600" b="0" i="0" u="none" strike="noStrike" noProof="0">
                          <a:latin typeface="Gill Sans MT"/>
                        </a:rPr>
                        <a:t> Lettere minuscole</a:t>
                      </a:r>
                      <a:endParaRPr lang="it-IT" sz="1600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it-IT" sz="1600" b="0" i="0" u="none" strike="noStrike" noProof="0">
                          <a:latin typeface="Gill Sans MT"/>
                        </a:rPr>
                        <a:t>Numeri</a:t>
                      </a:r>
                      <a:endParaRPr lang="it-IT" sz="1600"/>
                    </a:p>
                    <a:p>
                      <a:pPr lvl="0">
                        <a:buNone/>
                      </a:pPr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782369"/>
                  </a:ext>
                </a:extLst>
              </a:tr>
              <a:tr h="976923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0" u="none" strike="noStrike" noProof="0">
                          <a:latin typeface="Gill Sans MT"/>
                        </a:rPr>
                        <a:t>PASSWORD</a:t>
                      </a:r>
                      <a:endParaRPr lang="it-IT" sz="1600"/>
                    </a:p>
                    <a:p>
                      <a:pPr lvl="0">
                        <a:buNone/>
                      </a:pPr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0" u="none" strike="noStrike" noProof="0">
                          <a:latin typeface="Gill Sans MT"/>
                        </a:rPr>
                        <a:t>Obbligatorio</a:t>
                      </a:r>
                      <a:endParaRPr lang="it-IT" sz="1600"/>
                    </a:p>
                    <a:p>
                      <a:pPr lvl="0">
                        <a:buNone/>
                      </a:pPr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0" u="none" strike="noStrike" noProof="0">
                          <a:latin typeface="Gill Sans MT"/>
                        </a:rPr>
                        <a:t>È stringa di lunghezza maggiore o pari a 8 caratteri e deve contenere:</a:t>
                      </a:r>
                      <a:endParaRPr lang="it-IT" sz="1600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it-IT" sz="1600" b="0" i="0" u="none" strike="noStrike" noProof="0">
                          <a:latin typeface="Gill Sans MT"/>
                        </a:rPr>
                        <a:t> Almeno una lettera maiuscola</a:t>
                      </a:r>
                      <a:endParaRPr lang="it-IT" sz="1600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it-IT" sz="1600" b="0" i="0" u="none" strike="noStrike" noProof="0">
                          <a:latin typeface="Gill Sans MT"/>
                        </a:rPr>
                        <a:t> Almeno un numero</a:t>
                      </a:r>
                      <a:endParaRPr lang="it-IT" sz="1600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it-IT" sz="1600" b="0" i="0" u="none" strike="noStrike" noProof="0">
                          <a:latin typeface="Gill Sans MT"/>
                        </a:rPr>
                        <a:t>Almeno un carattere speciale</a:t>
                      </a:r>
                      <a:endParaRPr lang="it-IT" sz="1600"/>
                    </a:p>
                    <a:p>
                      <a:pPr lvl="0">
                        <a:buNone/>
                      </a:pPr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2872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9892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E363F7-7388-4206-B3A2-34C51608D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799" y="364064"/>
            <a:ext cx="10166975" cy="1779085"/>
          </a:xfrm>
        </p:spPr>
        <p:txBody>
          <a:bodyPr/>
          <a:lstStyle/>
          <a:p>
            <a:r>
              <a:rPr lang="it-IT" b="1" i="1" u="sng"/>
              <a:t>USE CASE </a:t>
            </a:r>
            <a:r>
              <a:rPr lang="it-IT" sz="2000">
                <a:ea typeface="+mj-lt"/>
                <a:cs typeface="+mj-lt"/>
              </a:rPr>
              <a:t>-</a:t>
            </a:r>
            <a:r>
              <a:rPr lang="it-IT" sz="2000"/>
              <a:t> </a:t>
            </a:r>
            <a:r>
              <a:rPr lang="it-IT" sz="2000" err="1">
                <a:ea typeface="+mj-lt"/>
                <a:cs typeface="+mj-lt"/>
              </a:rPr>
              <a:t>SalvaSetup</a:t>
            </a:r>
            <a:r>
              <a:rPr lang="it-IT" sz="2000">
                <a:ea typeface="+mj-lt"/>
                <a:cs typeface="+mj-lt"/>
              </a:rPr>
              <a:t>()</a:t>
            </a:r>
            <a:endParaRPr lang="it-IT" sz="2000" i="1">
              <a:ea typeface="+mj-lt"/>
              <a:cs typeface="+mj-lt"/>
            </a:endParaRPr>
          </a:p>
          <a:p>
            <a:endParaRPr lang="it-IT" sz="2000" i="1"/>
          </a:p>
          <a:p>
            <a:endParaRPr lang="it-IT"/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93F5F54D-4A4E-4267-8358-2A24DC96C8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051494"/>
              </p:ext>
            </p:extLst>
          </p:nvPr>
        </p:nvGraphicFramePr>
        <p:xfrm>
          <a:off x="859646" y="2098095"/>
          <a:ext cx="10308107" cy="4477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0680">
                  <a:extLst>
                    <a:ext uri="{9D8B030D-6E8A-4147-A177-3AD203B41FA5}">
                      <a16:colId xmlns:a16="http://schemas.microsoft.com/office/drawing/2014/main" val="2135121406"/>
                    </a:ext>
                  </a:extLst>
                </a:gridCol>
                <a:gridCol w="6637427">
                  <a:extLst>
                    <a:ext uri="{9D8B030D-6E8A-4147-A177-3AD203B41FA5}">
                      <a16:colId xmlns:a16="http://schemas.microsoft.com/office/drawing/2014/main" val="3276283155"/>
                    </a:ext>
                  </a:extLst>
                </a:gridCol>
              </a:tblGrid>
              <a:tr h="574235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b="0" i="0" u="none" strike="noStrike" noProof="0">
                          <a:latin typeface="Gill Sans MT"/>
                        </a:rPr>
                        <a:t>NOME</a:t>
                      </a:r>
                      <a:endParaRPr lang="it-IT"/>
                    </a:p>
                    <a:p>
                      <a:pPr lvl="0">
                        <a:buNone/>
                      </a:pPr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b="0" i="0" u="none" strike="noStrike" noProof="0">
                          <a:latin typeface="Gill Sans MT"/>
                        </a:rPr>
                        <a:t>UC </a:t>
                      </a:r>
                      <a:r>
                        <a:rPr lang="it-IT" sz="1800" b="0" i="0" u="none" strike="noStrike" noProof="0" err="1">
                          <a:latin typeface="Gill Sans MT"/>
                        </a:rPr>
                        <a:t>SalvaSetup</a:t>
                      </a:r>
                      <a:r>
                        <a:rPr lang="it-IT" sz="1800" b="0" i="0" u="none" strike="noStrike" noProof="0">
                          <a:latin typeface="Gill Sans MT"/>
                        </a:rPr>
                        <a:t>()</a:t>
                      </a:r>
                      <a:endParaRPr lang="it-IT"/>
                    </a:p>
                    <a:p>
                      <a:pPr lvl="0">
                        <a:buNone/>
                      </a:pPr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0205310"/>
                  </a:ext>
                </a:extLst>
              </a:tr>
              <a:tr h="545037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0" u="none" strike="noStrike" noProof="0">
                          <a:latin typeface="Gill Sans MT"/>
                        </a:rPr>
                        <a:t>ATTORI PARTECIPANTI</a:t>
                      </a:r>
                      <a:endParaRPr lang="it-IT" sz="1600"/>
                    </a:p>
                    <a:p>
                      <a:pPr lvl="0">
                        <a:buNone/>
                      </a:pPr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0" u="none" strike="noStrike" noProof="0"/>
                        <a:t>Tecnico</a:t>
                      </a:r>
                      <a:endParaRPr lang="it-IT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it-IT" sz="1600" b="0" i="0" u="none" strike="noStrike" noProof="0">
                        <a:latin typeface="Gill Sans M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7172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0" u="none" strike="noStrike" noProof="0">
                          <a:latin typeface="Gill Sans MT"/>
                        </a:rPr>
                        <a:t>ENTRY CONDITION</a:t>
                      </a:r>
                      <a:endParaRPr lang="it-IT" sz="1600"/>
                    </a:p>
                    <a:p>
                      <a:pPr lvl="0">
                        <a:buNone/>
                      </a:pPr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it-IT" sz="1600" b="0" i="0" u="none" strike="noStrike" noProof="0"/>
                        <a:t>L’utente è autenticato.</a:t>
                      </a:r>
                      <a:endParaRPr lang="it-IT" sz="1600" b="0" i="0" u="none" strike="noStrike" noProof="0">
                        <a:latin typeface="Gill Sans MT"/>
                      </a:endParaRP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it-IT" sz="1600" b="0" i="0" u="none" strike="noStrike" noProof="0">
                          <a:latin typeface="Gill Sans MT"/>
                        </a:rPr>
                        <a:t>L’utente è nella pagina di “Salva Setup”</a:t>
                      </a:r>
                      <a:endParaRPr lang="it-IT" sz="1600" b="0" i="0" u="none" strike="noStrike" noProof="0"/>
                    </a:p>
                    <a:p>
                      <a:pPr lvl="0">
                        <a:buNone/>
                      </a:pPr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358496"/>
                  </a:ext>
                </a:extLst>
              </a:tr>
              <a:tr h="2374805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0" u="none" strike="noStrike" noProof="0">
                          <a:latin typeface="Gill Sans MT"/>
                        </a:rPr>
                        <a:t>FLOW OF EVENT</a:t>
                      </a:r>
                      <a:endParaRPr lang="it-IT" sz="1600"/>
                    </a:p>
                    <a:p>
                      <a:pPr lvl="0">
                        <a:buNone/>
                      </a:pPr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AutoNum type="arabicPeriod"/>
                      </a:pPr>
                      <a:r>
                        <a:rPr lang="it-IT" sz="1600" b="0" i="0" u="none" strike="noStrike" noProof="0"/>
                        <a:t>L’utente compila il </a:t>
                      </a:r>
                      <a:r>
                        <a:rPr lang="it-IT" sz="1600" b="0" i="0" u="none" strike="noStrike" noProof="0" err="1"/>
                        <a:t>form</a:t>
                      </a:r>
                      <a:r>
                        <a:rPr lang="it-IT" sz="1600" b="0" i="0" u="none" strike="noStrike" noProof="0"/>
                        <a:t> nella tabella </a:t>
                      </a:r>
                      <a:r>
                        <a:rPr lang="it-IT" sz="1600" b="0" i="0" u="none" strike="noStrike" noProof="0" err="1"/>
                        <a:t>Form_GestioneSetup</a:t>
                      </a:r>
                      <a:endParaRPr lang="it-IT" err="1"/>
                    </a:p>
                    <a:p>
                      <a:pPr marL="34290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AutoNum type="arabicPeriod"/>
                      </a:pPr>
                      <a:endParaRPr lang="it-IT" sz="1600" b="0" i="0" u="none" strike="noStrike" noProof="0"/>
                    </a:p>
                    <a:p>
                      <a:pPr marL="34290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AutoNum type="arabicPeriod"/>
                      </a:pPr>
                      <a:r>
                        <a:rPr lang="it-IT" sz="1600" b="0" i="0" u="none" strike="noStrike" noProof="0"/>
                        <a:t>L’utente clicca sul pulsante “Salva” inviando al sistema i dati inseriti nel </a:t>
                      </a:r>
                      <a:r>
                        <a:rPr lang="it-IT" sz="1600" b="0" i="0" u="none" strike="noStrike" noProof="0" err="1"/>
                        <a:t>form</a:t>
                      </a:r>
                      <a:r>
                        <a:rPr lang="it-IT" sz="1600" b="0" i="0" u="none" strike="noStrike" noProof="0"/>
                        <a:t>, eventualmente può richiedere l’aiuto dell’IA per una parziale compilazione dei dati;</a:t>
                      </a:r>
                      <a:endParaRPr lang="it-IT"/>
                    </a:p>
                    <a:p>
                      <a:pPr marL="34290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AutoNum type="arabicPeriod"/>
                      </a:pPr>
                      <a:endParaRPr lang="it-IT" sz="1800" b="0" i="0" u="none" strike="noStrike" noProof="0">
                        <a:latin typeface="Gill Sans MT"/>
                      </a:endParaRPr>
                    </a:p>
                    <a:p>
                      <a:pPr marL="34290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AutoNum type="arabicPeriod"/>
                      </a:pPr>
                      <a:r>
                        <a:rPr lang="it-IT" sz="1600" b="0" i="0" u="none" strike="noStrike" noProof="0">
                          <a:highlight>
                            <a:srgbClr val="808080"/>
                          </a:highlight>
                          <a:latin typeface="Gill Sans MT"/>
                        </a:rPr>
                        <a:t>Il sistema valida i campi del </a:t>
                      </a:r>
                      <a:r>
                        <a:rPr lang="it-IT" sz="1600" b="0" i="0" u="none" strike="noStrike" noProof="0" err="1">
                          <a:highlight>
                            <a:srgbClr val="808080"/>
                          </a:highlight>
                          <a:latin typeface="Gill Sans MT"/>
                        </a:rPr>
                        <a:t>form</a:t>
                      </a:r>
                      <a:r>
                        <a:rPr lang="it-IT" sz="1600" b="0" i="0" u="none" strike="noStrike" noProof="0">
                          <a:highlight>
                            <a:srgbClr val="808080"/>
                          </a:highlight>
                          <a:latin typeface="Gill Sans MT"/>
                        </a:rPr>
                        <a:t> assicurandosi che rispettino</a:t>
                      </a:r>
                      <a:endParaRPr lang="it-IT" sz="1600">
                        <a:highlight>
                          <a:srgbClr val="808080"/>
                        </a:highlight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</a:pPr>
                      <a:r>
                        <a:rPr lang="it-IT" sz="1600" b="0" i="0" u="none" strike="noStrike" noProof="0">
                          <a:highlight>
                            <a:srgbClr val="808080"/>
                          </a:highlight>
                          <a:latin typeface="Gill Sans MT"/>
                        </a:rPr>
                        <a:t>i vincoli specificati nella tabella </a:t>
                      </a:r>
                      <a:r>
                        <a:rPr lang="it-IT" sz="1600" b="0" i="0" u="none" strike="noStrike" noProof="0" err="1">
                          <a:highlight>
                            <a:srgbClr val="808080"/>
                          </a:highlight>
                          <a:latin typeface="Gill Sans MT"/>
                        </a:rPr>
                        <a:t>Form_GestioneSetup</a:t>
                      </a:r>
                      <a:r>
                        <a:rPr lang="it-IT" sz="1600" b="0" i="0" u="none" strike="noStrike" noProof="0">
                          <a:highlight>
                            <a:srgbClr val="808080"/>
                          </a:highlight>
                          <a:latin typeface="Gill Sans MT"/>
                        </a:rPr>
                        <a:t>;</a:t>
                      </a:r>
                      <a:endParaRPr lang="it-IT" sz="1600">
                        <a:highlight>
                          <a:srgbClr val="808080"/>
                        </a:highlight>
                      </a:endParaRPr>
                    </a:p>
                    <a:p>
                      <a:pPr marL="34290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AutoNum type="arabicPeriod"/>
                      </a:pPr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5582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0051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E363F7-7388-4206-B3A2-34C51608D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799" y="412445"/>
            <a:ext cx="10166975" cy="1779085"/>
          </a:xfrm>
        </p:spPr>
        <p:txBody>
          <a:bodyPr/>
          <a:lstStyle/>
          <a:p>
            <a:r>
              <a:rPr lang="it-IT" b="1" i="1" u="sng"/>
              <a:t>USE CASE </a:t>
            </a:r>
            <a:r>
              <a:rPr lang="it-IT" sz="2000">
                <a:ea typeface="+mj-lt"/>
                <a:cs typeface="+mj-lt"/>
              </a:rPr>
              <a:t>-</a:t>
            </a:r>
            <a:r>
              <a:rPr lang="it-IT" sz="2000"/>
              <a:t> </a:t>
            </a:r>
            <a:r>
              <a:rPr lang="it-IT" sz="2000" err="1">
                <a:ea typeface="+mj-lt"/>
                <a:cs typeface="+mj-lt"/>
              </a:rPr>
              <a:t>SalvaSetup</a:t>
            </a:r>
            <a:r>
              <a:rPr lang="it-IT" sz="2000">
                <a:ea typeface="+mj-lt"/>
                <a:cs typeface="+mj-lt"/>
              </a:rPr>
              <a:t>()</a:t>
            </a:r>
            <a:endParaRPr lang="it-IT" sz="2000" i="1">
              <a:ea typeface="+mj-lt"/>
              <a:cs typeface="+mj-lt"/>
            </a:endParaRPr>
          </a:p>
          <a:p>
            <a:endParaRPr lang="it-IT" sz="2000" i="1"/>
          </a:p>
          <a:p>
            <a:endParaRPr lang="it-IT"/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93F5F54D-4A4E-4267-8358-2A24DC96C8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9778355"/>
              </p:ext>
            </p:extLst>
          </p:nvPr>
        </p:nvGraphicFramePr>
        <p:xfrm>
          <a:off x="839877" y="2379852"/>
          <a:ext cx="10308107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0680">
                  <a:extLst>
                    <a:ext uri="{9D8B030D-6E8A-4147-A177-3AD203B41FA5}">
                      <a16:colId xmlns:a16="http://schemas.microsoft.com/office/drawing/2014/main" val="2135121406"/>
                    </a:ext>
                  </a:extLst>
                </a:gridCol>
                <a:gridCol w="6637427">
                  <a:extLst>
                    <a:ext uri="{9D8B030D-6E8A-4147-A177-3AD203B41FA5}">
                      <a16:colId xmlns:a16="http://schemas.microsoft.com/office/drawing/2014/main" val="3276283155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0" u="none" strike="noStrike" noProof="0">
                          <a:solidFill>
                            <a:schemeClr val="tx1"/>
                          </a:solidFill>
                        </a:rPr>
                        <a:t>FLOW OF EVENT</a:t>
                      </a:r>
                      <a:endParaRPr lang="it-IT">
                        <a:solidFill>
                          <a:schemeClr val="tx1"/>
                        </a:solidFill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it-IT"/>
                    </a:p>
                    <a:p>
                      <a:pPr lvl="0">
                        <a:buNone/>
                      </a:pPr>
                      <a:endParaRPr lang="it-IT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it-IT" sz="1600" b="0" i="0" u="none" strike="noStrike" noProof="0">
                        <a:solidFill>
                          <a:schemeClr val="tx1"/>
                        </a:solidFill>
                        <a:latin typeface="Gill Sans MT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0" u="none" strike="noStrike" noProof="0">
                          <a:solidFill>
                            <a:schemeClr val="tx1"/>
                          </a:solidFill>
                          <a:latin typeface="Gill Sans MT"/>
                        </a:rPr>
                        <a:t>4.  </a:t>
                      </a:r>
                      <a:r>
                        <a:rPr lang="it-IT" sz="1600" b="0" i="0" u="none" strike="noStrike" noProof="0">
                          <a:solidFill>
                            <a:schemeClr val="tx1"/>
                          </a:solidFill>
                          <a:highlight>
                            <a:srgbClr val="808080"/>
                          </a:highlight>
                          <a:latin typeface="Gill Sans MT"/>
                        </a:rPr>
                        <a:t>Il sistema salva il setup ottenuto dall’utente, associandolo al suo account.</a:t>
                      </a:r>
                      <a:endParaRPr lang="it-IT">
                        <a:solidFill>
                          <a:schemeClr val="tx1"/>
                        </a:solidFill>
                        <a:highlight>
                          <a:srgbClr val="808080"/>
                        </a:highlight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it-IT" sz="1600" b="0" i="0" u="none" strike="noStrike" noProof="0">
                        <a:solidFill>
                          <a:schemeClr val="tx1"/>
                        </a:solidFill>
                        <a:latin typeface="Gill Sans MT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0" u="none" strike="noStrike" noProof="0">
                          <a:solidFill>
                            <a:schemeClr val="tx1"/>
                          </a:solidFill>
                          <a:latin typeface="Gill Sans MT"/>
                        </a:rPr>
                        <a:t>5.  </a:t>
                      </a:r>
                      <a:r>
                        <a:rPr lang="it-IT" sz="1600" b="0" i="0" u="none" strike="noStrike" noProof="0">
                          <a:solidFill>
                            <a:schemeClr val="tx1"/>
                          </a:solidFill>
                          <a:highlight>
                            <a:srgbClr val="808080"/>
                          </a:highlight>
                          <a:latin typeface="Gill Sans MT"/>
                        </a:rPr>
                        <a:t>Il sistema reindirizza l’utente nella pagina “Lista Setup”, che conterrà ora anche il Setup appena salvato.</a:t>
                      </a:r>
                      <a:endParaRPr lang="it-IT">
                        <a:solidFill>
                          <a:schemeClr val="tx1"/>
                        </a:solidFill>
                        <a:highlight>
                          <a:srgbClr val="808080"/>
                        </a:highlight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it-IT" sz="1600" b="0" i="0" u="none" strike="noStrike" noProof="0">
                        <a:solidFill>
                          <a:schemeClr val="tx1"/>
                        </a:solidFill>
                        <a:latin typeface="Gill Sans MT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it-IT" sz="1600" b="0" i="0" u="none" strike="noStrike" noProof="0">
                        <a:solidFill>
                          <a:schemeClr val="tx1"/>
                        </a:solidFill>
                        <a:highlight>
                          <a:srgbClr val="808080"/>
                        </a:highlight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it-IT" sz="1600" b="0" i="0" u="none" strike="noStrike" noProof="0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it-IT" sz="1600" b="0" i="0" u="none" strike="noStrike" noProof="0">
                        <a:latin typeface="Gill Sans MT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329855"/>
                  </a:ext>
                </a:extLst>
              </a:tr>
              <a:tr h="822476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0" u="none" strike="noStrike" noProof="0">
                          <a:latin typeface="Gill Sans MT"/>
                        </a:rPr>
                        <a:t>EXIT CONDITION</a:t>
                      </a:r>
                      <a:endParaRPr lang="it-IT" sz="1600"/>
                    </a:p>
                    <a:p>
                      <a:pPr lvl="0">
                        <a:buNone/>
                      </a:pPr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it-IT" sz="1600" b="0" i="0" u="none" strike="noStrike" noProof="0"/>
                        <a:t>L’utente si trova nella pagina “Lista Setup”</a:t>
                      </a:r>
                      <a:endParaRPr lang="it-IT" sz="1600" b="0" i="0" u="none" strike="noStrike" noProof="0">
                        <a:latin typeface="Gill Sans MT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it-IT" sz="1600" b="0" i="0" u="none" strike="noStrike" noProof="0">
                        <a:latin typeface="Gill Sans MT"/>
                      </a:endParaRPr>
                    </a:p>
                    <a:p>
                      <a:pPr lvl="0">
                        <a:buNone/>
                      </a:pPr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290144"/>
                  </a:ext>
                </a:extLst>
              </a:tr>
              <a:tr h="763492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0" u="none" strike="noStrike" noProof="0">
                          <a:latin typeface="Gill Sans MT"/>
                        </a:rPr>
                        <a:t>EXCEPTIONS</a:t>
                      </a:r>
                      <a:endParaRPr lang="it-IT" sz="1600"/>
                    </a:p>
                    <a:p>
                      <a:pPr lvl="0">
                        <a:buNone/>
                      </a:pPr>
                      <a:endParaRPr lang="it-IT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it-IT" sz="1600" b="0" i="0" u="none" strike="noStrike" noProof="0" err="1"/>
                        <a:t>InvalidInputException</a:t>
                      </a:r>
                      <a:r>
                        <a:rPr lang="it-IT" sz="1600" b="0" i="0" u="none" strike="noStrike" noProof="0"/>
                        <a:t>() al punto 3;</a:t>
                      </a:r>
                      <a:endParaRPr lang="it-IT" sz="1600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it-IT" sz="1600" b="0" i="0" u="none" strike="noStrike" noProof="0" err="1"/>
                        <a:t>IASetup</a:t>
                      </a:r>
                      <a:r>
                        <a:rPr lang="it-IT" sz="1600" b="0" i="0" u="none" strike="noStrike" noProof="0"/>
                        <a:t>() al punto 2;</a:t>
                      </a:r>
                      <a:endParaRPr lang="it-IT" sz="1600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Char char="•"/>
                      </a:pPr>
                      <a:endParaRPr lang="it-IT"/>
                    </a:p>
                    <a:p>
                      <a:pPr lvl="0">
                        <a:buNone/>
                      </a:pPr>
                      <a:endParaRPr lang="it-IT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3675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4487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E363F7-7388-4206-B3A2-34C51608D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323" y="581778"/>
            <a:ext cx="10166975" cy="1779085"/>
          </a:xfrm>
        </p:spPr>
        <p:txBody>
          <a:bodyPr/>
          <a:lstStyle/>
          <a:p>
            <a:r>
              <a:rPr lang="it-IT" b="1" i="1" u="sng"/>
              <a:t>USE CASE</a:t>
            </a:r>
            <a:r>
              <a:rPr lang="it-IT" sz="2000">
                <a:ea typeface="+mj-lt"/>
                <a:cs typeface="+mj-lt"/>
              </a:rPr>
              <a:t>-</a:t>
            </a:r>
            <a:r>
              <a:rPr lang="it-IT" sz="2000"/>
              <a:t> login() / </a:t>
            </a:r>
            <a:r>
              <a:rPr lang="it-IT" sz="2000" err="1">
                <a:ea typeface="+mj-lt"/>
                <a:cs typeface="+mj-lt"/>
              </a:rPr>
              <a:t>Form_GestioneSetup</a:t>
            </a:r>
            <a:endParaRPr lang="it-IT" sz="2000" i="1" err="1">
              <a:ea typeface="+mj-lt"/>
              <a:cs typeface="+mj-lt"/>
            </a:endParaRPr>
          </a:p>
          <a:p>
            <a:endParaRPr lang="it-IT" sz="2000"/>
          </a:p>
          <a:p>
            <a:endParaRPr lang="it-IT" sz="2000"/>
          </a:p>
          <a:p>
            <a:endParaRPr lang="it-IT"/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4439BF01-E697-4720-A413-645B636811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678218"/>
              </p:ext>
            </p:extLst>
          </p:nvPr>
        </p:nvGraphicFramePr>
        <p:xfrm>
          <a:off x="774094" y="1947332"/>
          <a:ext cx="10744921" cy="50200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7348">
                  <a:extLst>
                    <a:ext uri="{9D8B030D-6E8A-4147-A177-3AD203B41FA5}">
                      <a16:colId xmlns:a16="http://schemas.microsoft.com/office/drawing/2014/main" val="326612603"/>
                    </a:ext>
                  </a:extLst>
                </a:gridCol>
                <a:gridCol w="2475932">
                  <a:extLst>
                    <a:ext uri="{9D8B030D-6E8A-4147-A177-3AD203B41FA5}">
                      <a16:colId xmlns:a16="http://schemas.microsoft.com/office/drawing/2014/main" val="2205695966"/>
                    </a:ext>
                  </a:extLst>
                </a:gridCol>
                <a:gridCol w="3581641">
                  <a:extLst>
                    <a:ext uri="{9D8B030D-6E8A-4147-A177-3AD203B41FA5}">
                      <a16:colId xmlns:a16="http://schemas.microsoft.com/office/drawing/2014/main" val="664716763"/>
                    </a:ext>
                  </a:extLst>
                </a:gridCol>
              </a:tblGrid>
              <a:tr h="362857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b="0" i="0" u="none" strike="noStrike" noProof="0">
                          <a:latin typeface="Gill Sans MT"/>
                        </a:rPr>
                        <a:t>CAMPO</a:t>
                      </a:r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b="0" i="0" u="none" strike="noStrike" noProof="0">
                          <a:latin typeface="Gill Sans MT"/>
                        </a:rPr>
                        <a:t>FORMATO</a:t>
                      </a:r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8920987"/>
                  </a:ext>
                </a:extLst>
              </a:tr>
              <a:tr h="55638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0" u="none" strike="noStrike" noProof="0">
                          <a:latin typeface="Gill Sans MT"/>
                        </a:rPr>
                        <a:t>Carico Aereodinamico Posteriore</a:t>
                      </a:r>
                      <a:endParaRPr lang="it-IT" sz="1600"/>
                    </a:p>
                    <a:p>
                      <a:pPr lvl="0">
                        <a:buNone/>
                      </a:pPr>
                      <a:endParaRPr lang="it-IT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0" u="none" strike="noStrike" noProof="0">
                          <a:latin typeface="Gill Sans MT"/>
                        </a:rPr>
                        <a:t>Obbligatorio</a:t>
                      </a:r>
                      <a:endParaRPr lang="it-IT" sz="1600"/>
                    </a:p>
                    <a:p>
                      <a:pPr lvl="0">
                        <a:buNone/>
                      </a:pPr>
                      <a:endParaRPr lang="it-IT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0" u="none" strike="noStrike" noProof="0">
                          <a:latin typeface="Gill Sans MT"/>
                        </a:rPr>
                        <a:t>Un valore numerico tra 1 e 10</a:t>
                      </a:r>
                      <a:endParaRPr lang="it-IT" sz="1600"/>
                    </a:p>
                    <a:p>
                      <a:pPr lvl="0">
                        <a:buNone/>
                      </a:pPr>
                      <a:endParaRPr lang="it-IT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923718"/>
                  </a:ext>
                </a:extLst>
              </a:tr>
              <a:tr h="424945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0" u="none" strike="noStrike" noProof="0">
                          <a:latin typeface="Gill Sans MT"/>
                        </a:rPr>
                        <a:t>Carico Aereodinamico Anteriore</a:t>
                      </a:r>
                      <a:endParaRPr lang="it-IT" sz="1600"/>
                    </a:p>
                    <a:p>
                      <a:pPr lvl="0">
                        <a:buNone/>
                      </a:pPr>
                      <a:endParaRPr lang="it-IT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0" u="none" strike="noStrike" noProof="0">
                          <a:latin typeface="Gill Sans MT"/>
                        </a:rPr>
                        <a:t>Obbligatorio</a:t>
                      </a:r>
                      <a:endParaRPr lang="it-IT" sz="1600"/>
                    </a:p>
                    <a:p>
                      <a:pPr lvl="0">
                        <a:buNone/>
                      </a:pPr>
                      <a:endParaRPr lang="it-IT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0" u="none" strike="noStrike" noProof="0">
                          <a:latin typeface="Gill Sans MT"/>
                        </a:rPr>
                        <a:t>Un valore numerico tra 1 e 10</a:t>
                      </a:r>
                      <a:endParaRPr lang="it-IT" sz="1600"/>
                    </a:p>
                    <a:p>
                      <a:pPr lvl="0">
                        <a:buNone/>
                      </a:pPr>
                      <a:endParaRPr lang="it-IT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275495"/>
                  </a:ext>
                </a:extLst>
              </a:tr>
              <a:tr h="424945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0" u="none" strike="noStrike" noProof="0">
                          <a:latin typeface="Gill Sans MT"/>
                        </a:rPr>
                        <a:t>Campanatura Posteriore</a:t>
                      </a:r>
                      <a:endParaRPr lang="it-IT" sz="1600"/>
                    </a:p>
                    <a:p>
                      <a:pPr lvl="0">
                        <a:buNone/>
                      </a:pPr>
                      <a:endParaRPr lang="it-IT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0" u="none" strike="noStrike" noProof="0">
                          <a:latin typeface="Gill Sans MT"/>
                        </a:rPr>
                        <a:t>Obbligatorio</a:t>
                      </a:r>
                      <a:endParaRPr lang="it-IT" sz="1600"/>
                    </a:p>
                    <a:p>
                      <a:pPr lvl="0">
                        <a:buNone/>
                      </a:pPr>
                      <a:endParaRPr lang="it-IT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0" u="none" strike="noStrike" noProof="0">
                          <a:latin typeface="Gill Sans MT"/>
                        </a:rPr>
                        <a:t>Un valore numerico tra -5 e 5</a:t>
                      </a:r>
                      <a:endParaRPr lang="it-IT" sz="1600"/>
                    </a:p>
                    <a:p>
                      <a:pPr lvl="0">
                        <a:buNone/>
                      </a:pPr>
                      <a:endParaRPr lang="it-IT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530177"/>
                  </a:ext>
                </a:extLst>
              </a:tr>
              <a:tr h="424945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0" u="none" strike="noStrike" noProof="0">
                          <a:latin typeface="Gill Sans MT"/>
                        </a:rPr>
                        <a:t>Campanatura Anteriore</a:t>
                      </a:r>
                      <a:endParaRPr lang="it-IT" sz="1600"/>
                    </a:p>
                    <a:p>
                      <a:pPr lvl="0">
                        <a:buNone/>
                      </a:pPr>
                      <a:endParaRPr lang="it-IT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0" u="none" strike="noStrike" noProof="0">
                          <a:latin typeface="Gill Sans MT"/>
                        </a:rPr>
                        <a:t>Obbligatorio</a:t>
                      </a:r>
                      <a:endParaRPr lang="it-IT" sz="1600"/>
                    </a:p>
                    <a:p>
                      <a:pPr lvl="0">
                        <a:buNone/>
                      </a:pPr>
                      <a:endParaRPr lang="it-IT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0" u="none" strike="noStrike" noProof="0">
                          <a:latin typeface="Gill Sans MT"/>
                        </a:rPr>
                        <a:t>Un valore numerico tra -5 e 5</a:t>
                      </a:r>
                      <a:endParaRPr lang="it-IT" sz="1600"/>
                    </a:p>
                    <a:p>
                      <a:pPr lvl="0">
                        <a:buNone/>
                      </a:pPr>
                      <a:endParaRPr lang="it-IT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06232"/>
                  </a:ext>
                </a:extLst>
              </a:tr>
              <a:tr h="424945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0" u="none" strike="noStrike" noProof="0">
                          <a:latin typeface="Gill Sans MT"/>
                        </a:rPr>
                        <a:t>Convergenza Anteriore</a:t>
                      </a:r>
                      <a:endParaRPr lang="it-IT" sz="1600"/>
                    </a:p>
                    <a:p>
                      <a:pPr lvl="0">
                        <a:buNone/>
                      </a:pPr>
                      <a:endParaRPr lang="it-IT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0" u="none" strike="noStrike" noProof="0">
                          <a:latin typeface="Gill Sans MT"/>
                        </a:rPr>
                        <a:t>Obbligatorio</a:t>
                      </a:r>
                      <a:endParaRPr lang="it-IT" sz="1600"/>
                    </a:p>
                    <a:p>
                      <a:pPr lvl="0">
                        <a:buNone/>
                      </a:pPr>
                      <a:endParaRPr lang="it-IT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0" u="none" strike="noStrike" noProof="0">
                          <a:latin typeface="Gill Sans MT"/>
                        </a:rPr>
                        <a:t>Un valore numerico tra -1 e 1</a:t>
                      </a:r>
                      <a:endParaRPr lang="it-IT" sz="1600"/>
                    </a:p>
                    <a:p>
                      <a:pPr lvl="0">
                        <a:buNone/>
                      </a:pPr>
                      <a:endParaRPr lang="it-IT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5945475"/>
                  </a:ext>
                </a:extLst>
              </a:tr>
              <a:tr h="424945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0" u="none" strike="noStrike" noProof="0">
                          <a:latin typeface="Gill Sans MT"/>
                        </a:rPr>
                        <a:t>Convergenza Posteriore</a:t>
                      </a:r>
                      <a:endParaRPr lang="it-IT" sz="1600"/>
                    </a:p>
                    <a:p>
                      <a:pPr lvl="0">
                        <a:buNone/>
                      </a:pPr>
                      <a:endParaRPr lang="it-IT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0" u="none" strike="noStrike" noProof="0">
                          <a:latin typeface="Gill Sans MT"/>
                        </a:rPr>
                        <a:t>Obbligatorio</a:t>
                      </a:r>
                      <a:endParaRPr lang="it-IT" sz="1600"/>
                    </a:p>
                    <a:p>
                      <a:pPr lvl="0">
                        <a:buNone/>
                      </a:pPr>
                      <a:endParaRPr lang="it-IT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0" u="none" strike="noStrike" noProof="0">
                          <a:latin typeface="Gill Sans MT"/>
                        </a:rPr>
                        <a:t>Un valore numerico tra -1 e 1</a:t>
                      </a:r>
                      <a:endParaRPr lang="it-IT" sz="1600"/>
                    </a:p>
                    <a:p>
                      <a:pPr lvl="0">
                        <a:buNone/>
                      </a:pPr>
                      <a:endParaRPr lang="it-IT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916001"/>
                  </a:ext>
                </a:extLst>
              </a:tr>
              <a:tr h="600466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0" u="none" strike="noStrike" noProof="0">
                          <a:latin typeface="Gill Sans MT"/>
                        </a:rPr>
                        <a:t>Pressione dei freni</a:t>
                      </a:r>
                      <a:endParaRPr lang="it-IT" sz="1600"/>
                    </a:p>
                    <a:p>
                      <a:pPr lvl="0">
                        <a:buNone/>
                      </a:pPr>
                      <a:endParaRPr lang="it-IT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0" u="none" strike="noStrike" noProof="0">
                          <a:latin typeface="Gill Sans MT"/>
                        </a:rPr>
                        <a:t>Obbligatorio</a:t>
                      </a:r>
                      <a:endParaRPr lang="it-IT" sz="1600"/>
                    </a:p>
                    <a:p>
                      <a:pPr lvl="0">
                        <a:buNone/>
                      </a:pPr>
                      <a:endParaRPr lang="it-IT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0" u="none" strike="noStrike" noProof="0">
                          <a:latin typeface="Gill Sans MT"/>
                        </a:rPr>
                        <a:t>Un valore numerico tra lo 0% ed il 100%</a:t>
                      </a:r>
                      <a:endParaRPr lang="it-IT" sz="1600"/>
                    </a:p>
                    <a:p>
                      <a:pPr lvl="0">
                        <a:buNone/>
                      </a:pPr>
                      <a:endParaRPr lang="it-IT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92080"/>
                  </a:ext>
                </a:extLst>
              </a:tr>
              <a:tr h="424945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0" u="none" strike="noStrike" noProof="0">
                          <a:latin typeface="Gill Sans MT"/>
                        </a:rPr>
                        <a:t>Barra Antirollio Posteriore</a:t>
                      </a:r>
                      <a:endParaRPr lang="it-IT" sz="1600"/>
                    </a:p>
                    <a:p>
                      <a:pPr lvl="0">
                        <a:buNone/>
                      </a:pPr>
                      <a:endParaRPr lang="it-IT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0" u="none" strike="noStrike" noProof="0">
                          <a:latin typeface="Gill Sans MT"/>
                        </a:rPr>
                        <a:t>Obbligatorio</a:t>
                      </a:r>
                      <a:endParaRPr lang="it-IT" sz="1600"/>
                    </a:p>
                    <a:p>
                      <a:pPr lvl="0">
                        <a:buNone/>
                      </a:pPr>
                      <a:endParaRPr lang="it-IT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0" u="none" strike="noStrike" noProof="0">
                          <a:latin typeface="Gill Sans MT"/>
                        </a:rPr>
                        <a:t>Un valore numerico tra 1 e 10</a:t>
                      </a:r>
                      <a:endParaRPr lang="it-IT" sz="1600"/>
                    </a:p>
                    <a:p>
                      <a:pPr lvl="0">
                        <a:buNone/>
                      </a:pPr>
                      <a:endParaRPr lang="it-IT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95670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28682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E363F7-7388-4206-B3A2-34C51608D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799" y="642254"/>
            <a:ext cx="10166975" cy="1779085"/>
          </a:xfrm>
        </p:spPr>
        <p:txBody>
          <a:bodyPr/>
          <a:lstStyle/>
          <a:p>
            <a:r>
              <a:rPr lang="it-IT" b="1" i="1" u="sng"/>
              <a:t>USE CASE </a:t>
            </a:r>
            <a:r>
              <a:rPr lang="it-IT" sz="2000">
                <a:ea typeface="+mj-lt"/>
                <a:cs typeface="+mj-lt"/>
              </a:rPr>
              <a:t>-</a:t>
            </a:r>
            <a:r>
              <a:rPr lang="it-IT" sz="2000"/>
              <a:t> </a:t>
            </a:r>
            <a:r>
              <a:rPr lang="it-IT" sz="2000" err="1">
                <a:ea typeface="+mj-lt"/>
                <a:cs typeface="+mj-lt"/>
              </a:rPr>
              <a:t>VisualizzaSetup</a:t>
            </a:r>
            <a:r>
              <a:rPr lang="it-IT" sz="2000">
                <a:ea typeface="+mj-lt"/>
                <a:cs typeface="+mj-lt"/>
              </a:rPr>
              <a:t>()</a:t>
            </a:r>
            <a:endParaRPr lang="it-IT" sz="2000" i="1">
              <a:ea typeface="+mj-lt"/>
              <a:cs typeface="+mj-lt"/>
            </a:endParaRPr>
          </a:p>
          <a:p>
            <a:endParaRPr lang="it-IT" sz="2000">
              <a:ea typeface="+mj-lt"/>
              <a:cs typeface="+mj-lt"/>
            </a:endParaRPr>
          </a:p>
          <a:p>
            <a:endParaRPr lang="it-IT" sz="2000" i="1"/>
          </a:p>
          <a:p>
            <a:endParaRPr lang="it-IT"/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93F5F54D-4A4E-4267-8358-2A24DC96C8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5500295"/>
              </p:ext>
            </p:extLst>
          </p:nvPr>
        </p:nvGraphicFramePr>
        <p:xfrm>
          <a:off x="859646" y="2098095"/>
          <a:ext cx="10308107" cy="47167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0680">
                  <a:extLst>
                    <a:ext uri="{9D8B030D-6E8A-4147-A177-3AD203B41FA5}">
                      <a16:colId xmlns:a16="http://schemas.microsoft.com/office/drawing/2014/main" val="2135121406"/>
                    </a:ext>
                  </a:extLst>
                </a:gridCol>
                <a:gridCol w="6637427">
                  <a:extLst>
                    <a:ext uri="{9D8B030D-6E8A-4147-A177-3AD203B41FA5}">
                      <a16:colId xmlns:a16="http://schemas.microsoft.com/office/drawing/2014/main" val="3276283155"/>
                    </a:ext>
                  </a:extLst>
                </a:gridCol>
              </a:tblGrid>
              <a:tr h="568661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b="0" i="0" u="none" strike="noStrike" noProof="0">
                          <a:latin typeface="Gill Sans MT"/>
                        </a:rPr>
                        <a:t>NOME</a:t>
                      </a:r>
                      <a:endParaRPr lang="it-IT"/>
                    </a:p>
                    <a:p>
                      <a:pPr lvl="0">
                        <a:buNone/>
                      </a:pPr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b="0" i="0" u="none" strike="noStrike" noProof="0">
                          <a:latin typeface="Gill Sans MT"/>
                        </a:rPr>
                        <a:t>UC </a:t>
                      </a:r>
                      <a:r>
                        <a:rPr lang="it-IT" sz="1800" b="0" i="0" u="none" strike="noStrike" noProof="0" err="1"/>
                        <a:t>VisualizzaSetup</a:t>
                      </a:r>
                      <a:r>
                        <a:rPr lang="it-IT" sz="1800" b="0" i="0" u="none" strike="noStrike" noProof="0"/>
                        <a:t>()</a:t>
                      </a:r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0205310"/>
                  </a:ext>
                </a:extLst>
              </a:tr>
              <a:tr h="535853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0" u="none" strike="noStrike" noProof="0">
                          <a:latin typeface="Gill Sans MT"/>
                        </a:rPr>
                        <a:t>ATTORI PARTECIPANTI</a:t>
                      </a:r>
                      <a:endParaRPr lang="it-IT" sz="1600"/>
                    </a:p>
                    <a:p>
                      <a:pPr lvl="0">
                        <a:buNone/>
                      </a:pPr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0" u="none" strike="noStrike" noProof="0"/>
                        <a:t>Tecnico</a:t>
                      </a:r>
                      <a:endParaRPr lang="it-IT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it-IT" sz="1600" b="0" i="0" u="none" strike="noStrike" noProof="0">
                        <a:latin typeface="Gill Sans M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717205"/>
                  </a:ext>
                </a:extLst>
              </a:tr>
              <a:tr h="743633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0" u="none" strike="noStrike" noProof="0">
                          <a:latin typeface="Gill Sans MT"/>
                        </a:rPr>
                        <a:t>ENTRY CONDITION</a:t>
                      </a:r>
                      <a:endParaRPr lang="it-IT" sz="1600"/>
                    </a:p>
                    <a:p>
                      <a:pPr lvl="0">
                        <a:buNone/>
                      </a:pPr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it-IT" sz="1600" b="0" i="0" u="none" strike="noStrike" noProof="0"/>
                        <a:t>L’utente è autenticato.</a:t>
                      </a:r>
                      <a:endParaRPr lang="it-IT" sz="1600" b="0" i="0" u="none" strike="noStrike" noProof="0">
                        <a:latin typeface="Gill Sans MT"/>
                      </a:endParaRP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it-IT" sz="1600" b="0" i="0" u="none" strike="noStrike" noProof="0">
                          <a:latin typeface="Gill Sans MT"/>
                        </a:rPr>
                        <a:t>L’utente è nella pagina di “Setup”</a:t>
                      </a:r>
                      <a:endParaRPr lang="it-IT" sz="1600" b="0" i="0" u="none" strike="noStrike" noProof="0"/>
                    </a:p>
                    <a:p>
                      <a:pPr lvl="0">
                        <a:buNone/>
                      </a:pPr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358496"/>
                  </a:ext>
                </a:extLst>
              </a:tr>
              <a:tr h="2613653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0" u="none" strike="noStrike" noProof="0">
                          <a:latin typeface="Gill Sans MT"/>
                        </a:rPr>
                        <a:t>FLOW OF EVENT</a:t>
                      </a:r>
                      <a:endParaRPr lang="it-IT" sz="1600"/>
                    </a:p>
                    <a:p>
                      <a:pPr lvl="0">
                        <a:buNone/>
                      </a:pPr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AutoNum type="arabicPeriod"/>
                      </a:pPr>
                      <a:r>
                        <a:rPr lang="it-IT" sz="1600" b="0" i="0" u="none" strike="noStrike" noProof="0">
                          <a:latin typeface="Gill Sans MT"/>
                        </a:rPr>
                        <a:t>L’utente clicca sul pulsante “Visualizza” relativo al setup che vuole visualizzare;</a:t>
                      </a:r>
                      <a:endParaRPr lang="it-IT" sz="1600" b="0" i="0" u="none" strike="noStrike" noProof="0"/>
                    </a:p>
                    <a:p>
                      <a:pPr marL="34290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AutoNum type="arabicPeriod"/>
                      </a:pPr>
                      <a:endParaRPr lang="it-IT" sz="1600" b="0" i="0" u="none" strike="noStrike" noProof="0">
                        <a:latin typeface="Gill Sans MT"/>
                      </a:endParaRPr>
                    </a:p>
                    <a:p>
                      <a:pPr marL="34290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AutoNum type="arabicPeriod"/>
                      </a:pPr>
                      <a:endParaRPr lang="it-IT" sz="1600" b="0" i="0" u="none" strike="noStrike" noProof="0">
                        <a:latin typeface="Gill Sans MT"/>
                      </a:endParaRPr>
                    </a:p>
                    <a:p>
                      <a:pPr marL="34290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AutoNum type="arabicPeriod"/>
                      </a:pPr>
                      <a:r>
                        <a:rPr lang="it-IT" sz="1600" b="0" i="0" u="none" strike="noStrike" noProof="0">
                          <a:latin typeface="Gill Sans MT"/>
                        </a:rPr>
                        <a:t>Il sistema prende in carico la richiesta e recupera dalla memoria persistente le informazioni riguardanti</a:t>
                      </a:r>
                      <a:endParaRPr lang="it-IT"/>
                    </a:p>
                    <a:p>
                      <a:pPr marL="34290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AutoNum type="arabicPeriod"/>
                      </a:pPr>
                      <a:endParaRPr lang="it-IT" sz="1600" b="0" i="0" u="none" strike="noStrike" noProof="0"/>
                    </a:p>
                    <a:p>
                      <a:pPr marL="34290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AutoNum type="arabicPeriod"/>
                      </a:pPr>
                      <a:endParaRPr lang="it-IT" sz="1600" b="0" i="0" u="none" strike="noStrike" noProof="0"/>
                    </a:p>
                    <a:p>
                      <a:pPr marL="34290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AutoNum type="arabicPeriod"/>
                      </a:pPr>
                      <a:r>
                        <a:rPr lang="it-IT" sz="1600" b="0" i="0" u="none" strike="noStrike" noProof="0">
                          <a:highlight>
                            <a:srgbClr val="808080"/>
                          </a:highlight>
                        </a:rPr>
                        <a:t>Il sistema reindirizza l’utente nella pagina “Visualizza </a:t>
                      </a:r>
                      <a:r>
                        <a:rPr lang="it-IT" sz="1600" b="0" i="0" u="none" strike="noStrike" noProof="0">
                          <a:highlight>
                            <a:srgbClr val="808080"/>
                          </a:highlight>
                          <a:latin typeface="Gill Sans MT"/>
                        </a:rPr>
                        <a:t>Setup” contenente il setup prelevato dalla memoria</a:t>
                      </a:r>
                      <a:endParaRPr lang="it-IT">
                        <a:highlight>
                          <a:srgbClr val="80808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5582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45029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E363F7-7388-4206-B3A2-34C51608D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609" y="654350"/>
            <a:ext cx="10166975" cy="1779085"/>
          </a:xfrm>
        </p:spPr>
        <p:txBody>
          <a:bodyPr/>
          <a:lstStyle/>
          <a:p>
            <a:r>
              <a:rPr lang="it-IT" b="1" i="1" u="sng"/>
              <a:t>USE CASE </a:t>
            </a:r>
            <a:r>
              <a:rPr lang="it-IT" sz="2000">
                <a:ea typeface="+mj-lt"/>
                <a:cs typeface="+mj-lt"/>
              </a:rPr>
              <a:t>-</a:t>
            </a:r>
            <a:r>
              <a:rPr lang="it-IT" sz="2000"/>
              <a:t> </a:t>
            </a:r>
            <a:r>
              <a:rPr lang="it-IT" sz="2000">
                <a:ea typeface="+mj-lt"/>
                <a:cs typeface="+mj-lt"/>
              </a:rPr>
              <a:t>VISUALIZZASETUP()</a:t>
            </a:r>
            <a:endParaRPr lang="it-IT" sz="2000" i="1">
              <a:ea typeface="+mj-lt"/>
              <a:cs typeface="+mj-lt"/>
            </a:endParaRPr>
          </a:p>
          <a:p>
            <a:endParaRPr lang="it-IT" sz="2000" i="1">
              <a:ea typeface="+mj-lt"/>
              <a:cs typeface="+mj-lt"/>
            </a:endParaRPr>
          </a:p>
          <a:p>
            <a:endParaRPr lang="it-IT" sz="2000" i="1"/>
          </a:p>
          <a:p>
            <a:endParaRPr lang="it-IT"/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93F5F54D-4A4E-4267-8358-2A24DC96C8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436600"/>
              </p:ext>
            </p:extLst>
          </p:nvPr>
        </p:nvGraphicFramePr>
        <p:xfrm>
          <a:off x="839877" y="2379852"/>
          <a:ext cx="10308107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0680">
                  <a:extLst>
                    <a:ext uri="{9D8B030D-6E8A-4147-A177-3AD203B41FA5}">
                      <a16:colId xmlns:a16="http://schemas.microsoft.com/office/drawing/2014/main" val="2135121406"/>
                    </a:ext>
                  </a:extLst>
                </a:gridCol>
                <a:gridCol w="6637427">
                  <a:extLst>
                    <a:ext uri="{9D8B030D-6E8A-4147-A177-3AD203B41FA5}">
                      <a16:colId xmlns:a16="http://schemas.microsoft.com/office/drawing/2014/main" val="3276283155"/>
                    </a:ext>
                  </a:extLst>
                </a:gridCol>
              </a:tblGrid>
              <a:tr h="822476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0" u="none" strike="noStrike" noProof="0">
                          <a:solidFill>
                            <a:schemeClr val="tx1"/>
                          </a:solidFill>
                          <a:latin typeface="Gill Sans MT"/>
                        </a:rPr>
                        <a:t>EXIT CONDITION</a:t>
                      </a:r>
                      <a:endParaRPr lang="it-IT" sz="1600">
                        <a:solidFill>
                          <a:schemeClr val="tx1"/>
                        </a:solidFill>
                      </a:endParaRPr>
                    </a:p>
                    <a:p>
                      <a:pPr lvl="0">
                        <a:buNone/>
                      </a:pPr>
                      <a:endParaRPr lang="it-IT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it-IT" sz="1600" b="0" i="0" u="none" strike="noStrike" noProof="0">
                          <a:solidFill>
                            <a:schemeClr val="tx1"/>
                          </a:solidFill>
                        </a:rPr>
                        <a:t>L’utente si trova nella pagina “Visualizza Setup” del Setup selezionato</a:t>
                      </a:r>
                      <a:endParaRPr lang="it-IT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it-IT" sz="1600" b="0" i="0" u="none" strike="noStrike" noProof="0">
                        <a:latin typeface="Gill Sans MT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it-IT" sz="1600" b="0" i="0" u="none" strike="noStrike" noProof="0">
                        <a:latin typeface="Gill Sans MT"/>
                      </a:endParaRPr>
                    </a:p>
                    <a:p>
                      <a:pPr lvl="0">
                        <a:buNone/>
                      </a:pPr>
                      <a:endParaRPr lang="it-IT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290144"/>
                  </a:ext>
                </a:extLst>
              </a:tr>
              <a:tr h="763492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0" u="none" strike="noStrike" noProof="0">
                          <a:latin typeface="Gill Sans MT"/>
                        </a:rPr>
                        <a:t>EXCEPTIONS</a:t>
                      </a:r>
                      <a:endParaRPr lang="it-IT" sz="1600"/>
                    </a:p>
                    <a:p>
                      <a:pPr lvl="0">
                        <a:buNone/>
                      </a:pPr>
                      <a:endParaRPr lang="it-IT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</a:pPr>
                      <a:endParaRPr lang="it-IT" sz="1600" b="0" i="0" u="none" strike="noStrike" noProof="0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Char char="•"/>
                      </a:pPr>
                      <a:endParaRPr lang="it-IT"/>
                    </a:p>
                    <a:p>
                      <a:pPr lvl="0">
                        <a:buNone/>
                      </a:pPr>
                      <a:endParaRPr lang="it-IT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3675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30251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E363F7-7388-4206-B3A2-34C51608D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609" y="859968"/>
            <a:ext cx="10166975" cy="1779085"/>
          </a:xfrm>
        </p:spPr>
        <p:txBody>
          <a:bodyPr/>
          <a:lstStyle/>
          <a:p>
            <a:r>
              <a:rPr lang="it-IT" b="1" i="1" u="sng"/>
              <a:t>USE CASE </a:t>
            </a:r>
            <a:r>
              <a:rPr lang="it-IT" sz="2000">
                <a:ea typeface="+mj-lt"/>
                <a:cs typeface="+mj-lt"/>
              </a:rPr>
              <a:t>-</a:t>
            </a:r>
            <a:r>
              <a:rPr lang="it-IT" sz="2000"/>
              <a:t> </a:t>
            </a:r>
            <a:r>
              <a:rPr lang="it-IT" sz="2000" err="1">
                <a:ea typeface="+mj-lt"/>
                <a:cs typeface="+mj-lt"/>
              </a:rPr>
              <a:t>InvalidInputException</a:t>
            </a:r>
            <a:r>
              <a:rPr lang="it-IT" sz="2000">
                <a:ea typeface="+mj-lt"/>
                <a:cs typeface="+mj-lt"/>
              </a:rPr>
              <a:t>()</a:t>
            </a:r>
            <a:endParaRPr lang="it-IT" sz="2000"/>
          </a:p>
          <a:p>
            <a:endParaRPr lang="it-IT" sz="2000">
              <a:ea typeface="+mj-lt"/>
              <a:cs typeface="+mj-lt"/>
            </a:endParaRPr>
          </a:p>
          <a:p>
            <a:endParaRPr lang="it-IT" sz="2000">
              <a:ea typeface="+mj-lt"/>
              <a:cs typeface="+mj-lt"/>
            </a:endParaRPr>
          </a:p>
          <a:p>
            <a:endParaRPr lang="it-IT" sz="2000" i="1"/>
          </a:p>
          <a:p>
            <a:endParaRPr lang="it-IT"/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93F5F54D-4A4E-4267-8358-2A24DC96C8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1312918"/>
              </p:ext>
            </p:extLst>
          </p:nvPr>
        </p:nvGraphicFramePr>
        <p:xfrm>
          <a:off x="859646" y="2098095"/>
          <a:ext cx="10308107" cy="46482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0680">
                  <a:extLst>
                    <a:ext uri="{9D8B030D-6E8A-4147-A177-3AD203B41FA5}">
                      <a16:colId xmlns:a16="http://schemas.microsoft.com/office/drawing/2014/main" val="2135121406"/>
                    </a:ext>
                  </a:extLst>
                </a:gridCol>
                <a:gridCol w="6637427">
                  <a:extLst>
                    <a:ext uri="{9D8B030D-6E8A-4147-A177-3AD203B41FA5}">
                      <a16:colId xmlns:a16="http://schemas.microsoft.com/office/drawing/2014/main" val="3276283155"/>
                    </a:ext>
                  </a:extLst>
                </a:gridCol>
              </a:tblGrid>
              <a:tr h="556389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b="0" i="0" u="none" strike="noStrike" noProof="0">
                          <a:latin typeface="Gill Sans MT"/>
                        </a:rPr>
                        <a:t>NOME</a:t>
                      </a:r>
                      <a:endParaRPr lang="it-IT"/>
                    </a:p>
                    <a:p>
                      <a:pPr lvl="0">
                        <a:buNone/>
                      </a:pPr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b="0" i="0" u="none" strike="noStrike" noProof="0">
                          <a:latin typeface="Gill Sans MT"/>
                        </a:rPr>
                        <a:t>UC </a:t>
                      </a:r>
                      <a:r>
                        <a:rPr lang="it-IT" sz="1800" b="0" i="0" u="none" strike="noStrike" noProof="0" err="1"/>
                        <a:t>InvalidInputException</a:t>
                      </a:r>
                      <a:r>
                        <a:rPr lang="it-IT" sz="1800" b="0" i="0" u="none" strike="noStrike" noProof="0"/>
                        <a:t>()</a:t>
                      </a:r>
                      <a:endParaRPr lang="it-IT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it-IT" sz="1800" b="0" i="0" u="none" strike="noStrike" noProof="0">
                        <a:latin typeface="Gill Sans M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0205310"/>
                  </a:ext>
                </a:extLst>
              </a:tr>
              <a:tr h="529894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0" u="none" strike="noStrike" noProof="0">
                          <a:latin typeface="Gill Sans MT"/>
                        </a:rPr>
                        <a:t>ATTORI PARTECIPANTI</a:t>
                      </a:r>
                      <a:endParaRPr lang="it-IT" sz="1600"/>
                    </a:p>
                    <a:p>
                      <a:pPr lvl="0">
                        <a:buNone/>
                      </a:pPr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0" u="none" strike="noStrike" noProof="0">
                          <a:latin typeface="Gill Sans MT"/>
                        </a:rPr>
                        <a:t>Utente Registrato</a:t>
                      </a:r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717205"/>
                  </a:ext>
                </a:extLst>
              </a:tr>
              <a:tr h="927316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b="0" i="0" u="none" strike="noStrike" noProof="0">
                          <a:latin typeface="Gill Sans MT"/>
                        </a:rPr>
                        <a:t>CASI D’USO ESTESI</a:t>
                      </a:r>
                      <a:endParaRPr lang="it-IT"/>
                    </a:p>
                    <a:p>
                      <a:pPr lvl="0">
                        <a:buNone/>
                      </a:pPr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0" u="none" strike="noStrike" noProof="0">
                          <a:latin typeface="Gill Sans MT"/>
                        </a:rPr>
                        <a:t>Il caso d’uso “</a:t>
                      </a:r>
                      <a:r>
                        <a:rPr lang="it-IT" sz="1600" b="0" i="0" u="none" strike="noStrike" noProof="0" err="1">
                          <a:latin typeface="Gill Sans MT"/>
                        </a:rPr>
                        <a:t>InvalidInputException</a:t>
                      </a:r>
                      <a:r>
                        <a:rPr lang="it-IT" sz="1600" b="0" i="0" u="none" strike="noStrike" noProof="0">
                          <a:latin typeface="Gill Sans MT"/>
                        </a:rPr>
                        <a:t>” estende tutti i casi d’uso in cui l’utente, ritrovatosi a riempire i campi di un </a:t>
                      </a:r>
                      <a:r>
                        <a:rPr lang="it-IT" sz="1600" b="0" i="0" u="none" strike="noStrike" noProof="0" err="1">
                          <a:latin typeface="Gill Sans MT"/>
                        </a:rPr>
                        <a:t>form</a:t>
                      </a:r>
                      <a:r>
                        <a:rPr lang="it-IT" sz="1600" b="0" i="0" u="none" strike="noStrike" noProof="0">
                          <a:latin typeface="Gill Sans MT"/>
                        </a:rPr>
                        <a:t>, digita valori al di fuori dall’intervallo di definizione dei campi.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it-IT" sz="1600" b="0" i="0" u="none" strike="noStrike" noProof="0">
                        <a:latin typeface="Gill Sans M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931024"/>
                  </a:ext>
                </a:extLst>
              </a:tr>
              <a:tr h="529894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0" u="none" strike="noStrike" noProof="0">
                          <a:latin typeface="Gill Sans MT"/>
                        </a:rPr>
                        <a:t>ENTRY CONDITION</a:t>
                      </a:r>
                      <a:endParaRPr lang="it-IT" sz="1600"/>
                    </a:p>
                    <a:p>
                      <a:pPr lvl="0">
                        <a:buNone/>
                      </a:pPr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it-IT" sz="1600" b="0" i="0" u="none" strike="noStrike" noProof="0">
                          <a:latin typeface="Gill Sans MT"/>
                        </a:rPr>
                        <a:t>L’utente ha compilato un </a:t>
                      </a:r>
                      <a:r>
                        <a:rPr lang="it-IT" sz="1600" b="0" i="0" u="none" strike="noStrike" noProof="0" err="1">
                          <a:latin typeface="Gill Sans MT"/>
                        </a:rPr>
                        <a:t>form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358496"/>
                  </a:ext>
                </a:extLst>
              </a:tr>
              <a:tr h="1722158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0" u="none" strike="noStrike" noProof="0">
                          <a:latin typeface="Gill Sans MT"/>
                        </a:rPr>
                        <a:t>FLOW OF EVENT</a:t>
                      </a:r>
                      <a:endParaRPr lang="it-IT" sz="1600"/>
                    </a:p>
                    <a:p>
                      <a:pPr lvl="0">
                        <a:buNone/>
                      </a:pPr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it-IT" sz="1600" b="0" i="0" u="none" strike="noStrike" noProof="0">
                          <a:highlight>
                            <a:srgbClr val="808080"/>
                          </a:highlight>
                        </a:rPr>
                        <a:t>Il sistema verifica che i campi del </a:t>
                      </a:r>
                      <a:r>
                        <a:rPr lang="it-IT" sz="1600" b="0" i="0" u="none" strike="noStrike" noProof="0" err="1">
                          <a:highlight>
                            <a:srgbClr val="808080"/>
                          </a:highlight>
                        </a:rPr>
                        <a:t>form</a:t>
                      </a:r>
                      <a:r>
                        <a:rPr lang="it-IT" sz="1600" b="0" i="0" u="none" strike="noStrike" noProof="0">
                          <a:highlight>
                            <a:srgbClr val="808080"/>
                          </a:highlight>
                        </a:rPr>
                        <a:t> rispettino i vincoli della tabella associata;</a:t>
                      </a:r>
                      <a:endParaRPr lang="it-IT">
                        <a:highlight>
                          <a:srgbClr val="808080"/>
                        </a:highlight>
                      </a:endParaRPr>
                    </a:p>
                    <a:p>
                      <a:pPr marL="34290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endParaRPr lang="it-IT" sz="1600" b="0" i="0" u="none" strike="noStrike" noProof="0">
                        <a:highlight>
                          <a:srgbClr val="808080"/>
                        </a:highlight>
                      </a:endParaRPr>
                    </a:p>
                    <a:p>
                      <a:pPr marL="34290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it-IT" sz="1600" b="0" i="0" u="none" strike="noStrike" noProof="0">
                          <a:highlight>
                            <a:srgbClr val="808080"/>
                          </a:highlight>
                        </a:rPr>
                        <a:t>Il sistema trova dei valori che non rispettano gli intervalli di definizione dei rispettivi campi;</a:t>
                      </a:r>
                      <a:endParaRPr lang="it-IT">
                        <a:highlight>
                          <a:srgbClr val="808080"/>
                        </a:highlight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it-IT" sz="1600" b="0" i="0" u="none" strike="noStrike" noProof="0">
                        <a:latin typeface="Gill Sans M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5582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62533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E363F7-7388-4206-B3A2-34C51608D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799" y="584973"/>
            <a:ext cx="10166975" cy="1779085"/>
          </a:xfrm>
        </p:spPr>
        <p:txBody>
          <a:bodyPr/>
          <a:lstStyle/>
          <a:p>
            <a:r>
              <a:rPr lang="it-IT" b="1" i="1" u="sng"/>
              <a:t>USE CASE </a:t>
            </a:r>
            <a:r>
              <a:rPr lang="it-IT" sz="2000">
                <a:ea typeface="+mj-lt"/>
                <a:cs typeface="+mj-lt"/>
              </a:rPr>
              <a:t>-</a:t>
            </a:r>
            <a:r>
              <a:rPr lang="it-IT" sz="2000"/>
              <a:t> </a:t>
            </a:r>
            <a:r>
              <a:rPr lang="it-IT" sz="2000">
                <a:ea typeface="+mj-lt"/>
                <a:cs typeface="+mj-lt"/>
              </a:rPr>
              <a:t>INVALIDINPUTEXCEPTION()</a:t>
            </a:r>
            <a:endParaRPr lang="it-IT" sz="2000" i="1">
              <a:ea typeface="+mj-lt"/>
              <a:cs typeface="+mj-lt"/>
            </a:endParaRPr>
          </a:p>
          <a:p>
            <a:endParaRPr lang="it-IT" sz="2000" i="1">
              <a:ea typeface="+mj-lt"/>
              <a:cs typeface="+mj-lt"/>
            </a:endParaRPr>
          </a:p>
          <a:p>
            <a:endParaRPr lang="it-IT" sz="2000" i="1"/>
          </a:p>
          <a:p>
            <a:endParaRPr lang="it-IT"/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93F5F54D-4A4E-4267-8358-2A24DC96C8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894965"/>
              </p:ext>
            </p:extLst>
          </p:nvPr>
        </p:nvGraphicFramePr>
        <p:xfrm>
          <a:off x="839877" y="2379852"/>
          <a:ext cx="10308105" cy="31711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6500">
                  <a:extLst>
                    <a:ext uri="{9D8B030D-6E8A-4147-A177-3AD203B41FA5}">
                      <a16:colId xmlns:a16="http://schemas.microsoft.com/office/drawing/2014/main" val="2135121406"/>
                    </a:ext>
                  </a:extLst>
                </a:gridCol>
                <a:gridCol w="6561605">
                  <a:extLst>
                    <a:ext uri="{9D8B030D-6E8A-4147-A177-3AD203B41FA5}">
                      <a16:colId xmlns:a16="http://schemas.microsoft.com/office/drawing/2014/main" val="3276283155"/>
                    </a:ext>
                  </a:extLst>
                </a:gridCol>
              </a:tblGrid>
              <a:tr h="1259416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0" u="none" strike="noStrike" noProof="0">
                          <a:solidFill>
                            <a:schemeClr val="tx1"/>
                          </a:solidFill>
                        </a:rPr>
                        <a:t>FLOW OF EVENT</a:t>
                      </a:r>
                      <a:endParaRPr lang="it-IT">
                        <a:solidFill>
                          <a:schemeClr val="tx1"/>
                        </a:solidFill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it-IT"/>
                    </a:p>
                    <a:p>
                      <a:pPr lvl="0">
                        <a:buNone/>
                      </a:pPr>
                      <a:endParaRPr lang="it-IT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0" u="none" strike="noStrike" noProof="0">
                          <a:solidFill>
                            <a:schemeClr val="tx1"/>
                          </a:solidFill>
                          <a:latin typeface="Gill Sans MT"/>
                        </a:rPr>
                        <a:t>3. </a:t>
                      </a:r>
                      <a:r>
                        <a:rPr lang="it-IT" sz="1600" b="0" i="0" u="none" strike="noStrike" noProof="0">
                          <a:solidFill>
                            <a:schemeClr val="tx1"/>
                          </a:solidFill>
                          <a:highlight>
                            <a:srgbClr val="808080"/>
                          </a:highlight>
                          <a:latin typeface="Gill Sans MT"/>
                        </a:rPr>
                        <a:t>  Il sistema crea una pagina di errore e la mostra all'utente;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329855"/>
                  </a:ext>
                </a:extLst>
              </a:tr>
              <a:tr h="1058333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0" u="none" strike="noStrike" noProof="0">
                          <a:latin typeface="Gill Sans MT"/>
                        </a:rPr>
                        <a:t>EXIT CONDITION</a:t>
                      </a:r>
                      <a:endParaRPr lang="it-IT" sz="1600"/>
                    </a:p>
                    <a:p>
                      <a:pPr lvl="0">
                        <a:buNone/>
                      </a:pPr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it-IT" sz="1600" b="0" i="0" u="none" strike="noStrike" noProof="0">
                          <a:latin typeface="Gill Sans MT"/>
                        </a:rPr>
                        <a:t>L’utente si trova nella pagina che mostra l’errore appena avvenuto.</a:t>
                      </a: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it-IT" sz="1600" b="0" i="0" u="none" strike="noStrike" noProof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290144"/>
                  </a:ext>
                </a:extLst>
              </a:tr>
              <a:tr h="763492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0" u="none" strike="noStrike" noProof="0"/>
                        <a:t>ERROR MESSAGE</a:t>
                      </a:r>
                      <a:endParaRPr lang="it-IT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it-IT" sz="1600" b="0" i="0" u="none" strike="noStrike" noProof="0">
                        <a:latin typeface="Gill Sans MT"/>
                      </a:endParaRPr>
                    </a:p>
                    <a:p>
                      <a:pPr lvl="0">
                        <a:buNone/>
                      </a:pPr>
                      <a:endParaRPr lang="it-IT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0" u="none" strike="noStrike" noProof="0">
                          <a:latin typeface="Gill Sans MT"/>
                        </a:rPr>
                        <a:t>“Uno o più campi del </a:t>
                      </a:r>
                      <a:r>
                        <a:rPr lang="it-IT" sz="1600" b="0" i="0" u="none" strike="noStrike" noProof="0" err="1">
                          <a:latin typeface="Gill Sans MT"/>
                        </a:rPr>
                        <a:t>form</a:t>
                      </a:r>
                      <a:r>
                        <a:rPr lang="it-IT" sz="1600" b="0" i="0" u="none" strike="noStrike" noProof="0">
                          <a:latin typeface="Gill Sans MT"/>
                        </a:rPr>
                        <a:t> contengono valori non ammessi!”</a:t>
                      </a:r>
                      <a:endParaRPr lang="it-IT"/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it-IT" sz="1600" b="0" i="0" u="none" strike="noStrike" noProof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3675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30131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DB691D59-8F51-4DD8-AD41-D568D29B0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04AEF18-0627-48F3-9B3D-F7E8F050B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EAEE08A-C572-438F-9753-B0D527A51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B93146F-62ED-4C59-844C-0935D0FB5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BF3D65BA-1C65-40FB-92EF-83951BDC1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DF52CCA-FCDD-49A0-BFFC-3BD41F1B8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3F36380-32A6-4FE9-A665-6B9047800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USE CASE DIAGRAM TECNICO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A1F49B4-9354-4A6B-8AB8-132998FF0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6275" y="3505095"/>
            <a:ext cx="3081576" cy="173365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600" cap="all">
                <a:solidFill>
                  <a:srgbClr val="EBEBEB"/>
                </a:solidFill>
              </a:rPr>
              <a:t>Per dare un po' di contesto, questo è lo Use Case Diagram individuato per gli utenti Tecnici</a:t>
            </a:r>
            <a:endParaRPr lang="en-US" sz="1600" cap="all" dirty="0">
              <a:solidFill>
                <a:srgbClr val="EBEBEB"/>
              </a:solidFill>
            </a:endParaRPr>
          </a:p>
        </p:txBody>
      </p:sp>
      <p:pic>
        <p:nvPicPr>
          <p:cNvPr id="5" name="Immagine 39">
            <a:extLst>
              <a:ext uri="{FF2B5EF4-FFF2-40B4-BE49-F238E27FC236}">
                <a16:creationId xmlns:a16="http://schemas.microsoft.com/office/drawing/2014/main" id="{99358FEB-1E4B-41B7-BE4E-C4B336935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231" y="1218137"/>
            <a:ext cx="7261253" cy="5062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584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F7CF4E-F290-451A-B9A4-5FD903F32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OBIETTIVO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91DC536-596E-483C-97DA-29FC71BC8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it-IT" dirty="0"/>
              <a:t>Piattaforma privata per gestire ed archiviare informazioni rilevanti per una scuderia di Formula 1</a:t>
            </a:r>
          </a:p>
          <a:p>
            <a:pPr marL="305435" indent="-305435"/>
            <a:r>
              <a:rPr lang="it-IT" dirty="0"/>
              <a:t>Possibilità di scambiarsi messaggi, con opzione per allegati</a:t>
            </a:r>
          </a:p>
          <a:p>
            <a:pPr marL="305435" indent="-305435"/>
            <a:r>
              <a:rPr lang="it-IT" dirty="0"/>
              <a:t>Gestire Setup e Strategie in modo semplice e veloce in base alle richieste dei piloti</a:t>
            </a:r>
          </a:p>
          <a:p>
            <a:pPr marL="305435" indent="-305435"/>
            <a:r>
              <a:rPr lang="it-IT" dirty="0"/>
              <a:t>Semplicità di utilizzo, funzionalità e focus sulla comunicazione</a:t>
            </a:r>
          </a:p>
        </p:txBody>
      </p:sp>
    </p:spTree>
    <p:extLst>
      <p:ext uri="{BB962C8B-B14F-4D97-AF65-F5344CB8AC3E}">
        <p14:creationId xmlns:p14="http://schemas.microsoft.com/office/powerpoint/2010/main" val="7705834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1BB1D3B0-1E2E-48E2-ACCC-EE147A9A0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BB8B191-5BC6-486A-8E6E-13B1C9EEE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6E3DE27-4115-4B5D-A9DB-3C7CDC82B1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A5196B7-638B-4DC2-897C-9F49E9D46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75485B9-8EE1-447A-9C08-F7D6B532A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B963707F-B98C-4143-AFCF-D6B56C975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4059" y="457200"/>
            <a:ext cx="5010912" cy="91440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61" name="Rectangle 53">
            <a:extLst>
              <a:ext uri="{FF2B5EF4-FFF2-40B4-BE49-F238E27FC236}">
                <a16:creationId xmlns:a16="http://schemas.microsoft.com/office/drawing/2014/main" id="{88D2DFBB-460D-4ECB-BD76-509C99DAD6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5583" y="601197"/>
            <a:ext cx="5009388" cy="5789368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6603459-3A8A-40E2-B45C-F2FCBA657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126" y="1419225"/>
            <a:ext cx="4320227" cy="239511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 err="1">
                <a:solidFill>
                  <a:schemeClr val="tx2"/>
                </a:solidFill>
              </a:rPr>
              <a:t>Esempi</a:t>
            </a:r>
            <a:r>
              <a:rPr lang="en-US" sz="4000" dirty="0">
                <a:solidFill>
                  <a:schemeClr val="tx2"/>
                </a:solidFill>
              </a:rPr>
              <a:t> di mockup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7F147269-B0CD-4214-BF0C-D973B89F1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607244"/>
            <a:ext cx="5312024" cy="2821755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6D06D6DF-F50D-413E-8AD0-3D0D50D643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522986"/>
            <a:ext cx="5258874" cy="2867580"/>
          </a:xfrm>
          <a:prstGeom prst="rect">
            <a:avLst/>
          </a:prstGeom>
        </p:spPr>
      </p:pic>
      <p:sp>
        <p:nvSpPr>
          <p:cNvPr id="40" name="Segnaposto contenuto 2">
            <a:extLst>
              <a:ext uri="{FF2B5EF4-FFF2-40B4-BE49-F238E27FC236}">
                <a16:creationId xmlns:a16="http://schemas.microsoft.com/office/drawing/2014/main" id="{F6EC4777-5234-4AAA-99CD-D6A1530FF8CE}"/>
              </a:ext>
            </a:extLst>
          </p:cNvPr>
          <p:cNvSpPr txBox="1">
            <a:spLocks/>
          </p:cNvSpPr>
          <p:nvPr/>
        </p:nvSpPr>
        <p:spPr>
          <a:xfrm>
            <a:off x="837126" y="4021162"/>
            <a:ext cx="3081576" cy="17336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903163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 sz="1600" cap="all" dirty="0">
                <a:solidFill>
                  <a:srgbClr val="EBEBEB"/>
                </a:solidFill>
                <a:latin typeface="Gill Sans MT" panose="020B0502020104020203"/>
              </a:rPr>
              <a:t>Mockup di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903163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 sz="1600" cap="all" dirty="0">
                <a:solidFill>
                  <a:srgbClr val="EBEBEB"/>
                </a:solidFill>
                <a:latin typeface="Gill Sans MT" panose="020B0502020104020203"/>
              </a:rPr>
              <a:t>-“login”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903163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 sz="1600" cap="all" dirty="0">
                <a:solidFill>
                  <a:srgbClr val="EBEBEB"/>
                </a:solidFill>
                <a:latin typeface="Gill Sans MT" panose="020B0502020104020203"/>
              </a:rPr>
              <a:t>-“setup”</a:t>
            </a:r>
            <a:endParaRPr kumimoji="0" lang="en-US" sz="1600" b="0" i="0" u="none" strike="noStrike" kern="1200" cap="all" spc="0" normalizeH="0" baseline="0" noProof="0" dirty="0">
              <a:ln>
                <a:noFill/>
              </a:ln>
              <a:solidFill>
                <a:srgbClr val="EBEBEB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38740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12">
            <a:extLst>
              <a:ext uri="{FF2B5EF4-FFF2-40B4-BE49-F238E27FC236}">
                <a16:creationId xmlns:a16="http://schemas.microsoft.com/office/drawing/2014/main" id="{1E5E4503-CC62-4DA9-9121-0A157199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14">
            <a:extLst>
              <a:ext uri="{FF2B5EF4-FFF2-40B4-BE49-F238E27FC236}">
                <a16:creationId xmlns:a16="http://schemas.microsoft.com/office/drawing/2014/main" id="{D8D61A1B-3C4C-4F0E-965F-15837624C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16">
            <a:extLst>
              <a:ext uri="{FF2B5EF4-FFF2-40B4-BE49-F238E27FC236}">
                <a16:creationId xmlns:a16="http://schemas.microsoft.com/office/drawing/2014/main" id="{00E56243-9701-44E8-8A92-319433305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18">
            <a:extLst>
              <a:ext uri="{FF2B5EF4-FFF2-40B4-BE49-F238E27FC236}">
                <a16:creationId xmlns:a16="http://schemas.microsoft.com/office/drawing/2014/main" id="{5B1F1915-E076-48EB-BB4A-EE9808EB40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5" name="Rectangle 20">
            <a:extLst>
              <a:ext uri="{FF2B5EF4-FFF2-40B4-BE49-F238E27FC236}">
                <a16:creationId xmlns:a16="http://schemas.microsoft.com/office/drawing/2014/main" id="{F517B8F1-2AEF-486F-B48E-B74ACD99D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49412" y="0"/>
            <a:ext cx="803624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6" name="Rectangle 22">
            <a:extLst>
              <a:ext uri="{FF2B5EF4-FFF2-40B4-BE49-F238E27FC236}">
                <a16:creationId xmlns:a16="http://schemas.microsoft.com/office/drawing/2014/main" id="{CF90FA3E-29C5-4FF4-8E7C-F402393C4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24">
            <a:extLst>
              <a:ext uri="{FF2B5EF4-FFF2-40B4-BE49-F238E27FC236}">
                <a16:creationId xmlns:a16="http://schemas.microsoft.com/office/drawing/2014/main" id="{A21EFF75-981B-45D2-8F70-7BCFA2709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652" y="638175"/>
            <a:ext cx="3700760" cy="575239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E1DF0CF-A6FE-42FB-A962-739E67460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218" y="1656292"/>
            <a:ext cx="3150659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 err="1">
                <a:solidFill>
                  <a:srgbClr val="FFFFFF"/>
                </a:solidFill>
              </a:rPr>
              <a:t>Esempi</a:t>
            </a:r>
            <a:r>
              <a:rPr lang="en-US" sz="3600" dirty="0">
                <a:solidFill>
                  <a:srgbClr val="FFFFFF"/>
                </a:solidFill>
              </a:rPr>
              <a:t> di mockup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EE7FB98C-7E85-475D-A40A-EBC12F67D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3931" y="634618"/>
            <a:ext cx="3633237" cy="2451147"/>
          </a:xfrm>
          <a:prstGeom prst="rect">
            <a:avLst/>
          </a:prstGeom>
        </p:spPr>
      </p:pic>
      <p:sp>
        <p:nvSpPr>
          <p:cNvPr id="38" name="Rectangle 26">
            <a:extLst>
              <a:ext uri="{FF2B5EF4-FFF2-40B4-BE49-F238E27FC236}">
                <a16:creationId xmlns:a16="http://schemas.microsoft.com/office/drawing/2014/main" id="{1A96CF5F-7013-4811-A10D-28B204052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10452" y="3387765"/>
            <a:ext cx="3703320" cy="841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magine 5" descr="Immagine che contiene tavolo&#10;&#10;Descrizione generata automaticamente">
            <a:extLst>
              <a:ext uri="{FF2B5EF4-FFF2-40B4-BE49-F238E27FC236}">
                <a16:creationId xmlns:a16="http://schemas.microsoft.com/office/drawing/2014/main" id="{89F18322-8107-4DCF-8184-E09C606D64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0452" y="3742161"/>
            <a:ext cx="3560713" cy="2647589"/>
          </a:xfrm>
          <a:prstGeom prst="rect">
            <a:avLst/>
          </a:prstGeom>
        </p:spPr>
      </p:pic>
      <p:sp>
        <p:nvSpPr>
          <p:cNvPr id="39" name="Rectangle 28">
            <a:extLst>
              <a:ext uri="{FF2B5EF4-FFF2-40B4-BE49-F238E27FC236}">
                <a16:creationId xmlns:a16="http://schemas.microsoft.com/office/drawing/2014/main" id="{38BFE626-6BBD-4067-B348-4FB65DD525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46222" y="638174"/>
            <a:ext cx="82296" cy="57515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836CC6E1-5659-4354-AA20-6219EF81E0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4324" y="1857983"/>
            <a:ext cx="3404343" cy="3223416"/>
          </a:xfrm>
          <a:prstGeom prst="rect">
            <a:avLst/>
          </a:prstGeom>
        </p:spPr>
      </p:pic>
      <p:sp>
        <p:nvSpPr>
          <p:cNvPr id="28" name="Segnaposto contenuto 2">
            <a:extLst>
              <a:ext uri="{FF2B5EF4-FFF2-40B4-BE49-F238E27FC236}">
                <a16:creationId xmlns:a16="http://schemas.microsoft.com/office/drawing/2014/main" id="{9C4A9791-DBC6-4168-874F-3545C35547D5}"/>
              </a:ext>
            </a:extLst>
          </p:cNvPr>
          <p:cNvSpPr txBox="1">
            <a:spLocks/>
          </p:cNvSpPr>
          <p:nvPr/>
        </p:nvSpPr>
        <p:spPr>
          <a:xfrm>
            <a:off x="734759" y="4023800"/>
            <a:ext cx="3081576" cy="17336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903163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kumimoji="0" lang="en-US" sz="1600" b="0" i="0" u="none" strike="noStrike" kern="1200" cap="all" spc="0" normalizeH="0" baseline="0" noProof="0" dirty="0">
                <a:ln>
                  <a:noFill/>
                </a:ln>
                <a:solidFill>
                  <a:srgbClr val="EBEBEB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Mockup di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903163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kumimoji="0" lang="en-US" sz="1600" b="0" i="0" u="none" strike="noStrike" kern="1200" cap="all" spc="0" normalizeH="0" baseline="0" noProof="0" dirty="0">
                <a:ln>
                  <a:noFill/>
                </a:ln>
                <a:solidFill>
                  <a:srgbClr val="EBEBEB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- “</a:t>
            </a:r>
            <a:r>
              <a:rPr kumimoji="0" lang="en-US" sz="1600" b="0" i="0" u="none" strike="noStrike" kern="1200" cap="all" spc="0" normalizeH="0" baseline="0" noProof="0" dirty="0" err="1">
                <a:ln>
                  <a:noFill/>
                </a:ln>
                <a:solidFill>
                  <a:srgbClr val="EBEBEB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Visualizza</a:t>
            </a:r>
            <a:r>
              <a:rPr kumimoji="0" lang="en-US" sz="1600" b="0" i="0" u="none" strike="noStrike" kern="1200" cap="all" spc="0" normalizeH="0" baseline="0" noProof="0" dirty="0">
                <a:ln>
                  <a:noFill/>
                </a:ln>
                <a:solidFill>
                  <a:srgbClr val="EBEBEB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all" spc="0" normalizeH="0" baseline="0" noProof="0" dirty="0" err="1">
                <a:ln>
                  <a:noFill/>
                </a:ln>
                <a:solidFill>
                  <a:srgbClr val="EBEBEB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messaggio</a:t>
            </a:r>
            <a:r>
              <a:rPr kumimoji="0" lang="en-US" sz="1600" b="0" i="0" u="none" strike="noStrike" kern="1200" cap="all" spc="0" normalizeH="0" baseline="0" noProof="0" dirty="0">
                <a:ln>
                  <a:noFill/>
                </a:ln>
                <a:solidFill>
                  <a:srgbClr val="EBEBEB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”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903163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 sz="1600" cap="all" dirty="0">
                <a:solidFill>
                  <a:srgbClr val="EBEBEB"/>
                </a:solidFill>
                <a:latin typeface="Gill Sans MT" panose="020B0502020104020203"/>
              </a:rPr>
              <a:t>- “</a:t>
            </a:r>
            <a:r>
              <a:rPr lang="en-US" sz="1600" cap="all" dirty="0" err="1">
                <a:solidFill>
                  <a:srgbClr val="EBEBEB"/>
                </a:solidFill>
                <a:latin typeface="Gill Sans MT" panose="020B0502020104020203"/>
              </a:rPr>
              <a:t>Gestione</a:t>
            </a:r>
            <a:r>
              <a:rPr lang="en-US" sz="1600" cap="all" dirty="0">
                <a:solidFill>
                  <a:srgbClr val="EBEBEB"/>
                </a:solidFill>
                <a:latin typeface="Gill Sans MT" panose="020B0502020104020203"/>
              </a:rPr>
              <a:t> setup”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903163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kumimoji="0" lang="en-US" sz="1600" b="0" i="0" u="none" strike="noStrike" kern="1200" cap="all" spc="0" normalizeH="0" baseline="0" noProof="0" dirty="0">
                <a:ln>
                  <a:noFill/>
                </a:ln>
                <a:solidFill>
                  <a:srgbClr val="EBEBEB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- “</a:t>
            </a:r>
            <a:r>
              <a:rPr kumimoji="0" lang="en-US" sz="1600" b="0" i="0" u="none" strike="noStrike" kern="1200" cap="all" spc="0" normalizeH="0" baseline="0" noProof="0" dirty="0" err="1">
                <a:ln>
                  <a:noFill/>
                </a:ln>
                <a:solidFill>
                  <a:srgbClr val="EBEBEB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Circuiti</a:t>
            </a:r>
            <a:r>
              <a:rPr kumimoji="0" lang="en-US" sz="1600" b="0" i="0" u="none" strike="noStrike" kern="1200" cap="all" spc="0" normalizeH="0" baseline="0" noProof="0" dirty="0">
                <a:ln>
                  <a:noFill/>
                </a:ln>
                <a:solidFill>
                  <a:srgbClr val="EBEBEB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539225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DB691D59-8F51-4DD8-AD41-D568D29B0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04AEF18-0627-48F3-9B3D-F7E8F050B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EAEE08A-C572-438F-9753-B0D527A51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B93146F-62ED-4C59-844C-0935D0FB5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BF3D65BA-1C65-40FB-92EF-83951BDC1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DF52CCA-FCDD-49A0-BFFC-3BD41F1B8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3F36380-32A6-4FE9-A665-6B9047800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CLASS</a:t>
            </a:r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3600" dirty="0">
                <a:solidFill>
                  <a:srgbClr val="FFFFFF"/>
                </a:solidFill>
              </a:rPr>
              <a:t>DIAGRAM</a:t>
            </a:r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3600" dirty="0">
                <a:solidFill>
                  <a:srgbClr val="FFFFFF"/>
                </a:solidFill>
              </a:rPr>
              <a:t>MESSAGGI e</a:t>
            </a:r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3600" dirty="0" err="1">
                <a:solidFill>
                  <a:srgbClr val="FFFFFF"/>
                </a:solidFill>
              </a:rPr>
              <a:t>tecnico</a:t>
            </a: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A1F49B4-9354-4A6B-8AB8-132998FF0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6275" y="3505095"/>
            <a:ext cx="3081576" cy="173365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it-IT" sz="1600" cap="all" dirty="0">
                <a:solidFill>
                  <a:srgbClr val="EBEBEB"/>
                </a:solidFill>
              </a:rPr>
              <a:t>Le immagini di fianco rappresentano le porzioni di class </a:t>
            </a:r>
            <a:r>
              <a:rPr lang="it-IT" sz="1600" cap="all" dirty="0" err="1">
                <a:solidFill>
                  <a:srgbClr val="EBEBEB"/>
                </a:solidFill>
              </a:rPr>
              <a:t>diagram</a:t>
            </a:r>
            <a:r>
              <a:rPr lang="it-IT" sz="1600" cap="all" dirty="0">
                <a:solidFill>
                  <a:srgbClr val="EBEBEB"/>
                </a:solidFill>
              </a:rPr>
              <a:t> relative alla gestione dei messaggi ed alla gestione dei setup da parte del tecnico</a:t>
            </a:r>
            <a:endParaRPr lang="it-IT" sz="1800" dirty="0">
              <a:latin typeface="+mj-lt"/>
            </a:endParaRPr>
          </a:p>
          <a:p>
            <a:pPr marL="0" indent="0">
              <a:buNone/>
            </a:pPr>
            <a:endParaRPr lang="it-IT" sz="1800" dirty="0">
              <a:latin typeface="MS Shell Dlg 2" panose="020B0604030504040204" pitchFamily="34" charset="0"/>
            </a:endParaRPr>
          </a:p>
          <a:p>
            <a:pPr marL="0" indent="0">
              <a:buNone/>
            </a:pPr>
            <a:endParaRPr lang="en-US" sz="1600" cap="all" dirty="0">
              <a:solidFill>
                <a:srgbClr val="EBEBEB"/>
              </a:solidFill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E3E1FE6A-ED11-4E24-9F2C-651BADE0B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2780" y="2523998"/>
            <a:ext cx="3210373" cy="1810003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E4768DAB-FBAD-4D68-B894-AE74D8F8C9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28248"/>
            <a:ext cx="4420217" cy="495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6929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E363F7-7388-4206-B3A2-34C51608D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192" y="1113968"/>
            <a:ext cx="10166975" cy="1779085"/>
          </a:xfrm>
        </p:spPr>
        <p:txBody>
          <a:bodyPr/>
          <a:lstStyle/>
          <a:p>
            <a:br>
              <a:rPr lang="it-IT" b="1" i="1" u="sng">
                <a:ea typeface="+mj-lt"/>
                <a:cs typeface="+mj-lt"/>
              </a:rPr>
            </a:br>
            <a:r>
              <a:rPr lang="it-IT" sz="2000">
                <a:ea typeface="+mj-lt"/>
                <a:cs typeface="+mj-lt"/>
              </a:rPr>
              <a:t>SEQUENCE DIAGRAM -</a:t>
            </a:r>
            <a:r>
              <a:rPr lang="it-IT" sz="2000"/>
              <a:t> LOGIN </a:t>
            </a:r>
          </a:p>
          <a:p>
            <a:endParaRPr lang="it-IT" sz="2000">
              <a:ea typeface="+mj-lt"/>
              <a:cs typeface="+mj-lt"/>
            </a:endParaRPr>
          </a:p>
          <a:p>
            <a:endParaRPr lang="it-IT" sz="2000">
              <a:ea typeface="+mj-lt"/>
              <a:cs typeface="+mj-lt"/>
            </a:endParaRPr>
          </a:p>
          <a:p>
            <a:endParaRPr lang="it-IT" sz="2000" i="1"/>
          </a:p>
          <a:p>
            <a:endParaRPr lang="it-IT"/>
          </a:p>
        </p:txBody>
      </p:sp>
      <p:pic>
        <p:nvPicPr>
          <p:cNvPr id="4" name="Immagine 4">
            <a:extLst>
              <a:ext uri="{FF2B5EF4-FFF2-40B4-BE49-F238E27FC236}">
                <a16:creationId xmlns:a16="http://schemas.microsoft.com/office/drawing/2014/main" id="{8828AC90-DC7F-4E47-B7DB-6F0456382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3922" y="2003915"/>
            <a:ext cx="6526226" cy="473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2970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CE2F8A8-01EA-478E-AF5E-219AFE75E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Sequence</a:t>
            </a:r>
            <a:r>
              <a:rPr lang="it-IT" dirty="0"/>
              <a:t> </a:t>
            </a:r>
            <a:r>
              <a:rPr lang="it-IT" dirty="0" err="1"/>
              <a:t>diagram</a:t>
            </a:r>
            <a:r>
              <a:rPr lang="it-IT" dirty="0"/>
              <a:t> – login </a:t>
            </a:r>
            <a:r>
              <a:rPr lang="it-IT" dirty="0" err="1"/>
              <a:t>invalid</a:t>
            </a:r>
            <a:r>
              <a:rPr lang="it-IT" dirty="0"/>
              <a:t> input </a:t>
            </a:r>
            <a:r>
              <a:rPr lang="it-IT" dirty="0" err="1"/>
              <a:t>exception</a:t>
            </a:r>
          </a:p>
        </p:txBody>
      </p:sp>
      <p:pic>
        <p:nvPicPr>
          <p:cNvPr id="5" name="Immagine 5">
            <a:extLst>
              <a:ext uri="{FF2B5EF4-FFF2-40B4-BE49-F238E27FC236}">
                <a16:creationId xmlns:a16="http://schemas.microsoft.com/office/drawing/2014/main" id="{BB67FCB2-E5DC-4692-A659-8F4B33ED8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4383" y="2009606"/>
            <a:ext cx="6917341" cy="4679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8311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8D3C56-4A38-47CE-A84C-5CCEE825B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SEQUENCE DIAGRAM – salva setup</a:t>
            </a:r>
          </a:p>
        </p:txBody>
      </p:sp>
      <p:pic>
        <p:nvPicPr>
          <p:cNvPr id="6" name="Immagine 6">
            <a:extLst>
              <a:ext uri="{FF2B5EF4-FFF2-40B4-BE49-F238E27FC236}">
                <a16:creationId xmlns:a16="http://schemas.microsoft.com/office/drawing/2014/main" id="{408F90F7-449B-40D4-A608-514D01244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692" y="1995877"/>
            <a:ext cx="7625394" cy="4707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0998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DFC576-DE98-4876-8656-4F16E2ADB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Sequence</a:t>
            </a:r>
            <a:r>
              <a:rPr lang="it-IT" dirty="0"/>
              <a:t> </a:t>
            </a:r>
            <a:r>
              <a:rPr lang="it-IT" dirty="0" err="1"/>
              <a:t>diagram</a:t>
            </a:r>
            <a:r>
              <a:rPr lang="it-IT" dirty="0"/>
              <a:t> – visualizza setup</a:t>
            </a:r>
          </a:p>
        </p:txBody>
      </p:sp>
      <p:pic>
        <p:nvPicPr>
          <p:cNvPr id="3" name="Immagine 3">
            <a:extLst>
              <a:ext uri="{FF2B5EF4-FFF2-40B4-BE49-F238E27FC236}">
                <a16:creationId xmlns:a16="http://schemas.microsoft.com/office/drawing/2014/main" id="{E4B1D9ED-B10F-43C2-A590-81183073A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0665" y="2283303"/>
            <a:ext cx="6890368" cy="4125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7043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FCF8994-D47B-4256-8C55-137A2ADEF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System design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2DB64ED-C335-42C5-BC5C-433A164E3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it-IT" dirty="0"/>
              <a:t>Nella fase di System Design abbiamo cominciato a pensare alla progettazione del sistema, avvicinandoci di più a concetti non pienamente comprensibili dal cliente</a:t>
            </a:r>
          </a:p>
          <a:p>
            <a:pPr marL="305435" indent="-305435"/>
            <a:r>
              <a:rPr lang="it-IT" dirty="0"/>
              <a:t>Le scelte principali sono state fatte per quanto riguarda la suddivisione in sottosistemi, il controllo di accesso e sicurezza e la gestione dei dati persistenti</a:t>
            </a:r>
          </a:p>
        </p:txBody>
      </p:sp>
    </p:spTree>
    <p:extLst>
      <p:ext uri="{BB962C8B-B14F-4D97-AF65-F5344CB8AC3E}">
        <p14:creationId xmlns:p14="http://schemas.microsoft.com/office/powerpoint/2010/main" val="20736914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DB691D59-8F51-4DD8-AD41-D568D29B0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04AEF18-0627-48F3-9B3D-F7E8F050B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EAEE08A-C572-438F-9753-B0D527A51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B93146F-62ED-4C59-844C-0935D0FB5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BF3D65BA-1C65-40FB-92EF-83951BDC1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DF52CCA-FCDD-49A0-BFFC-3BD41F1B8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3F36380-32A6-4FE9-A665-6B9047800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109017"/>
            <a:ext cx="3081576" cy="208586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600" dirty="0" err="1">
                <a:solidFill>
                  <a:srgbClr val="FFFFFF"/>
                </a:solidFill>
              </a:rPr>
              <a:t>Divisione</a:t>
            </a:r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3600" dirty="0">
                <a:solidFill>
                  <a:srgbClr val="FFFFFF"/>
                </a:solidFill>
              </a:rPr>
              <a:t>in</a:t>
            </a:r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3600" dirty="0" err="1">
                <a:solidFill>
                  <a:srgbClr val="FFFFFF"/>
                </a:solidFill>
              </a:rPr>
              <a:t>sottosistemi</a:t>
            </a: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A1F49B4-9354-4A6B-8AB8-132998FF0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6275" y="3505095"/>
            <a:ext cx="3081576" cy="1733655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cap="all" dirty="0">
                <a:solidFill>
                  <a:srgbClr val="EBEBEB"/>
                </a:solidFill>
              </a:rPr>
              <a:t>Le </a:t>
            </a:r>
            <a:r>
              <a:rPr lang="en-US" sz="1600" cap="all" dirty="0" err="1">
                <a:solidFill>
                  <a:srgbClr val="EBEBEB"/>
                </a:solidFill>
              </a:rPr>
              <a:t>funzionalia</a:t>
            </a:r>
            <a:r>
              <a:rPr lang="en-US" sz="1600" cap="all" dirty="0">
                <a:solidFill>
                  <a:srgbClr val="EBEBEB"/>
                </a:solidFill>
              </a:rPr>
              <a:t>’ del Sistema </a:t>
            </a:r>
            <a:r>
              <a:rPr lang="en-US" sz="1600" cap="all" dirty="0" err="1">
                <a:solidFill>
                  <a:srgbClr val="EBEBEB"/>
                </a:solidFill>
              </a:rPr>
              <a:t>sono</a:t>
            </a:r>
            <a:r>
              <a:rPr lang="en-US" sz="1600" cap="all" dirty="0">
                <a:solidFill>
                  <a:srgbClr val="EBEBEB"/>
                </a:solidFill>
              </a:rPr>
              <a:t> state </a:t>
            </a:r>
            <a:r>
              <a:rPr lang="en-US" sz="1600" cap="all" dirty="0" err="1">
                <a:solidFill>
                  <a:srgbClr val="EBEBEB"/>
                </a:solidFill>
              </a:rPr>
              <a:t>divise</a:t>
            </a:r>
            <a:r>
              <a:rPr lang="en-US" sz="1600" cap="all" dirty="0">
                <a:solidFill>
                  <a:srgbClr val="EBEBEB"/>
                </a:solidFill>
              </a:rPr>
              <a:t> in </a:t>
            </a:r>
            <a:r>
              <a:rPr lang="en-US" sz="1600" cap="all" dirty="0" err="1">
                <a:solidFill>
                  <a:srgbClr val="EBEBEB"/>
                </a:solidFill>
              </a:rPr>
              <a:t>tre</a:t>
            </a:r>
            <a:r>
              <a:rPr lang="en-US" sz="1600" cap="all" dirty="0">
                <a:solidFill>
                  <a:srgbClr val="EBEBEB"/>
                </a:solidFill>
              </a:rPr>
              <a:t> layer:</a:t>
            </a:r>
          </a:p>
          <a:p>
            <a:pPr marL="0" indent="0">
              <a:buNone/>
            </a:pPr>
            <a:r>
              <a:rPr lang="en-US" sz="1600" cap="all" dirty="0">
                <a:solidFill>
                  <a:srgbClr val="EBEBEB"/>
                </a:solidFill>
              </a:rPr>
              <a:t>-presentation</a:t>
            </a:r>
          </a:p>
          <a:p>
            <a:pPr marL="0" indent="0">
              <a:buNone/>
            </a:pPr>
            <a:r>
              <a:rPr lang="en-US" sz="1600" cap="all" dirty="0">
                <a:solidFill>
                  <a:srgbClr val="EBEBEB"/>
                </a:solidFill>
              </a:rPr>
              <a:t>-business logic</a:t>
            </a:r>
          </a:p>
          <a:p>
            <a:pPr marL="0" indent="0">
              <a:buNone/>
            </a:pPr>
            <a:r>
              <a:rPr lang="en-US" sz="1600" cap="all" dirty="0">
                <a:solidFill>
                  <a:srgbClr val="EBEBEB"/>
                </a:solidFill>
              </a:rPr>
              <a:t>-storage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B1B1801B-F9DF-4EE3-AD5C-9F8D79B32D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176" y="723899"/>
            <a:ext cx="4227307" cy="5939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9866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3B7E2BA-9123-4DFF-AA7A-FD84CD7E9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07989"/>
            <a:ext cx="11029616" cy="1013800"/>
          </a:xfrm>
        </p:spPr>
        <p:txBody>
          <a:bodyPr/>
          <a:lstStyle/>
          <a:p>
            <a:r>
              <a:rPr lang="it-IT" dirty="0">
                <a:ea typeface="+mj-lt"/>
                <a:cs typeface="+mj-lt"/>
              </a:rPr>
              <a:t>Controllo di Accesso e Sicurezza</a:t>
            </a:r>
            <a:endParaRPr lang="it-IT">
              <a:ea typeface="+mj-lt"/>
              <a:cs typeface="+mj-lt"/>
            </a:endParaRPr>
          </a:p>
          <a:p>
            <a:endParaRPr lang="it-IT" dirty="0"/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689FC276-FB82-4E93-9B65-6F7A0AFF26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3068682"/>
              </p:ext>
            </p:extLst>
          </p:nvPr>
        </p:nvGraphicFramePr>
        <p:xfrm>
          <a:off x="266096" y="1874761"/>
          <a:ext cx="11698289" cy="509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1100">
                  <a:extLst>
                    <a:ext uri="{9D8B030D-6E8A-4147-A177-3AD203B41FA5}">
                      <a16:colId xmlns:a16="http://schemas.microsoft.com/office/drawing/2014/main" val="950200466"/>
                    </a:ext>
                  </a:extLst>
                </a:gridCol>
                <a:gridCol w="2312575">
                  <a:extLst>
                    <a:ext uri="{9D8B030D-6E8A-4147-A177-3AD203B41FA5}">
                      <a16:colId xmlns:a16="http://schemas.microsoft.com/office/drawing/2014/main" val="1110970229"/>
                    </a:ext>
                  </a:extLst>
                </a:gridCol>
                <a:gridCol w="2337513">
                  <a:extLst>
                    <a:ext uri="{9D8B030D-6E8A-4147-A177-3AD203B41FA5}">
                      <a16:colId xmlns:a16="http://schemas.microsoft.com/office/drawing/2014/main" val="3003768678"/>
                    </a:ext>
                  </a:extLst>
                </a:gridCol>
                <a:gridCol w="2274740">
                  <a:extLst>
                    <a:ext uri="{9D8B030D-6E8A-4147-A177-3AD203B41FA5}">
                      <a16:colId xmlns:a16="http://schemas.microsoft.com/office/drawing/2014/main" val="2394083015"/>
                    </a:ext>
                  </a:extLst>
                </a:gridCol>
                <a:gridCol w="2046203">
                  <a:extLst>
                    <a:ext uri="{9D8B030D-6E8A-4147-A177-3AD203B41FA5}">
                      <a16:colId xmlns:a16="http://schemas.microsoft.com/office/drawing/2014/main" val="3095281626"/>
                    </a:ext>
                  </a:extLst>
                </a:gridCol>
                <a:gridCol w="1816158">
                  <a:extLst>
                    <a:ext uri="{9D8B030D-6E8A-4147-A177-3AD203B41FA5}">
                      <a16:colId xmlns:a16="http://schemas.microsoft.com/office/drawing/2014/main" val="4105981887"/>
                    </a:ext>
                  </a:extLst>
                </a:gridCol>
              </a:tblGrid>
              <a:tr h="278616">
                <a:tc>
                  <a:txBody>
                    <a:bodyPr/>
                    <a:lstStyle/>
                    <a:p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b="0" dirty="0"/>
                        <a:t>Messaggio</a:t>
                      </a:r>
                      <a:r>
                        <a:rPr lang="it-IT" dirty="0"/>
                        <a:t>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b="0" dirty="0"/>
                        <a:t>Circuito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b="0" dirty="0"/>
                        <a:t>Setup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b="0" dirty="0"/>
                        <a:t>Strategia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b="0" dirty="0"/>
                        <a:t>Tabellone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257729"/>
                  </a:ext>
                </a:extLst>
              </a:tr>
              <a:tr h="984445">
                <a:tc>
                  <a:txBody>
                    <a:bodyPr/>
                    <a:lstStyle/>
                    <a:p>
                      <a:r>
                        <a:rPr lang="it-IT" sz="1600" dirty="0"/>
                        <a:t>Pilota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it-IT" sz="1600" b="0" i="0" u="none" strike="noStrike" noProof="0" dirty="0" err="1">
                          <a:latin typeface="Gill Sans MT"/>
                        </a:rPr>
                        <a:t>sendMessage</a:t>
                      </a:r>
                      <a:r>
                        <a:rPr lang="it-IT" sz="1600" b="0" i="0" u="none" strike="noStrike" noProof="0" dirty="0">
                          <a:latin typeface="Gill Sans MT"/>
                        </a:rPr>
                        <a:t>()</a:t>
                      </a:r>
                      <a:endParaRPr lang="it-IT" sz="1600" dirty="0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it-IT" sz="1600" b="0" i="0" u="none" strike="noStrike" noProof="0" dirty="0" err="1">
                          <a:latin typeface="Gill Sans MT"/>
                        </a:rPr>
                        <a:t>getMessage</a:t>
                      </a:r>
                      <a:r>
                        <a:rPr lang="it-IT" sz="1600" b="0" i="0" u="none" strike="noStrike" noProof="0" dirty="0">
                          <a:latin typeface="Gill Sans MT"/>
                        </a:rPr>
                        <a:t>()</a:t>
                      </a:r>
                      <a:endParaRPr lang="it-IT" sz="1600" dirty="0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it-IT" sz="1600" b="0" i="0" u="none" strike="noStrike" noProof="0" dirty="0" err="1">
                          <a:latin typeface="Gill Sans MT"/>
                        </a:rPr>
                        <a:t>getMessaggiInviati</a:t>
                      </a:r>
                      <a:r>
                        <a:rPr lang="it-IT" sz="1600" b="0" i="0" u="none" strike="noStrike" noProof="0" dirty="0">
                          <a:latin typeface="Gill Sans MT"/>
                        </a:rPr>
                        <a:t>()</a:t>
                      </a:r>
                      <a:endParaRPr lang="it-IT" sz="1600" dirty="0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it-IT" sz="1600" b="0" i="0" u="none" strike="noStrike" noProof="0" dirty="0" err="1">
                          <a:latin typeface="Gill Sans MT"/>
                        </a:rPr>
                        <a:t>getMessaggiRicevuti</a:t>
                      </a:r>
                      <a:r>
                        <a:rPr lang="it-IT" sz="1600" b="0" i="0" u="none" strike="noStrike" noProof="0" dirty="0">
                          <a:latin typeface="Gill Sans MT"/>
                        </a:rPr>
                        <a:t>()</a:t>
                      </a:r>
                      <a:endParaRPr lang="it-IT" sz="1600" dirty="0"/>
                    </a:p>
                    <a:p>
                      <a:pPr lvl="0">
                        <a:buNone/>
                      </a:pP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it-IT" sz="1600" b="0" i="0" u="none" strike="noStrike" noProof="0" dirty="0" err="1">
                          <a:latin typeface="Gill Sans MT"/>
                        </a:rPr>
                        <a:t>viewTabellone</a:t>
                      </a:r>
                      <a:r>
                        <a:rPr lang="it-IT" sz="1600" b="0" i="0" u="none" strike="noStrike" noProof="0" dirty="0">
                          <a:latin typeface="Gill Sans MT"/>
                        </a:rPr>
                        <a:t>()</a:t>
                      </a:r>
                      <a:endParaRPr lang="it-IT" sz="1600" dirty="0"/>
                    </a:p>
                    <a:p>
                      <a:pPr lvl="0">
                        <a:buNone/>
                      </a:pP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8579536"/>
                  </a:ext>
                </a:extLst>
              </a:tr>
              <a:tr h="147561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600" dirty="0"/>
                        <a:t>Tecnico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it-IT" sz="1600" b="0" i="0" u="none" strike="noStrike" noProof="0" dirty="0" err="1">
                          <a:latin typeface="Gill Sans MT"/>
                        </a:rPr>
                        <a:t>sendMessage</a:t>
                      </a:r>
                      <a:r>
                        <a:rPr lang="it-IT" sz="1600" b="0" i="0" u="none" strike="noStrike" noProof="0" dirty="0">
                          <a:latin typeface="Gill Sans MT"/>
                        </a:rPr>
                        <a:t>()</a:t>
                      </a: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it-IT" sz="1600" b="0" i="0" u="none" strike="noStrike" noProof="0" dirty="0" err="1">
                          <a:latin typeface="Gill Sans MT"/>
                        </a:rPr>
                        <a:t>getMessage</a:t>
                      </a:r>
                      <a:r>
                        <a:rPr lang="it-IT" sz="1600" b="0" i="0" u="none" strike="noStrike" noProof="0" dirty="0">
                          <a:latin typeface="Gill Sans MT"/>
                        </a:rPr>
                        <a:t>()</a:t>
                      </a: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it-IT" sz="1600" b="0" i="0" u="none" strike="noStrike" noProof="0" dirty="0" err="1">
                          <a:latin typeface="Gill Sans MT"/>
                        </a:rPr>
                        <a:t>getMessaggiInviati</a:t>
                      </a:r>
                      <a:r>
                        <a:rPr lang="it-IT" sz="1600" b="0" i="0" u="none" strike="noStrike" noProof="0" dirty="0">
                          <a:latin typeface="Gill Sans MT"/>
                        </a:rPr>
                        <a:t>()</a:t>
                      </a: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it-IT" sz="1600" b="0" i="0" u="none" strike="noStrike" noProof="0" dirty="0" err="1">
                          <a:latin typeface="Gill Sans MT"/>
                        </a:rPr>
                        <a:t>getMessaggiRicevuti</a:t>
                      </a:r>
                      <a:r>
                        <a:rPr lang="it-IT" sz="1600" b="0" i="0" u="none" strike="noStrike" noProof="0" dirty="0">
                          <a:latin typeface="Gill Sans MT"/>
                        </a:rPr>
                        <a:t>()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it-IT" sz="1600" b="0" i="0" u="none" strike="noStrike" noProof="0" dirty="0">
                          <a:latin typeface="Gill Sans MT"/>
                        </a:rPr>
                        <a:t>GetCircuito0</a:t>
                      </a:r>
                      <a:endParaRPr lang="it-IT" sz="1600" dirty="0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it-IT" sz="1600" b="0" i="0" u="none" strike="noStrike" noProof="0" dirty="0" err="1">
                          <a:latin typeface="Gill Sans MT"/>
                        </a:rPr>
                        <a:t>getCircuitoList</a:t>
                      </a:r>
                      <a:r>
                        <a:rPr lang="it-IT" sz="1600" b="0" i="0" u="none" strike="noStrike" noProof="0" dirty="0">
                          <a:latin typeface="Gill Sans MT"/>
                        </a:rPr>
                        <a:t> ()</a:t>
                      </a:r>
                      <a:endParaRPr lang="it-IT" sz="1600"/>
                    </a:p>
                    <a:p>
                      <a:pPr lvl="0">
                        <a:buNone/>
                      </a:pP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it-IT" sz="1600" b="0" i="0" u="none" strike="noStrike" noProof="0" dirty="0" err="1">
                          <a:latin typeface="Gill Sans MT"/>
                        </a:rPr>
                        <a:t>getSetup</a:t>
                      </a:r>
                      <a:r>
                        <a:rPr lang="it-IT" sz="1600" b="0" i="0" u="none" strike="noStrike" noProof="0" dirty="0">
                          <a:latin typeface="Gill Sans MT"/>
                        </a:rPr>
                        <a:t>()</a:t>
                      </a:r>
                      <a:endParaRPr lang="it-IT" sz="1600" dirty="0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it-IT" sz="1600" b="0" i="0" u="none" strike="noStrike" noProof="0" dirty="0" err="1">
                          <a:latin typeface="Gill Sans MT"/>
                        </a:rPr>
                        <a:t>downloadSetup</a:t>
                      </a:r>
                      <a:r>
                        <a:rPr lang="it-IT" sz="1600" b="0" i="0" u="none" strike="noStrike" noProof="0" dirty="0">
                          <a:latin typeface="Gill Sans MT"/>
                        </a:rPr>
                        <a:t> ()</a:t>
                      </a:r>
                      <a:endParaRPr lang="it-IT" sz="1600" dirty="0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it-IT" sz="1600" b="0" i="0" u="none" strike="noStrike" noProof="0" dirty="0" err="1">
                          <a:latin typeface="Gill Sans MT"/>
                        </a:rPr>
                        <a:t>saveSetup</a:t>
                      </a:r>
                      <a:r>
                        <a:rPr lang="it-IT" sz="1600" b="0" i="0" u="none" strike="noStrike" noProof="0" dirty="0">
                          <a:latin typeface="Gill Sans MT"/>
                        </a:rPr>
                        <a:t>()</a:t>
                      </a:r>
                      <a:endParaRPr lang="it-IT" sz="1600" dirty="0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it-IT" sz="1600" b="0" i="0" u="none" strike="noStrike" noProof="0" dirty="0" err="1">
                          <a:latin typeface="Gill Sans MT"/>
                        </a:rPr>
                        <a:t>getSetupList</a:t>
                      </a:r>
                      <a:r>
                        <a:rPr lang="it-IT" sz="1600" b="0" i="0" u="none" strike="noStrike" noProof="0" dirty="0">
                          <a:latin typeface="Gill Sans MT"/>
                        </a:rPr>
                        <a:t>()</a:t>
                      </a:r>
                      <a:endParaRPr lang="it-IT" sz="1600" dirty="0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it-IT" sz="1600" b="0" i="0" u="none" strike="noStrike" noProof="0" dirty="0" err="1">
                          <a:latin typeface="Gill Sans MT"/>
                        </a:rPr>
                        <a:t>deleteSetup</a:t>
                      </a:r>
                      <a:r>
                        <a:rPr lang="it-IT" sz="1600" b="0" i="0" u="none" strike="noStrike" noProof="0" dirty="0">
                          <a:latin typeface="Gill Sans MT"/>
                        </a:rPr>
                        <a:t>()</a:t>
                      </a:r>
                      <a:endParaRPr lang="it-IT" sz="1600" dirty="0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it-IT" sz="1600" b="0" i="0" u="none" strike="noStrike" noProof="0" dirty="0" err="1">
                          <a:latin typeface="Gill Sans MT"/>
                        </a:rPr>
                        <a:t>updateSetup</a:t>
                      </a:r>
                      <a:r>
                        <a:rPr lang="it-IT" sz="1600" b="0" i="0" u="none" strike="noStrike" noProof="0" dirty="0">
                          <a:latin typeface="Gill Sans MT"/>
                        </a:rPr>
                        <a:t>()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331063"/>
                  </a:ext>
                </a:extLst>
              </a:tr>
              <a:tr h="1337360">
                <a:tc>
                  <a:txBody>
                    <a:bodyPr/>
                    <a:lstStyle/>
                    <a:p>
                      <a:r>
                        <a:rPr lang="it-IT" sz="1600" dirty="0"/>
                        <a:t>Stratega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it-IT" sz="1600" b="0" i="0" u="none" strike="noStrike" noProof="0" dirty="0" err="1">
                          <a:latin typeface="Gill Sans MT"/>
                        </a:rPr>
                        <a:t>sendMessage</a:t>
                      </a:r>
                      <a:r>
                        <a:rPr lang="it-IT" sz="1600" b="0" i="0" u="none" strike="noStrike" noProof="0" dirty="0">
                          <a:latin typeface="Gill Sans MT"/>
                        </a:rPr>
                        <a:t>()</a:t>
                      </a: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it-IT" sz="1600" b="0" i="0" u="none" strike="noStrike" noProof="0" dirty="0" err="1">
                          <a:latin typeface="Gill Sans MT"/>
                        </a:rPr>
                        <a:t>getMessage</a:t>
                      </a:r>
                      <a:r>
                        <a:rPr lang="it-IT" sz="1600" b="0" i="0" u="none" strike="noStrike" noProof="0" dirty="0">
                          <a:latin typeface="Gill Sans MT"/>
                        </a:rPr>
                        <a:t>()</a:t>
                      </a: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it-IT" sz="1600" b="0" i="0" u="none" strike="noStrike" noProof="0" dirty="0" err="1">
                          <a:latin typeface="Gill Sans MT"/>
                        </a:rPr>
                        <a:t>getMessaggiInviati</a:t>
                      </a:r>
                      <a:r>
                        <a:rPr lang="it-IT" sz="1600" b="0" i="0" u="none" strike="noStrike" noProof="0" dirty="0">
                          <a:latin typeface="Gill Sans MT"/>
                        </a:rPr>
                        <a:t>()</a:t>
                      </a: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it-IT" sz="1600" b="0" i="0" u="none" strike="noStrike" noProof="0" dirty="0" err="1">
                          <a:latin typeface="Gill Sans MT"/>
                        </a:rPr>
                        <a:t>getMessaggiRicevuti</a:t>
                      </a:r>
                      <a:r>
                        <a:rPr lang="it-IT" sz="1600" b="0" i="0" u="none" strike="noStrike" noProof="0" dirty="0">
                          <a:latin typeface="Gill Sans MT"/>
                        </a:rPr>
                        <a:t>()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it-IT" sz="1600" b="0" i="0" u="none" strike="noStrike" noProof="0" dirty="0">
                          <a:latin typeface="Gill Sans MT"/>
                        </a:rPr>
                        <a:t>GetCircuito0</a:t>
                      </a: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it-IT" sz="1600" b="0" i="0" u="none" strike="noStrike" noProof="0" dirty="0" err="1">
                          <a:latin typeface="Gill Sans MT"/>
                        </a:rPr>
                        <a:t>getCircuitoList</a:t>
                      </a:r>
                      <a:r>
                        <a:rPr lang="it-IT" sz="1600" b="0" i="0" u="none" strike="noStrike" noProof="0" dirty="0">
                          <a:latin typeface="Gill Sans MT"/>
                        </a:rPr>
                        <a:t> ()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it-IT" sz="1600" b="0" i="0" u="none" strike="noStrike" noProof="0" dirty="0" err="1">
                          <a:latin typeface="Gill Sans MT"/>
                        </a:rPr>
                        <a:t>downloadStrat</a:t>
                      </a:r>
                      <a:r>
                        <a:rPr lang="it-IT" sz="1600" b="0" i="0" u="none" strike="noStrike" noProof="0" dirty="0">
                          <a:latin typeface="Gill Sans MT"/>
                        </a:rPr>
                        <a:t>()</a:t>
                      </a:r>
                      <a:endParaRPr lang="it-IT" sz="1600" dirty="0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it-IT" sz="1600" b="0" i="0" u="none" strike="noStrike" noProof="0" dirty="0" err="1">
                          <a:latin typeface="Gill Sans MT"/>
                        </a:rPr>
                        <a:t>saveStrategy</a:t>
                      </a:r>
                      <a:r>
                        <a:rPr lang="it-IT" sz="1600" b="0" i="0" u="none" strike="noStrike" noProof="0" dirty="0">
                          <a:latin typeface="Gill Sans MT"/>
                        </a:rPr>
                        <a:t>()</a:t>
                      </a:r>
                      <a:endParaRPr lang="it-IT" sz="1600" dirty="0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it-IT" sz="1600" b="0" i="0" u="none" strike="noStrike" noProof="0" dirty="0" err="1">
                          <a:latin typeface="Gill Sans MT"/>
                        </a:rPr>
                        <a:t>getStrategyList</a:t>
                      </a:r>
                      <a:r>
                        <a:rPr lang="it-IT" sz="1600" b="0" i="0" u="none" strike="noStrike" noProof="0" dirty="0">
                          <a:latin typeface="Gill Sans MT"/>
                        </a:rPr>
                        <a:t>()</a:t>
                      </a:r>
                      <a:endParaRPr lang="it-IT" sz="1600" dirty="0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it-IT" sz="1600" b="0" i="0" u="none" strike="noStrike" noProof="0" dirty="0" err="1">
                          <a:latin typeface="Gill Sans MT"/>
                        </a:rPr>
                        <a:t>getStrategy</a:t>
                      </a:r>
                      <a:r>
                        <a:rPr lang="it-IT" sz="1600" b="0" i="0" u="none" strike="noStrike" noProof="0" dirty="0">
                          <a:latin typeface="Gill Sans MT"/>
                        </a:rPr>
                        <a:t>()</a:t>
                      </a:r>
                      <a:endParaRPr lang="it-IT" sz="1600" dirty="0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it-IT" sz="1600" b="0" i="0" u="none" strike="noStrike" noProof="0" dirty="0" err="1">
                          <a:latin typeface="Gill Sans MT"/>
                        </a:rPr>
                        <a:t>deleteStrategy</a:t>
                      </a:r>
                      <a:r>
                        <a:rPr lang="it-IT" sz="1600" b="0" i="0" u="none" strike="noStrike" noProof="0" dirty="0">
                          <a:latin typeface="Gill Sans MT"/>
                        </a:rPr>
                        <a:t>()</a:t>
                      </a:r>
                      <a:endParaRPr lang="it-IT" sz="1600" dirty="0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it-IT" sz="1600" b="0" i="0" u="none" strike="noStrike" noProof="0" dirty="0" err="1">
                          <a:latin typeface="Gill Sans MT"/>
                        </a:rPr>
                        <a:t>updateStrategy</a:t>
                      </a:r>
                      <a:r>
                        <a:rPr lang="it-IT" sz="1600" b="0" i="0" u="none" strike="noStrike" noProof="0" dirty="0">
                          <a:latin typeface="Gill Sans MT"/>
                        </a:rPr>
                        <a:t>()</a:t>
                      </a:r>
                      <a:endParaRPr lang="it-IT" sz="1600" dirty="0"/>
                    </a:p>
                    <a:p>
                      <a:pPr lvl="0">
                        <a:buNone/>
                      </a:pP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43746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7801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5F28DDD-9641-43BA-944D-79B068705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rgbClr val="FFF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FEBDA6C-5B71-4859-8146-C4A5AED71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2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it-IT">
                <a:solidFill>
                  <a:schemeClr val="accent1"/>
                </a:solidFill>
              </a:rPr>
              <a:t>Requirements elicitation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2AA2954-062E-4B72-A97B-0B066FB156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CA29A6-E0B1-40CD-ADF7-7B8E932A3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DD5F866-AD72-475A-B6C6-54E4577D4A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02BAD4C-6EA9-4F10-92D4-A1C8C53DAE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723898"/>
            <a:ext cx="7498616" cy="567690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6" name="Segnaposto contenuto 2">
            <a:extLst>
              <a:ext uri="{FF2B5EF4-FFF2-40B4-BE49-F238E27FC236}">
                <a16:creationId xmlns:a16="http://schemas.microsoft.com/office/drawing/2014/main" id="{28312613-118E-4C91-80E3-B7064628EC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0219418"/>
              </p:ext>
            </p:extLst>
          </p:nvPr>
        </p:nvGraphicFramePr>
        <p:xfrm>
          <a:off x="4598438" y="1037967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635594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5F0612-B1CA-4D9D-81D7-AF47B797E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GESTIONE DEI dati persistenti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1747557-7036-497F-B360-3EF8FE8C5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it-IT" dirty="0"/>
              <a:t>Si è scelto di fare uso principalmente di un DB relazionale</a:t>
            </a:r>
          </a:p>
          <a:p>
            <a:pPr marL="305435" indent="-305435"/>
            <a:r>
              <a:rPr lang="it-IT" dirty="0"/>
              <a:t>Nella progettazione del sistema è stato considerato anche un sistema di esportazione/importazione delle principali entità su file</a:t>
            </a:r>
          </a:p>
          <a:p>
            <a:pPr marL="305435" indent="-305435"/>
            <a:r>
              <a:rPr lang="it-IT" dirty="0"/>
              <a:t>La progettazione del DB è stata semplificata in quanto non si riscontrano differenze con il class </a:t>
            </a:r>
            <a:r>
              <a:rPr lang="it-IT" dirty="0" err="1"/>
              <a:t>diagram</a:t>
            </a:r>
            <a:r>
              <a:rPr lang="it-IT" dirty="0"/>
              <a:t> UML</a:t>
            </a:r>
          </a:p>
        </p:txBody>
      </p:sp>
    </p:spTree>
    <p:extLst>
      <p:ext uri="{BB962C8B-B14F-4D97-AF65-F5344CB8AC3E}">
        <p14:creationId xmlns:p14="http://schemas.microsoft.com/office/powerpoint/2010/main" val="33158747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81767D-D960-45C1-B2AD-819AE5AC6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Mapping </a:t>
            </a:r>
            <a:r>
              <a:rPr lang="it-IT" dirty="0" err="1"/>
              <a:t>db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78C9B90-7082-4385-9161-FDCE185AC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it-IT" dirty="0"/>
              <a:t>Le principali relazioni sono state mappate integralmente usando le tecniche viste a lezione</a:t>
            </a:r>
          </a:p>
          <a:p>
            <a:pPr marL="305435" indent="-305435"/>
            <a:r>
              <a:rPr lang="it-IT" dirty="0"/>
              <a:t>Per la tassonomia degli utenti è stato utilizzato il </a:t>
            </a:r>
            <a:r>
              <a:rPr lang="it-IT" dirty="0" err="1"/>
              <a:t>vertical</a:t>
            </a:r>
            <a:r>
              <a:rPr lang="it-IT" dirty="0"/>
              <a:t> mapping</a:t>
            </a:r>
          </a:p>
          <a:p>
            <a:pPr marL="305435" indent="-305435"/>
            <a:r>
              <a:rPr lang="it-IT" dirty="0"/>
              <a:t>Utilizzo di un ID generato per la maggior parte delle tabelle</a:t>
            </a:r>
          </a:p>
        </p:txBody>
      </p:sp>
    </p:spTree>
    <p:extLst>
      <p:ext uri="{BB962C8B-B14F-4D97-AF65-F5344CB8AC3E}">
        <p14:creationId xmlns:p14="http://schemas.microsoft.com/office/powerpoint/2010/main" val="13334968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6CEEB9-7BE7-4363-AFA6-86817ADDF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Object design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CD3EB48-4FF7-4C92-AD34-893C9658D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it-IT" dirty="0"/>
              <a:t>Nella fase di Object Design abbiamo dovuto iniziare a considerare completamente i concetti relativi all'implementazione</a:t>
            </a:r>
          </a:p>
          <a:p>
            <a:pPr marL="305435" indent="-305435"/>
            <a:r>
              <a:rPr lang="it-IT" dirty="0"/>
              <a:t>Analisi dei Trade-Off</a:t>
            </a:r>
          </a:p>
          <a:p>
            <a:pPr marL="305435" indent="-305435"/>
            <a:r>
              <a:rPr lang="it-IT" dirty="0"/>
              <a:t>Suddivisione in Packages</a:t>
            </a:r>
          </a:p>
          <a:p>
            <a:pPr marL="305435" indent="-305435"/>
            <a:r>
              <a:rPr lang="it-IT" dirty="0"/>
              <a:t>Scelta delle classi da DAO da implementare</a:t>
            </a:r>
          </a:p>
        </p:txBody>
      </p:sp>
    </p:spTree>
    <p:extLst>
      <p:ext uri="{BB962C8B-B14F-4D97-AF65-F5344CB8AC3E}">
        <p14:creationId xmlns:p14="http://schemas.microsoft.com/office/powerpoint/2010/main" val="11234372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C9DF4DC-C9C0-4A99-9D2B-C0735A514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Trade off – FASE DI OBJECT DESIGN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75C91A-1215-4F00-8E21-666AB36F69A5}"/>
              </a:ext>
            </a:extLst>
          </p:cNvPr>
          <p:cNvSpPr txBox="1">
            <a:spLocks/>
          </p:cNvSpPr>
          <p:nvPr/>
        </p:nvSpPr>
        <p:spPr>
          <a:xfrm>
            <a:off x="436228" y="2181139"/>
            <a:ext cx="3745026" cy="15267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it-IT" sz="1800" b="0" i="0" u="none" strike="noStrike" baseline="0" dirty="0">
                <a:latin typeface="CambriaMath"/>
              </a:rPr>
              <a:t>Scalabilità vs Prestazioni:</a:t>
            </a:r>
          </a:p>
          <a:p>
            <a:pPr algn="l"/>
            <a:r>
              <a:rPr lang="it-IT" dirty="0">
                <a:latin typeface="CambriaMath"/>
              </a:rPr>
              <a:t>L</a:t>
            </a:r>
            <a:r>
              <a:rPr lang="it-IT" sz="1800" b="0" i="0" u="none" strike="noStrike" baseline="0" dirty="0">
                <a:latin typeface="CambriaMath"/>
              </a:rPr>
              <a:t>imitare i tempi di risposta</a:t>
            </a:r>
          </a:p>
          <a:p>
            <a:pPr algn="l"/>
            <a:r>
              <a:rPr lang="it-IT" dirty="0">
                <a:latin typeface="CambriaMath"/>
              </a:rPr>
              <a:t>F</a:t>
            </a:r>
            <a:r>
              <a:rPr lang="it-IT" sz="1800" b="0" i="0" u="none" strike="noStrike" baseline="0" dirty="0">
                <a:latin typeface="CambriaMath"/>
              </a:rPr>
              <a:t>avorire le prestazioni.</a:t>
            </a:r>
            <a:endParaRPr lang="en-US" sz="1600" cap="all" dirty="0">
              <a:solidFill>
                <a:srgbClr val="EBEBEB"/>
              </a:solidFill>
            </a:endParaRPr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BD3B4B24-05FA-4DC9-9FF6-99FD496D4701}"/>
              </a:ext>
            </a:extLst>
          </p:cNvPr>
          <p:cNvSpPr txBox="1">
            <a:spLocks/>
          </p:cNvSpPr>
          <p:nvPr/>
        </p:nvSpPr>
        <p:spPr>
          <a:xfrm>
            <a:off x="4303552" y="2181139"/>
            <a:ext cx="3745026" cy="173365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it-IT" sz="1800" b="0" i="0" u="none" strike="noStrike" baseline="0" dirty="0">
                <a:latin typeface="CambriaMath"/>
              </a:rPr>
              <a:t>Tempi vs Costi: </a:t>
            </a:r>
          </a:p>
          <a:p>
            <a:pPr algn="l"/>
            <a:r>
              <a:rPr lang="it-IT" sz="1800" b="0" i="0" u="none" strike="noStrike" baseline="0" dirty="0">
                <a:latin typeface="CambriaMath"/>
              </a:rPr>
              <a:t>Rinunciato ad alternative che avrebbero avuto un costo di apprendimento maggiore.</a:t>
            </a:r>
          </a:p>
          <a:p>
            <a:pPr algn="l"/>
            <a:r>
              <a:rPr lang="it-IT" dirty="0">
                <a:latin typeface="CambriaMath"/>
              </a:rPr>
              <a:t>Scelta di </a:t>
            </a:r>
            <a:r>
              <a:rPr lang="it-IT" sz="1800" b="0" i="0" u="none" strike="noStrike" baseline="0" dirty="0">
                <a:latin typeface="CambriaMath"/>
              </a:rPr>
              <a:t>strumenti già conosciuti e ampiamente utilizzati.</a:t>
            </a:r>
            <a:endParaRPr lang="en-US" sz="1600" cap="all" dirty="0">
              <a:solidFill>
                <a:srgbClr val="EBEBEB"/>
              </a:solidFill>
            </a:endParaRPr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20C559F2-B5EB-49CC-A97E-39A6982F9FF9}"/>
              </a:ext>
            </a:extLst>
          </p:cNvPr>
          <p:cNvSpPr txBox="1">
            <a:spLocks/>
          </p:cNvSpPr>
          <p:nvPr/>
        </p:nvSpPr>
        <p:spPr>
          <a:xfrm>
            <a:off x="8048578" y="2181139"/>
            <a:ext cx="3556932" cy="173365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it-IT" sz="1800" b="0" i="0" u="none" strike="noStrike" baseline="0" dirty="0">
                <a:latin typeface="CambriaMath"/>
              </a:rPr>
              <a:t>Efficienza vs Portabilità:</a:t>
            </a:r>
          </a:p>
          <a:p>
            <a:pPr algn="l"/>
            <a:r>
              <a:rPr lang="it-IT" dirty="0">
                <a:latin typeface="CambriaMath"/>
              </a:rPr>
              <a:t>I </a:t>
            </a:r>
            <a:r>
              <a:rPr lang="it-IT" sz="1800" b="0" i="0" u="none" strike="noStrike" baseline="0" dirty="0">
                <a:latin typeface="CambriaMath"/>
              </a:rPr>
              <a:t>linguaggi utilizzati consentono alla piattaforma di avere un certo grado di portabilità</a:t>
            </a:r>
          </a:p>
          <a:p>
            <a:pPr algn="l"/>
            <a:r>
              <a:rPr lang="it-IT" dirty="0">
                <a:latin typeface="CambriaMath"/>
              </a:rPr>
              <a:t>Si riduce l’efficienza generale del codice.</a:t>
            </a:r>
            <a:endParaRPr lang="it-IT" sz="1800" b="0" i="0" u="none" strike="noStrike" baseline="0" dirty="0">
              <a:latin typeface="CambriaMath"/>
            </a:endParaRPr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087B161A-E93B-447F-B0FD-E9030F56450F}"/>
              </a:ext>
            </a:extLst>
          </p:cNvPr>
          <p:cNvSpPr txBox="1">
            <a:spLocks/>
          </p:cNvSpPr>
          <p:nvPr/>
        </p:nvSpPr>
        <p:spPr>
          <a:xfrm>
            <a:off x="2640466" y="4409962"/>
            <a:ext cx="3455534" cy="173365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it-IT" sz="2000" b="0" i="0" u="none" strike="noStrike" baseline="0" dirty="0">
                <a:latin typeface="CambriaMath"/>
              </a:rPr>
              <a:t>Sicurezza vs Tempi:</a:t>
            </a:r>
          </a:p>
          <a:p>
            <a:pPr algn="l"/>
            <a:r>
              <a:rPr lang="it-IT" sz="2000" b="0" i="0" u="none" strike="noStrike" baseline="0" dirty="0">
                <a:latin typeface="CambriaMath"/>
              </a:rPr>
              <a:t>Si è preferito inserire più controlli sui </a:t>
            </a:r>
            <a:r>
              <a:rPr lang="it-IT" sz="2000" b="0" i="0" u="none" strike="noStrike" baseline="0" dirty="0" err="1">
                <a:latin typeface="CambriaMath"/>
              </a:rPr>
              <a:t>form</a:t>
            </a:r>
            <a:r>
              <a:rPr lang="it-IT" sz="2000" b="0" i="0" u="none" strike="noStrike" baseline="0" dirty="0">
                <a:latin typeface="CambriaMath"/>
              </a:rPr>
              <a:t> e sull’autenticazione in maniera tale da favorire la sicurezza.</a:t>
            </a:r>
          </a:p>
          <a:p>
            <a:pPr algn="l"/>
            <a:r>
              <a:rPr lang="it-IT" sz="2000" dirty="0">
                <a:latin typeface="CambriaMath"/>
              </a:rPr>
              <a:t>P</a:t>
            </a:r>
            <a:r>
              <a:rPr lang="it-IT" sz="2000" b="0" i="0" u="none" strike="noStrike" baseline="0" dirty="0">
                <a:latin typeface="CambriaMath"/>
              </a:rPr>
              <a:t>erdita in termini di tempo maggiore</a:t>
            </a:r>
            <a:r>
              <a:rPr lang="it-IT" sz="1800" b="0" i="0" u="none" strike="noStrike" baseline="0" dirty="0">
                <a:latin typeface="CambriaMath"/>
              </a:rPr>
              <a:t>.</a:t>
            </a: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C606A99E-8D84-48FA-AD48-2848B1BC22EC}"/>
              </a:ext>
            </a:extLst>
          </p:cNvPr>
          <p:cNvSpPr txBox="1">
            <a:spLocks/>
          </p:cNvSpPr>
          <p:nvPr/>
        </p:nvSpPr>
        <p:spPr>
          <a:xfrm>
            <a:off x="6090702" y="4368051"/>
            <a:ext cx="3455534" cy="17336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it-IT" sz="1800" b="0" i="0" u="none" strike="noStrike" baseline="0" dirty="0">
                <a:latin typeface="CambriaMath"/>
              </a:rPr>
              <a:t>Usabilità vs Costi:</a:t>
            </a:r>
          </a:p>
          <a:p>
            <a:pPr algn="l"/>
            <a:r>
              <a:rPr lang="it-IT" sz="1800" b="0" i="0" u="none" strike="noStrike" baseline="0" dirty="0">
                <a:latin typeface="CambriaMath"/>
              </a:rPr>
              <a:t>Si è scelto di rendere il sistema il più intuitivo possibile.</a:t>
            </a:r>
          </a:p>
          <a:p>
            <a:r>
              <a:rPr lang="it-IT" dirty="0">
                <a:latin typeface="CambriaMath"/>
              </a:rPr>
              <a:t>R</a:t>
            </a:r>
            <a:r>
              <a:rPr lang="it-IT" sz="1800" b="0" i="0" u="none" strike="noStrike" baseline="0" dirty="0">
                <a:latin typeface="CambriaMath"/>
              </a:rPr>
              <a:t>endere più semplice l’utilizzo da parte dall’utente.</a:t>
            </a:r>
            <a:endParaRPr lang="en-US" sz="1600" cap="all" dirty="0">
              <a:solidFill>
                <a:srgbClr val="EBEB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9952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0D8D371-08D7-4872-B601-46D3D0C76C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B6172F1-16E5-41C0-A1C5-E27BA6D199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E77FE2D-6DE2-45E3-B032-A13CCCEDD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9AE0C48-CD45-4EBE-B06B-10AD14F070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7198BC5-0524-403A-B4A3-38C750B6C4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5B7B7F8-8803-411C-AC48-8690313B5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911" y="638175"/>
            <a:ext cx="3682784" cy="575239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948D23C-52D7-4CE2-A9F0-4F083FC8C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218" y="1656292"/>
            <a:ext cx="3150659" cy="19157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Packages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C4BEF43-535B-46CC-B76D-83EFE8520A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2242" y="627940"/>
            <a:ext cx="3704425" cy="2837094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F6B13155-96C0-4FD2-AA65-514165D75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1999" y="867879"/>
            <a:ext cx="3356919" cy="2349842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4F67C0B5-AF8B-420C-9F7E-33C1FA38D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2736" y="627940"/>
            <a:ext cx="3704425" cy="2847329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372E196F-04F3-4A8C-847B-F48BCEDD4F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3232" y="972016"/>
            <a:ext cx="3372551" cy="214157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FB41FAC8-B04A-439F-B634-1CB0944CF5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0762" y="3572039"/>
            <a:ext cx="3704425" cy="2818526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E8B5DA18-F1D8-4FF2-B407-7F26B10905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1999" y="3840380"/>
            <a:ext cx="3356919" cy="2291097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E9F81DE3-06E0-49C7-AE8D-F2C6DB626D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3247" y="3572038"/>
            <a:ext cx="3704425" cy="2818526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C7CC1C0A-F797-4EA8-BB6B-00587F3A2A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3232" y="3843477"/>
            <a:ext cx="3372551" cy="2284902"/>
          </a:xfrm>
          <a:prstGeom prst="rect">
            <a:avLst/>
          </a:prstGeom>
        </p:spPr>
      </p:pic>
      <p:sp>
        <p:nvSpPr>
          <p:cNvPr id="22" name="Segnaposto contenuto 2">
            <a:extLst>
              <a:ext uri="{FF2B5EF4-FFF2-40B4-BE49-F238E27FC236}">
                <a16:creationId xmlns:a16="http://schemas.microsoft.com/office/drawing/2014/main" id="{E5F3D521-0957-4456-B9A2-DF6B9A4B888E}"/>
              </a:ext>
            </a:extLst>
          </p:cNvPr>
          <p:cNvSpPr txBox="1">
            <a:spLocks/>
          </p:cNvSpPr>
          <p:nvPr/>
        </p:nvSpPr>
        <p:spPr>
          <a:xfrm>
            <a:off x="676587" y="3825962"/>
            <a:ext cx="3081576" cy="17336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endParaRPr lang="en-US" sz="1600" cap="all" dirty="0">
              <a:solidFill>
                <a:srgbClr val="EBEBEB"/>
              </a:solidFill>
            </a:endParaRPr>
          </a:p>
        </p:txBody>
      </p:sp>
      <p:sp>
        <p:nvSpPr>
          <p:cNvPr id="24" name="Segnaposto contenuto 2">
            <a:extLst>
              <a:ext uri="{FF2B5EF4-FFF2-40B4-BE49-F238E27FC236}">
                <a16:creationId xmlns:a16="http://schemas.microsoft.com/office/drawing/2014/main" id="{77D0B139-2908-47CE-AD97-DF8A614CEB15}"/>
              </a:ext>
            </a:extLst>
          </p:cNvPr>
          <p:cNvSpPr txBox="1">
            <a:spLocks/>
          </p:cNvSpPr>
          <p:nvPr/>
        </p:nvSpPr>
        <p:spPr>
          <a:xfrm>
            <a:off x="700218" y="3873484"/>
            <a:ext cx="3081576" cy="22156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1500" cap="all" dirty="0">
                <a:solidFill>
                  <a:srgbClr val="EBEBEB"/>
                </a:solidFill>
              </a:rPr>
              <a:t>I package di gestione contengono i vari gestori  di controllo, le </a:t>
            </a:r>
            <a:r>
              <a:rPr lang="it-IT" sz="1500" cap="all" dirty="0" err="1">
                <a:solidFill>
                  <a:srgbClr val="EBEBEB"/>
                </a:solidFill>
              </a:rPr>
              <a:t>Servlet</a:t>
            </a:r>
            <a:r>
              <a:rPr lang="it-IT" sz="1500" cap="all" dirty="0">
                <a:solidFill>
                  <a:srgbClr val="EBEBEB"/>
                </a:solidFill>
              </a:rPr>
              <a:t>, mentre</a:t>
            </a:r>
          </a:p>
          <a:p>
            <a:pPr marL="0" indent="0">
              <a:buNone/>
            </a:pPr>
            <a:r>
              <a:rPr lang="it-IT" sz="1500" cap="all" dirty="0">
                <a:solidFill>
                  <a:srgbClr val="EBEBEB"/>
                </a:solidFill>
              </a:rPr>
              <a:t>nel model sono presenti i package per i DAO e per gli oggetti </a:t>
            </a:r>
            <a:r>
              <a:rPr lang="it-IT" sz="1500" cap="all" dirty="0" err="1">
                <a:solidFill>
                  <a:srgbClr val="EBEBEB"/>
                </a:solidFill>
              </a:rPr>
              <a:t>Entity</a:t>
            </a:r>
            <a:r>
              <a:rPr lang="it-IT" sz="1500" cap="all" dirty="0">
                <a:solidFill>
                  <a:srgbClr val="EBEBEB"/>
                </a:solidFill>
              </a:rPr>
              <a:t>. </a:t>
            </a:r>
            <a:endParaRPr lang="en-US" sz="1500" cap="all" dirty="0">
              <a:solidFill>
                <a:srgbClr val="EBEB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665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D6BDA2-81FC-476B-9A8A-83EC0B6AD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TESTING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3970771-FB83-4608-8B10-5F3A7AAFD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it-IT" dirty="0"/>
              <a:t>Testing di unità condotto mediante l'utilizzo di </a:t>
            </a:r>
            <a:r>
              <a:rPr lang="it-IT" dirty="0" err="1"/>
              <a:t>JUnit</a:t>
            </a:r>
          </a:p>
          <a:p>
            <a:pPr marL="305435" indent="-305435"/>
            <a:r>
              <a:rPr lang="it-IT" dirty="0">
                <a:ea typeface="+mn-lt"/>
                <a:cs typeface="+mn-lt"/>
              </a:rPr>
              <a:t>Test di sistema condotto utilizzando </a:t>
            </a:r>
            <a:r>
              <a:rPr lang="it-IT" dirty="0" err="1">
                <a:ea typeface="+mn-lt"/>
                <a:cs typeface="+mn-lt"/>
              </a:rPr>
              <a:t>Selenium</a:t>
            </a:r>
          </a:p>
          <a:p>
            <a:pPr marL="305435" indent="-305435"/>
            <a:r>
              <a:rPr lang="it-IT" dirty="0"/>
              <a:t>Utilizzate metodologie di selezione dei casi di test Black-Box</a:t>
            </a:r>
          </a:p>
          <a:p>
            <a:pPr marL="305435" indent="-305435"/>
            <a:r>
              <a:rPr lang="it-IT" dirty="0"/>
              <a:t>In particolare si è fatto uso di </a:t>
            </a:r>
            <a:r>
              <a:rPr lang="it-IT" dirty="0" err="1"/>
              <a:t>Category</a:t>
            </a:r>
            <a:r>
              <a:rPr lang="it-IT" dirty="0"/>
              <a:t> </a:t>
            </a:r>
            <a:r>
              <a:rPr lang="it-IT" dirty="0" err="1"/>
              <a:t>Partitioning</a:t>
            </a:r>
          </a:p>
        </p:txBody>
      </p:sp>
    </p:spTree>
    <p:extLst>
      <p:ext uri="{BB962C8B-B14F-4D97-AF65-F5344CB8AC3E}">
        <p14:creationId xmlns:p14="http://schemas.microsoft.com/office/powerpoint/2010/main" val="38870799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A4B7B7-BD40-4095-A869-23ACD3C49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ea typeface="+mj-lt"/>
                <a:cs typeface="+mj-lt"/>
              </a:rPr>
              <a:t>Test Cases per Funzionalità - LOGIN </a:t>
            </a:r>
            <a:endParaRPr lang="it-IT" dirty="0">
              <a:ea typeface="+mj-lt"/>
              <a:cs typeface="+mj-lt"/>
            </a:endParaRPr>
          </a:p>
          <a:p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F8723516-80C9-4099-9550-A061FC7465F4}"/>
              </a:ext>
            </a:extLst>
          </p:cNvPr>
          <p:cNvSpPr txBox="1"/>
          <p:nvPr/>
        </p:nvSpPr>
        <p:spPr>
          <a:xfrm>
            <a:off x="1023257" y="2002971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it-IT" b="1" dirty="0"/>
          </a:p>
          <a:p>
            <a:pPr algn="l"/>
            <a:endParaRPr lang="it-IT" dirty="0"/>
          </a:p>
        </p:txBody>
      </p:sp>
      <p:graphicFrame>
        <p:nvGraphicFramePr>
          <p:cNvPr id="5" name="Tabella 5">
            <a:extLst>
              <a:ext uri="{FF2B5EF4-FFF2-40B4-BE49-F238E27FC236}">
                <a16:creationId xmlns:a16="http://schemas.microsoft.com/office/drawing/2014/main" id="{D57DD762-2F05-4B1B-8C67-58934F7DA0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7688732"/>
              </p:ext>
            </p:extLst>
          </p:nvPr>
        </p:nvGraphicFramePr>
        <p:xfrm>
          <a:off x="1487714" y="2044094"/>
          <a:ext cx="8979020" cy="42194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9510">
                  <a:extLst>
                    <a:ext uri="{9D8B030D-6E8A-4147-A177-3AD203B41FA5}">
                      <a16:colId xmlns:a16="http://schemas.microsoft.com/office/drawing/2014/main" val="1520619146"/>
                    </a:ext>
                  </a:extLst>
                </a:gridCol>
                <a:gridCol w="4489510">
                  <a:extLst>
                    <a:ext uri="{9D8B030D-6E8A-4147-A177-3AD203B41FA5}">
                      <a16:colId xmlns:a16="http://schemas.microsoft.com/office/drawing/2014/main" val="2087534526"/>
                    </a:ext>
                  </a:extLst>
                </a:gridCol>
              </a:tblGrid>
              <a:tr h="591114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b="0" i="0" u="none" strike="noStrike" noProof="0" dirty="0">
                          <a:latin typeface="Gill Sans MT"/>
                        </a:rPr>
                        <a:t>PARAMETRO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8422055"/>
                  </a:ext>
                </a:extLst>
              </a:tr>
              <a:tr h="610818">
                <a:tc>
                  <a:txBody>
                    <a:bodyPr/>
                    <a:lstStyle/>
                    <a:p>
                      <a:r>
                        <a:rPr lang="it-IT" dirty="0"/>
                        <a:t>Formato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0956134"/>
                  </a:ext>
                </a:extLst>
              </a:tr>
              <a:tr h="610818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b="0" i="0" u="none" strike="noStrike" noProof="0" dirty="0">
                          <a:latin typeface="Gill Sans MT"/>
                        </a:rPr>
                        <a:t>Categorie</a:t>
                      </a:r>
                      <a:endParaRPr lang="it-IT" dirty="0"/>
                    </a:p>
                    <a:p>
                      <a:pPr lvl="0">
                        <a:buNone/>
                      </a:pP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b="0" i="0" u="none" strike="noStrike" noProof="0" dirty="0">
                          <a:latin typeface="Gill Sans MT"/>
                        </a:rPr>
                        <a:t>Formato, Esistenza</a:t>
                      </a:r>
                      <a:endParaRPr lang="it-IT" dirty="0"/>
                    </a:p>
                    <a:p>
                      <a:pPr lvl="0">
                        <a:buNone/>
                      </a:pP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373165"/>
                  </a:ext>
                </a:extLst>
              </a:tr>
              <a:tr h="610818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b="0" i="0" u="none" strike="noStrike" noProof="0" dirty="0"/>
                        <a:t>Formato [ID_FRM]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it-IT" sz="1800" b="0" i="0" u="none" strike="noStrike" noProof="0" dirty="0">
                          <a:latin typeface="Gill Sans MT"/>
                        </a:rPr>
                        <a:t>Non rispetta il formato [</a:t>
                      </a:r>
                      <a:r>
                        <a:rPr lang="it-IT" sz="1800" b="0" i="0" u="none" strike="noStrike" noProof="0" dirty="0" err="1">
                          <a:latin typeface="Gill Sans MT"/>
                        </a:rPr>
                        <a:t>error</a:t>
                      </a:r>
                      <a:r>
                        <a:rPr lang="it-IT" sz="1800" b="0" i="0" u="none" strike="noStrike" noProof="0" dirty="0">
                          <a:latin typeface="Gill Sans MT"/>
                        </a:rPr>
                        <a:t>]</a:t>
                      </a:r>
                      <a:endParaRPr lang="it-IT" dirty="0"/>
                    </a:p>
                    <a:p>
                      <a:pPr marL="34290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it-IT" sz="1800" b="0" i="0" u="none" strike="noStrike" noProof="0" dirty="0">
                          <a:latin typeface="Gill Sans MT"/>
                        </a:rPr>
                        <a:t>Rispetta il formato [ID_FRM_OK]</a:t>
                      </a:r>
                      <a:endParaRPr lang="it-IT" dirty="0"/>
                    </a:p>
                    <a:p>
                      <a:pPr lvl="0">
                        <a:buNone/>
                      </a:pP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5823417"/>
                  </a:ext>
                </a:extLst>
              </a:tr>
              <a:tr h="610818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b="0" i="0" u="none" strike="noStrike" noProof="0" dirty="0">
                          <a:latin typeface="Gill Sans MT"/>
                        </a:rPr>
                        <a:t>Esistente [EST]</a:t>
                      </a:r>
                      <a:endParaRPr lang="it-IT" dirty="0"/>
                    </a:p>
                    <a:p>
                      <a:pPr lvl="0">
                        <a:buNone/>
                      </a:pP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it-IT" sz="1800" b="0" i="0" u="none" strike="noStrike" noProof="0" dirty="0">
                          <a:latin typeface="Gill Sans MT"/>
                        </a:rPr>
                        <a:t>Non esiste nel database [</a:t>
                      </a:r>
                      <a:r>
                        <a:rPr lang="it-IT" sz="1800" b="0" i="0" u="none" strike="noStrike" noProof="0" dirty="0" err="1">
                          <a:latin typeface="Gill Sans MT"/>
                        </a:rPr>
                        <a:t>if</a:t>
                      </a:r>
                      <a:r>
                        <a:rPr lang="it-IT" sz="1800" b="0" i="0" u="none" strike="noStrike" noProof="0" dirty="0">
                          <a:latin typeface="Gill Sans MT"/>
                        </a:rPr>
                        <a:t> ID_FRM_OK and PW_FRM_OK][</a:t>
                      </a:r>
                      <a:r>
                        <a:rPr lang="it-IT" sz="1800" b="0" i="0" u="none" strike="noStrike" noProof="0" dirty="0" err="1">
                          <a:latin typeface="Gill Sans MT"/>
                        </a:rPr>
                        <a:t>error</a:t>
                      </a:r>
                      <a:r>
                        <a:rPr lang="it-IT" sz="1800" b="0" i="0" u="none" strike="noStrike" noProof="0" dirty="0">
                          <a:latin typeface="Gill Sans MT"/>
                        </a:rPr>
                        <a:t>]</a:t>
                      </a:r>
                      <a:endParaRPr lang="it-IT" dirty="0"/>
                    </a:p>
                    <a:p>
                      <a:pPr marL="34290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it-IT" sz="1800" b="0" i="0" u="none" strike="noStrike" noProof="0" dirty="0">
                          <a:latin typeface="Gill Sans MT"/>
                        </a:rPr>
                        <a:t>Esiste nel database [</a:t>
                      </a:r>
                      <a:r>
                        <a:rPr lang="it-IT" sz="1800" b="0" i="0" u="none" strike="noStrike" noProof="0" dirty="0" err="1">
                          <a:latin typeface="Gill Sans MT"/>
                        </a:rPr>
                        <a:t>if</a:t>
                      </a:r>
                      <a:r>
                        <a:rPr lang="it-IT" sz="1800" b="0" i="0" u="none" strike="noStrike" noProof="0" dirty="0">
                          <a:latin typeface="Gill Sans MT"/>
                        </a:rPr>
                        <a:t> ID_FRM_OK and PW_FRM_OK][EST_OK]</a:t>
                      </a:r>
                      <a:endParaRPr lang="it-IT"/>
                    </a:p>
                    <a:p>
                      <a:pPr lvl="0">
                        <a:buNone/>
                      </a:pP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029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73666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A4B7B7-BD40-4095-A869-23ACD3C49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ea typeface="+mj-lt"/>
                <a:cs typeface="+mj-lt"/>
              </a:rPr>
              <a:t>Test Cases per Funzionalità - LOGIN </a:t>
            </a:r>
            <a:endParaRPr lang="it-IT" dirty="0">
              <a:ea typeface="+mj-lt"/>
              <a:cs typeface="+mj-lt"/>
            </a:endParaRPr>
          </a:p>
          <a:p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F8723516-80C9-4099-9550-A061FC7465F4}"/>
              </a:ext>
            </a:extLst>
          </p:cNvPr>
          <p:cNvSpPr txBox="1"/>
          <p:nvPr/>
        </p:nvSpPr>
        <p:spPr>
          <a:xfrm>
            <a:off x="1023257" y="2002971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it-IT" b="1" dirty="0"/>
          </a:p>
          <a:p>
            <a:pPr algn="l"/>
            <a:endParaRPr lang="it-IT" dirty="0"/>
          </a:p>
        </p:txBody>
      </p:sp>
      <p:graphicFrame>
        <p:nvGraphicFramePr>
          <p:cNvPr id="5" name="Tabella 5">
            <a:extLst>
              <a:ext uri="{FF2B5EF4-FFF2-40B4-BE49-F238E27FC236}">
                <a16:creationId xmlns:a16="http://schemas.microsoft.com/office/drawing/2014/main" id="{D57DD762-2F05-4B1B-8C67-58934F7DA0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6393063"/>
              </p:ext>
            </p:extLst>
          </p:nvPr>
        </p:nvGraphicFramePr>
        <p:xfrm>
          <a:off x="1487714" y="2044094"/>
          <a:ext cx="8979020" cy="4768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9510">
                  <a:extLst>
                    <a:ext uri="{9D8B030D-6E8A-4147-A177-3AD203B41FA5}">
                      <a16:colId xmlns:a16="http://schemas.microsoft.com/office/drawing/2014/main" val="1520619146"/>
                    </a:ext>
                  </a:extLst>
                </a:gridCol>
                <a:gridCol w="4489510">
                  <a:extLst>
                    <a:ext uri="{9D8B030D-6E8A-4147-A177-3AD203B41FA5}">
                      <a16:colId xmlns:a16="http://schemas.microsoft.com/office/drawing/2014/main" val="2087534526"/>
                    </a:ext>
                  </a:extLst>
                </a:gridCol>
              </a:tblGrid>
              <a:tr h="591114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b="0" i="0" u="none" strike="noStrike" noProof="0" dirty="0">
                          <a:latin typeface="Gill Sans MT"/>
                        </a:rPr>
                        <a:t>PARAMETRO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dirty="0"/>
                        <a:t>PASSWORD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8422055"/>
                  </a:ext>
                </a:extLst>
              </a:tr>
              <a:tr h="610818">
                <a:tc>
                  <a:txBody>
                    <a:bodyPr/>
                    <a:lstStyle/>
                    <a:p>
                      <a:r>
                        <a:rPr lang="it-IT" dirty="0"/>
                        <a:t>Formato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0956134"/>
                  </a:ext>
                </a:extLst>
              </a:tr>
              <a:tr h="610818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b="0" i="0" u="none" strike="noStrike" noProof="0" dirty="0">
                          <a:latin typeface="Gill Sans MT"/>
                        </a:rPr>
                        <a:t>Categorie</a:t>
                      </a:r>
                      <a:endParaRPr lang="it-IT" dirty="0"/>
                    </a:p>
                    <a:p>
                      <a:pPr lvl="0">
                        <a:buNone/>
                      </a:pP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b="0" i="0" u="none" strike="noStrike" noProof="0" dirty="0"/>
                        <a:t>Formato, Match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373165"/>
                  </a:ext>
                </a:extLst>
              </a:tr>
              <a:tr h="1161142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b="0" i="0" u="none" strike="noStrike" noProof="0" dirty="0">
                          <a:latin typeface="Gill Sans MT"/>
                        </a:rPr>
                        <a:t>Formato [PW_FRM]</a:t>
                      </a:r>
                      <a:endParaRPr lang="it-IT" dirty="0">
                        <a:latin typeface="Gill Sans MT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it-IT" sz="1800" b="0" i="0" u="none" strike="noStrik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AutoNum type="arabicPeriod"/>
                      </a:pPr>
                      <a:r>
                        <a:rPr lang="it-IT" sz="1800" b="0" i="0" u="none" strike="noStrike" noProof="0" dirty="0"/>
                        <a:t> Non rispetta il formato [</a:t>
                      </a:r>
                      <a:r>
                        <a:rPr lang="it-IT" sz="1800" b="0" i="0" u="none" strike="noStrike" noProof="0" dirty="0" err="1"/>
                        <a:t>error</a:t>
                      </a:r>
                      <a:r>
                        <a:rPr lang="it-IT" sz="1800" b="0" i="0" u="none" strike="noStrike" noProof="0" dirty="0"/>
                        <a:t>]</a:t>
                      </a:r>
                      <a:endParaRPr lang="it-IT" dirty="0"/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AutoNum type="arabicPeriod"/>
                      </a:pPr>
                      <a:r>
                        <a:rPr lang="it-IT" sz="1800" b="0" i="0" u="none" strike="noStrike" noProof="0" dirty="0"/>
                        <a:t> Rispetta il formato [PW_FRM_OK]</a:t>
                      </a:r>
                      <a:endParaRPr lang="it-IT"/>
                    </a:p>
                    <a:p>
                      <a:pPr marL="34290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AutoNum type="arabicPeriod"/>
                      </a:pPr>
                      <a:endParaRPr lang="it-IT"/>
                    </a:p>
                    <a:p>
                      <a:pPr lvl="0">
                        <a:buNone/>
                      </a:pP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5823417"/>
                  </a:ext>
                </a:extLst>
              </a:tr>
              <a:tr h="610818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b="0" i="0" u="none" strike="noStrike" noProof="0" dirty="0"/>
                        <a:t>Match [MTCH]</a:t>
                      </a:r>
                      <a:endParaRPr lang="it-IT" dirty="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it-IT" sz="1800" b="0" i="0" u="none" strike="noStrike" noProof="0" dirty="0">
                        <a:latin typeface="Gill Sans M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AutoNum type="arabicPeriod"/>
                      </a:pPr>
                      <a:r>
                        <a:rPr lang="it-IT" sz="1800" b="0" i="0" u="none" strike="noStrike" noProof="0" dirty="0"/>
                        <a:t> Non matcha con la password associata [</a:t>
                      </a:r>
                      <a:r>
                        <a:rPr lang="it-IT" sz="1800" b="0" i="0" u="none" strike="noStrike" noProof="0" dirty="0" err="1"/>
                        <a:t>if</a:t>
                      </a:r>
                      <a:r>
                        <a:rPr lang="it-IT" sz="1800" b="0" i="0" u="none" strike="noStrike" noProof="0" dirty="0"/>
                        <a:t> EST_OK] [</a:t>
                      </a:r>
                      <a:r>
                        <a:rPr lang="it-IT" sz="1800" b="0" i="0" u="none" strike="noStrike" noProof="0" dirty="0" err="1"/>
                        <a:t>error</a:t>
                      </a:r>
                      <a:r>
                        <a:rPr lang="it-IT" sz="1800" b="0" i="0" u="none" strike="noStrike" noProof="0" dirty="0"/>
                        <a:t>]</a:t>
                      </a:r>
                      <a:endParaRPr lang="it-IT" dirty="0"/>
                    </a:p>
                    <a:p>
                      <a:pPr marL="34290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AutoNum type="arabicPeriod"/>
                      </a:pPr>
                      <a:r>
                        <a:rPr lang="it-IT" sz="1800" b="0" i="0" u="none" strike="noStrike" noProof="0" dirty="0"/>
                        <a:t> Matcha con la password associata [</a:t>
                      </a:r>
                      <a:r>
                        <a:rPr lang="it-IT" sz="1800" b="0" i="0" u="none" strike="noStrike" noProof="0" dirty="0" err="1"/>
                        <a:t>if</a:t>
                      </a:r>
                      <a:r>
                        <a:rPr lang="it-IT" sz="1800" b="0" i="0" u="none" strike="noStrike" noProof="0" dirty="0"/>
                        <a:t> EST_OK] [MTCH_OK]</a:t>
                      </a:r>
                      <a:endParaRPr lang="it-IT"/>
                    </a:p>
                    <a:p>
                      <a:pPr marL="34290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AutoNum type="arabicPeriod"/>
                      </a:pPr>
                      <a:endParaRPr lang="it-IT"/>
                    </a:p>
                    <a:p>
                      <a:pPr lvl="0">
                        <a:buNone/>
                      </a:pP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029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16751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09448E-7602-44B4-80CE-FB1C1CA2B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ea typeface="+mj-lt"/>
                <a:cs typeface="+mj-lt"/>
              </a:rPr>
              <a:t>TEST CASES PER FUNZIONALITÀ - LOGIN </a:t>
            </a:r>
            <a:endParaRPr lang="it-IT" dirty="0"/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9A20842F-96B8-4906-9C30-39DADA9EA4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741336"/>
              </p:ext>
            </p:extLst>
          </p:nvPr>
        </p:nvGraphicFramePr>
        <p:xfrm>
          <a:off x="1850571" y="2273904"/>
          <a:ext cx="8168631" cy="36237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3726">
                  <a:extLst>
                    <a:ext uri="{9D8B030D-6E8A-4147-A177-3AD203B41FA5}">
                      <a16:colId xmlns:a16="http://schemas.microsoft.com/office/drawing/2014/main" val="1682087402"/>
                    </a:ext>
                  </a:extLst>
                </a:gridCol>
                <a:gridCol w="1633726">
                  <a:extLst>
                    <a:ext uri="{9D8B030D-6E8A-4147-A177-3AD203B41FA5}">
                      <a16:colId xmlns:a16="http://schemas.microsoft.com/office/drawing/2014/main" val="2564718812"/>
                    </a:ext>
                  </a:extLst>
                </a:gridCol>
                <a:gridCol w="1633726">
                  <a:extLst>
                    <a:ext uri="{9D8B030D-6E8A-4147-A177-3AD203B41FA5}">
                      <a16:colId xmlns:a16="http://schemas.microsoft.com/office/drawing/2014/main" val="1592762672"/>
                    </a:ext>
                  </a:extLst>
                </a:gridCol>
                <a:gridCol w="1439333">
                  <a:extLst>
                    <a:ext uri="{9D8B030D-6E8A-4147-A177-3AD203B41FA5}">
                      <a16:colId xmlns:a16="http://schemas.microsoft.com/office/drawing/2014/main" val="4058606632"/>
                    </a:ext>
                  </a:extLst>
                </a:gridCol>
                <a:gridCol w="1828120">
                  <a:extLst>
                    <a:ext uri="{9D8B030D-6E8A-4147-A177-3AD203B41FA5}">
                      <a16:colId xmlns:a16="http://schemas.microsoft.com/office/drawing/2014/main" val="4774165"/>
                    </a:ext>
                  </a:extLst>
                </a:gridCol>
              </a:tblGrid>
              <a:tr h="677333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b="0" i="0" u="none" strike="noStrike" noProof="0" dirty="0">
                          <a:latin typeface="Gill Sans MT"/>
                        </a:rPr>
                        <a:t>ID_FRM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b="0" i="0" u="none" strike="noStrike" noProof="0" dirty="0">
                          <a:latin typeface="Gill Sans MT"/>
                        </a:rPr>
                        <a:t>EST</a:t>
                      </a:r>
                      <a:endParaRPr lang="it-IT" dirty="0"/>
                    </a:p>
                    <a:p>
                      <a:pPr lvl="0">
                        <a:buNone/>
                      </a:pP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b="0" i="0" u="none" strike="noStrike" noProof="0" dirty="0">
                          <a:latin typeface="Gill Sans MT"/>
                        </a:rPr>
                        <a:t>PW_FRM</a:t>
                      </a:r>
                      <a:endParaRPr lang="it-IT" dirty="0"/>
                    </a:p>
                    <a:p>
                      <a:pPr lvl="0">
                        <a:buNone/>
                      </a:pP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b="0" i="0" u="none" strike="noStrike" noProof="0" dirty="0">
                          <a:latin typeface="Gill Sans MT"/>
                        </a:rPr>
                        <a:t>MTCH</a:t>
                      </a:r>
                      <a:endParaRPr lang="it-IT" dirty="0"/>
                    </a:p>
                    <a:p>
                      <a:pPr lvl="0">
                        <a:buNone/>
                      </a:pP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/>
                        <a:t>ORACOLO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739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//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//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//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6261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//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//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742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//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0469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81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b="0" i="0" u="none" strike="noStrike" noProof="0" dirty="0">
                          <a:latin typeface="Gill Sans MT"/>
                        </a:rPr>
                        <a:t>MTCH_OK, ID_FRM_OK, PW_FRM_OK, EST_OK</a:t>
                      </a:r>
                      <a:endParaRPr lang="it-IT" dirty="0"/>
                    </a:p>
                    <a:p>
                      <a:pPr lvl="0">
                        <a:buNone/>
                      </a:pP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45237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05295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FBC239D-7527-4B25-BD99-34424F906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ea typeface="+mj-lt"/>
                <a:cs typeface="+mj-lt"/>
              </a:rPr>
              <a:t>TEST CASES PER FUNZIONALITÀ - LOGIN / TC 1.1</a:t>
            </a:r>
            <a:endParaRPr lang="it-IT" dirty="0"/>
          </a:p>
          <a:p>
            <a:endParaRPr lang="it-IT"/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1F562710-8867-4E81-B23E-D3C40B76BF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296693"/>
              </p:ext>
            </p:extLst>
          </p:nvPr>
        </p:nvGraphicFramePr>
        <p:xfrm>
          <a:off x="1705428" y="1874761"/>
          <a:ext cx="8168640" cy="4388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8640">
                  <a:extLst>
                    <a:ext uri="{9D8B030D-6E8A-4147-A177-3AD203B41FA5}">
                      <a16:colId xmlns:a16="http://schemas.microsoft.com/office/drawing/2014/main" val="2097994112"/>
                    </a:ext>
                  </a:extLst>
                </a:gridCol>
              </a:tblGrid>
              <a:tr h="628952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b="1" i="0" u="none" strike="noStrike" noProof="0" dirty="0">
                          <a:latin typeface="Gill Sans MT"/>
                        </a:rPr>
                        <a:t>TEST CASE ID: </a:t>
                      </a:r>
                      <a:r>
                        <a:rPr lang="it-IT" sz="1800" b="0" i="0" u="none" strike="noStrike" noProof="0" dirty="0">
                          <a:latin typeface="Gill Sans MT"/>
                        </a:rPr>
                        <a:t>TC 1.1</a:t>
                      </a:r>
                      <a:endParaRPr lang="it-IT" dirty="0"/>
                    </a:p>
                    <a:p>
                      <a:pPr lvl="0">
                        <a:buNone/>
                      </a:pP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840423"/>
                  </a:ext>
                </a:extLst>
              </a:tr>
              <a:tr h="628952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b="0" i="0" u="none" strike="noStrike" noProof="0" dirty="0">
                          <a:latin typeface="Gill Sans MT"/>
                        </a:rPr>
                        <a:t>Precondizioni: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997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b="0" i="0" u="none" strike="noStrike" noProof="0" dirty="0">
                          <a:latin typeface="Gill Sans MT"/>
                        </a:rPr>
                        <a:t>L’utente si trova sulla pagina di login</a:t>
                      </a:r>
                      <a:endParaRPr lang="it-IT" dirty="0"/>
                    </a:p>
                    <a:p>
                      <a:pPr lvl="0">
                        <a:buNone/>
                      </a:pP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7132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b="0" i="0" u="none" strike="noStrike" noProof="0" dirty="0">
                          <a:latin typeface="Gill Sans MT"/>
                        </a:rPr>
                        <a:t>Flusso di Eventi:</a:t>
                      </a:r>
                      <a:endParaRPr lang="it-IT" dirty="0"/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it-IT" sz="1800" b="0" i="0" u="none" strike="noStrike" noProof="0" dirty="0">
                          <a:latin typeface="Gill Sans MT"/>
                        </a:rPr>
                        <a:t>L’utente inserisce i seguenti dati:</a:t>
                      </a:r>
                      <a:endParaRPr lang="it-IT" dirty="0"/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endParaRPr lang="it-IT" dirty="0"/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endParaRPr lang="it-IT" dirty="0"/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endParaRPr lang="it-IT" dirty="0"/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it-IT" sz="1800" b="0" i="0" u="none" strike="noStrike" noProof="0" dirty="0">
                          <a:latin typeface="Gill Sans MT"/>
                        </a:rPr>
                        <a:t>L’utente preme sul pulsante “Accedi”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117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b="0" i="0" u="none" strike="noStrike" noProof="0" dirty="0">
                          <a:latin typeface="Gill Sans MT"/>
                        </a:rPr>
                        <a:t>Oracolo: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6919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b="0" i="0" u="none" strike="noStrike" noProof="0" dirty="0">
                          <a:latin typeface="Gill Sans MT"/>
                        </a:rPr>
                        <a:t>L’accesso non è avvenuto perché i campi obbligatori sono vuoti.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4958317"/>
                  </a:ext>
                </a:extLst>
              </a:tr>
            </a:tbl>
          </a:graphicData>
        </a:graphic>
      </p:graphicFrame>
      <p:graphicFrame>
        <p:nvGraphicFramePr>
          <p:cNvPr id="5" name="Tabella 5">
            <a:extLst>
              <a:ext uri="{FF2B5EF4-FFF2-40B4-BE49-F238E27FC236}">
                <a16:creationId xmlns:a16="http://schemas.microsoft.com/office/drawing/2014/main" id="{7479B9A8-AB54-4C40-B7B2-43B50445E6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9821481"/>
              </p:ext>
            </p:extLst>
          </p:nvPr>
        </p:nvGraphicFramePr>
        <p:xfrm>
          <a:off x="3918856" y="4354286"/>
          <a:ext cx="2822538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682">
                  <a:extLst>
                    <a:ext uri="{9D8B030D-6E8A-4147-A177-3AD203B41FA5}">
                      <a16:colId xmlns:a16="http://schemas.microsoft.com/office/drawing/2014/main" val="1143595551"/>
                    </a:ext>
                  </a:extLst>
                </a:gridCol>
                <a:gridCol w="1384856">
                  <a:extLst>
                    <a:ext uri="{9D8B030D-6E8A-4147-A177-3AD203B41FA5}">
                      <a16:colId xmlns:a16="http://schemas.microsoft.com/office/drawing/2014/main" val="187402083"/>
                    </a:ext>
                  </a:extLst>
                </a:gridCol>
              </a:tblGrid>
              <a:tr h="362857"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ID 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7389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2613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8879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4A08833-AB78-4ED0-82E2-4819A41AD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Requisiti funzionali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4E8B3C2-529F-4BAC-A9FA-6D1D5F72E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>
                <a:ea typeface="+mn-lt"/>
                <a:cs typeface="+mn-lt"/>
              </a:rPr>
              <a:t>Globali </a:t>
            </a:r>
          </a:p>
          <a:p>
            <a:pPr marL="0" indent="0">
              <a:buNone/>
            </a:pPr>
            <a:r>
              <a:rPr lang="it-IT" dirty="0">
                <a:ea typeface="+mn-lt"/>
                <a:cs typeface="+mn-lt"/>
              </a:rPr>
              <a:t> FR01 - ALTA: Il sistema deve poter consentire agli utenti di identificarsi e accedere automaticamente a sezioni diverse in base al ruolo </a:t>
            </a:r>
          </a:p>
          <a:p>
            <a:pPr marL="0" indent="0">
              <a:buNone/>
            </a:pPr>
            <a:r>
              <a:rPr lang="it-IT" dirty="0">
                <a:ea typeface="+mn-lt"/>
                <a:cs typeface="+mn-lt"/>
              </a:rPr>
              <a:t> FR02 - ALTA: Il sistema deve poter consentire agli utenti di disconnettersi dal sistema </a:t>
            </a:r>
            <a:endParaRPr lang="it-IT">
              <a:ea typeface="+mn-lt"/>
              <a:cs typeface="+mn-lt"/>
            </a:endParaRPr>
          </a:p>
          <a:p>
            <a:pPr marL="0" indent="0">
              <a:buNone/>
            </a:pPr>
            <a:r>
              <a:rPr lang="it-IT" dirty="0">
                <a:ea typeface="+mn-lt"/>
                <a:cs typeface="+mn-lt"/>
              </a:rPr>
              <a:t> FR03 - ALTA: Il sistema deve poter consentire lo scambio di Messaggi tra diverse tipologie di utenti. </a:t>
            </a:r>
            <a:endParaRPr lang="it-IT">
              <a:ea typeface="+mn-lt"/>
              <a:cs typeface="+mn-lt"/>
            </a:endParaRPr>
          </a:p>
          <a:p>
            <a:pPr marL="0" indent="0">
              <a:buNone/>
            </a:pPr>
            <a:r>
              <a:rPr lang="it-IT" dirty="0">
                <a:ea typeface="+mn-lt"/>
                <a:cs typeface="+mn-lt"/>
              </a:rPr>
              <a:t> FR04 - ALTA: Il sistema deve poter consentire di visualizzare i Messaggi ricevuti da altri utenti. </a:t>
            </a:r>
            <a:endParaRPr lang="it-IT">
              <a:ea typeface="+mn-lt"/>
              <a:cs typeface="+mn-lt"/>
            </a:endParaRPr>
          </a:p>
          <a:p>
            <a:pPr marL="0" indent="0">
              <a:buNone/>
            </a:pPr>
            <a:r>
              <a:rPr lang="it-IT" dirty="0">
                <a:ea typeface="+mn-lt"/>
                <a:cs typeface="+mn-lt"/>
              </a:rPr>
              <a:t> FR05 - ALTA: Il sistema deve poter consentire di visualizzare i Messaggi inviati precedentemente ad altri utenti. </a:t>
            </a:r>
            <a:endParaRPr lang="it-IT">
              <a:ea typeface="+mn-lt"/>
              <a:cs typeface="+mn-lt"/>
            </a:endParaRPr>
          </a:p>
          <a:p>
            <a:pPr marL="0" indent="0">
              <a:buNone/>
            </a:pPr>
            <a:r>
              <a:rPr lang="it-IT" dirty="0">
                <a:ea typeface="+mn-lt"/>
                <a:cs typeface="+mn-lt"/>
              </a:rPr>
              <a:t> FR06 - MEDIA: Il sistema deve poter consentire di caricare dei file allegati ai Messaggi. </a:t>
            </a:r>
            <a:endParaRPr lang="it-IT">
              <a:ea typeface="+mn-lt"/>
              <a:cs typeface="+mn-lt"/>
            </a:endParaRPr>
          </a:p>
          <a:p>
            <a:pPr marL="0" indent="0">
              <a:buNone/>
            </a:pPr>
            <a:r>
              <a:rPr lang="it-IT" dirty="0">
                <a:ea typeface="+mn-lt"/>
                <a:cs typeface="+mn-lt"/>
              </a:rPr>
              <a:t> FR07- MEDIA: Il sistema deve poter consentire di scaricare i file allegati ai Messaggi.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60651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FBC239D-7527-4B25-BD99-34424F906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ea typeface="+mj-lt"/>
                <a:cs typeface="+mj-lt"/>
              </a:rPr>
              <a:t>TEST CASES PER FUNZIONALITÀ - LOGIN / TC 1.2</a:t>
            </a:r>
            <a:endParaRPr lang="it-IT" dirty="0"/>
          </a:p>
          <a:p>
            <a:endParaRPr lang="it-IT"/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1F562710-8867-4E81-B23E-D3C40B76BF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8743078"/>
              </p:ext>
            </p:extLst>
          </p:nvPr>
        </p:nvGraphicFramePr>
        <p:xfrm>
          <a:off x="1705428" y="1874761"/>
          <a:ext cx="8168640" cy="4388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8640">
                  <a:extLst>
                    <a:ext uri="{9D8B030D-6E8A-4147-A177-3AD203B41FA5}">
                      <a16:colId xmlns:a16="http://schemas.microsoft.com/office/drawing/2014/main" val="2097994112"/>
                    </a:ext>
                  </a:extLst>
                </a:gridCol>
              </a:tblGrid>
              <a:tr h="628952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b="1" i="0" u="none" strike="noStrike" noProof="0" dirty="0">
                          <a:latin typeface="Gill Sans MT"/>
                        </a:rPr>
                        <a:t>TEST CASE ID: </a:t>
                      </a:r>
                      <a:r>
                        <a:rPr lang="it-IT" sz="1800" b="0" i="0" u="none" strike="noStrike" noProof="0" dirty="0">
                          <a:latin typeface="Gill Sans MT"/>
                        </a:rPr>
                        <a:t>TC 1.1</a:t>
                      </a:r>
                      <a:endParaRPr lang="it-IT" dirty="0"/>
                    </a:p>
                    <a:p>
                      <a:pPr lvl="0">
                        <a:buNone/>
                      </a:pP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840423"/>
                  </a:ext>
                </a:extLst>
              </a:tr>
              <a:tr h="628952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b="0" i="0" u="none" strike="noStrike" noProof="0" dirty="0">
                          <a:latin typeface="Gill Sans MT"/>
                        </a:rPr>
                        <a:t>Precondizioni: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997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b="0" i="0" u="none" strike="noStrike" noProof="0" dirty="0">
                          <a:latin typeface="Gill Sans MT"/>
                        </a:rPr>
                        <a:t>L’utente si trova sulla pagina di login</a:t>
                      </a:r>
                      <a:endParaRPr lang="it-IT" dirty="0"/>
                    </a:p>
                    <a:p>
                      <a:pPr lvl="0">
                        <a:buNone/>
                      </a:pP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7132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b="0" i="0" u="none" strike="noStrike" noProof="0" dirty="0">
                          <a:latin typeface="Gill Sans MT"/>
                        </a:rPr>
                        <a:t>Flusso di Eventi:</a:t>
                      </a:r>
                      <a:endParaRPr lang="it-IT" dirty="0"/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it-IT" sz="1800" b="0" i="0" u="none" strike="noStrike" noProof="0" dirty="0">
                          <a:latin typeface="Gill Sans MT"/>
                        </a:rPr>
                        <a:t>L’utente inserisce i seguenti dati:</a:t>
                      </a:r>
                      <a:endParaRPr lang="it-IT" dirty="0"/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endParaRPr lang="it-IT" dirty="0"/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endParaRPr lang="it-IT" dirty="0"/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endParaRPr lang="it-IT" dirty="0"/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it-IT" sz="1800" b="0" i="0" u="none" strike="noStrike" noProof="0" dirty="0">
                          <a:latin typeface="Gill Sans MT"/>
                        </a:rPr>
                        <a:t>L’utente preme sul pulsante “Accedi”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117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b="0" i="0" u="none" strike="noStrike" noProof="0" dirty="0">
                          <a:latin typeface="Gill Sans MT"/>
                        </a:rPr>
                        <a:t>Oracolo: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6919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b="0" i="0" u="none" strike="noStrike" noProof="0" dirty="0"/>
                        <a:t>L’accesso non è avvenuto perché il campo ID non rispetta il formato.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4958317"/>
                  </a:ext>
                </a:extLst>
              </a:tr>
            </a:tbl>
          </a:graphicData>
        </a:graphic>
      </p:graphicFrame>
      <p:graphicFrame>
        <p:nvGraphicFramePr>
          <p:cNvPr id="5" name="Tabella 5">
            <a:extLst>
              <a:ext uri="{FF2B5EF4-FFF2-40B4-BE49-F238E27FC236}">
                <a16:creationId xmlns:a16="http://schemas.microsoft.com/office/drawing/2014/main" id="{7479B9A8-AB54-4C40-B7B2-43B50445E6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4372297"/>
              </p:ext>
            </p:extLst>
          </p:nvPr>
        </p:nvGraphicFramePr>
        <p:xfrm>
          <a:off x="3918856" y="4354286"/>
          <a:ext cx="2822538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682">
                  <a:extLst>
                    <a:ext uri="{9D8B030D-6E8A-4147-A177-3AD203B41FA5}">
                      <a16:colId xmlns:a16="http://schemas.microsoft.com/office/drawing/2014/main" val="1143595551"/>
                    </a:ext>
                  </a:extLst>
                </a:gridCol>
                <a:gridCol w="1384856">
                  <a:extLst>
                    <a:ext uri="{9D8B030D-6E8A-4147-A177-3AD203B41FA5}">
                      <a16:colId xmlns:a16="http://schemas.microsoft.com/office/drawing/2014/main" val="187402083"/>
                    </a:ext>
                  </a:extLst>
                </a:gridCol>
              </a:tblGrid>
              <a:tr h="362857"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ID 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b="0" dirty="0" err="1">
                          <a:solidFill>
                            <a:schemeClr val="tx1"/>
                          </a:solidFill>
                        </a:rPr>
                        <a:t>aas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7389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2613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63771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AE0D34F-4302-478A-B605-D389C1231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Test di sistema con </a:t>
            </a:r>
            <a:r>
              <a:rPr lang="it-IT" dirty="0" err="1"/>
              <a:t>selenium</a:t>
            </a:r>
          </a:p>
        </p:txBody>
      </p:sp>
      <p:pic>
        <p:nvPicPr>
          <p:cNvPr id="4" name="Immagine 4">
            <a:extLst>
              <a:ext uri="{FF2B5EF4-FFF2-40B4-BE49-F238E27FC236}">
                <a16:creationId xmlns:a16="http://schemas.microsoft.com/office/drawing/2014/main" id="{AC2AAB19-0D46-4158-AB38-476B8D3675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22658" y="2180496"/>
            <a:ext cx="4946683" cy="3678303"/>
          </a:xfrm>
        </p:spPr>
      </p:pic>
    </p:spTree>
    <p:extLst>
      <p:ext uri="{BB962C8B-B14F-4D97-AF65-F5344CB8AC3E}">
        <p14:creationId xmlns:p14="http://schemas.microsoft.com/office/powerpoint/2010/main" val="39853466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14F967-2F02-4A37-B3D7-995A1C1A5D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/>
              <a:t>Am-gp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026E708-C418-4437-A677-88978FB160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/>
              <a:t>Progetto di ingegneria del software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120FFA0-89E4-4C5C-A55B-6520E75F0AAA}"/>
              </a:ext>
            </a:extLst>
          </p:cNvPr>
          <p:cNvSpPr txBox="1"/>
          <p:nvPr/>
        </p:nvSpPr>
        <p:spPr>
          <a:xfrm>
            <a:off x="2497521" y="4126624"/>
            <a:ext cx="10120146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5400">
                <a:solidFill>
                  <a:schemeClr val="bg1"/>
                </a:solidFill>
              </a:rPr>
              <a:t>Grazie per l'attenzione!</a:t>
            </a:r>
          </a:p>
        </p:txBody>
      </p:sp>
    </p:spTree>
    <p:extLst>
      <p:ext uri="{BB962C8B-B14F-4D97-AF65-F5344CB8AC3E}">
        <p14:creationId xmlns:p14="http://schemas.microsoft.com/office/powerpoint/2010/main" val="3840621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EF8B28-2AC5-4C25-83C2-687F17A85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Requisiti funzionali per tecnico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2076644-C6B4-465A-AF80-50015EDD5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 dirty="0">
                <a:ea typeface="+mn-lt"/>
                <a:cs typeface="+mn-lt"/>
              </a:rPr>
              <a:t>Tecnico </a:t>
            </a:r>
            <a:endParaRPr lang="it-IT"/>
          </a:p>
          <a:p>
            <a:pPr marL="0" indent="0">
              <a:buNone/>
            </a:pPr>
            <a:r>
              <a:rPr lang="it-IT" dirty="0">
                <a:ea typeface="+mn-lt"/>
                <a:cs typeface="+mn-lt"/>
              </a:rPr>
              <a:t> FR09- MEDIA: Il sistema deve poter consentire al Tecnico di caricare e modificare un Setup. </a:t>
            </a:r>
            <a:endParaRPr lang="it-IT">
              <a:ea typeface="+mn-lt"/>
              <a:cs typeface="+mn-lt"/>
            </a:endParaRPr>
          </a:p>
          <a:p>
            <a:pPr marL="0" indent="0">
              <a:buNone/>
            </a:pPr>
            <a:r>
              <a:rPr lang="it-IT" dirty="0">
                <a:ea typeface="+mn-lt"/>
                <a:cs typeface="+mn-lt"/>
              </a:rPr>
              <a:t> FR10 - ALTA: Il sistema deve poter consentire al Tecnico di visualizzare i propri Setup. </a:t>
            </a:r>
            <a:endParaRPr lang="it-IT">
              <a:ea typeface="+mn-lt"/>
              <a:cs typeface="+mn-lt"/>
            </a:endParaRPr>
          </a:p>
          <a:p>
            <a:pPr marL="0" indent="0">
              <a:buNone/>
            </a:pPr>
            <a:r>
              <a:rPr lang="it-IT" dirty="0">
                <a:ea typeface="+mn-lt"/>
                <a:cs typeface="+mn-lt"/>
              </a:rPr>
              <a:t> FR11 - ALTA: Il sistema deve consentire al Tecnico di creare un Setup. </a:t>
            </a:r>
            <a:endParaRPr lang="it-IT">
              <a:ea typeface="+mn-lt"/>
              <a:cs typeface="+mn-lt"/>
            </a:endParaRPr>
          </a:p>
          <a:p>
            <a:pPr marL="0" indent="0">
              <a:buNone/>
            </a:pPr>
            <a:r>
              <a:rPr lang="it-IT" dirty="0">
                <a:ea typeface="+mn-lt"/>
                <a:cs typeface="+mn-lt"/>
              </a:rPr>
              <a:t> FR12 - ALTA: Il sistema deve consentire al Tecnico di salvare un Setup.</a:t>
            </a:r>
          </a:p>
          <a:p>
            <a:pPr marL="0" indent="0">
              <a:buNone/>
            </a:pPr>
            <a:r>
              <a:rPr lang="it-IT" dirty="0">
                <a:ea typeface="+mn-lt"/>
                <a:cs typeface="+mn-lt"/>
              </a:rPr>
              <a:t> FR13- MEDIA: Il sistema deve poter consentire al Tecnico di esportare un Setup.</a:t>
            </a:r>
          </a:p>
          <a:p>
            <a:pPr marL="0" indent="0">
              <a:buNone/>
            </a:pPr>
            <a:r>
              <a:rPr lang="it-IT" dirty="0">
                <a:ea typeface="+mn-lt"/>
                <a:cs typeface="+mn-lt"/>
              </a:rPr>
              <a:t> FR14 - MEDIA: Il sistema deve suggerire al Tecnico dei Setup predefiniti in base a situazioni di gara note. </a:t>
            </a:r>
            <a:endParaRPr lang="it-IT">
              <a:ea typeface="+mn-lt"/>
              <a:cs typeface="+mn-lt"/>
            </a:endParaRPr>
          </a:p>
          <a:p>
            <a:pPr marL="0" indent="0">
              <a:buNone/>
            </a:pPr>
            <a:r>
              <a:rPr lang="it-IT" dirty="0">
                <a:ea typeface="+mn-lt"/>
                <a:cs typeface="+mn-lt"/>
              </a:rPr>
              <a:t> FR15 - ALTA: Il sistema deve consentire al Tecnico di visualizzare informazioni sui Circuiti del Campionato. </a:t>
            </a:r>
            <a:endParaRPr lang="it-IT">
              <a:ea typeface="+mn-lt"/>
              <a:cs typeface="+mn-lt"/>
            </a:endParaRPr>
          </a:p>
          <a:p>
            <a:pPr marL="0" indent="0">
              <a:buNone/>
            </a:pPr>
            <a:r>
              <a:rPr lang="it-IT" dirty="0">
                <a:ea typeface="+mn-lt"/>
                <a:cs typeface="+mn-lt"/>
              </a:rPr>
              <a:t> FR16 - ALTA: Il sistema deve consentire al Tecnico di modificare un Setup esistente. </a:t>
            </a:r>
            <a:endParaRPr lang="it-IT">
              <a:ea typeface="+mn-lt"/>
              <a:cs typeface="+mn-lt"/>
            </a:endParaRPr>
          </a:p>
          <a:p>
            <a:pPr marL="0" indent="0">
              <a:buNone/>
            </a:pPr>
            <a:r>
              <a:rPr lang="it-IT" dirty="0">
                <a:ea typeface="+mn-lt"/>
                <a:cs typeface="+mn-lt"/>
              </a:rPr>
              <a:t> FR17 - ALTA: Il sistema deve consentire al Tecnico di eliminare un Setup esistente.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31165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EF8B28-2AC5-4C25-83C2-687F17A85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Requisiti non funzionali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2076644-C6B4-465A-AF80-50015EDD5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19490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it-IT" dirty="0">
                <a:ea typeface="+mn-lt"/>
                <a:cs typeface="+mn-lt"/>
              </a:rPr>
              <a:t> RNF0 - USABILITY: </a:t>
            </a:r>
            <a:r>
              <a:rPr lang="it-IT" sz="1800" b="0" i="0" u="none" strike="noStrike" baseline="0" dirty="0">
                <a:latin typeface="CambriaMath"/>
              </a:rPr>
              <a:t>L’applicazione deve essere responsive.</a:t>
            </a:r>
          </a:p>
          <a:p>
            <a:pPr marL="0" indent="0">
              <a:buNone/>
            </a:pPr>
            <a:r>
              <a:rPr lang="it-IT" dirty="0">
                <a:ea typeface="+mn-lt"/>
                <a:cs typeface="+mn-lt"/>
              </a:rPr>
              <a:t> RNF02 - USABILITY: </a:t>
            </a:r>
            <a:r>
              <a:rPr lang="it-IT" sz="1800" b="0" i="0" u="none" strike="noStrike" baseline="0" dirty="0">
                <a:latin typeface="CambriaMath"/>
              </a:rPr>
              <a:t>L’applicazione deve essere ottimizzata per schermi touch.</a:t>
            </a:r>
          </a:p>
          <a:p>
            <a:pPr marL="0" indent="0" algn="l">
              <a:buNone/>
            </a:pPr>
            <a:r>
              <a:rPr lang="it-IT" dirty="0">
                <a:ea typeface="+mn-lt"/>
                <a:cs typeface="+mn-lt"/>
              </a:rPr>
              <a:t> RNF03 - USABILITY: </a:t>
            </a:r>
            <a:r>
              <a:rPr lang="it-IT" sz="1800" b="0" i="0" u="none" strike="noStrike" baseline="0" dirty="0">
                <a:latin typeface="CambriaMath"/>
              </a:rPr>
              <a:t>L’applicazione deve essere in grado di spiegare, tramite suggerimenti, le</a:t>
            </a:r>
          </a:p>
          <a:p>
            <a:pPr marL="0" indent="0" algn="l">
              <a:buNone/>
            </a:pPr>
            <a:r>
              <a:rPr lang="it-IT" sz="1800" b="0" i="0" u="none" strike="noStrike" baseline="0" dirty="0">
                <a:latin typeface="CambriaMath"/>
              </a:rPr>
              <a:t>	funzioni basilari del sistema della casella di Posta e un riassunto delle funzioni</a:t>
            </a:r>
          </a:p>
          <a:p>
            <a:pPr marL="0" indent="0" algn="l">
              <a:buNone/>
            </a:pPr>
            <a:r>
              <a:rPr lang="it-IT" sz="1800" b="0" i="0" u="none" strike="noStrike" baseline="0" dirty="0">
                <a:latin typeface="CambriaMath"/>
              </a:rPr>
              <a:t>	basilari delle schermate di Creazione Strategia e Modifica del Setup</a:t>
            </a:r>
            <a:r>
              <a:rPr lang="it-IT" dirty="0">
                <a:ea typeface="+mn-lt"/>
                <a:cs typeface="+mn-lt"/>
              </a:rPr>
              <a:t>. </a:t>
            </a:r>
          </a:p>
          <a:p>
            <a:pPr marL="0" indent="0" algn="l">
              <a:buNone/>
            </a:pPr>
            <a:r>
              <a:rPr lang="it-IT" dirty="0">
                <a:ea typeface="+mn-lt"/>
                <a:cs typeface="+mn-lt"/>
              </a:rPr>
              <a:t> RNF04 - RELIABILITY: </a:t>
            </a:r>
            <a:r>
              <a:rPr lang="it-IT" sz="1800" b="0" i="0" u="none" strike="noStrike" baseline="0" dirty="0">
                <a:latin typeface="CambriaMath"/>
              </a:rPr>
              <a:t>E’ esplicitamente richiesto il suo utilizzo per un massimo di 3 giorni a</a:t>
            </a:r>
          </a:p>
          <a:p>
            <a:pPr marL="0" indent="0" algn="l">
              <a:buNone/>
            </a:pPr>
            <a:r>
              <a:rPr lang="it-IT" sz="1800" b="0" i="0" u="none" strike="noStrike" baseline="0" dirty="0">
                <a:latin typeface="CambriaMath"/>
              </a:rPr>
              <a:t>	settimana, esclusivamente nei weekend</a:t>
            </a:r>
            <a:r>
              <a:rPr lang="it-IT" dirty="0">
                <a:ea typeface="+mn-lt"/>
                <a:cs typeface="+mn-lt"/>
              </a:rPr>
              <a:t>.</a:t>
            </a:r>
          </a:p>
          <a:p>
            <a:pPr marL="0" indent="0" algn="l">
              <a:buNone/>
            </a:pPr>
            <a:r>
              <a:rPr lang="it-IT" dirty="0">
                <a:ea typeface="+mn-lt"/>
                <a:cs typeface="+mn-lt"/>
              </a:rPr>
              <a:t> RNF05 - RELIABILITY: </a:t>
            </a:r>
            <a:r>
              <a:rPr lang="it-IT" sz="1800" b="0" i="0" u="none" strike="noStrike" baseline="0" dirty="0">
                <a:latin typeface="CambriaMath"/>
              </a:rPr>
              <a:t>E’ accettabile che il sistema venga riavviato nella situazione in cui si</a:t>
            </a:r>
          </a:p>
          <a:p>
            <a:pPr marL="0" indent="0" algn="l">
              <a:buNone/>
            </a:pPr>
            <a:r>
              <a:rPr lang="it-IT" sz="1800" b="0" i="0" u="none" strike="noStrike" baseline="0" dirty="0">
                <a:latin typeface="CambriaMath"/>
              </a:rPr>
              <a:t>	verifica un guasto.</a:t>
            </a:r>
          </a:p>
          <a:p>
            <a:pPr marL="0" indent="0" algn="l">
              <a:buNone/>
            </a:pPr>
            <a:r>
              <a:rPr lang="it-IT" dirty="0">
                <a:ea typeface="+mn-lt"/>
                <a:cs typeface="+mn-lt"/>
              </a:rPr>
              <a:t> RNF06 - RELIABILITY : </a:t>
            </a:r>
            <a:r>
              <a:rPr lang="it-IT" sz="1800" b="0" i="0" u="none" strike="noStrike" baseline="0" dirty="0">
                <a:latin typeface="CambriaMath"/>
              </a:rPr>
              <a:t>E’ esplicitamente richiesto che in caso di malfunzionamenti non</a:t>
            </a:r>
          </a:p>
          <a:p>
            <a:pPr marL="0" indent="0" algn="l">
              <a:buNone/>
            </a:pPr>
            <a:r>
              <a:rPr lang="it-IT" sz="1800" b="0" i="0" u="none" strike="noStrike" baseline="0" dirty="0">
                <a:latin typeface="CambriaMath"/>
              </a:rPr>
              <a:t>	vengano persi i dati relativi alle Strategie, i Circuiti e i Setup.</a:t>
            </a:r>
            <a:r>
              <a:rPr lang="it-IT" dirty="0">
                <a:ea typeface="+mn-lt"/>
                <a:cs typeface="+mn-lt"/>
              </a:rPr>
              <a:t>. </a:t>
            </a:r>
          </a:p>
          <a:p>
            <a:pPr marL="0" indent="0" algn="l">
              <a:buNone/>
            </a:pPr>
            <a:r>
              <a:rPr lang="it-IT" dirty="0">
                <a:ea typeface="+mn-lt"/>
                <a:cs typeface="+mn-lt"/>
              </a:rPr>
              <a:t> RNF07 - PERFORMANCE: </a:t>
            </a:r>
            <a:r>
              <a:rPr lang="it-IT" sz="1800" b="0" i="0" u="none" strike="noStrike" baseline="0" dirty="0">
                <a:latin typeface="CambriaMath"/>
              </a:rPr>
              <a:t>Il sistema deve essere in grado di supportare un numero di utenti</a:t>
            </a:r>
          </a:p>
          <a:p>
            <a:pPr marL="0" indent="0" algn="l">
              <a:buNone/>
            </a:pPr>
            <a:r>
              <a:rPr lang="it-IT" sz="1800" b="0" i="0" u="none" strike="noStrike" baseline="0" dirty="0">
                <a:latin typeface="CambriaMath"/>
              </a:rPr>
              <a:t>	concorrenti compreso tra le 50 e 250 persone.</a:t>
            </a:r>
            <a:r>
              <a:rPr lang="it-IT" dirty="0">
                <a:ea typeface="+mn-lt"/>
                <a:cs typeface="+mn-lt"/>
              </a:rPr>
              <a:t> </a:t>
            </a:r>
          </a:p>
          <a:p>
            <a:pPr marL="0" indent="0" algn="l">
              <a:buNone/>
            </a:pPr>
            <a:r>
              <a:rPr lang="it-IT" dirty="0">
                <a:ea typeface="+mn-lt"/>
                <a:cs typeface="+mn-lt"/>
              </a:rPr>
              <a:t> RNF08 - PERFORMANCE: </a:t>
            </a:r>
            <a:r>
              <a:rPr lang="it-IT" sz="1800" b="0" i="0" u="none" strike="noStrike" baseline="0" dirty="0">
                <a:latin typeface="CambriaMath"/>
              </a:rPr>
              <a:t>Lo scambio dei messaggi tra gli utenti del sistema deve essere</a:t>
            </a:r>
          </a:p>
          <a:p>
            <a:pPr marL="0" indent="0" algn="l">
              <a:buNone/>
            </a:pPr>
            <a:r>
              <a:rPr lang="it-IT" sz="1800" b="0" i="0" u="none" strike="noStrike" baseline="0" dirty="0">
                <a:latin typeface="CambriaMath"/>
              </a:rPr>
              <a:t>	istantaneo.</a:t>
            </a:r>
          </a:p>
          <a:p>
            <a:pPr marL="0" indent="0" algn="l">
              <a:buNone/>
            </a:pPr>
            <a:r>
              <a:rPr lang="it-IT" dirty="0">
                <a:ea typeface="+mn-lt"/>
                <a:cs typeface="+mn-lt"/>
              </a:rPr>
              <a:t> RNF09 - PERFORMANCE: </a:t>
            </a:r>
            <a:r>
              <a:rPr lang="it-IT" sz="1800" b="0" i="0" u="none" strike="noStrike" baseline="0" dirty="0">
                <a:latin typeface="CambriaMath"/>
              </a:rPr>
              <a:t>La creazione del setup deve essere ultimabile, includendo</a:t>
            </a:r>
          </a:p>
          <a:p>
            <a:pPr marL="0" indent="0" algn="l">
              <a:buNone/>
            </a:pPr>
            <a:r>
              <a:rPr lang="it-IT" sz="1800" b="0" i="0" u="none" strike="noStrike" baseline="0" dirty="0">
                <a:latin typeface="CambriaMath"/>
              </a:rPr>
              <a:t>	l’esportazione, ed escludendo il tempo necessario per progettarlo (in quanto</a:t>
            </a:r>
          </a:p>
          <a:p>
            <a:pPr marL="0" indent="0" algn="l">
              <a:buNone/>
            </a:pPr>
            <a:r>
              <a:rPr lang="it-IT" sz="1800" b="0" i="0" u="none" strike="noStrike" baseline="0" dirty="0">
                <a:latin typeface="CambriaMath"/>
              </a:rPr>
              <a:t>	non dipende dal software) in meno di 5 minuti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50919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E363F7-7388-4206-B3A2-34C51608D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799" y="255207"/>
            <a:ext cx="10166975" cy="1779085"/>
          </a:xfrm>
        </p:spPr>
        <p:txBody>
          <a:bodyPr/>
          <a:lstStyle/>
          <a:p>
            <a:r>
              <a:rPr lang="it-IT" b="1" i="1" u="sng"/>
              <a:t>SCENARIO </a:t>
            </a:r>
            <a:r>
              <a:rPr lang="it-IT" sz="2000"/>
              <a:t>- </a:t>
            </a:r>
            <a:r>
              <a:rPr lang="it-IT" sz="2000" i="1">
                <a:ea typeface="+mj-lt"/>
                <a:cs typeface="+mj-lt"/>
              </a:rPr>
              <a:t>Tecnico entra, legge feedback, carica setup,  fa dei cambiamenti, salva stato e lo esporta</a:t>
            </a:r>
            <a:endParaRPr lang="it-IT" sz="2000"/>
          </a:p>
          <a:p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20FB553-1945-46C8-91E7-46033D52D9E8}"/>
              </a:ext>
            </a:extLst>
          </p:cNvPr>
          <p:cNvSpPr txBox="1"/>
          <p:nvPr/>
        </p:nvSpPr>
        <p:spPr>
          <a:xfrm>
            <a:off x="612476" y="2122098"/>
            <a:ext cx="10981425" cy="498598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000" b="1">
                <a:ea typeface="+mn-lt"/>
                <a:cs typeface="+mn-lt"/>
              </a:rPr>
              <a:t>Attore:  </a:t>
            </a:r>
            <a:r>
              <a:rPr lang="it-IT" sz="2000">
                <a:ea typeface="+mn-lt"/>
                <a:cs typeface="+mn-lt"/>
              </a:rPr>
              <a:t>Luca, tecnico della scuderia Ferrari Mission </a:t>
            </a:r>
            <a:r>
              <a:rPr lang="it-IT" sz="2000" err="1">
                <a:ea typeface="+mn-lt"/>
                <a:cs typeface="+mn-lt"/>
              </a:rPr>
              <a:t>Winnow</a:t>
            </a:r>
            <a:r>
              <a:rPr lang="it-IT" sz="2000">
                <a:ea typeface="+mn-lt"/>
                <a:cs typeface="+mn-lt"/>
              </a:rPr>
              <a:t>.</a:t>
            </a:r>
            <a:endParaRPr lang="it-IT" sz="2000"/>
          </a:p>
          <a:p>
            <a:endParaRPr lang="it-IT" sz="2000">
              <a:ea typeface="+mn-lt"/>
              <a:cs typeface="+mn-lt"/>
            </a:endParaRPr>
          </a:p>
          <a:p>
            <a:r>
              <a:rPr lang="it-IT" sz="2000" b="1">
                <a:ea typeface="+mn-lt"/>
                <a:cs typeface="+mn-lt"/>
              </a:rPr>
              <a:t>Descrizione: </a:t>
            </a:r>
            <a:r>
              <a:rPr lang="it-IT" sz="2000">
                <a:ea typeface="+mn-lt"/>
                <a:cs typeface="+mn-lt"/>
              </a:rPr>
              <a:t>Luca, tecnico della scuderia Ferrari, deve occuparsi della gestione dello stato della macchina. Dopo aver scaricato il corrispettivo file di stato dai sistemi elettronici dell’auto, si collega al sito </a:t>
            </a:r>
            <a:r>
              <a:rPr lang="it-IT" sz="2000">
                <a:ea typeface="+mn-lt"/>
                <a:cs typeface="+mn-lt"/>
                <a:hlinkClick r:id="rId2"/>
              </a:rPr>
              <a:t>www.am-gp.com</a:t>
            </a:r>
            <a:r>
              <a:rPr lang="it-IT" sz="2000">
                <a:ea typeface="+mn-lt"/>
                <a:cs typeface="+mn-lt"/>
              </a:rPr>
              <a:t> dove, trovandosi dinanzi al </a:t>
            </a:r>
            <a:r>
              <a:rPr lang="it-IT" sz="2000" err="1">
                <a:ea typeface="+mn-lt"/>
                <a:cs typeface="+mn-lt"/>
              </a:rPr>
              <a:t>form</a:t>
            </a:r>
            <a:r>
              <a:rPr lang="it-IT" sz="2000">
                <a:ea typeface="+mn-lt"/>
                <a:cs typeface="+mn-lt"/>
              </a:rPr>
              <a:t> di login, lo compila nel seguente modo:</a:t>
            </a:r>
            <a:endParaRPr lang="it-IT" sz="2000"/>
          </a:p>
          <a:p>
            <a:r>
              <a:rPr lang="it-IT" sz="2000">
                <a:ea typeface="+mn-lt"/>
                <a:cs typeface="+mn-lt"/>
              </a:rPr>
              <a:t>• ID: LCC56425TY4567</a:t>
            </a:r>
            <a:br>
              <a:rPr lang="it-IT" sz="2000">
                <a:ea typeface="+mn-lt"/>
                <a:cs typeface="+mn-lt"/>
              </a:rPr>
            </a:br>
            <a:r>
              <a:rPr lang="it-IT" sz="2000">
                <a:ea typeface="+mn-lt"/>
                <a:cs typeface="+mn-lt"/>
              </a:rPr>
              <a:t>• Password: pichuLuca82</a:t>
            </a:r>
            <a:endParaRPr lang="it-IT" sz="2000"/>
          </a:p>
          <a:p>
            <a:r>
              <a:rPr lang="it-IT" sz="2000">
                <a:ea typeface="+mn-lt"/>
                <a:cs typeface="+mn-lt"/>
              </a:rPr>
              <a:t>Dopo aver inserito correttamente i dati, prosegue con l’invio di questi cliccando sul pulsante apposito e venendo quindi reindirizzato nella pagina “Casella di posta”, visualizza su schermo sotto forma di anteprima i vari messaggi ricevuti e, tra questi, verifica se è presente quello inviato dal Pilota Sebastian Vettel. Una volta trovato il messaggio, cliccandoci su, ne legge il corpo che non è altro che un feedback: Sebastian scrive, di volere un retrotreno più stabile.</a:t>
            </a:r>
            <a:endParaRPr lang="it-IT" sz="2000"/>
          </a:p>
          <a:p>
            <a:r>
              <a:rPr lang="it-IT" sz="2000">
                <a:ea typeface="+mn-lt"/>
                <a:cs typeface="+mn-lt"/>
              </a:rPr>
              <a:t>A questo punto Luca clicca sul link “Gestione Setup” presente sulla </a:t>
            </a:r>
            <a:r>
              <a:rPr lang="it-IT" sz="2000" err="1">
                <a:ea typeface="+mn-lt"/>
                <a:cs typeface="+mn-lt"/>
              </a:rPr>
              <a:t>navbar</a:t>
            </a:r>
            <a:r>
              <a:rPr lang="it-IT" sz="2000">
                <a:ea typeface="+mn-lt"/>
                <a:cs typeface="+mn-lt"/>
              </a:rPr>
              <a:t>, e, una volta ridirizzato alla pagina dedicata , cliccando sul pulsante “Carica Setup”, gli si apre una finestra di dialogo con il file system dove seleziona il file “setup1.stp”.</a:t>
            </a:r>
            <a:br>
              <a:rPr lang="it-IT" sz="2000">
                <a:ea typeface="+mn-lt"/>
                <a:cs typeface="+mn-lt"/>
              </a:rPr>
            </a:b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82887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B9ABE766-0252-497F-A87F-10BCE503C835}"/>
              </a:ext>
            </a:extLst>
          </p:cNvPr>
          <p:cNvSpPr txBox="1"/>
          <p:nvPr/>
        </p:nvSpPr>
        <p:spPr>
          <a:xfrm>
            <a:off x="756249" y="885645"/>
            <a:ext cx="8738558" cy="55707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000">
                <a:ea typeface="+mn-lt"/>
                <a:cs typeface="+mn-lt"/>
              </a:rPr>
              <a:t>Luca, visualizza delle informazioni, sotto forma di testo, quali:</a:t>
            </a:r>
          </a:p>
          <a:p>
            <a:pPr marL="285750" indent="-285750">
              <a:buFont typeface="Arial,Sans-Serif"/>
              <a:buChar char="•"/>
            </a:pPr>
            <a:r>
              <a:rPr lang="it-IT" sz="2000">
                <a:ea typeface="+mn-lt"/>
                <a:cs typeface="+mn-lt"/>
              </a:rPr>
              <a:t>Carico Aerodinamico Posteriore: 6</a:t>
            </a:r>
          </a:p>
          <a:p>
            <a:pPr marL="285750" indent="-285750">
              <a:buFont typeface="Arial,Sans-Serif"/>
              <a:buChar char="•"/>
            </a:pPr>
            <a:r>
              <a:rPr lang="it-IT" sz="2000">
                <a:ea typeface="+mn-lt"/>
                <a:cs typeface="+mn-lt"/>
              </a:rPr>
              <a:t>Carico Aerodinamico Anteriore: 5</a:t>
            </a:r>
          </a:p>
          <a:p>
            <a:pPr marL="285750" indent="-285750">
              <a:buFont typeface="Arial,Sans-Serif"/>
              <a:buChar char="•"/>
            </a:pPr>
            <a:r>
              <a:rPr lang="it-IT" sz="2000">
                <a:ea typeface="+mn-lt"/>
                <a:cs typeface="+mn-lt"/>
              </a:rPr>
              <a:t>Campanatura Anteriore: 0</a:t>
            </a:r>
          </a:p>
          <a:p>
            <a:pPr marL="285750" indent="-285750">
              <a:buFont typeface="Arial,Sans-Serif"/>
              <a:buChar char="•"/>
            </a:pPr>
            <a:r>
              <a:rPr lang="it-IT" sz="2000">
                <a:ea typeface="+mn-lt"/>
                <a:cs typeface="+mn-lt"/>
              </a:rPr>
              <a:t>Campanatura Posteriore: -1</a:t>
            </a:r>
          </a:p>
          <a:p>
            <a:pPr marL="285750" indent="-285750">
              <a:buFont typeface="Arial"/>
              <a:buChar char="•"/>
            </a:pPr>
            <a:r>
              <a:rPr lang="it-IT" sz="2000">
                <a:ea typeface="+mn-lt"/>
                <a:cs typeface="+mn-lt"/>
              </a:rPr>
              <a:t>Convergenza Anteriore: 2</a:t>
            </a:r>
            <a:endParaRPr lang="it-IT" sz="2000"/>
          </a:p>
          <a:p>
            <a:pPr marL="285750" indent="-285750">
              <a:buFont typeface="Arial"/>
              <a:buChar char="•"/>
            </a:pPr>
            <a:r>
              <a:rPr lang="it-IT" sz="2000">
                <a:ea typeface="+mn-lt"/>
                <a:cs typeface="+mn-lt"/>
              </a:rPr>
              <a:t>Convergenza Posteriore: -1</a:t>
            </a:r>
            <a:endParaRPr lang="it-IT" sz="2000"/>
          </a:p>
          <a:p>
            <a:pPr marL="285750" indent="-285750">
              <a:buFont typeface="Arial"/>
              <a:buChar char="•"/>
            </a:pPr>
            <a:r>
              <a:rPr lang="it-IT" sz="2000">
                <a:ea typeface="+mn-lt"/>
                <a:cs typeface="+mn-lt"/>
              </a:rPr>
              <a:t>Pressione dei Freni: 80%</a:t>
            </a:r>
            <a:endParaRPr lang="it-IT" sz="2000"/>
          </a:p>
          <a:p>
            <a:pPr marL="285750" indent="-285750">
              <a:buFont typeface="Arial"/>
              <a:buChar char="•"/>
            </a:pPr>
            <a:r>
              <a:rPr lang="it-IT" sz="2000">
                <a:ea typeface="+mn-lt"/>
                <a:cs typeface="+mn-lt"/>
              </a:rPr>
              <a:t>Barra Antirollio Posteriore: 3</a:t>
            </a:r>
            <a:endParaRPr lang="it-IT" sz="2000"/>
          </a:p>
          <a:p>
            <a:pPr marL="285750" indent="-285750">
              <a:buFont typeface="Arial"/>
              <a:buChar char="•"/>
            </a:pPr>
            <a:r>
              <a:rPr lang="it-IT" sz="2000">
                <a:ea typeface="+mn-lt"/>
                <a:cs typeface="+mn-lt"/>
              </a:rPr>
              <a:t>Barra Antirollio Anteriore: 3</a:t>
            </a:r>
            <a:endParaRPr lang="it-IT" sz="2000"/>
          </a:p>
          <a:p>
            <a:pPr marL="285750" indent="-285750">
              <a:buFont typeface="Arial"/>
              <a:buChar char="•"/>
            </a:pPr>
            <a:r>
              <a:rPr lang="it-IT" sz="2000">
                <a:ea typeface="+mn-lt"/>
                <a:cs typeface="+mn-lt"/>
              </a:rPr>
              <a:t>Mappatura Motore: Standard</a:t>
            </a:r>
            <a:endParaRPr lang="it-IT" sz="2000"/>
          </a:p>
          <a:p>
            <a:r>
              <a:rPr lang="it-IT" sz="2000">
                <a:ea typeface="+mn-lt"/>
                <a:cs typeface="+mn-lt"/>
              </a:rPr>
              <a:t>Dopo una prima lettura, decide di cambiare la rigidità della Barra Antirollio Posteriore, rendendola più rigida, per rispondere alle esigenze del pilota. E quindi, dopo aver trovato la sezione giusta, inserisce un valore pari a 6, esporta il Setup come un nuovo file “setup2.stp” cliccando sul pulsante “Esporta”. A questo punto non gli resta che salvare il setup cliccando sul pulsante “Salva”.</a:t>
            </a:r>
            <a:endParaRPr lang="it-IT" sz="2000"/>
          </a:p>
          <a:p>
            <a:endParaRPr lang="it-IT">
              <a:ea typeface="+mn-lt"/>
              <a:cs typeface="+mn-lt"/>
            </a:endParaRPr>
          </a:p>
          <a:p>
            <a:pPr algn="l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81512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E363F7-7388-4206-B3A2-34C51608D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799" y="255207"/>
            <a:ext cx="10166975" cy="1779085"/>
          </a:xfrm>
        </p:spPr>
        <p:txBody>
          <a:bodyPr/>
          <a:lstStyle/>
          <a:p>
            <a:r>
              <a:rPr lang="it-IT" b="1" i="1" u="sng"/>
              <a:t>USE CASE</a:t>
            </a:r>
            <a:r>
              <a:rPr lang="it-IT" sz="2000">
                <a:ea typeface="+mj-lt"/>
                <a:cs typeface="+mj-lt"/>
              </a:rPr>
              <a:t>-</a:t>
            </a:r>
            <a:r>
              <a:rPr lang="it-IT" sz="2000"/>
              <a:t> login()</a:t>
            </a:r>
            <a:endParaRPr lang="it-IT" sz="2000" i="1"/>
          </a:p>
          <a:p>
            <a:endParaRPr lang="it-IT"/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93F5F54D-4A4E-4267-8358-2A24DC96C8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767934"/>
              </p:ext>
            </p:extLst>
          </p:nvPr>
        </p:nvGraphicFramePr>
        <p:xfrm>
          <a:off x="859646" y="2098095"/>
          <a:ext cx="10308107" cy="45668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0680">
                  <a:extLst>
                    <a:ext uri="{9D8B030D-6E8A-4147-A177-3AD203B41FA5}">
                      <a16:colId xmlns:a16="http://schemas.microsoft.com/office/drawing/2014/main" val="2135121406"/>
                    </a:ext>
                  </a:extLst>
                </a:gridCol>
                <a:gridCol w="6637427">
                  <a:extLst>
                    <a:ext uri="{9D8B030D-6E8A-4147-A177-3AD203B41FA5}">
                      <a16:colId xmlns:a16="http://schemas.microsoft.com/office/drawing/2014/main" val="3276283155"/>
                    </a:ext>
                  </a:extLst>
                </a:gridCol>
              </a:tblGrid>
              <a:tr h="584984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b="0" i="0" u="none" strike="noStrike" noProof="0">
                          <a:latin typeface="Gill Sans MT"/>
                        </a:rPr>
                        <a:t>NOME</a:t>
                      </a:r>
                      <a:endParaRPr lang="it-IT"/>
                    </a:p>
                    <a:p>
                      <a:pPr lvl="0">
                        <a:buNone/>
                      </a:pPr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b="0" i="0" u="none" strike="noStrike" noProof="0">
                          <a:latin typeface="Gill Sans MT"/>
                        </a:rPr>
                        <a:t>UC Login()</a:t>
                      </a:r>
                      <a:endParaRPr lang="it-IT"/>
                    </a:p>
                    <a:p>
                      <a:pPr lvl="0">
                        <a:buNone/>
                      </a:pPr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0205310"/>
                  </a:ext>
                </a:extLst>
              </a:tr>
              <a:tr h="551235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0" u="none" strike="noStrike" noProof="0">
                          <a:latin typeface="Gill Sans MT"/>
                        </a:rPr>
                        <a:t>ATTORI PARTECIPANTI</a:t>
                      </a:r>
                      <a:endParaRPr lang="it-IT" sz="1600"/>
                    </a:p>
                    <a:p>
                      <a:pPr lvl="0">
                        <a:buNone/>
                      </a:pPr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0" u="none" strike="noStrike" noProof="0">
                          <a:latin typeface="Gill Sans MT"/>
                        </a:rPr>
                        <a:t>Utente</a:t>
                      </a:r>
                      <a:endParaRPr lang="it-IT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717205"/>
                  </a:ext>
                </a:extLst>
              </a:tr>
              <a:tr h="76498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0" u="none" strike="noStrike" noProof="0">
                          <a:latin typeface="Gill Sans MT"/>
                        </a:rPr>
                        <a:t>ENTRY CONDITION</a:t>
                      </a:r>
                      <a:endParaRPr lang="it-IT" sz="1600"/>
                    </a:p>
                    <a:p>
                      <a:pPr lvl="0">
                        <a:buNone/>
                      </a:pPr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it-IT" sz="1600" b="0" i="0" u="none" strike="noStrike" noProof="0">
                          <a:latin typeface="Gill Sans MT"/>
                        </a:rPr>
                        <a:t>L’utente si trova nella pagina di Login.</a:t>
                      </a:r>
                      <a:endParaRPr lang="it-IT" sz="1600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it-IT" sz="1600" b="0" i="0" u="none" strike="noStrike" noProof="0"/>
                        <a:t>L’utente non è autenticato.</a:t>
                      </a:r>
                      <a:endParaRPr lang="it-IT" sz="1600" b="0" i="0" u="none" strike="noStrike" noProof="0">
                        <a:latin typeface="Gill Sans MT"/>
                      </a:endParaRPr>
                    </a:p>
                    <a:p>
                      <a:pPr lvl="0">
                        <a:buNone/>
                      </a:pPr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358496"/>
                  </a:ext>
                </a:extLst>
              </a:tr>
              <a:tr h="2463686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0" u="none" strike="noStrike" noProof="0">
                          <a:latin typeface="Gill Sans MT"/>
                        </a:rPr>
                        <a:t>FLOW OF EVENT</a:t>
                      </a:r>
                      <a:endParaRPr lang="it-IT" sz="1600"/>
                    </a:p>
                    <a:p>
                      <a:pPr lvl="0">
                        <a:buNone/>
                      </a:pPr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it-IT" sz="1600" b="0" i="0" u="none" strike="noStrike" noProof="0">
                          <a:latin typeface="Gill Sans MT"/>
                        </a:rPr>
                        <a:t>L’utente compila i campi ID e password del </a:t>
                      </a:r>
                      <a:r>
                        <a:rPr lang="it-IT" sz="1600" b="0" i="0" u="none" strike="noStrike" noProof="0" err="1">
                          <a:latin typeface="Gill Sans MT"/>
                        </a:rPr>
                        <a:t>form</a:t>
                      </a:r>
                      <a:r>
                        <a:rPr lang="it-IT" sz="1600" b="0" i="0" u="none" strike="noStrike" noProof="0">
                          <a:latin typeface="Gill Sans MT"/>
                        </a:rPr>
                        <a:t>, definito nella tabella </a:t>
                      </a:r>
                      <a:r>
                        <a:rPr lang="it-IT" sz="1600" b="0" i="0" u="none" strike="noStrike" noProof="0" err="1">
                          <a:latin typeface="Gill Sans MT"/>
                        </a:rPr>
                        <a:t>Form_Login</a:t>
                      </a:r>
                      <a:r>
                        <a:rPr lang="it-IT" sz="1600" b="0" i="0" u="none" strike="noStrike" noProof="0">
                          <a:latin typeface="Gill Sans MT"/>
                        </a:rPr>
                        <a:t> e presente nella pagina di Login, con i propri dati</a:t>
                      </a:r>
                    </a:p>
                    <a:p>
                      <a:pPr marL="34290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endParaRPr lang="it-IT" sz="1600" b="0" i="0" u="none" strike="noStrike" noProof="0">
                        <a:latin typeface="Gill Sans MT"/>
                      </a:endParaRPr>
                    </a:p>
                    <a:p>
                      <a:pPr marL="34290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it-IT" sz="1600" b="0" i="0" u="none" strike="noStrike" noProof="0"/>
                        <a:t>L’utente clicca sul pulsante di Login inviando quindi, al sistema, i dati inseriti nel </a:t>
                      </a:r>
                      <a:r>
                        <a:rPr lang="it-IT" sz="1600" b="0" i="0" u="none" strike="noStrike" noProof="0" err="1"/>
                        <a:t>form</a:t>
                      </a:r>
                      <a:endParaRPr lang="it-IT" err="1"/>
                    </a:p>
                    <a:p>
                      <a:pPr marL="34290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endParaRPr lang="it-IT" sz="1600" b="0" i="0" u="none" strike="noStrike" noProof="0"/>
                    </a:p>
                    <a:p>
                      <a:pPr marL="34290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it-IT" sz="1600" b="0" i="0" u="none" strike="noStrike" noProof="0">
                          <a:highlight>
                            <a:srgbClr val="808080"/>
                          </a:highlight>
                        </a:rPr>
                        <a:t>  Il sistema valida i campi del </a:t>
                      </a:r>
                      <a:r>
                        <a:rPr lang="it-IT" sz="1600" b="0" i="0" u="none" strike="noStrike" noProof="0" err="1">
                          <a:highlight>
                            <a:srgbClr val="808080"/>
                          </a:highlight>
                        </a:rPr>
                        <a:t>form</a:t>
                      </a:r>
                      <a:r>
                        <a:rPr lang="it-IT" sz="1600" b="0" i="0" u="none" strike="noStrike" noProof="0">
                          <a:highlight>
                            <a:srgbClr val="808080"/>
                          </a:highlight>
                        </a:rPr>
                        <a:t> assicurandosi che rispettino i vincoli specificati nella tabella </a:t>
                      </a:r>
                      <a:r>
                        <a:rPr lang="it-IT" sz="1600" b="0" i="0" u="none" strike="noStrike" noProof="0" err="1">
                          <a:highlight>
                            <a:srgbClr val="808080"/>
                          </a:highlight>
                        </a:rPr>
                        <a:t>Form_Login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5582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40110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TC103457464[[fn=Dividend]]</Template>
  <TotalTime>115</TotalTime>
  <Words>2366</Words>
  <Application>Microsoft Office PowerPoint</Application>
  <PresentationFormat>Widescreen</PresentationFormat>
  <Paragraphs>378</Paragraphs>
  <Slides>42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42</vt:i4>
      </vt:variant>
    </vt:vector>
  </HeadingPairs>
  <TitlesOfParts>
    <vt:vector size="43" baseType="lpstr">
      <vt:lpstr>Dividend</vt:lpstr>
      <vt:lpstr>AM-GP</vt:lpstr>
      <vt:lpstr>OBIETTIVO</vt:lpstr>
      <vt:lpstr>Requirements elicitation</vt:lpstr>
      <vt:lpstr>Requisiti funzionali</vt:lpstr>
      <vt:lpstr>Requisiti funzionali per tecnico</vt:lpstr>
      <vt:lpstr>Requisiti non funzionali</vt:lpstr>
      <vt:lpstr>SCENARIO - Tecnico entra, legge feedback, carica setup,  fa dei cambiamenti, salva stato e lo esporta </vt:lpstr>
      <vt:lpstr>Presentazione standard di PowerPoint</vt:lpstr>
      <vt:lpstr>USE CASE- login() </vt:lpstr>
      <vt:lpstr>USE CASE- login() </vt:lpstr>
      <vt:lpstr>USE CASE- login() / Form_Login  </vt:lpstr>
      <vt:lpstr>USE CASE - SalvaSetup()  </vt:lpstr>
      <vt:lpstr>USE CASE - SalvaSetup()  </vt:lpstr>
      <vt:lpstr>USE CASE- login() / Form_GestioneSetup   </vt:lpstr>
      <vt:lpstr>USE CASE - VisualizzaSetup()   </vt:lpstr>
      <vt:lpstr>USE CASE - VISUALIZZASETUP()   </vt:lpstr>
      <vt:lpstr>USE CASE - InvalidInputException()    </vt:lpstr>
      <vt:lpstr>USE CASE - INVALIDINPUTEXCEPTION()   </vt:lpstr>
      <vt:lpstr>USE CASE DIAGRAM TECNICO</vt:lpstr>
      <vt:lpstr>Esempi di mockup</vt:lpstr>
      <vt:lpstr>Esempi di mockup</vt:lpstr>
      <vt:lpstr>CLASS DIAGRAM MESSAGGI e tecnico</vt:lpstr>
      <vt:lpstr> SEQUENCE DIAGRAM - LOGIN     </vt:lpstr>
      <vt:lpstr>Sequence diagram – login invalid input exception</vt:lpstr>
      <vt:lpstr>SEQUENCE DIAGRAM – salva setup</vt:lpstr>
      <vt:lpstr>Sequence diagram – visualizza setup</vt:lpstr>
      <vt:lpstr>System design</vt:lpstr>
      <vt:lpstr>Divisione in sottosistemi</vt:lpstr>
      <vt:lpstr>Controllo di Accesso e Sicurezza </vt:lpstr>
      <vt:lpstr>GESTIONE DEI dati persistenti</vt:lpstr>
      <vt:lpstr>Mapping db</vt:lpstr>
      <vt:lpstr>Object design</vt:lpstr>
      <vt:lpstr>Trade off – FASE DI OBJECT DESIGN</vt:lpstr>
      <vt:lpstr>Packages</vt:lpstr>
      <vt:lpstr>TESTING</vt:lpstr>
      <vt:lpstr>Test Cases per Funzionalità - LOGIN  </vt:lpstr>
      <vt:lpstr>Test Cases per Funzionalità - LOGIN  </vt:lpstr>
      <vt:lpstr>TEST CASES PER FUNZIONALITÀ - LOGIN </vt:lpstr>
      <vt:lpstr>TEST CASES PER FUNZIONALITÀ - LOGIN / TC 1.1 </vt:lpstr>
      <vt:lpstr>TEST CASES PER FUNZIONALITÀ - LOGIN / TC 1.2 </vt:lpstr>
      <vt:lpstr>Test di sistema con selenium</vt:lpstr>
      <vt:lpstr>Am-gp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Giovanni Renzulli</dc:creator>
  <cp:lastModifiedBy>Giovanni Renzulli</cp:lastModifiedBy>
  <cp:revision>380</cp:revision>
  <dcterms:created xsi:type="dcterms:W3CDTF">2021-02-10T22:05:29Z</dcterms:created>
  <dcterms:modified xsi:type="dcterms:W3CDTF">2021-02-15T13:21:16Z</dcterms:modified>
</cp:coreProperties>
</file>