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82" r:id="rId5"/>
    <p:sldId id="283" r:id="rId6"/>
    <p:sldId id="257" r:id="rId7"/>
    <p:sldId id="258" r:id="rId8"/>
    <p:sldId id="274" r:id="rId9"/>
    <p:sldId id="275" r:id="rId10"/>
    <p:sldId id="280" r:id="rId11"/>
    <p:sldId id="259" r:id="rId12"/>
    <p:sldId id="260" r:id="rId13"/>
    <p:sldId id="262" r:id="rId14"/>
    <p:sldId id="261" r:id="rId15"/>
    <p:sldId id="263" r:id="rId16"/>
    <p:sldId id="264" r:id="rId17"/>
    <p:sldId id="265" r:id="rId18"/>
    <p:sldId id="266" r:id="rId19"/>
    <p:sldId id="268" r:id="rId20"/>
    <p:sldId id="269" r:id="rId21"/>
    <p:sldId id="278" r:id="rId22"/>
    <p:sldId id="281" r:id="rId23"/>
    <p:sldId id="270" r:id="rId24"/>
    <p:sldId id="277" r:id="rId25"/>
    <p:sldId id="276" r:id="rId26"/>
    <p:sldId id="279" r:id="rId27"/>
    <p:sldId id="290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7CA70-7F4B-8921-5E01-9F6408219B4D}" v="1" dt="2021-02-12T22:53:55.687"/>
    <p1510:client id="{F288EE70-4BFB-6F76-26B9-AE7F3E9DF248}" v="997" dt="2021-02-12T23:59:21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684D2-048A-409E-86E8-40AE700AA0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7E7BAA-C3A3-42E4-BB8D-135A9BDF2929}">
      <dgm:prSet/>
      <dgm:spPr/>
      <dgm:t>
        <a:bodyPr/>
        <a:lstStyle/>
        <a:p>
          <a:r>
            <a:rPr lang="it-IT" dirty="0"/>
            <a:t>In base alle richieste sono state individuate una serie di funzionalità core</a:t>
          </a:r>
          <a:endParaRPr lang="en-US" dirty="0"/>
        </a:p>
      </dgm:t>
    </dgm:pt>
    <dgm:pt modelId="{5BA2E8C8-B934-42AD-820A-E69862D6B294}" type="parTrans" cxnId="{488C5674-9337-48F4-8919-E879E84F1A33}">
      <dgm:prSet/>
      <dgm:spPr/>
      <dgm:t>
        <a:bodyPr/>
        <a:lstStyle/>
        <a:p>
          <a:endParaRPr lang="en-US"/>
        </a:p>
      </dgm:t>
    </dgm:pt>
    <dgm:pt modelId="{64FCBF4A-59EF-4944-81FA-4EEB4B3CC5A1}" type="sibTrans" cxnId="{488C5674-9337-48F4-8919-E879E84F1A33}">
      <dgm:prSet/>
      <dgm:spPr/>
      <dgm:t>
        <a:bodyPr/>
        <a:lstStyle/>
        <a:p>
          <a:endParaRPr lang="en-US"/>
        </a:p>
      </dgm:t>
    </dgm:pt>
    <dgm:pt modelId="{5CED076F-0B91-49C9-A5CF-C6A34EAEE0F7}">
      <dgm:prSet phldr="0"/>
      <dgm:spPr/>
      <dgm:t>
        <a:bodyPr/>
        <a:lstStyle/>
        <a:p>
          <a:pPr rtl="0"/>
          <a:r>
            <a:rPr lang="it-IT" dirty="0">
              <a:latin typeface="Gill Sans MT" panose="020B0502020104020203"/>
            </a:rPr>
            <a:t>Altre funzionalità sono state considerate non prioritarie e implementabili in successive iterazioni</a:t>
          </a:r>
          <a:endParaRPr lang="it-IT" dirty="0"/>
        </a:p>
      </dgm:t>
    </dgm:pt>
    <dgm:pt modelId="{0AD4E434-272A-473D-A749-A9D97B5502B0}" type="parTrans" cxnId="{95871726-B441-41DB-8EFF-F9F2157DAD37}">
      <dgm:prSet/>
      <dgm:spPr/>
      <dgm:t>
        <a:bodyPr/>
        <a:lstStyle/>
        <a:p>
          <a:endParaRPr lang="en-US"/>
        </a:p>
      </dgm:t>
    </dgm:pt>
    <dgm:pt modelId="{262DE57D-A043-4B45-A5A2-84F8EC814B76}" type="sibTrans" cxnId="{95871726-B441-41DB-8EFF-F9F2157DAD37}">
      <dgm:prSet/>
      <dgm:spPr/>
      <dgm:t>
        <a:bodyPr/>
        <a:lstStyle/>
        <a:p>
          <a:endParaRPr lang="en-US"/>
        </a:p>
      </dgm:t>
    </dgm:pt>
    <dgm:pt modelId="{0563F8C8-0816-4BC0-931D-CF362B4F3C23}" type="pres">
      <dgm:prSet presAssocID="{722684D2-048A-409E-86E8-40AE700AA009}" presName="root" presStyleCnt="0">
        <dgm:presLayoutVars>
          <dgm:dir/>
          <dgm:resizeHandles val="exact"/>
        </dgm:presLayoutVars>
      </dgm:prSet>
      <dgm:spPr/>
    </dgm:pt>
    <dgm:pt modelId="{EA668DC5-6E1F-4CEC-89B4-455042B0A447}" type="pres">
      <dgm:prSet presAssocID="{C87E7BAA-C3A3-42E4-BB8D-135A9BDF2929}" presName="compNode" presStyleCnt="0"/>
      <dgm:spPr/>
    </dgm:pt>
    <dgm:pt modelId="{3961A1CC-58B1-47FC-A83A-6A0CF51F08CA}" type="pres">
      <dgm:prSet presAssocID="{C87E7BAA-C3A3-42E4-BB8D-135A9BDF2929}" presName="bgRect" presStyleLbl="bgShp" presStyleIdx="0" presStyleCnt="2"/>
      <dgm:spPr/>
    </dgm:pt>
    <dgm:pt modelId="{643FB600-0AB6-43E0-BF84-8DE189FCE6E0}" type="pres">
      <dgm:prSet presAssocID="{C87E7BAA-C3A3-42E4-BB8D-135A9BDF29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C4099A-902C-4145-AA93-759FC5B65750}" type="pres">
      <dgm:prSet presAssocID="{C87E7BAA-C3A3-42E4-BB8D-135A9BDF2929}" presName="spaceRect" presStyleCnt="0"/>
      <dgm:spPr/>
    </dgm:pt>
    <dgm:pt modelId="{93EAC834-388E-486C-AB12-20C76D9554BD}" type="pres">
      <dgm:prSet presAssocID="{C87E7BAA-C3A3-42E4-BB8D-135A9BDF2929}" presName="parTx" presStyleLbl="revTx" presStyleIdx="0" presStyleCnt="2">
        <dgm:presLayoutVars>
          <dgm:chMax val="0"/>
          <dgm:chPref val="0"/>
        </dgm:presLayoutVars>
      </dgm:prSet>
      <dgm:spPr/>
    </dgm:pt>
    <dgm:pt modelId="{5B67A6E4-B5E6-4314-B97E-DE5D4433BF94}" type="pres">
      <dgm:prSet presAssocID="{64FCBF4A-59EF-4944-81FA-4EEB4B3CC5A1}" presName="sibTrans" presStyleCnt="0"/>
      <dgm:spPr/>
    </dgm:pt>
    <dgm:pt modelId="{9ED19F6A-719E-418A-9A5E-F5D8D73847A9}" type="pres">
      <dgm:prSet presAssocID="{5CED076F-0B91-49C9-A5CF-C6A34EAEE0F7}" presName="compNode" presStyleCnt="0"/>
      <dgm:spPr/>
    </dgm:pt>
    <dgm:pt modelId="{DD1CC9AA-6A80-4DA2-AB1F-174D39939866}" type="pres">
      <dgm:prSet presAssocID="{5CED076F-0B91-49C9-A5CF-C6A34EAEE0F7}" presName="bgRect" presStyleLbl="bgShp" presStyleIdx="1" presStyleCnt="2"/>
      <dgm:spPr/>
    </dgm:pt>
    <dgm:pt modelId="{2E5AD86B-937F-41D6-BF95-02117C1DDFFC}" type="pres">
      <dgm:prSet presAssocID="{5CED076F-0B91-49C9-A5CF-C6A34EAEE0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diera"/>
        </a:ext>
      </dgm:extLst>
    </dgm:pt>
    <dgm:pt modelId="{0E56106D-44E7-4EE8-8032-3BB5F5B8807E}" type="pres">
      <dgm:prSet presAssocID="{5CED076F-0B91-49C9-A5CF-C6A34EAEE0F7}" presName="spaceRect" presStyleCnt="0"/>
      <dgm:spPr/>
    </dgm:pt>
    <dgm:pt modelId="{9DDC01AF-F4FE-4F59-9FD0-BBE85F7438E6}" type="pres">
      <dgm:prSet presAssocID="{5CED076F-0B91-49C9-A5CF-C6A34EAEE0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871726-B441-41DB-8EFF-F9F2157DAD37}" srcId="{722684D2-048A-409E-86E8-40AE700AA009}" destId="{5CED076F-0B91-49C9-A5CF-C6A34EAEE0F7}" srcOrd="1" destOrd="0" parTransId="{0AD4E434-272A-473D-A749-A9D97B5502B0}" sibTransId="{262DE57D-A043-4B45-A5A2-84F8EC814B76}"/>
    <dgm:cxn modelId="{488C5674-9337-48F4-8919-E879E84F1A33}" srcId="{722684D2-048A-409E-86E8-40AE700AA009}" destId="{C87E7BAA-C3A3-42E4-BB8D-135A9BDF2929}" srcOrd="0" destOrd="0" parTransId="{5BA2E8C8-B934-42AD-820A-E69862D6B294}" sibTransId="{64FCBF4A-59EF-4944-81FA-4EEB4B3CC5A1}"/>
    <dgm:cxn modelId="{884D41B9-CBDC-4380-9036-F0CE58257653}" type="presOf" srcId="{722684D2-048A-409E-86E8-40AE700AA009}" destId="{0563F8C8-0816-4BC0-931D-CF362B4F3C23}" srcOrd="0" destOrd="0" presId="urn:microsoft.com/office/officeart/2018/2/layout/IconVerticalSolidList"/>
    <dgm:cxn modelId="{399CE1C1-34FB-488B-AC85-15135E407D00}" type="presOf" srcId="{C87E7BAA-C3A3-42E4-BB8D-135A9BDF2929}" destId="{93EAC834-388E-486C-AB12-20C76D9554BD}" srcOrd="0" destOrd="0" presId="urn:microsoft.com/office/officeart/2018/2/layout/IconVerticalSolidList"/>
    <dgm:cxn modelId="{625A10F1-6667-416F-B74A-98D39B8ED570}" type="presOf" srcId="{5CED076F-0B91-49C9-A5CF-C6A34EAEE0F7}" destId="{9DDC01AF-F4FE-4F59-9FD0-BBE85F7438E6}" srcOrd="0" destOrd="0" presId="urn:microsoft.com/office/officeart/2018/2/layout/IconVerticalSolidList"/>
    <dgm:cxn modelId="{E70190E8-E41B-42FF-9A13-33DF16DA32A2}" type="presParOf" srcId="{0563F8C8-0816-4BC0-931D-CF362B4F3C23}" destId="{EA668DC5-6E1F-4CEC-89B4-455042B0A447}" srcOrd="0" destOrd="0" presId="urn:microsoft.com/office/officeart/2018/2/layout/IconVerticalSolidList"/>
    <dgm:cxn modelId="{E025BEB0-4197-4AF0-AA12-D890645F3572}" type="presParOf" srcId="{EA668DC5-6E1F-4CEC-89B4-455042B0A447}" destId="{3961A1CC-58B1-47FC-A83A-6A0CF51F08CA}" srcOrd="0" destOrd="0" presId="urn:microsoft.com/office/officeart/2018/2/layout/IconVerticalSolidList"/>
    <dgm:cxn modelId="{64C791AD-5315-47BA-8D18-0B026DC4A865}" type="presParOf" srcId="{EA668DC5-6E1F-4CEC-89B4-455042B0A447}" destId="{643FB600-0AB6-43E0-BF84-8DE189FCE6E0}" srcOrd="1" destOrd="0" presId="urn:microsoft.com/office/officeart/2018/2/layout/IconVerticalSolidList"/>
    <dgm:cxn modelId="{591C4D86-13A7-4D57-AAEA-C805A7414B3A}" type="presParOf" srcId="{EA668DC5-6E1F-4CEC-89B4-455042B0A447}" destId="{B3C4099A-902C-4145-AA93-759FC5B65750}" srcOrd="2" destOrd="0" presId="urn:microsoft.com/office/officeart/2018/2/layout/IconVerticalSolidList"/>
    <dgm:cxn modelId="{E0509A8D-0B2C-44A3-94D0-BA268907B880}" type="presParOf" srcId="{EA668DC5-6E1F-4CEC-89B4-455042B0A447}" destId="{93EAC834-388E-486C-AB12-20C76D9554BD}" srcOrd="3" destOrd="0" presId="urn:microsoft.com/office/officeart/2018/2/layout/IconVerticalSolidList"/>
    <dgm:cxn modelId="{F4B617B5-2889-47F0-A290-FEDA121F0D07}" type="presParOf" srcId="{0563F8C8-0816-4BC0-931D-CF362B4F3C23}" destId="{5B67A6E4-B5E6-4314-B97E-DE5D4433BF94}" srcOrd="1" destOrd="0" presId="urn:microsoft.com/office/officeart/2018/2/layout/IconVerticalSolidList"/>
    <dgm:cxn modelId="{028E4062-2723-44B3-B696-4E70CD45AE83}" type="presParOf" srcId="{0563F8C8-0816-4BC0-931D-CF362B4F3C23}" destId="{9ED19F6A-719E-418A-9A5E-F5D8D73847A9}" srcOrd="2" destOrd="0" presId="urn:microsoft.com/office/officeart/2018/2/layout/IconVerticalSolidList"/>
    <dgm:cxn modelId="{CF29B66A-83D8-47F8-A0FA-36BDC6ECC19A}" type="presParOf" srcId="{9ED19F6A-719E-418A-9A5E-F5D8D73847A9}" destId="{DD1CC9AA-6A80-4DA2-AB1F-174D39939866}" srcOrd="0" destOrd="0" presId="urn:microsoft.com/office/officeart/2018/2/layout/IconVerticalSolidList"/>
    <dgm:cxn modelId="{E295D7C6-4C3F-4BB0-862C-9860BBF31BD1}" type="presParOf" srcId="{9ED19F6A-719E-418A-9A5E-F5D8D73847A9}" destId="{2E5AD86B-937F-41D6-BF95-02117C1DDFFC}" srcOrd="1" destOrd="0" presId="urn:microsoft.com/office/officeart/2018/2/layout/IconVerticalSolidList"/>
    <dgm:cxn modelId="{4301EB66-47AF-4D68-BC39-C56B437C3EC0}" type="presParOf" srcId="{9ED19F6A-719E-418A-9A5E-F5D8D73847A9}" destId="{0E56106D-44E7-4EE8-8032-3BB5F5B8807E}" srcOrd="2" destOrd="0" presId="urn:microsoft.com/office/officeart/2018/2/layout/IconVerticalSolidList"/>
    <dgm:cxn modelId="{6932AF68-5E13-44ED-9A55-96742851653E}" type="presParOf" srcId="{9ED19F6A-719E-418A-9A5E-F5D8D73847A9}" destId="{9DDC01AF-F4FE-4F59-9FD0-BBE85F7438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1A1CC-58B1-47FC-A83A-6A0CF51F08CA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FB600-0AB6-43E0-BF84-8DE189FCE6E0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AC834-388E-486C-AB12-20C76D9554BD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In base alle richieste sono state individuate una serie di funzionalità core</a:t>
          </a:r>
          <a:endParaRPr lang="en-US" sz="2500" kern="1200" dirty="0"/>
        </a:p>
      </dsp:txBody>
      <dsp:txXfrm>
        <a:off x="1631713" y="765233"/>
        <a:ext cx="5380656" cy="1412739"/>
      </dsp:txXfrm>
    </dsp:sp>
    <dsp:sp modelId="{DD1CC9AA-6A80-4DA2-AB1F-174D39939866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AD86B-937F-41D6-BF95-02117C1DDFFC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C01AF-F4FE-4F59-9FD0-BBE85F7438E6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Gill Sans MT" panose="020B0502020104020203"/>
            </a:rPr>
            <a:t>Altre funzionalità sono state considerate non prioritarie e implementabili in successive iterazioni</a:t>
          </a:r>
          <a:endParaRPr lang="it-IT" sz="2500" kern="1200" dirty="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-gp.com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8C2F6D-4772-4DD4-8D3C-E238CE20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AM-GP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45FDF6-0A27-404A-88D1-828804D4F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Progetto di ingegneria del software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514273-52B9-4590-8BD7-BE9D5A5E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44" r="-1" b="37954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F8B28-2AC5-4C25-83C2-687F17A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76644-C6B4-465A-AF80-50015EDD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49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RNF0 -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responsive.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RNF02 -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ottimizzata per schermi touch.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RNF03 -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in grado di spiegare, tramite suggerimenti, le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funzioni basilari del sistema della casella di Posta e un riassunto delle funzioni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basilari delle schermate di Creazione Strategia e Modifica del Setup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RNF04 - RELIABILITY: </a:t>
            </a:r>
            <a:r>
              <a:rPr lang="it-IT" sz="1800" b="0" i="0" u="none" strike="noStrike" baseline="0" dirty="0">
                <a:latin typeface="CambriaMath"/>
              </a:rPr>
              <a:t>E’ esplicitamente richiesto il suo utilizzo per un massimo di 3 giorni a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settimana, esclusivamente nei weekend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RNF05 - RELIABILITY: </a:t>
            </a:r>
            <a:r>
              <a:rPr lang="it-IT" sz="1800" b="0" i="0" u="none" strike="noStrike" baseline="0" dirty="0">
                <a:latin typeface="CambriaMath"/>
              </a:rPr>
              <a:t>E’ accettabile che il sistema venga riavviato nella situazione in cui si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verifica un guasto.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RNF06 - RELIABILITY : </a:t>
            </a:r>
            <a:r>
              <a:rPr lang="it-IT" sz="1800" b="0" i="0" u="none" strike="noStrike" baseline="0" dirty="0">
                <a:latin typeface="CambriaMath"/>
              </a:rPr>
              <a:t>E’ esplicitamente richiesto che in caso di malfunzionamenti non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vengano persi i dati relativi alle Strategie, i Circuiti e i Setup.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RNF07 - PERFORMANCE: </a:t>
            </a:r>
            <a:r>
              <a:rPr lang="it-IT" sz="1800" b="0" i="0" u="none" strike="noStrike" baseline="0" dirty="0">
                <a:latin typeface="CambriaMath"/>
              </a:rPr>
              <a:t>Il sistema deve essere in grado di supportare un numero di utenti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concorrenti compreso tra le 50 e 250 persone.</a:t>
            </a:r>
            <a:r>
              <a:rPr lang="it-IT" dirty="0">
                <a:ea typeface="+mn-lt"/>
                <a:cs typeface="+mn-lt"/>
              </a:rPr>
              <a:t>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RNF08 - PERFORMANCE: </a:t>
            </a:r>
            <a:r>
              <a:rPr lang="it-IT" sz="1800" b="0" i="0" u="none" strike="noStrike" baseline="0" dirty="0">
                <a:latin typeface="CambriaMath"/>
              </a:rPr>
              <a:t>Lo scambio dei messaggi tra gli utenti del sistema deve essere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istantaneo.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RNF09 - PERFORMANCE: </a:t>
            </a:r>
            <a:r>
              <a:rPr lang="it-IT" sz="1800" b="0" i="0" u="none" strike="noStrike" baseline="0" dirty="0">
                <a:latin typeface="CambriaMath"/>
              </a:rPr>
              <a:t>La creazione del setup deve essere ultimabile, includendo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l’esportazione, ed escludendo il tempo necessario per progettarlo (in quanto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non dipende dal software) in meno di 5 minuti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091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</a:t>
            </a:r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67934"/>
              </p:ext>
            </p:extLst>
          </p:nvPr>
        </p:nvGraphicFramePr>
        <p:xfrm>
          <a:off x="859646" y="2098095"/>
          <a:ext cx="10308107" cy="456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8498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Login()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512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Utente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7649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di Login.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non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46368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compila i campi ID e password del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, definito nella tabella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Form_Login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 e presente nella pagina di Login, con i propri dati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/>
                        <a:t>L’utente clicca sul pulsante di Login inviando quindi, al sistema, i dati inseriti nel </a:t>
                      </a:r>
                      <a:r>
                        <a:rPr lang="it-IT" sz="1600" b="0" i="0" u="none" strike="noStrike" noProof="0" err="1"/>
                        <a:t>form</a:t>
                      </a:r>
                      <a:endParaRPr lang="it-IT" err="1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  Il sistema valida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 assicurandosi che rispettino i vincoli specificati nella tabella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Form_Login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</a:t>
            </a:r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11894"/>
              </p:ext>
            </p:extLst>
          </p:nvPr>
        </p:nvGraphicFramePr>
        <p:xfrm>
          <a:off x="839877" y="2379852"/>
          <a:ext cx="1030810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4.  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</a:rPr>
                        <a:t>Il sistema controlla che un match sia presente all’interno del supporto di memoria persistente.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5.  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</a:rPr>
                        <a:t>Il sistema reindirizza l'utente nella pagina "Casella di Posta"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viene autenticato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“Casella di Posta”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err="1">
                          <a:latin typeface="Gill Sans MT"/>
                        </a:rPr>
                        <a:t>InvalidInputException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() al punto 3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err="1">
                          <a:latin typeface="Gill Sans MT"/>
                        </a:rPr>
                        <a:t>LoginFailedException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() al punto 4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7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 / </a:t>
            </a:r>
            <a:r>
              <a:rPr lang="it-IT" sz="2000" err="1">
                <a:ea typeface="+mj-lt"/>
                <a:cs typeface="+mj-lt"/>
              </a:rPr>
              <a:t>Form_Login</a:t>
            </a:r>
            <a:endParaRPr lang="it-IT" sz="2000" i="1" err="1"/>
          </a:p>
          <a:p>
            <a:endParaRPr lang="it-IT" sz="2000"/>
          </a:p>
          <a:p>
            <a:endParaRPr lang="it-IT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99CBF126-1664-4527-9680-EE2C8948C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2466"/>
              </p:ext>
            </p:extLst>
          </p:nvPr>
        </p:nvGraphicFramePr>
        <p:xfrm>
          <a:off x="1408430" y="2415709"/>
          <a:ext cx="9597410" cy="414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137">
                  <a:extLst>
                    <a:ext uri="{9D8B030D-6E8A-4147-A177-3AD203B41FA5}">
                      <a16:colId xmlns:a16="http://schemas.microsoft.com/office/drawing/2014/main" val="1928524119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4273024537"/>
                    </a:ext>
                  </a:extLst>
                </a:gridCol>
                <a:gridCol w="4461523">
                  <a:extLst>
                    <a:ext uri="{9D8B030D-6E8A-4147-A177-3AD203B41FA5}">
                      <a16:colId xmlns:a16="http://schemas.microsoft.com/office/drawing/2014/main" val="1556282177"/>
                    </a:ext>
                  </a:extLst>
                </a:gridCol>
              </a:tblGrid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FORMATO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39618"/>
                  </a:ext>
                </a:extLst>
              </a:tr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ID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Obbligatorio</a:t>
                      </a:r>
                      <a:endParaRPr lang="it-IT" sz="16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È una stringa composta da 14 caratteri che includono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Lettere maiuscole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Lettere minuscole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Numeri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82369"/>
                  </a:ext>
                </a:extLst>
              </a:tr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PASSWORD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È stringa di lunghezza maggiore o pari a 8 caratteri e deve contenere: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Almeno una lettera maiuscola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Almeno un numero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Almeno un carattere speciale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9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364064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SalvaSetup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51494"/>
              </p:ext>
            </p:extLst>
          </p:nvPr>
        </p:nvGraphicFramePr>
        <p:xfrm>
          <a:off x="859646" y="2098095"/>
          <a:ext cx="10308107" cy="447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742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>
                          <a:latin typeface="Gill Sans MT"/>
                        </a:rPr>
                        <a:t>SalvaSetup</a:t>
                      </a:r>
                      <a:r>
                        <a:rPr lang="it-IT" sz="1800" b="0" i="0" u="none" strike="noStrike" noProof="0">
                          <a:latin typeface="Gill Sans MT"/>
                        </a:rPr>
                        <a:t>()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4503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Tecnico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è nella pagina di “Salva Setup”</a:t>
                      </a:r>
                      <a:endParaRPr lang="it-IT" sz="1600" b="0" i="0" u="none" strike="noStrike" noProof="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3748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/>
                        <a:t>L’utente compila il </a:t>
                      </a:r>
                      <a:r>
                        <a:rPr lang="it-IT" sz="1600" b="0" i="0" u="none" strike="noStrike" noProof="0" err="1"/>
                        <a:t>form</a:t>
                      </a:r>
                      <a:r>
                        <a:rPr lang="it-IT" sz="1600" b="0" i="0" u="none" strike="noStrike" noProof="0"/>
                        <a:t> nella tabella </a:t>
                      </a:r>
                      <a:r>
                        <a:rPr lang="it-IT" sz="1600" b="0" i="0" u="none" strike="noStrike" noProof="0" err="1"/>
                        <a:t>Form_GestioneSetup</a:t>
                      </a:r>
                      <a:endParaRPr lang="it-IT" err="1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/>
                        <a:t>L’utente clicca sul pulsante “Salva” inviando al sistema i dati inseriti nel </a:t>
                      </a:r>
                      <a:r>
                        <a:rPr lang="it-IT" sz="1600" b="0" i="0" u="none" strike="noStrike" noProof="0" err="1"/>
                        <a:t>form</a:t>
                      </a:r>
                      <a:r>
                        <a:rPr lang="it-IT" sz="1600" b="0" i="0" u="none" strike="noStrike" noProof="0"/>
                        <a:t>, eventualmente può richiedere l’aiuto dell’IA per una parziale compilazione dei dati;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Il sistema valida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 assicurandosi che rispettino</a:t>
                      </a:r>
                      <a:endParaRPr lang="it-IT" sz="1600"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i vincoli specificati nella tabella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  <a:latin typeface="Gill Sans MT"/>
                        </a:rPr>
                        <a:t>Form_GestioneSetup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;</a:t>
                      </a:r>
                      <a:endParaRPr lang="it-IT" sz="1600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5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412445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SalvaSetup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78355"/>
              </p:ext>
            </p:extLst>
          </p:nvPr>
        </p:nvGraphicFramePr>
        <p:xfrm>
          <a:off x="839877" y="2379852"/>
          <a:ext cx="1030810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4.  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Il sistema salva il setup ottenuto dall’utente, associandolo al suo account.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5.  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Il sistema reindirizza l’utente nella pagina “Lista Setup”, che conterrà ora anche il Setup appena salvato.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8224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si trova nella pagina “Lista Setup”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it-IT" sz="1600" b="0" i="0" u="none" strike="noStrike" noProof="0" err="1"/>
                        <a:t>InvalidInputException</a:t>
                      </a:r>
                      <a:r>
                        <a:rPr lang="it-IT" sz="1600" b="0" i="0" u="none" strike="noStrike" noProof="0"/>
                        <a:t>() al punto 3;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it-IT" sz="1600" b="0" i="0" u="none" strike="noStrike" noProof="0" err="1"/>
                        <a:t>IASetup</a:t>
                      </a:r>
                      <a:r>
                        <a:rPr lang="it-IT" sz="1600" b="0" i="0" u="none" strike="noStrike" noProof="0"/>
                        <a:t>() al punto 2;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23" y="581778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 / </a:t>
            </a:r>
            <a:r>
              <a:rPr lang="it-IT" sz="2000" err="1">
                <a:ea typeface="+mj-lt"/>
                <a:cs typeface="+mj-lt"/>
              </a:rPr>
              <a:t>Form_GestioneSetup</a:t>
            </a:r>
            <a:endParaRPr lang="it-IT" sz="2000" i="1" err="1">
              <a:ea typeface="+mj-lt"/>
              <a:cs typeface="+mj-lt"/>
            </a:endParaRPr>
          </a:p>
          <a:p>
            <a:endParaRPr lang="it-IT" sz="2000"/>
          </a:p>
          <a:p>
            <a:endParaRPr lang="it-IT" sz="200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439BF01-E697-4720-A413-645B63681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8218"/>
              </p:ext>
            </p:extLst>
          </p:nvPr>
        </p:nvGraphicFramePr>
        <p:xfrm>
          <a:off x="774094" y="1947332"/>
          <a:ext cx="10744921" cy="502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348">
                  <a:extLst>
                    <a:ext uri="{9D8B030D-6E8A-4147-A177-3AD203B41FA5}">
                      <a16:colId xmlns:a16="http://schemas.microsoft.com/office/drawing/2014/main" val="326612603"/>
                    </a:ext>
                  </a:extLst>
                </a:gridCol>
                <a:gridCol w="2475932">
                  <a:extLst>
                    <a:ext uri="{9D8B030D-6E8A-4147-A177-3AD203B41FA5}">
                      <a16:colId xmlns:a16="http://schemas.microsoft.com/office/drawing/2014/main" val="2205695966"/>
                    </a:ext>
                  </a:extLst>
                </a:gridCol>
                <a:gridCol w="3581641">
                  <a:extLst>
                    <a:ext uri="{9D8B030D-6E8A-4147-A177-3AD203B41FA5}">
                      <a16:colId xmlns:a16="http://schemas.microsoft.com/office/drawing/2014/main" val="66471676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CAMPO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FORMATO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20987"/>
                  </a:ext>
                </a:extLst>
              </a:tr>
              <a:tr h="5563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Carico Aereodinamico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23718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Carico Aereodinamico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75495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Campanatura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-5 e 5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30177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Campanatura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-5 e 5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6232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Convergenza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-1 e 1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5475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Convergenza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-1 e 1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6001"/>
                  </a:ext>
                </a:extLst>
              </a:tr>
              <a:tr h="6004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Pressione dei freni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lo 0% ed il 100%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080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Barra Antirollio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6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6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642254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VisualizzaSetup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00295"/>
              </p:ext>
            </p:extLst>
          </p:nvPr>
        </p:nvGraphicFramePr>
        <p:xfrm>
          <a:off x="859646" y="2098095"/>
          <a:ext cx="10308107" cy="471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6866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/>
                        <a:t>VisualizzaSetup</a:t>
                      </a:r>
                      <a:r>
                        <a:rPr lang="it-IT" sz="1800" b="0" i="0" u="none" strike="noStrike" noProof="0"/>
                        <a:t>()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3585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Tecnico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7436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è nella pagina di “Setup”</a:t>
                      </a:r>
                      <a:endParaRPr lang="it-IT" sz="1600" b="0" i="0" u="none" strike="noStrike" noProof="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61365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clicca sul pulsante “Visualizza” relativo al setup che vuole visualizzare;</a:t>
                      </a: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Il sistema prende in carico la richiesta e recupera dalla memoria persistente le informazioni riguardanti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 reindirizza l’utente nella pagina “Visualizza 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Setup” contenente il setup prelevato dalla memoria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0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9" y="654350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>
                <a:ea typeface="+mj-lt"/>
                <a:cs typeface="+mj-lt"/>
              </a:rPr>
              <a:t>VISUALIZZASETUP()</a:t>
            </a:r>
            <a:endParaRPr lang="it-IT" sz="2000" i="1">
              <a:ea typeface="+mj-lt"/>
              <a:cs typeface="+mj-lt"/>
            </a:endParaRPr>
          </a:p>
          <a:p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36600"/>
              </p:ext>
            </p:extLst>
          </p:nvPr>
        </p:nvGraphicFramePr>
        <p:xfrm>
          <a:off x="839877" y="2379852"/>
          <a:ext cx="1030810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24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EXIT CONDITION</a:t>
                      </a:r>
                      <a:endParaRPr lang="it-IT" sz="16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L’utente si trova nella pagina “Visualizza Setup” del Setup selezionato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2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9" y="859968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InvalidInputException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/>
          </a:p>
          <a:p>
            <a:endParaRPr lang="it-IT" sz="2000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12918"/>
              </p:ext>
            </p:extLst>
          </p:nvPr>
        </p:nvGraphicFramePr>
        <p:xfrm>
          <a:off x="859646" y="2098095"/>
          <a:ext cx="10308107" cy="464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563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/>
                        <a:t>InvalidInputException</a:t>
                      </a:r>
                      <a:r>
                        <a:rPr lang="it-IT" sz="1800" b="0" i="0" u="none" strike="noStrike" noProof="0"/>
                        <a:t>()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29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Utente Registrato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9273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CASI D’USO ESTESI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Il caso d’uso “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InvalidInputException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” estende tutti i casi d’uso in cui l’utente, ritrovatosi a riempire i campi di un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, digita valori al di fuori dall’intervallo di definizione dei campi.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31024"/>
                  </a:ext>
                </a:extLst>
              </a:tr>
              <a:tr h="529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ha compilato un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172215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 verifica che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 rispettino i vincoli della tabella associata;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 trova dei valori che non rispettano gli intervalli di definizione dei rispettivi campi;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7CF4E-F290-451A-B9A4-5FD903F3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1DC536-596E-483C-97DA-29FC71BC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Piattaforma privata per gestire ed archiviare informazioni rilevanti per una scuderia di Formula 1</a:t>
            </a:r>
          </a:p>
          <a:p>
            <a:pPr marL="305435" indent="-305435"/>
            <a:r>
              <a:rPr lang="it-IT" dirty="0"/>
              <a:t>Possibilità di scambiarsi messaggi, con opzione per allegati</a:t>
            </a:r>
          </a:p>
          <a:p>
            <a:pPr marL="305435" indent="-305435"/>
            <a:r>
              <a:rPr lang="it-IT" dirty="0"/>
              <a:t>Gestire Setup e Strategie in modo semplice e veloce in base alle richieste dei piloti</a:t>
            </a:r>
          </a:p>
          <a:p>
            <a:pPr marL="305435" indent="-305435"/>
            <a:r>
              <a:rPr lang="it-IT" dirty="0"/>
              <a:t>Semplicità di utilizzo, funzionalità e focus sulla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77058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584973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>
                <a:ea typeface="+mj-lt"/>
                <a:cs typeface="+mj-lt"/>
              </a:rPr>
              <a:t>INVALIDINPUTEXCEPTION()</a:t>
            </a:r>
            <a:endParaRPr lang="it-IT" sz="2000" i="1">
              <a:ea typeface="+mj-lt"/>
              <a:cs typeface="+mj-lt"/>
            </a:endParaRPr>
          </a:p>
          <a:p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94965"/>
              </p:ext>
            </p:extLst>
          </p:nvPr>
        </p:nvGraphicFramePr>
        <p:xfrm>
          <a:off x="839877" y="2379852"/>
          <a:ext cx="10308105" cy="3171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561605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12594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3. 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  Il sistema crea una pagina di errore e la mostra all'utente;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10583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che mostra l’errore appena avvenuto.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ERROR MESSAGE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“Uno o più campi del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 contengono valori non ammessi!”</a:t>
                      </a:r>
                      <a:endParaRPr lang="it-IT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01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 CASE DIAGRAM TECNICO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EBEBEB"/>
                </a:solidFill>
              </a:rPr>
              <a:t>Per dare un po' di contesto, questo è lo Use Case Diagram individuato per gli utenti Tecnici</a:t>
            </a:r>
            <a:endParaRPr lang="en-US" sz="1600" cap="all" dirty="0">
              <a:solidFill>
                <a:srgbClr val="EBEBEB"/>
              </a:solidFill>
            </a:endParaRPr>
          </a:p>
        </p:txBody>
      </p:sp>
      <p:pic>
        <p:nvPicPr>
          <p:cNvPr id="5" name="Immagine 39">
            <a:extLst>
              <a:ext uri="{FF2B5EF4-FFF2-40B4-BE49-F238E27FC236}">
                <a16:creationId xmlns:a16="http://schemas.microsoft.com/office/drawing/2014/main" id="{99358FEB-1E4B-41B7-BE4E-C4B33693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1" y="1218137"/>
            <a:ext cx="7261253" cy="50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MESSAGGI 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tecnico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600" cap="all" dirty="0">
                <a:solidFill>
                  <a:srgbClr val="EBEBEB"/>
                </a:solidFill>
              </a:rPr>
              <a:t>Le immagini di fianco rappresentano le porzioni di class </a:t>
            </a:r>
            <a:r>
              <a:rPr lang="it-IT" sz="1600" cap="all" dirty="0" err="1">
                <a:solidFill>
                  <a:srgbClr val="EBEBEB"/>
                </a:solidFill>
              </a:rPr>
              <a:t>diagram</a:t>
            </a:r>
            <a:r>
              <a:rPr lang="it-IT" sz="1600" cap="all" dirty="0">
                <a:solidFill>
                  <a:srgbClr val="EBEBEB"/>
                </a:solidFill>
              </a:rPr>
              <a:t> relative alla gestione dei messaggi ed alla gestione dei setup da parte del tecnico</a:t>
            </a:r>
            <a:endParaRPr lang="it-IT" sz="1800" dirty="0">
              <a:latin typeface="+mj-lt"/>
            </a:endParaRPr>
          </a:p>
          <a:p>
            <a:pPr marL="0" indent="0">
              <a:buNone/>
            </a:pPr>
            <a:endParaRPr lang="it-IT" sz="1800" dirty="0">
              <a:latin typeface="MS Shell Dlg 2" panose="020B0604030504040204" pitchFamily="34" charset="0"/>
            </a:endParaRPr>
          </a:p>
          <a:p>
            <a:pPr marL="0" indent="0">
              <a:buNone/>
            </a:pPr>
            <a:endParaRPr lang="en-US" sz="1600" cap="all" dirty="0">
              <a:solidFill>
                <a:srgbClr val="EBEBEB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E1FE6A-ED11-4E24-9F2C-651BADE0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80" y="2523998"/>
            <a:ext cx="3210373" cy="18100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4768DAB-FBAD-4D68-B894-AE74D8F8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248"/>
            <a:ext cx="4420217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2" y="1113968"/>
            <a:ext cx="10166975" cy="1779085"/>
          </a:xfrm>
        </p:spPr>
        <p:txBody>
          <a:bodyPr/>
          <a:lstStyle/>
          <a:p>
            <a:br>
              <a:rPr lang="it-IT" b="1" i="1" u="sng">
                <a:ea typeface="+mj-lt"/>
                <a:cs typeface="+mj-lt"/>
              </a:rPr>
            </a:br>
            <a:r>
              <a:rPr lang="it-IT" sz="2000">
                <a:ea typeface="+mj-lt"/>
                <a:cs typeface="+mj-lt"/>
              </a:rPr>
              <a:t>SEQUENCE DIAGRAM -</a:t>
            </a:r>
            <a:r>
              <a:rPr lang="it-IT" sz="2000"/>
              <a:t> LOGIN </a:t>
            </a:r>
          </a:p>
          <a:p>
            <a:endParaRPr lang="it-IT" sz="2000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A387001F-A2F4-4641-AD75-61E0D7B7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3" y="2002982"/>
            <a:ext cx="6686191" cy="48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2F8A8-01EA-478E-AF5E-219AFE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– login </a:t>
            </a:r>
            <a:r>
              <a:rPr lang="it-IT" dirty="0" err="1"/>
              <a:t>invalid</a:t>
            </a:r>
            <a:r>
              <a:rPr lang="it-IT" dirty="0"/>
              <a:t> input </a:t>
            </a:r>
            <a:r>
              <a:rPr lang="it-IT" dirty="0" err="1"/>
              <a:t>exception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64F738E1-704A-4865-AE7B-99261EEB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81" y="1960875"/>
            <a:ext cx="7187075" cy="48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8D3C56-4A38-47CE-A84C-5CCEE825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SEQUENCE DIAGRAM – salva setup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ADF7D16D-7F11-4712-ADFB-2417C6C2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58" y="1987784"/>
            <a:ext cx="7753517" cy="47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9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FC576-DE98-4876-8656-4F16E2AD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– visualizza setup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E4B1D9ED-B10F-43C2-A590-81183073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65" y="2283303"/>
            <a:ext cx="6890368" cy="41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4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109017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Divisione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sottosistemi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Le </a:t>
            </a:r>
            <a:r>
              <a:rPr lang="en-US" sz="1600" cap="all" dirty="0" err="1">
                <a:solidFill>
                  <a:srgbClr val="EBEBEB"/>
                </a:solidFill>
              </a:rPr>
              <a:t>funzionalia</a:t>
            </a:r>
            <a:r>
              <a:rPr lang="en-US" sz="1600" cap="all" dirty="0">
                <a:solidFill>
                  <a:srgbClr val="EBEBEB"/>
                </a:solidFill>
              </a:rPr>
              <a:t>’ del Sistema </a:t>
            </a:r>
            <a:r>
              <a:rPr lang="en-US" sz="1600" cap="all" dirty="0" err="1">
                <a:solidFill>
                  <a:srgbClr val="EBEBEB"/>
                </a:solidFill>
              </a:rPr>
              <a:t>sono</a:t>
            </a:r>
            <a:r>
              <a:rPr lang="en-US" sz="1600" cap="all" dirty="0">
                <a:solidFill>
                  <a:srgbClr val="EBEBEB"/>
                </a:solidFill>
              </a:rPr>
              <a:t> state </a:t>
            </a:r>
            <a:r>
              <a:rPr lang="en-US" sz="1600" cap="all" dirty="0" err="1">
                <a:solidFill>
                  <a:srgbClr val="EBEBEB"/>
                </a:solidFill>
              </a:rPr>
              <a:t>divise</a:t>
            </a:r>
            <a:r>
              <a:rPr lang="en-US" sz="1600" cap="all" dirty="0">
                <a:solidFill>
                  <a:srgbClr val="EBEBEB"/>
                </a:solidFill>
              </a:rPr>
              <a:t> in </a:t>
            </a:r>
            <a:r>
              <a:rPr lang="en-US" sz="1600" cap="all" dirty="0" err="1">
                <a:solidFill>
                  <a:srgbClr val="EBEBEB"/>
                </a:solidFill>
              </a:rPr>
              <a:t>tre</a:t>
            </a:r>
            <a:r>
              <a:rPr lang="en-US" sz="1600" cap="all" dirty="0">
                <a:solidFill>
                  <a:srgbClr val="EBEBEB"/>
                </a:solidFill>
              </a:rPr>
              <a:t> layer: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-presentation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-business logic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-storage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1B1801B-F9DF-4EE3-AD5C-9F8D79B3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76" y="723899"/>
            <a:ext cx="4227307" cy="59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6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7E2BA-9123-4DFF-AA7A-FD84CD7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7989"/>
            <a:ext cx="11029616" cy="1013800"/>
          </a:xfrm>
        </p:spPr>
        <p:txBody>
          <a:bodyPr/>
          <a:lstStyle/>
          <a:p>
            <a:r>
              <a:rPr lang="it-IT" dirty="0">
                <a:ea typeface="+mj-lt"/>
                <a:cs typeface="+mj-lt"/>
              </a:rPr>
              <a:t>Controllo di Accesso e Sicurezza</a:t>
            </a:r>
            <a:endParaRPr lang="it-IT">
              <a:ea typeface="+mj-lt"/>
              <a:cs typeface="+mj-lt"/>
            </a:endParaRPr>
          </a:p>
          <a:p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89FC276-FB82-4E93-9B65-6F7A0AFF2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68682"/>
              </p:ext>
            </p:extLst>
          </p:nvPr>
        </p:nvGraphicFramePr>
        <p:xfrm>
          <a:off x="266096" y="1874761"/>
          <a:ext cx="1169828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00">
                  <a:extLst>
                    <a:ext uri="{9D8B030D-6E8A-4147-A177-3AD203B41FA5}">
                      <a16:colId xmlns:a16="http://schemas.microsoft.com/office/drawing/2014/main" val="950200466"/>
                    </a:ext>
                  </a:extLst>
                </a:gridCol>
                <a:gridCol w="2312575">
                  <a:extLst>
                    <a:ext uri="{9D8B030D-6E8A-4147-A177-3AD203B41FA5}">
                      <a16:colId xmlns:a16="http://schemas.microsoft.com/office/drawing/2014/main" val="1110970229"/>
                    </a:ext>
                  </a:extLst>
                </a:gridCol>
                <a:gridCol w="2337513">
                  <a:extLst>
                    <a:ext uri="{9D8B030D-6E8A-4147-A177-3AD203B41FA5}">
                      <a16:colId xmlns:a16="http://schemas.microsoft.com/office/drawing/2014/main" val="3003768678"/>
                    </a:ext>
                  </a:extLst>
                </a:gridCol>
                <a:gridCol w="2274740">
                  <a:extLst>
                    <a:ext uri="{9D8B030D-6E8A-4147-A177-3AD203B41FA5}">
                      <a16:colId xmlns:a16="http://schemas.microsoft.com/office/drawing/2014/main" val="2394083015"/>
                    </a:ext>
                  </a:extLst>
                </a:gridCol>
                <a:gridCol w="2046203">
                  <a:extLst>
                    <a:ext uri="{9D8B030D-6E8A-4147-A177-3AD203B41FA5}">
                      <a16:colId xmlns:a16="http://schemas.microsoft.com/office/drawing/2014/main" val="3095281626"/>
                    </a:ext>
                  </a:extLst>
                </a:gridCol>
                <a:gridCol w="1816158">
                  <a:extLst>
                    <a:ext uri="{9D8B030D-6E8A-4147-A177-3AD203B41FA5}">
                      <a16:colId xmlns:a16="http://schemas.microsoft.com/office/drawing/2014/main" val="4105981887"/>
                    </a:ext>
                  </a:extLst>
                </a:gridCol>
              </a:tblGrid>
              <a:tr h="278616"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Messaggio</a:t>
                      </a:r>
                      <a:r>
                        <a:rPr lang="it-IT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Circuito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Setup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Strategia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Tabellone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57729"/>
                  </a:ext>
                </a:extLst>
              </a:tr>
              <a:tr h="984445">
                <a:tc>
                  <a:txBody>
                    <a:bodyPr/>
                    <a:lstStyle/>
                    <a:p>
                      <a:r>
                        <a:rPr lang="it-IT" sz="1600" dirty="0"/>
                        <a:t>Pilota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sendMessage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getMessaggiInviati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getMessaggiRicevuti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viewTabellone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79536"/>
                  </a:ext>
                </a:extLst>
              </a:tr>
              <a:tr h="14756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 dirty="0"/>
                        <a:t>Tecnico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sendMessage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getMessaggiInviati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getMessaggiRicevuti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>
                          <a:latin typeface="Gill Sans MT"/>
                        </a:rPr>
                        <a:t>GetCircuito0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getCircuitoList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 ()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downloadSetup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 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saveSetup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getSetupList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deleteSetup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updateSetup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31063"/>
                  </a:ext>
                </a:extLst>
              </a:tr>
              <a:tr h="1337360">
                <a:tc>
                  <a:txBody>
                    <a:bodyPr/>
                    <a:lstStyle/>
                    <a:p>
                      <a:r>
                        <a:rPr lang="it-IT" sz="1600" dirty="0"/>
                        <a:t>Stratega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sendMessage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getMessaggiInviati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getMessaggiRicevuti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>
                          <a:latin typeface="Gill Sans MT"/>
                        </a:rPr>
                        <a:t>GetCircuito0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getCircuitoList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 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downloadStrat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saveStrategy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getStrategyList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deleteStrategy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updateStrategy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7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01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4B7B7-BD40-4095-A869-23ACD3C4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 </a:t>
            </a:r>
            <a:endParaRPr lang="it-IT" dirty="0">
              <a:ea typeface="+mj-lt"/>
              <a:cs typeface="+mj-lt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723516-80C9-4099-9550-A061FC7465F4}"/>
              </a:ext>
            </a:extLst>
          </p:cNvPr>
          <p:cNvSpPr txBox="1"/>
          <p:nvPr/>
        </p:nvSpPr>
        <p:spPr>
          <a:xfrm>
            <a:off x="1023257" y="20029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/>
          </a:p>
          <a:p>
            <a:pPr algn="l"/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57DD762-2F05-4B1B-8C67-58934F7D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88732"/>
              </p:ext>
            </p:extLst>
          </p:nvPr>
        </p:nvGraphicFramePr>
        <p:xfrm>
          <a:off x="1487714" y="2044094"/>
          <a:ext cx="8979020" cy="421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510">
                  <a:extLst>
                    <a:ext uri="{9D8B030D-6E8A-4147-A177-3AD203B41FA5}">
                      <a16:colId xmlns:a16="http://schemas.microsoft.com/office/drawing/2014/main" val="1520619146"/>
                    </a:ext>
                  </a:extLst>
                </a:gridCol>
                <a:gridCol w="4489510">
                  <a:extLst>
                    <a:ext uri="{9D8B030D-6E8A-4147-A177-3AD203B41FA5}">
                      <a16:colId xmlns:a16="http://schemas.microsoft.com/office/drawing/2014/main" val="2087534526"/>
                    </a:ext>
                  </a:extLst>
                </a:gridCol>
              </a:tblGrid>
              <a:tr h="59111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PARAMETRO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2055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r>
                        <a:rPr lang="it-IT" dirty="0"/>
                        <a:t>Formato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56134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Categorie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Formato, Esistenza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73165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Formato [ID_FRM]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Non rispetta il formato 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error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]</a:t>
                      </a:r>
                      <a:endParaRPr lang="it-IT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Rispetta il formato [ID_FRM_OK]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3417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Esistente [EST]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Non esiste nel database 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if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 ID_FRM_OK and PW_FRM_OK][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error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]</a:t>
                      </a:r>
                      <a:endParaRPr lang="it-IT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Esiste nel database 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if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 ID_FRM_OK and PW_FRM_OK][EST_OK]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6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EBDA6C-5B71-4859-8146-C4A5AED7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accent1"/>
                </a:solidFill>
              </a:rPr>
              <a:t>Requirements elicitation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8312613-118E-4C91-80E3-B7064628E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1941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55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4B7B7-BD40-4095-A869-23ACD3C4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 </a:t>
            </a:r>
            <a:endParaRPr lang="it-IT" dirty="0">
              <a:ea typeface="+mj-lt"/>
              <a:cs typeface="+mj-lt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723516-80C9-4099-9550-A061FC7465F4}"/>
              </a:ext>
            </a:extLst>
          </p:cNvPr>
          <p:cNvSpPr txBox="1"/>
          <p:nvPr/>
        </p:nvSpPr>
        <p:spPr>
          <a:xfrm>
            <a:off x="1023257" y="20029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/>
          </a:p>
          <a:p>
            <a:pPr algn="l"/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57DD762-2F05-4B1B-8C67-58934F7D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93063"/>
              </p:ext>
            </p:extLst>
          </p:nvPr>
        </p:nvGraphicFramePr>
        <p:xfrm>
          <a:off x="1487714" y="2044094"/>
          <a:ext cx="8979020" cy="476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510">
                  <a:extLst>
                    <a:ext uri="{9D8B030D-6E8A-4147-A177-3AD203B41FA5}">
                      <a16:colId xmlns:a16="http://schemas.microsoft.com/office/drawing/2014/main" val="1520619146"/>
                    </a:ext>
                  </a:extLst>
                </a:gridCol>
                <a:gridCol w="4489510">
                  <a:extLst>
                    <a:ext uri="{9D8B030D-6E8A-4147-A177-3AD203B41FA5}">
                      <a16:colId xmlns:a16="http://schemas.microsoft.com/office/drawing/2014/main" val="2087534526"/>
                    </a:ext>
                  </a:extLst>
                </a:gridCol>
              </a:tblGrid>
              <a:tr h="59111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PARAMETRO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2055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r>
                        <a:rPr lang="it-IT" dirty="0"/>
                        <a:t>Formato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56134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Categorie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Formato, Match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73165"/>
                  </a:ext>
                </a:extLst>
              </a:tr>
              <a:tr h="11611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Formato [PW_FRM]</a:t>
                      </a:r>
                      <a:endParaRPr lang="it-IT" dirty="0">
                        <a:latin typeface="Gill Sans M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Non rispetta il formato [</a:t>
                      </a:r>
                      <a:r>
                        <a:rPr lang="it-IT" sz="1800" b="0" i="0" u="none" strike="noStrike" noProof="0" dirty="0" err="1"/>
                        <a:t>error</a:t>
                      </a:r>
                      <a:r>
                        <a:rPr lang="it-IT" sz="1800" b="0" i="0" u="none" strike="noStrike" noProof="0" dirty="0"/>
                        <a:t>]</a:t>
                      </a:r>
                      <a:endParaRPr lang="it-IT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Rispetta il formato [PW_FRM_OK]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3417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Match [MTCH]</a:t>
                      </a:r>
                      <a:endParaRPr lang="it-IT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Non matcha con la password associata [</a:t>
                      </a:r>
                      <a:r>
                        <a:rPr lang="it-IT" sz="1800" b="0" i="0" u="none" strike="noStrike" noProof="0" dirty="0" err="1"/>
                        <a:t>if</a:t>
                      </a:r>
                      <a:r>
                        <a:rPr lang="it-IT" sz="1800" b="0" i="0" u="none" strike="noStrike" noProof="0" dirty="0"/>
                        <a:t> EST_OK] [</a:t>
                      </a:r>
                      <a:r>
                        <a:rPr lang="it-IT" sz="1800" b="0" i="0" u="none" strike="noStrike" noProof="0" dirty="0" err="1"/>
                        <a:t>error</a:t>
                      </a:r>
                      <a:r>
                        <a:rPr lang="it-IT" sz="1800" b="0" i="0" u="none" strike="noStrike" noProof="0" dirty="0"/>
                        <a:t>]</a:t>
                      </a:r>
                      <a:endParaRPr lang="it-IT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Matcha con la password associata [</a:t>
                      </a:r>
                      <a:r>
                        <a:rPr lang="it-IT" sz="1800" b="0" i="0" u="none" strike="noStrike" noProof="0" dirty="0" err="1"/>
                        <a:t>if</a:t>
                      </a:r>
                      <a:r>
                        <a:rPr lang="it-IT" sz="1800" b="0" i="0" u="none" strike="noStrike" noProof="0" dirty="0"/>
                        <a:t> EST_OK] [MTCH_OK]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675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9448E-7602-44B4-80CE-FB1C1CA2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 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A20842F-96B8-4906-9C30-39DADA9EA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41336"/>
              </p:ext>
            </p:extLst>
          </p:nvPr>
        </p:nvGraphicFramePr>
        <p:xfrm>
          <a:off x="1850571" y="2273904"/>
          <a:ext cx="8168631" cy="3623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6">
                  <a:extLst>
                    <a:ext uri="{9D8B030D-6E8A-4147-A177-3AD203B41FA5}">
                      <a16:colId xmlns:a16="http://schemas.microsoft.com/office/drawing/2014/main" val="1682087402"/>
                    </a:ext>
                  </a:extLst>
                </a:gridCol>
                <a:gridCol w="1633726">
                  <a:extLst>
                    <a:ext uri="{9D8B030D-6E8A-4147-A177-3AD203B41FA5}">
                      <a16:colId xmlns:a16="http://schemas.microsoft.com/office/drawing/2014/main" val="2564718812"/>
                    </a:ext>
                  </a:extLst>
                </a:gridCol>
                <a:gridCol w="1633726">
                  <a:extLst>
                    <a:ext uri="{9D8B030D-6E8A-4147-A177-3AD203B41FA5}">
                      <a16:colId xmlns:a16="http://schemas.microsoft.com/office/drawing/2014/main" val="1592762672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4058606632"/>
                    </a:ext>
                  </a:extLst>
                </a:gridCol>
                <a:gridCol w="1828120">
                  <a:extLst>
                    <a:ext uri="{9D8B030D-6E8A-4147-A177-3AD203B41FA5}">
                      <a16:colId xmlns:a16="http://schemas.microsoft.com/office/drawing/2014/main" val="4774165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ID_FRM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EST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PW_FRM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MTCH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ORACOLO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6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4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MTCH_OK, ID_FRM_OK, PW_FRM_OK, EST_OK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2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29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C239D-7527-4B25-BD99-34424F9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 / TC 1.1</a:t>
            </a:r>
            <a:endParaRPr lang="it-IT" dirty="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F562710-8867-4E81-B23E-D3C40B76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96693"/>
              </p:ext>
            </p:extLst>
          </p:nvPr>
        </p:nvGraphicFramePr>
        <p:xfrm>
          <a:off x="1705428" y="1874761"/>
          <a:ext cx="8168640" cy="43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2097994112"/>
                    </a:ext>
                  </a:extLst>
                </a:gridCol>
              </a:tblGrid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noProof="0" dirty="0">
                          <a:latin typeface="Gill Sans MT"/>
                        </a:rPr>
                        <a:t>TEST CASE ID: 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TC 1.1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40423"/>
                  </a:ext>
                </a:extLst>
              </a:tr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Precondizioni: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9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si trova sulla pagina di login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Flusso di Eventi: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inserisce i seguenti dati: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preme sul pulsante “Accedi”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1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Oracolo: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L’accesso non è avvenuto perché i campi obbligatori sono vuoti.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5831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479B9A8-AB54-4C40-B7B2-43B50445E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21481"/>
              </p:ext>
            </p:extLst>
          </p:nvPr>
        </p:nvGraphicFramePr>
        <p:xfrm>
          <a:off x="3918856" y="4354286"/>
          <a:ext cx="282253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682">
                  <a:extLst>
                    <a:ext uri="{9D8B030D-6E8A-4147-A177-3AD203B41FA5}">
                      <a16:colId xmlns:a16="http://schemas.microsoft.com/office/drawing/2014/main" val="1143595551"/>
                    </a:ext>
                  </a:extLst>
                </a:gridCol>
                <a:gridCol w="1384856">
                  <a:extLst>
                    <a:ext uri="{9D8B030D-6E8A-4147-A177-3AD203B41FA5}">
                      <a16:colId xmlns:a16="http://schemas.microsoft.com/office/drawing/2014/main" val="18740208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ID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879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C239D-7527-4B25-BD99-34424F9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 / TC 1.2</a:t>
            </a:r>
            <a:endParaRPr lang="it-IT" dirty="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F562710-8867-4E81-B23E-D3C40B76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43078"/>
              </p:ext>
            </p:extLst>
          </p:nvPr>
        </p:nvGraphicFramePr>
        <p:xfrm>
          <a:off x="1705428" y="1874761"/>
          <a:ext cx="8168640" cy="43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2097994112"/>
                    </a:ext>
                  </a:extLst>
                </a:gridCol>
              </a:tblGrid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noProof="0" dirty="0">
                          <a:latin typeface="Gill Sans MT"/>
                        </a:rPr>
                        <a:t>TEST CASE ID: 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TC 1.1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40423"/>
                  </a:ext>
                </a:extLst>
              </a:tr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Precondizioni: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9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si trova sulla pagina di login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Flusso di Eventi: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inserisce i seguenti dati: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preme sul pulsante “Accedi”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1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Oracolo: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L’accesso non è avvenuto perché il campo ID non rispetta il formato.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5831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479B9A8-AB54-4C40-B7B2-43B50445E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72297"/>
              </p:ext>
            </p:extLst>
          </p:nvPr>
        </p:nvGraphicFramePr>
        <p:xfrm>
          <a:off x="3918856" y="4354286"/>
          <a:ext cx="282253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682">
                  <a:extLst>
                    <a:ext uri="{9D8B030D-6E8A-4147-A177-3AD203B41FA5}">
                      <a16:colId xmlns:a16="http://schemas.microsoft.com/office/drawing/2014/main" val="1143595551"/>
                    </a:ext>
                  </a:extLst>
                </a:gridCol>
                <a:gridCol w="1384856">
                  <a:extLst>
                    <a:ext uri="{9D8B030D-6E8A-4147-A177-3AD203B41FA5}">
                      <a16:colId xmlns:a16="http://schemas.microsoft.com/office/drawing/2014/main" val="18740208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ID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aas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77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DF4DC-C9C0-4A99-9D2B-C0735A51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Trade off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75C91A-1215-4F00-8E21-666AB36F69A5}"/>
              </a:ext>
            </a:extLst>
          </p:cNvPr>
          <p:cNvSpPr txBox="1">
            <a:spLocks/>
          </p:cNvSpPr>
          <p:nvPr/>
        </p:nvSpPr>
        <p:spPr>
          <a:xfrm>
            <a:off x="436228" y="2181139"/>
            <a:ext cx="3745026" cy="1526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sz="1800" b="0" i="0" u="none" strike="noStrike" baseline="0" dirty="0">
                <a:latin typeface="CambriaMath"/>
              </a:rPr>
              <a:t>Scalabilità vs Prestazioni:</a:t>
            </a:r>
          </a:p>
          <a:p>
            <a:pPr algn="l"/>
            <a:r>
              <a:rPr lang="it-IT" dirty="0">
                <a:latin typeface="CambriaMath"/>
              </a:rPr>
              <a:t>L</a:t>
            </a:r>
            <a:r>
              <a:rPr lang="it-IT" sz="1800" b="0" i="0" u="none" strike="noStrike" baseline="0" dirty="0">
                <a:latin typeface="CambriaMath"/>
              </a:rPr>
              <a:t>imitare i tempi di risposta</a:t>
            </a:r>
          </a:p>
          <a:p>
            <a:pPr algn="l"/>
            <a:r>
              <a:rPr lang="it-IT" dirty="0">
                <a:latin typeface="CambriaMath"/>
              </a:rPr>
              <a:t>F</a:t>
            </a:r>
            <a:r>
              <a:rPr lang="it-IT" sz="1800" b="0" i="0" u="none" strike="noStrike" baseline="0" dirty="0">
                <a:latin typeface="CambriaMath"/>
              </a:rPr>
              <a:t>avorire le prestazioni.</a:t>
            </a:r>
            <a:endParaRPr lang="en-US" sz="1600" cap="all" dirty="0">
              <a:solidFill>
                <a:srgbClr val="EBEBEB"/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D3B4B24-05FA-4DC9-9FF6-99FD496D4701}"/>
              </a:ext>
            </a:extLst>
          </p:cNvPr>
          <p:cNvSpPr txBox="1">
            <a:spLocks/>
          </p:cNvSpPr>
          <p:nvPr/>
        </p:nvSpPr>
        <p:spPr>
          <a:xfrm>
            <a:off x="4303552" y="2181139"/>
            <a:ext cx="374502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Tempi vs Costi: </a:t>
            </a:r>
          </a:p>
          <a:p>
            <a:pPr algn="l"/>
            <a:r>
              <a:rPr lang="it-IT" sz="1800" b="0" i="0" u="none" strike="noStrike" baseline="0" dirty="0">
                <a:latin typeface="CambriaMath"/>
              </a:rPr>
              <a:t>Rinunciato ad alternative che avrebbero avuto un costo di apprendimento maggiore.</a:t>
            </a:r>
          </a:p>
          <a:p>
            <a:pPr algn="l"/>
            <a:r>
              <a:rPr lang="it-IT" dirty="0">
                <a:latin typeface="CambriaMath"/>
              </a:rPr>
              <a:t>Scelta di </a:t>
            </a:r>
            <a:r>
              <a:rPr lang="it-IT" sz="1800" b="0" i="0" u="none" strike="noStrike" baseline="0" dirty="0">
                <a:latin typeface="CambriaMath"/>
              </a:rPr>
              <a:t>strumenti già conosciuti e ampiamente utilizzati.</a:t>
            </a:r>
            <a:endParaRPr lang="en-US" sz="1600" cap="all" dirty="0">
              <a:solidFill>
                <a:srgbClr val="EBEBEB"/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0C559F2-B5EB-49CC-A97E-39A6982F9FF9}"/>
              </a:ext>
            </a:extLst>
          </p:cNvPr>
          <p:cNvSpPr txBox="1">
            <a:spLocks/>
          </p:cNvSpPr>
          <p:nvPr/>
        </p:nvSpPr>
        <p:spPr>
          <a:xfrm>
            <a:off x="8048578" y="2181139"/>
            <a:ext cx="3556932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Efficienza vs Portabilità:</a:t>
            </a:r>
          </a:p>
          <a:p>
            <a:pPr algn="l"/>
            <a:r>
              <a:rPr lang="it-IT" dirty="0">
                <a:latin typeface="CambriaMath"/>
              </a:rPr>
              <a:t>I </a:t>
            </a:r>
            <a:r>
              <a:rPr lang="it-IT" sz="1800" b="0" i="0" u="none" strike="noStrike" baseline="0" dirty="0">
                <a:latin typeface="CambriaMath"/>
              </a:rPr>
              <a:t>linguaggi utilizzati consentono alla piattaforma di avere un certo grado di portabilità</a:t>
            </a:r>
          </a:p>
          <a:p>
            <a:pPr algn="l"/>
            <a:r>
              <a:rPr lang="it-IT" dirty="0">
                <a:latin typeface="CambriaMath"/>
              </a:rPr>
              <a:t>Si riduce l’efficienza generale del codice.</a:t>
            </a:r>
            <a:endParaRPr lang="it-IT" sz="1800" b="0" i="0" u="none" strike="noStrike" baseline="0" dirty="0">
              <a:latin typeface="CambriaMath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87B161A-E93B-447F-B0FD-E9030F56450F}"/>
              </a:ext>
            </a:extLst>
          </p:cNvPr>
          <p:cNvSpPr txBox="1">
            <a:spLocks/>
          </p:cNvSpPr>
          <p:nvPr/>
        </p:nvSpPr>
        <p:spPr>
          <a:xfrm>
            <a:off x="2640466" y="4409962"/>
            <a:ext cx="3455534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2000" b="0" i="0" u="none" strike="noStrike" baseline="0" dirty="0">
                <a:latin typeface="CambriaMath"/>
              </a:rPr>
              <a:t>Sicurezza vs Tempi:</a:t>
            </a:r>
          </a:p>
          <a:p>
            <a:pPr algn="l"/>
            <a:r>
              <a:rPr lang="it-IT" sz="2000" b="0" i="0" u="none" strike="noStrike" baseline="0" dirty="0">
                <a:latin typeface="CambriaMath"/>
              </a:rPr>
              <a:t>Si è preferito inserire più controlli sui </a:t>
            </a:r>
            <a:r>
              <a:rPr lang="it-IT" sz="2000" b="0" i="0" u="none" strike="noStrike" baseline="0" dirty="0" err="1">
                <a:latin typeface="CambriaMath"/>
              </a:rPr>
              <a:t>form</a:t>
            </a:r>
            <a:r>
              <a:rPr lang="it-IT" sz="2000" b="0" i="0" u="none" strike="noStrike" baseline="0" dirty="0">
                <a:latin typeface="CambriaMath"/>
              </a:rPr>
              <a:t> e sull’autenticazione in maniera tale da favorire la sicurezza.</a:t>
            </a:r>
          </a:p>
          <a:p>
            <a:pPr algn="l"/>
            <a:r>
              <a:rPr lang="it-IT" sz="2000" dirty="0">
                <a:latin typeface="CambriaMath"/>
              </a:rPr>
              <a:t>P</a:t>
            </a:r>
            <a:r>
              <a:rPr lang="it-IT" sz="2000" b="0" i="0" u="none" strike="noStrike" baseline="0" dirty="0">
                <a:latin typeface="CambriaMath"/>
              </a:rPr>
              <a:t>erdita in termini di tempo maggiore</a:t>
            </a:r>
            <a:r>
              <a:rPr lang="it-IT" sz="1800" b="0" i="0" u="none" strike="noStrike" baseline="0" dirty="0">
                <a:latin typeface="CambriaMath"/>
              </a:rPr>
              <a:t>.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606A99E-8D84-48FA-AD48-2848B1BC22EC}"/>
              </a:ext>
            </a:extLst>
          </p:cNvPr>
          <p:cNvSpPr txBox="1">
            <a:spLocks/>
          </p:cNvSpPr>
          <p:nvPr/>
        </p:nvSpPr>
        <p:spPr>
          <a:xfrm>
            <a:off x="6090702" y="4368051"/>
            <a:ext cx="3455534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Usabilità vs Costi:</a:t>
            </a:r>
          </a:p>
          <a:p>
            <a:pPr algn="l"/>
            <a:r>
              <a:rPr lang="it-IT" sz="1800" b="0" i="0" u="none" strike="noStrike" baseline="0" dirty="0">
                <a:latin typeface="CambriaMath"/>
              </a:rPr>
              <a:t>Si è scelto di rendere il sistema il più intuitivo possibile.</a:t>
            </a:r>
          </a:p>
          <a:p>
            <a:r>
              <a:rPr lang="it-IT" dirty="0">
                <a:latin typeface="CambriaMath"/>
              </a:rPr>
              <a:t>R</a:t>
            </a:r>
            <a:r>
              <a:rPr lang="it-IT" sz="1800" b="0" i="0" u="none" strike="noStrike" baseline="0" dirty="0">
                <a:latin typeface="CambriaMath"/>
              </a:rPr>
              <a:t>endere più semplice l’utilizzo da parte dall’utente.</a:t>
            </a:r>
            <a:endParaRPr lang="en-US" sz="1600" cap="al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95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D8D371-08D7-4872-B601-46D3D0C7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172F1-16E5-41C0-A1C5-E27BA6D1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7FE2D-6DE2-45E3-B032-A13CCCEDD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AE0C48-CD45-4EBE-B06B-10AD14F07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198BC5-0524-403A-B4A3-38C750B6C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7B7F8-8803-411C-AC48-8690313B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48D23C-52D7-4CE2-A9F0-4F083FC8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1915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Packages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BEF43-535B-46CC-B76D-83EFE852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B13155-96C0-4FD2-AA65-514165D7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99" y="867879"/>
            <a:ext cx="3356919" cy="234984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F67C0B5-AF8B-420C-9F7E-33C1FA38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72E196F-04F3-4A8C-847B-F48BCEDD4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32" y="972016"/>
            <a:ext cx="3372551" cy="21415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B41FAC8-B04A-439F-B634-1CB0944CF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B5DA18-F1D8-4FF2-B407-7F26B109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99" y="3840380"/>
            <a:ext cx="3356919" cy="22910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9F81DE3-06E0-49C7-AE8D-F2C6DB626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7CC1C0A-F797-4EA8-BB6B-00587F3A2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32" y="3843477"/>
            <a:ext cx="3372551" cy="2284902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5F3D521-0957-4456-B9A2-DF6B9A4B888E}"/>
              </a:ext>
            </a:extLst>
          </p:cNvPr>
          <p:cNvSpPr txBox="1">
            <a:spLocks/>
          </p:cNvSpPr>
          <p:nvPr/>
        </p:nvSpPr>
        <p:spPr>
          <a:xfrm>
            <a:off x="676587" y="3825962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1600" cap="all" dirty="0">
              <a:solidFill>
                <a:srgbClr val="EBEBEB"/>
              </a:solidFill>
            </a:endParaRP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77D0B139-2908-47CE-AD97-DF8A614CEB15}"/>
              </a:ext>
            </a:extLst>
          </p:cNvPr>
          <p:cNvSpPr txBox="1">
            <a:spLocks/>
          </p:cNvSpPr>
          <p:nvPr/>
        </p:nvSpPr>
        <p:spPr>
          <a:xfrm>
            <a:off x="700218" y="3873484"/>
            <a:ext cx="3081576" cy="2215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500" cap="all" dirty="0">
                <a:solidFill>
                  <a:srgbClr val="EBEBEB"/>
                </a:solidFill>
              </a:rPr>
              <a:t>I package di gestione contengono i vari gestori  di controllo, le </a:t>
            </a:r>
            <a:r>
              <a:rPr lang="it-IT" sz="1500" cap="all" dirty="0" err="1">
                <a:solidFill>
                  <a:srgbClr val="EBEBEB"/>
                </a:solidFill>
              </a:rPr>
              <a:t>Servlet</a:t>
            </a:r>
            <a:r>
              <a:rPr lang="it-IT" sz="1500" cap="all" dirty="0">
                <a:solidFill>
                  <a:srgbClr val="EBEBEB"/>
                </a:solidFill>
              </a:rPr>
              <a:t>, mentre</a:t>
            </a:r>
          </a:p>
          <a:p>
            <a:pPr marL="0" indent="0">
              <a:buNone/>
            </a:pPr>
            <a:r>
              <a:rPr lang="it-IT" sz="1500" cap="all" dirty="0">
                <a:solidFill>
                  <a:srgbClr val="EBEBEB"/>
                </a:solidFill>
              </a:rPr>
              <a:t>nel model sono presenti i package per i DAO e per gli oggetti </a:t>
            </a:r>
            <a:r>
              <a:rPr lang="it-IT" sz="1500" cap="all" dirty="0" err="1">
                <a:solidFill>
                  <a:srgbClr val="EBEBEB"/>
                </a:solidFill>
              </a:rPr>
              <a:t>Entity</a:t>
            </a:r>
            <a:r>
              <a:rPr lang="it-IT" sz="1500" cap="all" dirty="0">
                <a:solidFill>
                  <a:srgbClr val="EBEBEB"/>
                </a:solidFill>
              </a:rPr>
              <a:t>. </a:t>
            </a:r>
            <a:endParaRPr lang="en-US" sz="1500" cap="al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603459-3A8A-40E2-B45C-F2FCBA65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Esempi</a:t>
            </a:r>
            <a:r>
              <a:rPr lang="en-US" sz="4000" dirty="0">
                <a:solidFill>
                  <a:schemeClr val="tx2"/>
                </a:solidFill>
              </a:rPr>
              <a:t> di mockup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147269-B0CD-4214-BF0C-D973B89F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7244"/>
            <a:ext cx="5312024" cy="282175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06D6DF-F50D-413E-8AD0-3D0D50D6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2986"/>
            <a:ext cx="5258874" cy="2867580"/>
          </a:xfrm>
          <a:prstGeom prst="rect">
            <a:avLst/>
          </a:prstGeom>
        </p:spPr>
      </p:pic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F6EC4777-5234-4AAA-99CD-D6A1530FF8CE}"/>
              </a:ext>
            </a:extLst>
          </p:cNvPr>
          <p:cNvSpPr txBox="1">
            <a:spLocks/>
          </p:cNvSpPr>
          <p:nvPr/>
        </p:nvSpPr>
        <p:spPr>
          <a:xfrm>
            <a:off x="837126" y="4021162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Mockup di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-“login”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-“setup”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87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F517B8F1-2AEF-486F-B48E-B74ACD99D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CF90FA3E-29C5-4FF4-8E7C-F40239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A21EFF75-981B-45D2-8F70-7BCFA2709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1DF0CF-A6FE-42FB-A962-739E6746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Esempi</a:t>
            </a:r>
            <a:r>
              <a:rPr lang="en-US" sz="3600" dirty="0">
                <a:solidFill>
                  <a:srgbClr val="FFFFFF"/>
                </a:solidFill>
              </a:rPr>
              <a:t> di mockup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E7FB98C-7E85-475D-A40A-EBC12F67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31" y="634618"/>
            <a:ext cx="3633237" cy="2451147"/>
          </a:xfrm>
          <a:prstGeom prst="rect">
            <a:avLst/>
          </a:prstGeom>
        </p:spPr>
      </p:pic>
      <p:sp>
        <p:nvSpPr>
          <p:cNvPr id="38" name="Rectangle 26">
            <a:extLst>
              <a:ext uri="{FF2B5EF4-FFF2-40B4-BE49-F238E27FC236}">
                <a16:creationId xmlns:a16="http://schemas.microsoft.com/office/drawing/2014/main" id="{1A96CF5F-7013-4811-A10D-28B20405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0452" y="3387765"/>
            <a:ext cx="3703320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9F18322-8107-4DCF-8184-E09C606D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52" y="3742161"/>
            <a:ext cx="3560713" cy="2647589"/>
          </a:xfrm>
          <a:prstGeom prst="rect">
            <a:avLst/>
          </a:prstGeom>
        </p:spPr>
      </p:pic>
      <p:sp>
        <p:nvSpPr>
          <p:cNvPr id="39" name="Rectangle 28">
            <a:extLst>
              <a:ext uri="{FF2B5EF4-FFF2-40B4-BE49-F238E27FC236}">
                <a16:creationId xmlns:a16="http://schemas.microsoft.com/office/drawing/2014/main" id="{38BFE626-6BBD-4067-B348-4FB65DD52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222" y="638174"/>
            <a:ext cx="82296" cy="5751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6CC6E1-5659-4354-AA20-6219EF81E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324" y="1857983"/>
            <a:ext cx="3404343" cy="3223416"/>
          </a:xfrm>
          <a:prstGeom prst="rect">
            <a:avLst/>
          </a:prstGeom>
        </p:spPr>
      </p:pic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C4A9791-DBC6-4168-874F-3545C35547D5}"/>
              </a:ext>
            </a:extLst>
          </p:cNvPr>
          <p:cNvSpPr txBox="1">
            <a:spLocks/>
          </p:cNvSpPr>
          <p:nvPr/>
        </p:nvSpPr>
        <p:spPr>
          <a:xfrm>
            <a:off x="734759" y="4023800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Mockup di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- “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Visualizza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messaggio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”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 “</a:t>
            </a:r>
            <a:r>
              <a:rPr lang="en-US" sz="1600" cap="all" dirty="0" err="1">
                <a:solidFill>
                  <a:srgbClr val="EBEBEB"/>
                </a:solidFill>
                <a:latin typeface="Gill Sans MT" panose="020B0502020104020203"/>
              </a:rPr>
              <a:t>Gestione</a:t>
            </a: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 setup”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- “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Circuiti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92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SCENARIO </a:t>
            </a:r>
            <a:r>
              <a:rPr lang="it-IT" sz="2000"/>
              <a:t>- </a:t>
            </a:r>
            <a:r>
              <a:rPr lang="it-IT" sz="2000" i="1">
                <a:ea typeface="+mj-lt"/>
                <a:cs typeface="+mj-lt"/>
              </a:rPr>
              <a:t>Tecnico entra, legge feedback, carica setup,  fa dei cambiamenti, salva stato e lo esporta</a:t>
            </a:r>
            <a:endParaRPr lang="it-IT" sz="2000"/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0FB553-1945-46C8-91E7-46033D52D9E8}"/>
              </a:ext>
            </a:extLst>
          </p:cNvPr>
          <p:cNvSpPr txBox="1"/>
          <p:nvPr/>
        </p:nvSpPr>
        <p:spPr>
          <a:xfrm>
            <a:off x="612476" y="2122098"/>
            <a:ext cx="10981425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ea typeface="+mn-lt"/>
                <a:cs typeface="+mn-lt"/>
              </a:rPr>
              <a:t>Attore:  </a:t>
            </a:r>
            <a:r>
              <a:rPr lang="it-IT" sz="2000">
                <a:ea typeface="+mn-lt"/>
                <a:cs typeface="+mn-lt"/>
              </a:rPr>
              <a:t>Luca, tecnico della scuderia Ferrari Mission </a:t>
            </a:r>
            <a:r>
              <a:rPr lang="it-IT" sz="2000" err="1">
                <a:ea typeface="+mn-lt"/>
                <a:cs typeface="+mn-lt"/>
              </a:rPr>
              <a:t>Winnow</a:t>
            </a:r>
            <a:r>
              <a:rPr lang="it-IT" sz="2000">
                <a:ea typeface="+mn-lt"/>
                <a:cs typeface="+mn-lt"/>
              </a:rPr>
              <a:t>.</a:t>
            </a:r>
            <a:endParaRPr lang="it-IT" sz="2000"/>
          </a:p>
          <a:p>
            <a:endParaRPr lang="it-IT" sz="2000">
              <a:ea typeface="+mn-lt"/>
              <a:cs typeface="+mn-lt"/>
            </a:endParaRPr>
          </a:p>
          <a:p>
            <a:r>
              <a:rPr lang="it-IT" sz="2000" b="1">
                <a:ea typeface="+mn-lt"/>
                <a:cs typeface="+mn-lt"/>
              </a:rPr>
              <a:t>Descrizione: </a:t>
            </a:r>
            <a:r>
              <a:rPr lang="it-IT" sz="2000">
                <a:ea typeface="+mn-lt"/>
                <a:cs typeface="+mn-lt"/>
              </a:rPr>
              <a:t>Luca, tecnico della scuderia Ferrari, deve occuparsi della gestione dello stato della macchina. Dopo aver scaricato il corrispettivo file di stato dai sistemi elettronici dell’auto, si collega al sito </a:t>
            </a:r>
            <a:r>
              <a:rPr lang="it-IT" sz="2000">
                <a:ea typeface="+mn-lt"/>
                <a:cs typeface="+mn-lt"/>
                <a:hlinkClick r:id="rId2"/>
              </a:rPr>
              <a:t>www.am-gp.com</a:t>
            </a:r>
            <a:r>
              <a:rPr lang="it-IT" sz="2000">
                <a:ea typeface="+mn-lt"/>
                <a:cs typeface="+mn-lt"/>
              </a:rPr>
              <a:t> dove, trovandosi dinanzi al </a:t>
            </a:r>
            <a:r>
              <a:rPr lang="it-IT" sz="2000" err="1">
                <a:ea typeface="+mn-lt"/>
                <a:cs typeface="+mn-lt"/>
              </a:rPr>
              <a:t>form</a:t>
            </a:r>
            <a:r>
              <a:rPr lang="it-IT" sz="2000">
                <a:ea typeface="+mn-lt"/>
                <a:cs typeface="+mn-lt"/>
              </a:rPr>
              <a:t> di login, lo compila nel seguente modo: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• ID: LCC56425TY4567</a:t>
            </a:r>
            <a:br>
              <a:rPr lang="it-IT" sz="2000">
                <a:ea typeface="+mn-lt"/>
                <a:cs typeface="+mn-lt"/>
              </a:rPr>
            </a:br>
            <a:r>
              <a:rPr lang="it-IT" sz="2000">
                <a:ea typeface="+mn-lt"/>
                <a:cs typeface="+mn-lt"/>
              </a:rPr>
              <a:t>• Password: pichuLuca82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Dopo aver inserito correttamente i dati, prosegue con l’invio di questi cliccando sul pulsante apposito e venendo quindi reindirizzato nella pagina “Casella di posta”, visualizza su schermo sotto forma di anteprima i vari messaggi ricevuti e, tra questi, verifica se è presente quello inviato dal Pilota Sebastian Vettel. Una volta trovato il messaggio, cliccandoci su, ne legge il corpo che non è altro che un feedback: Sebastian scrive, di volere un retrotreno più stabile.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A questo punto Luca clicca sul link “Gestione Setup” presente sulla </a:t>
            </a:r>
            <a:r>
              <a:rPr lang="it-IT" sz="2000" err="1">
                <a:ea typeface="+mn-lt"/>
                <a:cs typeface="+mn-lt"/>
              </a:rPr>
              <a:t>navbar</a:t>
            </a:r>
            <a:r>
              <a:rPr lang="it-IT" sz="2000">
                <a:ea typeface="+mn-lt"/>
                <a:cs typeface="+mn-lt"/>
              </a:rPr>
              <a:t>, e, una volta ridirizzato alla pagina dedicata , cliccando sul pulsante “Carica Setup”, gli si apre una finestra di dialogo con il file system dove seleziona il file “setup1.stp”.</a:t>
            </a:r>
            <a:br>
              <a:rPr lang="it-IT" sz="2000">
                <a:ea typeface="+mn-lt"/>
                <a:cs typeface="+mn-lt"/>
              </a:rPr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88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ABE766-0252-497F-A87F-10BCE503C835}"/>
              </a:ext>
            </a:extLst>
          </p:cNvPr>
          <p:cNvSpPr txBox="1"/>
          <p:nvPr/>
        </p:nvSpPr>
        <p:spPr>
          <a:xfrm>
            <a:off x="756249" y="885645"/>
            <a:ext cx="8738558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ea typeface="+mn-lt"/>
                <a:cs typeface="+mn-lt"/>
              </a:rPr>
              <a:t>Luca, visualizza delle informazioni, sotto forma di testo, quali: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Carico Aerodinamico Posteriore: 6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Carico Aerodinamico Anteriore: 5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Campanatura Anteriore: 0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Campanatura Posteriore: -1</a:t>
            </a:r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Convergenza Anteriore: 2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Convergenza Posteriore: -1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Pressione dei Freni: 80%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Barra Antirollio Posteriore: 3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Barra Antirollio Anteriore: 3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Mappatura Motore: Standard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Dopo una prima lettura, decide di cambiare la rigidità della Barra Antirollio Posteriore, rendendola più rigida, per rispondere alle esigenze del pilota. E quindi, dopo aver trovato la sezione giusta, inserisce un valore pari a 6, esporta il Setup come un nuovo file “setup2.stp” cliccando sul pulsante “Esporta”. A questo punto non gli resta che salvare il setup cliccando sul pulsante “Salva”.</a:t>
            </a:r>
            <a:endParaRPr lang="it-IT" sz="2000"/>
          </a:p>
          <a:p>
            <a:endParaRPr lang="it-IT">
              <a:ea typeface="+mn-lt"/>
              <a:cs typeface="+mn-lt"/>
            </a:endParaRPr>
          </a:p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51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08833-AB78-4ED0-82E2-4819A41A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8B3C2-529F-4BAC-A9FA-6D1D5F7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Globali 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FR01 - ALTA: Il sistema deve poter consentire agli utenti di identificarsi e accedere automaticamente a sezioni diverse in base al ruolo 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FR02 - ALTA: Il sistema deve poter consentire agli utenti di disconnettersi dal sistema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FR03 - ALTA: Il sistema deve poter consentire lo scambio di Messaggi tra diverse tipologie di utenti.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FR04 - ALTA: Il sistema deve poter consentire di visualizzare i Messaggi ricevuti da altri utenti.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FR05 - ALTA: Il sistema deve poter consentire di visualizzare i Messaggi inviati precedentemente ad altri utenti.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FR06 - MEDIA: Il sistema deve poter consentire di caricare dei file allegati ai Messaggi.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FR07- MEDIA: Il sistema deve poter consentire di scaricare i file allegati ai Messaggi.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0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F8B28-2AC5-4C25-83C2-687F17A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 per tecnico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76644-C6B4-465A-AF80-50015EDD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Tecnico </a:t>
            </a:r>
            <a:endParaRPr lang="it-IT"/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FR09- MEDIA: Il sistema deve poter consentire al Tecnico di caricare e modificare un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FR10 - ALTA: Il sistema deve poter consentire al Tecnico di visualizzare i propri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FR11 - ALTA: Il sistema deve consentire al Tecnico di creare un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FR12 - ALTA: Il sistema deve consentire al Tecnico di salvare un Setup.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FR13- MEDIA: Il sistema deve poter consentire al Tecnico di esportare un Setup.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FR14 - MEDIA: Il sistema deve suggerire al Tecnico dei Setup predefiniti in base a situazioni di gara note.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FR15 - ALTA: Il sistema deve consentire al Tecnico di visualizzare informazioni sui Circuiti del Campionato.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FR16 - ALTA: Il sistema deve consentire al Tecnico di modificare un Setup esistente.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FR17 - ALTA: Il sistema deve consentire al Tecnico di eliminare un Setup esistente.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165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115</TotalTime>
  <Words>2366</Words>
  <Application>Microsoft Office PowerPoint</Application>
  <PresentationFormat>Widescreen</PresentationFormat>
  <Paragraphs>378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Arial</vt:lpstr>
      <vt:lpstr>Arial,Sans-Serif</vt:lpstr>
      <vt:lpstr>CambriaMath</vt:lpstr>
      <vt:lpstr>Gill Sans MT</vt:lpstr>
      <vt:lpstr>MS Shell Dlg 2</vt:lpstr>
      <vt:lpstr>Wingdings 2</vt:lpstr>
      <vt:lpstr>Dividend</vt:lpstr>
      <vt:lpstr>AM-GP</vt:lpstr>
      <vt:lpstr>OBIETTIVO</vt:lpstr>
      <vt:lpstr>Requirements elicitation</vt:lpstr>
      <vt:lpstr>Esempi di mockup</vt:lpstr>
      <vt:lpstr>Esempi di mockup</vt:lpstr>
      <vt:lpstr>SCENARIO - Tecnico entra, legge feedback, carica setup,  fa dei cambiamenti, salva stato e lo esporta </vt:lpstr>
      <vt:lpstr>Presentazione standard di PowerPoint</vt:lpstr>
      <vt:lpstr>Requisiti funzionali</vt:lpstr>
      <vt:lpstr>Requisiti funzionali per tecnico</vt:lpstr>
      <vt:lpstr>Requisiti non funzionali</vt:lpstr>
      <vt:lpstr>USE CASE- login() </vt:lpstr>
      <vt:lpstr>USE CASE- login() </vt:lpstr>
      <vt:lpstr>USE CASE- login() / Form_Login  </vt:lpstr>
      <vt:lpstr>USE CASE - SalvaSetup()  </vt:lpstr>
      <vt:lpstr>USE CASE - SalvaSetup()  </vt:lpstr>
      <vt:lpstr>USE CASE- login() / Form_GestioneSetup   </vt:lpstr>
      <vt:lpstr>USE CASE - VisualizzaSetup()   </vt:lpstr>
      <vt:lpstr>USE CASE - VISUALIZZASETUP()   </vt:lpstr>
      <vt:lpstr>USE CASE - InvalidInputException()    </vt:lpstr>
      <vt:lpstr>USE CASE - INVALIDINPUTEXCEPTION()   </vt:lpstr>
      <vt:lpstr>USE CASE DIAGRAM TECNICO</vt:lpstr>
      <vt:lpstr>CLASS DIAGRAM MESSAGGI e tecnico</vt:lpstr>
      <vt:lpstr> SEQUENCE DIAGRAM - LOGIN     </vt:lpstr>
      <vt:lpstr>Sequence diagram – login invalid input exception</vt:lpstr>
      <vt:lpstr>SEQUENCE DIAGRAM – salva setup</vt:lpstr>
      <vt:lpstr>Sequence diagram – visualizza setup</vt:lpstr>
      <vt:lpstr>Divisione in sottosistemi</vt:lpstr>
      <vt:lpstr>Controllo di Accesso e Sicurezza </vt:lpstr>
      <vt:lpstr>Test Cases per Funzionalità - LOGIN  </vt:lpstr>
      <vt:lpstr>Test Cases per Funzionalità - LOGIN  </vt:lpstr>
      <vt:lpstr>TEST CASES PER FUNZIONALITÀ - LOGIN </vt:lpstr>
      <vt:lpstr>TEST CASES PER FUNZIONALITÀ - LOGIN / TC 1.1 </vt:lpstr>
      <vt:lpstr>TEST CASES PER FUNZIONALITÀ - LOGIN / TC 1.2 </vt:lpstr>
      <vt:lpstr>Trade off</vt:lpstr>
      <vt:lpstr>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Renzulli</dc:creator>
  <cp:lastModifiedBy>Giovanni Renzulli</cp:lastModifiedBy>
  <cp:revision>279</cp:revision>
  <dcterms:created xsi:type="dcterms:W3CDTF">2021-02-10T22:05:29Z</dcterms:created>
  <dcterms:modified xsi:type="dcterms:W3CDTF">2021-02-14T10:12:29Z</dcterms:modified>
</cp:coreProperties>
</file>