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443D4D3B-DFD2-4BDD-82ED-8F2765C003E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000000"/>
    <a:srgbClr val="696969"/>
    <a:srgbClr val="D09E00"/>
    <a:srgbClr val="51C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92A92-0B51-4E0A-8CAC-A0E4B5989472}" type="datetimeFigureOut">
              <a:rPr lang="it-IT" smtClean="0"/>
              <a:t>26/06/2022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93200-860E-4AC3-ACF9-F678565C1A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9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3200-860E-4AC3-ACF9-F678565C1A9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59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3200-860E-4AC3-ACF9-F678565C1A9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09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3200-860E-4AC3-ACF9-F678565C1A9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47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3200-860E-4AC3-ACF9-F678565C1A9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33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3200-860E-4AC3-ACF9-F678565C1A9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41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3200-860E-4AC3-ACF9-F678565C1A9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03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3200-860E-4AC3-ACF9-F678565C1A9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327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959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594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3450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0166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663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2607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1440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43375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7584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6562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541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419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108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3205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54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7111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4289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747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it-IT" smtClean="0"/>
              <a:t>Fare clic per modificare lo stile del sottotitolo dello schema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1243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070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1089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1636" y="3502000"/>
            <a:ext cx="9328727" cy="1055161"/>
          </a:xfrm>
        </p:spPr>
        <p:txBody>
          <a:bodyPr/>
          <a:lstStyle/>
          <a:p>
            <a:r>
              <a:rPr lang="en-US" sz="2800" dirty="0">
                <a:latin typeface="Arial Black" panose="020B0A04020102020204" pitchFamily="34" charset="0"/>
              </a:rPr>
              <a:t>Machine learning pipeline for flaky tests classification</a:t>
            </a:r>
            <a:endParaRPr lang="it-IT" sz="2800" dirty="0">
              <a:latin typeface="Arial Black" panose="020B0A040201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25EE864-D4E2-4CEA-B756-5EB2C4758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768" y="361949"/>
            <a:ext cx="2359044" cy="11358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A2BE432-CAAD-46E8-90E2-B1E9237D11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84" y="332701"/>
            <a:ext cx="2832080" cy="159304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32" y="303452"/>
            <a:ext cx="1194378" cy="1194378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535702" y="5267824"/>
            <a:ext cx="2549237" cy="14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/>
              <a:t>Students:</a:t>
            </a:r>
          </a:p>
          <a:p>
            <a:pPr algn="ctr"/>
            <a:r>
              <a:rPr lang="it-IT" sz="1600" b="1" dirty="0" smtClean="0"/>
              <a:t>Afeltra Angelo</a:t>
            </a:r>
          </a:p>
          <a:p>
            <a:pPr algn="ctr"/>
            <a:r>
              <a:rPr lang="it-IT" sz="1600" b="1" dirty="0" smtClean="0"/>
              <a:t>Rastelli Francesco</a:t>
            </a:r>
          </a:p>
          <a:p>
            <a:pPr algn="ctr"/>
            <a:r>
              <a:rPr lang="it-IT" sz="1600" b="1" dirty="0" smtClean="0"/>
              <a:t>Trovato Antonio</a:t>
            </a:r>
            <a:endParaRPr lang="it-IT" sz="1600" b="1" dirty="0"/>
          </a:p>
        </p:txBody>
      </p:sp>
      <p:sp>
        <p:nvSpPr>
          <p:cNvPr id="9" name="Rettangolo 8"/>
          <p:cNvSpPr/>
          <p:nvPr/>
        </p:nvSpPr>
        <p:spPr>
          <a:xfrm>
            <a:off x="8954648" y="5267824"/>
            <a:ext cx="3061854" cy="148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 smtClean="0"/>
              <a:t>Teacher</a:t>
            </a:r>
            <a:r>
              <a:rPr lang="it-IT" sz="1600" b="1" dirty="0" smtClean="0"/>
              <a:t>:</a:t>
            </a:r>
          </a:p>
          <a:p>
            <a:pPr algn="ctr"/>
            <a:r>
              <a:rPr lang="it-IT" sz="1600" b="1" dirty="0" smtClean="0"/>
              <a:t>Prof. Palomba Fabio</a:t>
            </a:r>
          </a:p>
          <a:p>
            <a:pPr algn="ctr"/>
            <a:r>
              <a:rPr lang="it-IT" sz="1600" b="1" dirty="0" smtClean="0"/>
              <a:t>Tutor:</a:t>
            </a:r>
          </a:p>
          <a:p>
            <a:pPr algn="ctr"/>
            <a:r>
              <a:rPr lang="it-IT" sz="1600" b="1" dirty="0" smtClean="0"/>
              <a:t>Dott.ssa Pontillo Valeria</a:t>
            </a:r>
            <a:endParaRPr lang="it-IT" sz="1600" b="1" dirty="0"/>
          </a:p>
        </p:txBody>
      </p:sp>
      <p:sp>
        <p:nvSpPr>
          <p:cNvPr id="10" name="Rettangolo 9"/>
          <p:cNvSpPr/>
          <p:nvPr/>
        </p:nvSpPr>
        <p:spPr>
          <a:xfrm>
            <a:off x="3308921" y="6011351"/>
            <a:ext cx="5421745" cy="541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Project for the software engineering for artificial intelligence course</a:t>
            </a:r>
            <a:endParaRPr lang="it-IT" sz="1200" b="1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itolo 1"/>
          <p:cNvSpPr txBox="1">
            <a:spLocks/>
          </p:cNvSpPr>
          <p:nvPr/>
        </p:nvSpPr>
        <p:spPr>
          <a:xfrm>
            <a:off x="1431636" y="2708690"/>
            <a:ext cx="9328727" cy="80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6933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6933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6933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6933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6933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6933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6933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6933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6933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4400" kern="0" dirty="0" err="1" smtClean="0">
                <a:latin typeface="Arial Black" panose="020B0A04020102020204" pitchFamily="34" charset="0"/>
              </a:rPr>
              <a:t>FlakyPipeline</a:t>
            </a:r>
            <a:endParaRPr lang="it-IT" sz="4400" kern="0" dirty="0">
              <a:latin typeface="Arial Black" panose="020B0A04020102020204" pitchFamily="34" charset="0"/>
            </a:endParaRPr>
          </a:p>
        </p:txBody>
      </p:sp>
      <p:cxnSp>
        <p:nvCxnSpPr>
          <p:cNvPr id="18" name="Connettore diritto 17"/>
          <p:cNvCxnSpPr/>
          <p:nvPr/>
        </p:nvCxnSpPr>
        <p:spPr>
          <a:xfrm>
            <a:off x="1631960" y="3490190"/>
            <a:ext cx="8719128" cy="236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arrotondato 2"/>
          <p:cNvSpPr/>
          <p:nvPr/>
        </p:nvSpPr>
        <p:spPr>
          <a:xfrm>
            <a:off x="1838037" y="1734014"/>
            <a:ext cx="2401454" cy="576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Data </a:t>
            </a:r>
            <a:r>
              <a:rPr lang="it-IT" b="1" dirty="0" err="1" smtClean="0"/>
              <a:t>Cleaning</a:t>
            </a:r>
            <a:endParaRPr lang="it-IT" b="1" dirty="0" smtClean="0"/>
          </a:p>
        </p:txBody>
      </p:sp>
      <p:sp>
        <p:nvSpPr>
          <p:cNvPr id="7" name="Rettangolo arrotondato 6"/>
          <p:cNvSpPr/>
          <p:nvPr/>
        </p:nvSpPr>
        <p:spPr>
          <a:xfrm>
            <a:off x="1838037" y="3661986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Feature</a:t>
            </a:r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 Construction</a:t>
            </a:r>
          </a:p>
        </p:txBody>
      </p:sp>
      <p:sp>
        <p:nvSpPr>
          <p:cNvPr id="8" name="Rettangolo arrotondato 7"/>
          <p:cNvSpPr/>
          <p:nvPr/>
        </p:nvSpPr>
        <p:spPr>
          <a:xfrm>
            <a:off x="1838037" y="2726114"/>
            <a:ext cx="2401454" cy="576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Feature</a:t>
            </a:r>
            <a:r>
              <a:rPr lang="it-IT" b="1" dirty="0" smtClean="0"/>
              <a:t> </a:t>
            </a:r>
            <a:r>
              <a:rPr lang="it-IT" b="1" dirty="0" err="1" smtClean="0"/>
              <a:t>Scaling</a:t>
            </a:r>
            <a:endParaRPr lang="it-IT" b="1" dirty="0" smtClean="0"/>
          </a:p>
        </p:txBody>
      </p:sp>
      <p:sp>
        <p:nvSpPr>
          <p:cNvPr id="9" name="Rettangolo arrotondato 8"/>
          <p:cNvSpPr/>
          <p:nvPr/>
        </p:nvSpPr>
        <p:spPr>
          <a:xfrm>
            <a:off x="1838037" y="4614254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Feature</a:t>
            </a:r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Selection</a:t>
            </a:r>
            <a:endParaRPr lang="it-IT" b="1" dirty="0" smtClean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1838037" y="5636373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Data </a:t>
            </a:r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Balancing</a:t>
            </a:r>
            <a:endParaRPr lang="it-IT" b="1" dirty="0" smtClean="0">
              <a:solidFill>
                <a:schemeClr val="lt1">
                  <a:alpha val="30000"/>
                </a:schemeClr>
              </a:solidFill>
            </a:endParaRPr>
          </a:p>
        </p:txBody>
      </p:sp>
      <p:cxnSp>
        <p:nvCxnSpPr>
          <p:cNvPr id="11" name="Connettore 2 10"/>
          <p:cNvCxnSpPr>
            <a:stCxn id="3" idx="2"/>
            <a:endCxn id="8" idx="0"/>
          </p:cNvCxnSpPr>
          <p:nvPr/>
        </p:nvCxnSpPr>
        <p:spPr>
          <a:xfrm>
            <a:off x="3038764" y="2310014"/>
            <a:ext cx="0" cy="4161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2"/>
            <a:endCxn id="7" idx="0"/>
          </p:cNvCxnSpPr>
          <p:nvPr/>
        </p:nvCxnSpPr>
        <p:spPr>
          <a:xfrm>
            <a:off x="3038764" y="3302114"/>
            <a:ext cx="0" cy="359872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2"/>
            <a:endCxn id="9" idx="0"/>
          </p:cNvCxnSpPr>
          <p:nvPr/>
        </p:nvCxnSpPr>
        <p:spPr>
          <a:xfrm>
            <a:off x="3038764" y="4237986"/>
            <a:ext cx="0" cy="376268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9" idx="2"/>
            <a:endCxn id="10" idx="0"/>
          </p:cNvCxnSpPr>
          <p:nvPr/>
        </p:nvCxnSpPr>
        <p:spPr>
          <a:xfrm>
            <a:off x="3038764" y="5190254"/>
            <a:ext cx="0" cy="446119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5" name="Tabel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98814"/>
              </p:ext>
            </p:extLst>
          </p:nvPr>
        </p:nvGraphicFramePr>
        <p:xfrm>
          <a:off x="6831664" y="1786154"/>
          <a:ext cx="3937003" cy="187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009075">
                  <a:extLst>
                    <a:ext uri="{9D8B030D-6E8A-4147-A177-3AD203B41FA5}">
                      <a16:colId xmlns:a16="http://schemas.microsoft.com/office/drawing/2014/main" val="588359397"/>
                    </a:ext>
                  </a:extLst>
                </a:gridCol>
                <a:gridCol w="2927928">
                  <a:extLst>
                    <a:ext uri="{9D8B030D-6E8A-4147-A177-3AD203B41FA5}">
                      <a16:colId xmlns:a16="http://schemas.microsoft.com/office/drawing/2014/main" val="1286370079"/>
                    </a:ext>
                  </a:extLst>
                </a:gridCol>
              </a:tblGrid>
              <a:tr h="280807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Random </a:t>
                      </a:r>
                      <a:r>
                        <a:rPr lang="it-IT" dirty="0" err="1" smtClean="0"/>
                        <a:t>Forest</a:t>
                      </a:r>
                      <a:r>
                        <a:rPr lang="it-IT" baseline="0" dirty="0" smtClean="0"/>
                        <a:t> Performances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2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ACC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0.97 -&gt; 0.97</a:t>
                      </a:r>
                      <a:endParaRPr lang="it-IT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1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PRE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0.81 -&gt; 0.81</a:t>
                      </a:r>
                      <a:endParaRPr lang="it-IT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REC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0.56 -&gt; </a:t>
                      </a:r>
                      <a:r>
                        <a:rPr lang="en-US" kern="0" dirty="0" smtClean="0">
                          <a:solidFill>
                            <a:srgbClr val="00B050"/>
                          </a:solidFill>
                        </a:rPr>
                        <a:t>0.57</a:t>
                      </a:r>
                      <a:endParaRPr lang="en-US" b="1" kern="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F1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0.65 -&gt; </a:t>
                      </a:r>
                      <a:r>
                        <a:rPr lang="en-US" kern="0" dirty="0" smtClean="0">
                          <a:solidFill>
                            <a:srgbClr val="00B050"/>
                          </a:solidFill>
                        </a:rPr>
                        <a:t>0.66</a:t>
                      </a:r>
                      <a:endParaRPr lang="en-US" b="1" kern="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87857"/>
                  </a:ext>
                </a:extLst>
              </a:tr>
            </a:tbl>
          </a:graphicData>
        </a:graphic>
      </p:graphicFrame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529566" y="1178295"/>
            <a:ext cx="2541200" cy="540630"/>
          </a:xfrm>
        </p:spPr>
        <p:txBody>
          <a:bodyPr/>
          <a:lstStyle/>
          <a:p>
            <a:pPr marL="203195" indent="0">
              <a:buNone/>
            </a:pPr>
            <a:r>
              <a:rPr lang="it-IT" b="1" dirty="0" err="1" smtClean="0">
                <a:solidFill>
                  <a:srgbClr val="FFC000"/>
                </a:solidFill>
                <a:latin typeface="+mn-lt"/>
              </a:rPr>
              <a:t>Norm</a:t>
            </a:r>
            <a:r>
              <a:rPr lang="it-IT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it-IT" b="1" dirty="0" err="1" smtClean="0">
                <a:solidFill>
                  <a:srgbClr val="FFC000"/>
                </a:solidFill>
                <a:latin typeface="+mn-lt"/>
              </a:rPr>
              <a:t>Min</a:t>
            </a:r>
            <a:r>
              <a:rPr lang="it-IT" b="1" dirty="0" smtClean="0">
                <a:solidFill>
                  <a:srgbClr val="FFC000"/>
                </a:solidFill>
                <a:latin typeface="+mn-lt"/>
              </a:rPr>
              <a:t>-Max</a:t>
            </a:r>
            <a:endParaRPr lang="it-IT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6" name="Segnaposto testo 1"/>
          <p:cNvSpPr txBox="1">
            <a:spLocks/>
          </p:cNvSpPr>
          <p:nvPr/>
        </p:nvSpPr>
        <p:spPr>
          <a:xfrm>
            <a:off x="7617310" y="3862613"/>
            <a:ext cx="2541200" cy="54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2133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03195" indent="0">
              <a:buFont typeface="Maven Pro"/>
              <a:buNone/>
            </a:pPr>
            <a:r>
              <a:rPr lang="it-IT" b="1" kern="0" dirty="0" err="1" smtClean="0">
                <a:solidFill>
                  <a:srgbClr val="FFC000"/>
                </a:solidFill>
                <a:latin typeface="+mn-lt"/>
              </a:rPr>
              <a:t>Standardization</a:t>
            </a:r>
            <a:endParaRPr lang="it-IT" b="1" kern="0" dirty="0">
              <a:solidFill>
                <a:srgbClr val="FFC000"/>
              </a:solidFill>
              <a:latin typeface="+mn-lt"/>
            </a:endParaRPr>
          </a:p>
        </p:txBody>
      </p:sp>
      <p:graphicFrame>
        <p:nvGraphicFramePr>
          <p:cNvPr id="17" name="Tabel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07078"/>
              </p:ext>
            </p:extLst>
          </p:nvPr>
        </p:nvGraphicFramePr>
        <p:xfrm>
          <a:off x="6919409" y="4507800"/>
          <a:ext cx="3937003" cy="187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009075">
                  <a:extLst>
                    <a:ext uri="{9D8B030D-6E8A-4147-A177-3AD203B41FA5}">
                      <a16:colId xmlns:a16="http://schemas.microsoft.com/office/drawing/2014/main" val="588359397"/>
                    </a:ext>
                  </a:extLst>
                </a:gridCol>
                <a:gridCol w="2927928">
                  <a:extLst>
                    <a:ext uri="{9D8B030D-6E8A-4147-A177-3AD203B41FA5}">
                      <a16:colId xmlns:a16="http://schemas.microsoft.com/office/drawing/2014/main" val="1286370079"/>
                    </a:ext>
                  </a:extLst>
                </a:gridCol>
              </a:tblGrid>
              <a:tr h="280807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Random </a:t>
                      </a:r>
                      <a:r>
                        <a:rPr lang="it-IT" dirty="0" err="1" smtClean="0"/>
                        <a:t>Forest</a:t>
                      </a:r>
                      <a:r>
                        <a:rPr lang="it-IT" baseline="0" dirty="0" smtClean="0"/>
                        <a:t> Performances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2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ACC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0.97 -&gt; 0.97</a:t>
                      </a:r>
                      <a:endParaRPr lang="it-IT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1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PRE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0.81 -&gt; </a:t>
                      </a:r>
                      <a:r>
                        <a:rPr lang="en-US" kern="0" dirty="0" smtClean="0">
                          <a:solidFill>
                            <a:srgbClr val="FF0000"/>
                          </a:solidFill>
                        </a:rPr>
                        <a:t>0.80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REC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0.56 -&gt; </a:t>
                      </a:r>
                      <a:r>
                        <a:rPr lang="en-US" kern="0" dirty="0" smtClean="0">
                          <a:solidFill>
                            <a:srgbClr val="00B050"/>
                          </a:solidFill>
                        </a:rPr>
                        <a:t>0.57</a:t>
                      </a:r>
                      <a:endParaRPr lang="en-US" b="1" kern="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F1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0.65 -&gt; </a:t>
                      </a:r>
                      <a:r>
                        <a:rPr lang="en-US" kern="0" dirty="0" smtClean="0">
                          <a:solidFill>
                            <a:srgbClr val="00B050"/>
                          </a:solidFill>
                        </a:rPr>
                        <a:t>0.66</a:t>
                      </a:r>
                      <a:endParaRPr lang="en-US" b="1" kern="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87857"/>
                  </a:ext>
                </a:extLst>
              </a:tr>
            </a:tbl>
          </a:graphicData>
        </a:graphic>
      </p:graphicFrame>
      <p:sp>
        <p:nvSpPr>
          <p:cNvPr id="19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2800" dirty="0">
                <a:latin typeface="Arial Black" panose="020B0A04020102020204" pitchFamily="34" charset="0"/>
              </a:rPr>
              <a:t>Data </a:t>
            </a:r>
            <a:r>
              <a:rPr lang="it-IT" sz="2800" dirty="0" err="1" smtClean="0">
                <a:latin typeface="Arial Black" panose="020B0A04020102020204" pitchFamily="34" charset="0"/>
              </a:rPr>
              <a:t>Pre</a:t>
            </a:r>
            <a:r>
              <a:rPr lang="it-IT" sz="2800" dirty="0" smtClean="0">
                <a:latin typeface="Arial Black" panose="020B0A04020102020204" pitchFamily="34" charset="0"/>
              </a:rPr>
              <a:t>-Processing And Model T&amp;V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90805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arrotondato 2"/>
          <p:cNvSpPr/>
          <p:nvPr/>
        </p:nvSpPr>
        <p:spPr>
          <a:xfrm>
            <a:off x="1838037" y="1734014"/>
            <a:ext cx="2401454" cy="576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Data </a:t>
            </a:r>
            <a:r>
              <a:rPr lang="it-IT" b="1" dirty="0" err="1" smtClean="0"/>
              <a:t>Cleaning</a:t>
            </a:r>
            <a:endParaRPr lang="it-IT" b="1" dirty="0" smtClean="0"/>
          </a:p>
        </p:txBody>
      </p:sp>
      <p:sp>
        <p:nvSpPr>
          <p:cNvPr id="7" name="Rettangolo arrotondato 6"/>
          <p:cNvSpPr/>
          <p:nvPr/>
        </p:nvSpPr>
        <p:spPr>
          <a:xfrm>
            <a:off x="1838037" y="3661986"/>
            <a:ext cx="2401454" cy="576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Feature</a:t>
            </a:r>
            <a:r>
              <a:rPr lang="it-IT" b="1" dirty="0" smtClean="0"/>
              <a:t> Construction</a:t>
            </a:r>
          </a:p>
        </p:txBody>
      </p:sp>
      <p:sp>
        <p:nvSpPr>
          <p:cNvPr id="8" name="Rettangolo arrotondato 7"/>
          <p:cNvSpPr/>
          <p:nvPr/>
        </p:nvSpPr>
        <p:spPr>
          <a:xfrm>
            <a:off x="1838037" y="2726114"/>
            <a:ext cx="2401454" cy="576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Feature</a:t>
            </a:r>
            <a:r>
              <a:rPr lang="it-IT" b="1" dirty="0" smtClean="0"/>
              <a:t> </a:t>
            </a:r>
            <a:r>
              <a:rPr lang="it-IT" b="1" dirty="0" err="1" smtClean="0"/>
              <a:t>Scaling</a:t>
            </a:r>
            <a:r>
              <a:rPr lang="it-IT" b="1" dirty="0" smtClean="0"/>
              <a:t> </a:t>
            </a:r>
          </a:p>
          <a:p>
            <a:pPr algn="ctr"/>
            <a:r>
              <a:rPr lang="it-IT" b="1" dirty="0" smtClean="0"/>
              <a:t>(</a:t>
            </a:r>
            <a:r>
              <a:rPr lang="it-IT" b="1" dirty="0" err="1" smtClean="0"/>
              <a:t>Norm</a:t>
            </a:r>
            <a:r>
              <a:rPr lang="it-IT" b="1" dirty="0" smtClean="0"/>
              <a:t> </a:t>
            </a:r>
            <a:r>
              <a:rPr lang="it-IT" b="1" dirty="0" err="1" smtClean="0"/>
              <a:t>Min</a:t>
            </a:r>
            <a:r>
              <a:rPr lang="it-IT" b="1" dirty="0" smtClean="0"/>
              <a:t>-Max)</a:t>
            </a:r>
          </a:p>
        </p:txBody>
      </p:sp>
      <p:sp>
        <p:nvSpPr>
          <p:cNvPr id="9" name="Rettangolo arrotondato 8"/>
          <p:cNvSpPr/>
          <p:nvPr/>
        </p:nvSpPr>
        <p:spPr>
          <a:xfrm>
            <a:off x="1838037" y="4614254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Feature</a:t>
            </a:r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Selection</a:t>
            </a:r>
            <a:endParaRPr lang="it-IT" b="1" dirty="0" smtClean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1838037" y="5636373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Data </a:t>
            </a:r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Balancing</a:t>
            </a:r>
            <a:endParaRPr lang="it-IT" b="1" dirty="0" smtClean="0">
              <a:solidFill>
                <a:schemeClr val="lt1">
                  <a:alpha val="30000"/>
                </a:schemeClr>
              </a:solidFill>
            </a:endParaRPr>
          </a:p>
        </p:txBody>
      </p:sp>
      <p:cxnSp>
        <p:nvCxnSpPr>
          <p:cNvPr id="11" name="Connettore 2 10"/>
          <p:cNvCxnSpPr>
            <a:stCxn id="3" idx="2"/>
            <a:endCxn id="8" idx="0"/>
          </p:cNvCxnSpPr>
          <p:nvPr/>
        </p:nvCxnSpPr>
        <p:spPr>
          <a:xfrm>
            <a:off x="3038764" y="2310014"/>
            <a:ext cx="0" cy="4161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2"/>
            <a:endCxn id="7" idx="0"/>
          </p:cNvCxnSpPr>
          <p:nvPr/>
        </p:nvCxnSpPr>
        <p:spPr>
          <a:xfrm>
            <a:off x="3038764" y="3302114"/>
            <a:ext cx="0" cy="3598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2"/>
            <a:endCxn id="9" idx="0"/>
          </p:cNvCxnSpPr>
          <p:nvPr/>
        </p:nvCxnSpPr>
        <p:spPr>
          <a:xfrm>
            <a:off x="3038764" y="4237986"/>
            <a:ext cx="0" cy="376268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9" idx="2"/>
            <a:endCxn id="10" idx="0"/>
          </p:cNvCxnSpPr>
          <p:nvPr/>
        </p:nvCxnSpPr>
        <p:spPr>
          <a:xfrm>
            <a:off x="3038764" y="5190254"/>
            <a:ext cx="0" cy="446119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03" y="1639438"/>
            <a:ext cx="3354573" cy="2310548"/>
          </a:xfrm>
          <a:prstGeom prst="rect">
            <a:avLst/>
          </a:prstGeom>
        </p:spPr>
      </p:pic>
      <p:sp>
        <p:nvSpPr>
          <p:cNvPr id="19" name="Segnaposto testo 1"/>
          <p:cNvSpPr>
            <a:spLocks noGrp="1"/>
          </p:cNvSpPr>
          <p:nvPr>
            <p:ph type="body" idx="1"/>
          </p:nvPr>
        </p:nvSpPr>
        <p:spPr>
          <a:xfrm>
            <a:off x="7529566" y="1178295"/>
            <a:ext cx="2541200" cy="540630"/>
          </a:xfrm>
        </p:spPr>
        <p:txBody>
          <a:bodyPr/>
          <a:lstStyle/>
          <a:p>
            <a:pPr marL="203195" indent="0" algn="ctr">
              <a:buNone/>
            </a:pPr>
            <a:r>
              <a:rPr lang="it-IT" b="1" dirty="0" smtClean="0">
                <a:solidFill>
                  <a:srgbClr val="FFC000"/>
                </a:solidFill>
                <a:latin typeface="+mn-lt"/>
              </a:rPr>
              <a:t>PCA</a:t>
            </a:r>
            <a:endParaRPr lang="it-IT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20" name="Segnaposto testo 1"/>
          <p:cNvSpPr txBox="1">
            <a:spLocks/>
          </p:cNvSpPr>
          <p:nvPr/>
        </p:nvSpPr>
        <p:spPr>
          <a:xfrm>
            <a:off x="6740457" y="3949986"/>
            <a:ext cx="4119418" cy="54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2133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1219170" marR="0" lvl="1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828754" marR="0" lvl="2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2438339" marR="0" lvl="3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3047924" marR="0" lvl="4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3657509" marR="0" lvl="5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4267093" marR="0" lvl="6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4876678" marR="0" lvl="7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5486263" marR="0" lvl="8" indent="-406390" algn="l" rtl="0" ea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Maven Pro"/>
              <a:buChar char="■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03195" indent="0">
              <a:buFont typeface="Maven Pro"/>
              <a:buNone/>
            </a:pPr>
            <a:r>
              <a:rPr lang="it-IT" sz="1600" kern="0" dirty="0" smtClean="0">
                <a:latin typeface="+mn-lt"/>
              </a:rPr>
              <a:t>5 </a:t>
            </a:r>
            <a:r>
              <a:rPr lang="it-IT" sz="1600" kern="0" dirty="0" err="1" smtClean="0">
                <a:latin typeface="+mn-lt"/>
              </a:rPr>
              <a:t>components</a:t>
            </a:r>
            <a:r>
              <a:rPr lang="it-IT" sz="1600" kern="0" dirty="0" smtClean="0">
                <a:latin typeface="+mn-lt"/>
              </a:rPr>
              <a:t>: 98% Cumulative </a:t>
            </a:r>
            <a:r>
              <a:rPr lang="it-IT" sz="1600" kern="0" dirty="0" err="1" smtClean="0">
                <a:latin typeface="+mn-lt"/>
              </a:rPr>
              <a:t>variance</a:t>
            </a:r>
            <a:endParaRPr lang="it-IT" sz="1600" kern="0" dirty="0">
              <a:latin typeface="+mn-lt"/>
            </a:endParaRPr>
          </a:p>
        </p:txBody>
      </p: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09749"/>
              </p:ext>
            </p:extLst>
          </p:nvPr>
        </p:nvGraphicFramePr>
        <p:xfrm>
          <a:off x="6961287" y="4490616"/>
          <a:ext cx="3937003" cy="187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009075">
                  <a:extLst>
                    <a:ext uri="{9D8B030D-6E8A-4147-A177-3AD203B41FA5}">
                      <a16:colId xmlns:a16="http://schemas.microsoft.com/office/drawing/2014/main" val="588359397"/>
                    </a:ext>
                  </a:extLst>
                </a:gridCol>
                <a:gridCol w="2927928">
                  <a:extLst>
                    <a:ext uri="{9D8B030D-6E8A-4147-A177-3AD203B41FA5}">
                      <a16:colId xmlns:a16="http://schemas.microsoft.com/office/drawing/2014/main" val="1286370079"/>
                    </a:ext>
                  </a:extLst>
                </a:gridCol>
              </a:tblGrid>
              <a:tr h="280807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Random </a:t>
                      </a:r>
                      <a:r>
                        <a:rPr lang="it-IT" dirty="0" err="1" smtClean="0"/>
                        <a:t>Forest</a:t>
                      </a:r>
                      <a:r>
                        <a:rPr lang="it-IT" baseline="0" dirty="0" smtClean="0"/>
                        <a:t> Performances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2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ACC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0.97 -&gt; 0.96</a:t>
                      </a:r>
                      <a:endParaRPr lang="it-IT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1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PRE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0.81 -&gt; </a:t>
                      </a:r>
                      <a:r>
                        <a:rPr lang="en-US" kern="0" dirty="0" smtClean="0">
                          <a:solidFill>
                            <a:srgbClr val="FF0000"/>
                          </a:solidFill>
                        </a:rPr>
                        <a:t>0.72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REC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0.57 -&gt; </a:t>
                      </a:r>
                      <a:r>
                        <a:rPr lang="en-US" kern="0" dirty="0" smtClean="0">
                          <a:solidFill>
                            <a:srgbClr val="FF0000"/>
                          </a:solidFill>
                        </a:rPr>
                        <a:t>0.47</a:t>
                      </a:r>
                      <a:endParaRPr lang="en-US" b="1" kern="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F1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0.66 -&gt; </a:t>
                      </a:r>
                      <a:r>
                        <a:rPr lang="en-US" kern="0" dirty="0" smtClean="0">
                          <a:solidFill>
                            <a:srgbClr val="FF0000"/>
                          </a:solidFill>
                        </a:rPr>
                        <a:t>0.57</a:t>
                      </a:r>
                      <a:endParaRPr lang="en-US" b="1" kern="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87857"/>
                  </a:ext>
                </a:extLst>
              </a:tr>
            </a:tbl>
          </a:graphicData>
        </a:graphic>
      </p:graphicFrame>
      <p:sp>
        <p:nvSpPr>
          <p:cNvPr id="24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2800" dirty="0">
                <a:latin typeface="Arial Black" panose="020B0A04020102020204" pitchFamily="34" charset="0"/>
              </a:rPr>
              <a:t>Data </a:t>
            </a:r>
            <a:r>
              <a:rPr lang="it-IT" sz="2800" dirty="0" err="1" smtClean="0">
                <a:latin typeface="Arial Black" panose="020B0A04020102020204" pitchFamily="34" charset="0"/>
              </a:rPr>
              <a:t>Pre</a:t>
            </a:r>
            <a:r>
              <a:rPr lang="it-IT" sz="2800" dirty="0" smtClean="0">
                <a:latin typeface="Arial Black" panose="020B0A04020102020204" pitchFamily="34" charset="0"/>
              </a:rPr>
              <a:t>-Processing And Model T&amp;V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167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arrotondato 2"/>
          <p:cNvSpPr/>
          <p:nvPr/>
        </p:nvSpPr>
        <p:spPr>
          <a:xfrm>
            <a:off x="1838037" y="1734014"/>
            <a:ext cx="2401454" cy="576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Data </a:t>
            </a:r>
            <a:r>
              <a:rPr lang="it-IT" b="1" dirty="0" err="1" smtClean="0"/>
              <a:t>Cleaning</a:t>
            </a:r>
            <a:endParaRPr lang="it-IT" b="1" dirty="0" smtClean="0"/>
          </a:p>
        </p:txBody>
      </p:sp>
      <p:sp>
        <p:nvSpPr>
          <p:cNvPr id="7" name="Rettangolo arrotondato 6"/>
          <p:cNvSpPr/>
          <p:nvPr/>
        </p:nvSpPr>
        <p:spPr>
          <a:xfrm>
            <a:off x="1838037" y="3661986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Feature</a:t>
            </a:r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 Construction</a:t>
            </a:r>
          </a:p>
        </p:txBody>
      </p:sp>
      <p:sp>
        <p:nvSpPr>
          <p:cNvPr id="8" name="Rettangolo arrotondato 7"/>
          <p:cNvSpPr/>
          <p:nvPr/>
        </p:nvSpPr>
        <p:spPr>
          <a:xfrm>
            <a:off x="1838037" y="2726114"/>
            <a:ext cx="2401454" cy="576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Feature</a:t>
            </a:r>
            <a:r>
              <a:rPr lang="it-IT" b="1" dirty="0" smtClean="0"/>
              <a:t> </a:t>
            </a:r>
            <a:r>
              <a:rPr lang="it-IT" b="1" dirty="0" err="1" smtClean="0"/>
              <a:t>Scaling</a:t>
            </a:r>
            <a:endParaRPr lang="it-IT" b="1" dirty="0" smtClean="0"/>
          </a:p>
          <a:p>
            <a:pPr algn="ctr"/>
            <a:r>
              <a:rPr lang="it-IT" b="1" dirty="0" smtClean="0"/>
              <a:t>(</a:t>
            </a:r>
            <a:r>
              <a:rPr lang="it-IT" b="1" dirty="0" err="1" smtClean="0"/>
              <a:t>Norm</a:t>
            </a:r>
            <a:r>
              <a:rPr lang="it-IT" b="1" dirty="0" smtClean="0"/>
              <a:t> </a:t>
            </a:r>
            <a:r>
              <a:rPr lang="it-IT" b="1" dirty="0" err="1" smtClean="0"/>
              <a:t>Min</a:t>
            </a:r>
            <a:r>
              <a:rPr lang="it-IT" b="1" dirty="0" smtClean="0"/>
              <a:t>-Max)</a:t>
            </a:r>
          </a:p>
        </p:txBody>
      </p:sp>
      <p:sp>
        <p:nvSpPr>
          <p:cNvPr id="9" name="Rettangolo arrotondato 8"/>
          <p:cNvSpPr/>
          <p:nvPr/>
        </p:nvSpPr>
        <p:spPr>
          <a:xfrm>
            <a:off x="1838037" y="4614254"/>
            <a:ext cx="2401454" cy="576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Feature</a:t>
            </a:r>
            <a:r>
              <a:rPr lang="it-IT" b="1" dirty="0" smtClean="0"/>
              <a:t> </a:t>
            </a:r>
            <a:r>
              <a:rPr lang="it-IT" b="1" dirty="0" err="1" smtClean="0"/>
              <a:t>Selection</a:t>
            </a:r>
            <a:endParaRPr lang="it-IT" b="1" dirty="0" smtClean="0"/>
          </a:p>
        </p:txBody>
      </p:sp>
      <p:sp>
        <p:nvSpPr>
          <p:cNvPr id="10" name="Rettangolo arrotondato 9"/>
          <p:cNvSpPr/>
          <p:nvPr/>
        </p:nvSpPr>
        <p:spPr>
          <a:xfrm>
            <a:off x="1838037" y="5636373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Data </a:t>
            </a:r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Balancing</a:t>
            </a:r>
            <a:endParaRPr lang="it-IT" b="1" dirty="0" smtClean="0">
              <a:solidFill>
                <a:schemeClr val="lt1">
                  <a:alpha val="30000"/>
                </a:schemeClr>
              </a:solidFill>
            </a:endParaRPr>
          </a:p>
        </p:txBody>
      </p:sp>
      <p:cxnSp>
        <p:nvCxnSpPr>
          <p:cNvPr id="11" name="Connettore 2 10"/>
          <p:cNvCxnSpPr>
            <a:stCxn id="3" idx="2"/>
            <a:endCxn id="8" idx="0"/>
          </p:cNvCxnSpPr>
          <p:nvPr/>
        </p:nvCxnSpPr>
        <p:spPr>
          <a:xfrm>
            <a:off x="3038764" y="2310014"/>
            <a:ext cx="0" cy="4161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2"/>
            <a:endCxn id="7" idx="0"/>
          </p:cNvCxnSpPr>
          <p:nvPr/>
        </p:nvCxnSpPr>
        <p:spPr>
          <a:xfrm>
            <a:off x="3038764" y="3302114"/>
            <a:ext cx="0" cy="359872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2"/>
            <a:endCxn id="9" idx="0"/>
          </p:cNvCxnSpPr>
          <p:nvPr/>
        </p:nvCxnSpPr>
        <p:spPr>
          <a:xfrm>
            <a:off x="3038764" y="4237986"/>
            <a:ext cx="0" cy="376268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9" idx="2"/>
            <a:endCxn id="10" idx="0"/>
          </p:cNvCxnSpPr>
          <p:nvPr/>
        </p:nvCxnSpPr>
        <p:spPr>
          <a:xfrm>
            <a:off x="3038764" y="5190254"/>
            <a:ext cx="0" cy="446119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548039" y="1319300"/>
            <a:ext cx="2541200" cy="540630"/>
          </a:xfrm>
        </p:spPr>
        <p:txBody>
          <a:bodyPr/>
          <a:lstStyle/>
          <a:p>
            <a:pPr marL="203195" indent="0">
              <a:buNone/>
            </a:pPr>
            <a:r>
              <a:rPr lang="it-IT" b="1" dirty="0" smtClean="0">
                <a:solidFill>
                  <a:srgbClr val="FFC000"/>
                </a:solidFill>
                <a:latin typeface="+mn-lt"/>
              </a:rPr>
              <a:t>Random </a:t>
            </a:r>
            <a:r>
              <a:rPr lang="it-IT" b="1" dirty="0" err="1" smtClean="0">
                <a:solidFill>
                  <a:srgbClr val="FFC000"/>
                </a:solidFill>
                <a:latin typeface="+mn-lt"/>
              </a:rPr>
              <a:t>Forest</a:t>
            </a:r>
            <a:endParaRPr lang="it-IT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93" y="1915582"/>
            <a:ext cx="4111452" cy="2773064"/>
          </a:xfrm>
          <a:prstGeom prst="rect">
            <a:avLst/>
          </a:prstGeom>
        </p:spPr>
      </p:pic>
      <p:cxnSp>
        <p:nvCxnSpPr>
          <p:cNvPr id="13" name="Connettore diritto 12"/>
          <p:cNvCxnSpPr/>
          <p:nvPr/>
        </p:nvCxnSpPr>
        <p:spPr>
          <a:xfrm>
            <a:off x="6991927" y="3112655"/>
            <a:ext cx="3676073" cy="9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83740"/>
              </p:ext>
            </p:extLst>
          </p:nvPr>
        </p:nvGraphicFramePr>
        <p:xfrm>
          <a:off x="6991927" y="4823125"/>
          <a:ext cx="3706712" cy="187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0050">
                  <a:extLst>
                    <a:ext uri="{9D8B030D-6E8A-4147-A177-3AD203B41FA5}">
                      <a16:colId xmlns:a16="http://schemas.microsoft.com/office/drawing/2014/main" val="588359397"/>
                    </a:ext>
                  </a:extLst>
                </a:gridCol>
                <a:gridCol w="2756662">
                  <a:extLst>
                    <a:ext uri="{9D8B030D-6E8A-4147-A177-3AD203B41FA5}">
                      <a16:colId xmlns:a16="http://schemas.microsoft.com/office/drawing/2014/main" val="1286370079"/>
                    </a:ext>
                  </a:extLst>
                </a:gridCol>
              </a:tblGrid>
              <a:tr h="27902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Random </a:t>
                      </a:r>
                      <a:r>
                        <a:rPr lang="it-IT" dirty="0" err="1" smtClean="0"/>
                        <a:t>Forest</a:t>
                      </a:r>
                      <a:r>
                        <a:rPr lang="it-IT" baseline="0" dirty="0" smtClean="0"/>
                        <a:t> Performances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28246"/>
                  </a:ext>
                </a:extLst>
              </a:tr>
              <a:tr h="27902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ACC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0.97 -&gt; 0.96</a:t>
                      </a:r>
                      <a:endParaRPr lang="it-IT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14103"/>
                  </a:ext>
                </a:extLst>
              </a:tr>
              <a:tr h="27902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PRE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0.81 -&gt; </a:t>
                      </a:r>
                      <a:r>
                        <a:rPr lang="en-US" kern="0" dirty="0" smtClean="0">
                          <a:solidFill>
                            <a:srgbClr val="FF0000"/>
                          </a:solidFill>
                        </a:rPr>
                        <a:t>0.79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63872"/>
                  </a:ext>
                </a:extLst>
              </a:tr>
              <a:tr h="27902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REC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0.57 -&gt; </a:t>
                      </a:r>
                      <a:r>
                        <a:rPr lang="en-US" kern="0" dirty="0" smtClean="0">
                          <a:solidFill>
                            <a:srgbClr val="00B050"/>
                          </a:solidFill>
                        </a:rPr>
                        <a:t>0.59</a:t>
                      </a:r>
                      <a:endParaRPr lang="en-US" b="1" kern="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74323"/>
                  </a:ext>
                </a:extLst>
              </a:tr>
              <a:tr h="27902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F1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0.66 -&gt; </a:t>
                      </a:r>
                      <a:r>
                        <a:rPr lang="en-US" kern="0" dirty="0" smtClean="0">
                          <a:solidFill>
                            <a:srgbClr val="00B050"/>
                          </a:solidFill>
                        </a:rPr>
                        <a:t>0.68</a:t>
                      </a:r>
                      <a:endParaRPr lang="en-US" b="1" kern="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87857"/>
                  </a:ext>
                </a:extLst>
              </a:tr>
            </a:tbl>
          </a:graphicData>
        </a:graphic>
      </p:graphicFrame>
      <p:sp>
        <p:nvSpPr>
          <p:cNvPr id="24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2800" dirty="0">
                <a:latin typeface="Arial Black" panose="020B0A04020102020204" pitchFamily="34" charset="0"/>
              </a:rPr>
              <a:t>Data </a:t>
            </a:r>
            <a:r>
              <a:rPr lang="it-IT" sz="2800" dirty="0" err="1" smtClean="0">
                <a:latin typeface="Arial Black" panose="020B0A04020102020204" pitchFamily="34" charset="0"/>
              </a:rPr>
              <a:t>Pre</a:t>
            </a:r>
            <a:r>
              <a:rPr lang="it-IT" sz="2800" dirty="0" smtClean="0">
                <a:latin typeface="Arial Black" panose="020B0A04020102020204" pitchFamily="34" charset="0"/>
              </a:rPr>
              <a:t>-Processing And Model T&amp;V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7569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arrotondato 2"/>
          <p:cNvSpPr/>
          <p:nvPr/>
        </p:nvSpPr>
        <p:spPr>
          <a:xfrm>
            <a:off x="1838037" y="1734014"/>
            <a:ext cx="2401454" cy="576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Data </a:t>
            </a:r>
            <a:r>
              <a:rPr lang="it-IT" b="1" dirty="0" err="1" smtClean="0"/>
              <a:t>Cleaning</a:t>
            </a:r>
            <a:endParaRPr lang="it-IT" b="1" dirty="0" smtClean="0"/>
          </a:p>
        </p:txBody>
      </p:sp>
      <p:sp>
        <p:nvSpPr>
          <p:cNvPr id="7" name="Rettangolo arrotondato 6"/>
          <p:cNvSpPr/>
          <p:nvPr/>
        </p:nvSpPr>
        <p:spPr>
          <a:xfrm>
            <a:off x="1838037" y="3661986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Feature</a:t>
            </a:r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 Construction</a:t>
            </a:r>
          </a:p>
        </p:txBody>
      </p:sp>
      <p:sp>
        <p:nvSpPr>
          <p:cNvPr id="8" name="Rettangolo arrotondato 7"/>
          <p:cNvSpPr/>
          <p:nvPr/>
        </p:nvSpPr>
        <p:spPr>
          <a:xfrm>
            <a:off x="1838037" y="2726114"/>
            <a:ext cx="2401454" cy="5760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Feature</a:t>
            </a:r>
            <a:r>
              <a:rPr lang="it-IT" b="1" dirty="0" smtClean="0"/>
              <a:t> </a:t>
            </a:r>
            <a:r>
              <a:rPr lang="it-IT" b="1" dirty="0" err="1" smtClean="0"/>
              <a:t>Scaling</a:t>
            </a:r>
            <a:endParaRPr lang="it-IT" b="1" dirty="0" smtClean="0"/>
          </a:p>
          <a:p>
            <a:pPr algn="ctr"/>
            <a:r>
              <a:rPr lang="it-IT" b="1" dirty="0" smtClean="0"/>
              <a:t>(</a:t>
            </a:r>
            <a:r>
              <a:rPr lang="it-IT" b="1" dirty="0" err="1" smtClean="0"/>
              <a:t>Norm</a:t>
            </a:r>
            <a:r>
              <a:rPr lang="it-IT" b="1" dirty="0" smtClean="0"/>
              <a:t> </a:t>
            </a:r>
            <a:r>
              <a:rPr lang="it-IT" b="1" dirty="0" err="1" smtClean="0"/>
              <a:t>Min</a:t>
            </a:r>
            <a:r>
              <a:rPr lang="it-IT" b="1" dirty="0" smtClean="0"/>
              <a:t>-Max)</a:t>
            </a:r>
          </a:p>
        </p:txBody>
      </p:sp>
      <p:sp>
        <p:nvSpPr>
          <p:cNvPr id="9" name="Rettangolo arrotondato 8"/>
          <p:cNvSpPr/>
          <p:nvPr/>
        </p:nvSpPr>
        <p:spPr>
          <a:xfrm>
            <a:off x="1838037" y="4614254"/>
            <a:ext cx="2401454" cy="576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/>
              <a:t>Feature</a:t>
            </a:r>
            <a:r>
              <a:rPr lang="it-IT" b="1" dirty="0" smtClean="0"/>
              <a:t> </a:t>
            </a:r>
            <a:r>
              <a:rPr lang="it-IT" b="1" dirty="0" err="1" smtClean="0"/>
              <a:t>Selection</a:t>
            </a:r>
            <a:endParaRPr lang="it-IT" b="1" dirty="0" smtClean="0"/>
          </a:p>
        </p:txBody>
      </p:sp>
      <p:sp>
        <p:nvSpPr>
          <p:cNvPr id="10" name="Rettangolo arrotondato 9"/>
          <p:cNvSpPr/>
          <p:nvPr/>
        </p:nvSpPr>
        <p:spPr>
          <a:xfrm>
            <a:off x="1838037" y="5636373"/>
            <a:ext cx="2401454" cy="5760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Data </a:t>
            </a:r>
            <a:r>
              <a:rPr lang="it-IT" b="1" dirty="0" err="1" smtClean="0"/>
              <a:t>Balancing</a:t>
            </a:r>
            <a:endParaRPr lang="it-IT" b="1" dirty="0" smtClean="0"/>
          </a:p>
        </p:txBody>
      </p:sp>
      <p:cxnSp>
        <p:nvCxnSpPr>
          <p:cNvPr id="11" name="Connettore 2 10"/>
          <p:cNvCxnSpPr>
            <a:stCxn id="3" idx="2"/>
            <a:endCxn id="8" idx="0"/>
          </p:cNvCxnSpPr>
          <p:nvPr/>
        </p:nvCxnSpPr>
        <p:spPr>
          <a:xfrm>
            <a:off x="3038764" y="2310014"/>
            <a:ext cx="0" cy="4161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2"/>
            <a:endCxn id="7" idx="0"/>
          </p:cNvCxnSpPr>
          <p:nvPr/>
        </p:nvCxnSpPr>
        <p:spPr>
          <a:xfrm>
            <a:off x="3038764" y="3302114"/>
            <a:ext cx="0" cy="359872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2"/>
            <a:endCxn id="9" idx="0"/>
          </p:cNvCxnSpPr>
          <p:nvPr/>
        </p:nvCxnSpPr>
        <p:spPr>
          <a:xfrm>
            <a:off x="3038764" y="4237986"/>
            <a:ext cx="0" cy="376268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9" idx="2"/>
            <a:endCxn id="10" idx="0"/>
          </p:cNvCxnSpPr>
          <p:nvPr/>
        </p:nvCxnSpPr>
        <p:spPr>
          <a:xfrm>
            <a:off x="3038764" y="5190254"/>
            <a:ext cx="0" cy="4461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7564582" y="1219013"/>
            <a:ext cx="1589854" cy="540630"/>
          </a:xfrm>
        </p:spPr>
        <p:txBody>
          <a:bodyPr/>
          <a:lstStyle/>
          <a:p>
            <a:pPr marL="203195" indent="0" algn="ctr">
              <a:buNone/>
            </a:pPr>
            <a:r>
              <a:rPr lang="it-IT" b="1" dirty="0" smtClean="0">
                <a:solidFill>
                  <a:srgbClr val="FFC000"/>
                </a:solidFill>
                <a:latin typeface="+mn-lt"/>
              </a:rPr>
              <a:t>SMOTE</a:t>
            </a:r>
            <a:endParaRPr lang="it-IT" b="1" dirty="0">
              <a:solidFill>
                <a:srgbClr val="FFC000"/>
              </a:solidFill>
              <a:latin typeface="+mn-lt"/>
            </a:endParaRPr>
          </a:p>
        </p:txBody>
      </p:sp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906361"/>
              </p:ext>
            </p:extLst>
          </p:nvPr>
        </p:nvGraphicFramePr>
        <p:xfrm>
          <a:off x="6699816" y="4426120"/>
          <a:ext cx="3706712" cy="187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50050">
                  <a:extLst>
                    <a:ext uri="{9D8B030D-6E8A-4147-A177-3AD203B41FA5}">
                      <a16:colId xmlns:a16="http://schemas.microsoft.com/office/drawing/2014/main" val="588359397"/>
                    </a:ext>
                  </a:extLst>
                </a:gridCol>
                <a:gridCol w="2756662">
                  <a:extLst>
                    <a:ext uri="{9D8B030D-6E8A-4147-A177-3AD203B41FA5}">
                      <a16:colId xmlns:a16="http://schemas.microsoft.com/office/drawing/2014/main" val="1286370079"/>
                    </a:ext>
                  </a:extLst>
                </a:gridCol>
              </a:tblGrid>
              <a:tr h="27902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Random </a:t>
                      </a:r>
                      <a:r>
                        <a:rPr lang="it-IT" dirty="0" err="1" smtClean="0"/>
                        <a:t>Forest</a:t>
                      </a:r>
                      <a:r>
                        <a:rPr lang="it-IT" baseline="0" dirty="0" smtClean="0"/>
                        <a:t> Performances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28246"/>
                  </a:ext>
                </a:extLst>
              </a:tr>
              <a:tr h="27902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ACC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0.97 -&gt; 0.96</a:t>
                      </a:r>
                      <a:endParaRPr lang="it-IT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14103"/>
                  </a:ext>
                </a:extLst>
              </a:tr>
              <a:tr h="27902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PRE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0.79 -&gt; </a:t>
                      </a:r>
                      <a:r>
                        <a:rPr lang="en-US" kern="0" dirty="0" smtClean="0">
                          <a:solidFill>
                            <a:srgbClr val="FF0000"/>
                          </a:solidFill>
                        </a:rPr>
                        <a:t>0.62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63872"/>
                  </a:ext>
                </a:extLst>
              </a:tr>
              <a:tr h="27902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REC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0.59 -&gt; </a:t>
                      </a:r>
                      <a:r>
                        <a:rPr lang="en-US" kern="0" dirty="0" smtClean="0">
                          <a:solidFill>
                            <a:srgbClr val="00B050"/>
                          </a:solidFill>
                        </a:rPr>
                        <a:t>0.71</a:t>
                      </a:r>
                      <a:endParaRPr lang="en-US" b="1" kern="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74323"/>
                  </a:ext>
                </a:extLst>
              </a:tr>
              <a:tr h="279021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F1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0.68 -&gt; </a:t>
                      </a:r>
                      <a:r>
                        <a:rPr lang="en-US" kern="0" dirty="0" smtClean="0">
                          <a:solidFill>
                            <a:srgbClr val="FF0000"/>
                          </a:solidFill>
                        </a:rPr>
                        <a:t>0.66</a:t>
                      </a:r>
                      <a:endParaRPr lang="en-US" b="1" kern="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87857"/>
                  </a:ext>
                </a:extLst>
              </a:tr>
            </a:tbl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53" y="1973319"/>
            <a:ext cx="3055620" cy="211836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12" y="1973319"/>
            <a:ext cx="3017520" cy="2095500"/>
          </a:xfrm>
          <a:prstGeom prst="rect">
            <a:avLst/>
          </a:prstGeom>
        </p:spPr>
      </p:pic>
      <p:sp>
        <p:nvSpPr>
          <p:cNvPr id="16" name="Freccia a destra 15"/>
          <p:cNvSpPr/>
          <p:nvPr/>
        </p:nvSpPr>
        <p:spPr>
          <a:xfrm>
            <a:off x="8359509" y="2881745"/>
            <a:ext cx="387327" cy="32327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2800" dirty="0">
                <a:latin typeface="Arial Black" panose="020B0A04020102020204" pitchFamily="34" charset="0"/>
              </a:rPr>
              <a:t>Data </a:t>
            </a:r>
            <a:r>
              <a:rPr lang="it-IT" sz="2800" dirty="0" err="1" smtClean="0">
                <a:latin typeface="Arial Black" panose="020B0A04020102020204" pitchFamily="34" charset="0"/>
              </a:rPr>
              <a:t>Pre</a:t>
            </a:r>
            <a:r>
              <a:rPr lang="it-IT" sz="2800" dirty="0" smtClean="0">
                <a:latin typeface="Arial Black" panose="020B0A04020102020204" pitchFamily="34" charset="0"/>
              </a:rPr>
              <a:t>-Processing And Model T&amp;V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8103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el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50040"/>
              </p:ext>
            </p:extLst>
          </p:nvPr>
        </p:nvGraphicFramePr>
        <p:xfrm>
          <a:off x="2016980" y="2835562"/>
          <a:ext cx="8115311" cy="19458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234220">
                  <a:extLst>
                    <a:ext uri="{9D8B030D-6E8A-4147-A177-3AD203B41FA5}">
                      <a16:colId xmlns:a16="http://schemas.microsoft.com/office/drawing/2014/main" val="588359397"/>
                    </a:ext>
                  </a:extLst>
                </a:gridCol>
                <a:gridCol w="2087418">
                  <a:extLst>
                    <a:ext uri="{9D8B030D-6E8A-4147-A177-3AD203B41FA5}">
                      <a16:colId xmlns:a16="http://schemas.microsoft.com/office/drawing/2014/main" val="1286370079"/>
                    </a:ext>
                  </a:extLst>
                </a:gridCol>
                <a:gridCol w="3639127">
                  <a:extLst>
                    <a:ext uri="{9D8B030D-6E8A-4147-A177-3AD203B41FA5}">
                      <a16:colId xmlns:a16="http://schemas.microsoft.com/office/drawing/2014/main" val="349001400"/>
                    </a:ext>
                  </a:extLst>
                </a:gridCol>
                <a:gridCol w="1154546">
                  <a:extLst>
                    <a:ext uri="{9D8B030D-6E8A-4147-A177-3AD203B41FA5}">
                      <a16:colId xmlns:a16="http://schemas.microsoft.com/office/drawing/2014/main" val="3437071996"/>
                    </a:ext>
                  </a:extLst>
                </a:gridCol>
              </a:tblGrid>
              <a:tr h="43411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Metrics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Random </a:t>
                      </a:r>
                      <a:r>
                        <a:rPr lang="it-IT" dirty="0" err="1" smtClean="0"/>
                        <a:t>Forest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Ensamble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(RF,SVM,KNN)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MLP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28246"/>
                  </a:ext>
                </a:extLst>
              </a:tr>
              <a:tr h="377924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ACC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kern="0" dirty="0" smtClean="0">
                          <a:solidFill>
                            <a:srgbClr val="00B050"/>
                          </a:solidFill>
                        </a:rPr>
                        <a:t>0.96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0.95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0.84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14103"/>
                  </a:ext>
                </a:extLst>
              </a:tr>
              <a:tr h="377924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PRE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kern="0" dirty="0" smtClean="0">
                          <a:solidFill>
                            <a:srgbClr val="00B050"/>
                          </a:solidFill>
                        </a:rPr>
                        <a:t>0.62</a:t>
                      </a:r>
                      <a:endParaRPr lang="it-IT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0.60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0.21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63872"/>
                  </a:ext>
                </a:extLst>
              </a:tr>
              <a:tr h="377924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REC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kern="0" dirty="0" smtClean="0">
                          <a:solidFill>
                            <a:srgbClr val="00B050"/>
                          </a:solidFill>
                        </a:rPr>
                        <a:t>0.71</a:t>
                      </a:r>
                      <a:endParaRPr lang="en-US" b="1" kern="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kern="0" dirty="0" smtClean="0">
                          <a:solidFill>
                            <a:schemeClr val="bg2"/>
                          </a:solidFill>
                          <a:latin typeface="+mn-lt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kern="0" dirty="0" smtClean="0">
                          <a:solidFill>
                            <a:schemeClr val="bg2"/>
                          </a:solidFill>
                          <a:latin typeface="+mn-lt"/>
                        </a:rPr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74323"/>
                  </a:ext>
                </a:extLst>
              </a:tr>
              <a:tr h="377924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F1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kern="0" dirty="0" smtClean="0">
                          <a:solidFill>
                            <a:srgbClr val="00B050"/>
                          </a:solidFill>
                        </a:rPr>
                        <a:t>0.66</a:t>
                      </a:r>
                      <a:endParaRPr lang="en-US" b="1" kern="0" dirty="0" smtClean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kern="0" dirty="0" smtClean="0">
                          <a:solidFill>
                            <a:schemeClr val="bg2"/>
                          </a:solidFill>
                          <a:latin typeface="+mn-lt"/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kern="0" dirty="0" smtClean="0">
                          <a:solidFill>
                            <a:schemeClr val="bg2"/>
                          </a:solidFill>
                          <a:latin typeface="+mn-lt"/>
                        </a:rPr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87857"/>
                  </a:ext>
                </a:extLst>
              </a:tr>
            </a:tbl>
          </a:graphicData>
        </a:graphic>
      </p:graphicFrame>
      <p:sp>
        <p:nvSpPr>
          <p:cNvPr id="20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3600" dirty="0" smtClean="0">
                <a:latin typeface="Arial Black" panose="020B0A04020102020204" pitchFamily="34" charset="0"/>
              </a:rPr>
              <a:t>Advanced</a:t>
            </a:r>
            <a:r>
              <a:rPr lang="it-IT" sz="2800" dirty="0" smtClean="0">
                <a:latin typeface="Arial Black" panose="020B0A04020102020204" pitchFamily="34" charset="0"/>
              </a:rPr>
              <a:t> </a:t>
            </a:r>
            <a:r>
              <a:rPr lang="it-IT" sz="3600" dirty="0" err="1" smtClean="0">
                <a:latin typeface="Arial Black" panose="020B0A04020102020204" pitchFamily="34" charset="0"/>
              </a:rPr>
              <a:t>Methods</a:t>
            </a:r>
            <a:endParaRPr lang="it-IT" sz="28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9060873" y="3628321"/>
            <a:ext cx="997527" cy="74047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"/>
          <p:cNvSpPr>
            <a:spLocks noGrp="1"/>
          </p:cNvSpPr>
          <p:nvPr>
            <p:ph type="body" idx="1"/>
          </p:nvPr>
        </p:nvSpPr>
        <p:spPr>
          <a:xfrm>
            <a:off x="9966036" y="3663697"/>
            <a:ext cx="1597891" cy="540630"/>
          </a:xfrm>
        </p:spPr>
        <p:txBody>
          <a:bodyPr/>
          <a:lstStyle/>
          <a:p>
            <a:pPr marL="203195" indent="0" algn="ctr">
              <a:buNone/>
            </a:pPr>
            <a:r>
              <a:rPr lang="it-IT" sz="1600" b="1" dirty="0" err="1">
                <a:solidFill>
                  <a:srgbClr val="FFC000"/>
                </a:solidFill>
                <a:latin typeface="+mn-lt"/>
              </a:rPr>
              <a:t>this</a:t>
            </a:r>
            <a:r>
              <a:rPr lang="it-IT" sz="16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it-IT" sz="1600" b="1" dirty="0" err="1">
                <a:solidFill>
                  <a:srgbClr val="FFC000"/>
                </a:solidFill>
                <a:latin typeface="+mn-lt"/>
              </a:rPr>
              <a:t>is</a:t>
            </a:r>
            <a:r>
              <a:rPr lang="it-IT" sz="1600" b="1" dirty="0">
                <a:solidFill>
                  <a:srgbClr val="FFC000"/>
                </a:solidFill>
                <a:latin typeface="+mn-lt"/>
              </a:rPr>
              <a:t> </a:t>
            </a:r>
            <a:r>
              <a:rPr lang="it-IT" sz="1600" b="1" dirty="0" err="1" smtClean="0">
                <a:solidFill>
                  <a:srgbClr val="FFC000"/>
                </a:solidFill>
                <a:latin typeface="+mn-lt"/>
              </a:rPr>
              <a:t>interesting</a:t>
            </a:r>
            <a:r>
              <a:rPr lang="it-IT" sz="1600" b="1" dirty="0" smtClean="0">
                <a:solidFill>
                  <a:srgbClr val="FFC000"/>
                </a:solidFill>
                <a:latin typeface="+mn-lt"/>
              </a:rPr>
              <a:t>!!</a:t>
            </a:r>
            <a:endParaRPr lang="it-IT" sz="1600" b="1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90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3600" dirty="0" err="1" smtClean="0">
                <a:latin typeface="Arial Black" panose="020B0A04020102020204" pitchFamily="34" charset="0"/>
              </a:rPr>
              <a:t>Verification</a:t>
            </a:r>
            <a:endParaRPr lang="it-IT" sz="2800" dirty="0"/>
          </a:p>
        </p:txBody>
      </p:sp>
      <p:sp>
        <p:nvSpPr>
          <p:cNvPr id="13" name="Rettangolo 12"/>
          <p:cNvSpPr/>
          <p:nvPr/>
        </p:nvSpPr>
        <p:spPr>
          <a:xfrm>
            <a:off x="960582" y="1591072"/>
            <a:ext cx="10612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 err="1" smtClean="0">
                <a:solidFill>
                  <a:srgbClr val="FFC000"/>
                </a:solidFill>
              </a:rPr>
              <a:t>We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err="1" smtClean="0">
                <a:solidFill>
                  <a:srgbClr val="FFC000"/>
                </a:solidFill>
              </a:rPr>
              <a:t>created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err="1" smtClean="0">
                <a:solidFill>
                  <a:srgbClr val="FFC000"/>
                </a:solidFill>
              </a:rPr>
              <a:t>metamorphic</a:t>
            </a:r>
            <a:r>
              <a:rPr lang="it-IT" b="1" dirty="0" smtClean="0">
                <a:solidFill>
                  <a:srgbClr val="FFC000"/>
                </a:solidFill>
              </a:rPr>
              <a:t> </a:t>
            </a:r>
            <a:r>
              <a:rPr lang="it-IT" b="1" dirty="0" err="1" smtClean="0">
                <a:solidFill>
                  <a:srgbClr val="FFC000"/>
                </a:solidFill>
              </a:rPr>
              <a:t>tests</a:t>
            </a:r>
            <a:r>
              <a:rPr lang="it-IT" b="1" dirty="0" smtClean="0">
                <a:solidFill>
                  <a:srgbClr val="FFC000"/>
                </a:solidFill>
              </a:rPr>
              <a:t> to </a:t>
            </a:r>
            <a:r>
              <a:rPr lang="it-IT" b="1" dirty="0" err="1" smtClean="0">
                <a:solidFill>
                  <a:srgbClr val="FFC000"/>
                </a:solidFill>
              </a:rPr>
              <a:t>evaluate</a:t>
            </a:r>
            <a:r>
              <a:rPr lang="it-IT" b="1" dirty="0" smtClean="0">
                <a:solidFill>
                  <a:srgbClr val="FFC000"/>
                </a:solidFill>
              </a:rPr>
              <a:t> the </a:t>
            </a:r>
            <a:r>
              <a:rPr lang="it-IT" b="1" dirty="0" err="1" smtClean="0">
                <a:solidFill>
                  <a:srgbClr val="FFC000"/>
                </a:solidFill>
              </a:rPr>
              <a:t>goodness</a:t>
            </a:r>
            <a:r>
              <a:rPr lang="it-IT" b="1" dirty="0" smtClean="0">
                <a:solidFill>
                  <a:srgbClr val="FFC000"/>
                </a:solidFill>
              </a:rPr>
              <a:t> of the </a:t>
            </a:r>
            <a:r>
              <a:rPr lang="it-IT" b="1" dirty="0" err="1" smtClean="0">
                <a:solidFill>
                  <a:srgbClr val="FFC000"/>
                </a:solidFill>
              </a:rPr>
              <a:t>created</a:t>
            </a:r>
            <a:r>
              <a:rPr lang="it-IT" b="1" dirty="0" smtClean="0">
                <a:solidFill>
                  <a:srgbClr val="FFC000"/>
                </a:solidFill>
              </a:rPr>
              <a:t> pipeline</a:t>
            </a:r>
            <a:endParaRPr lang="it-IT" b="1" dirty="0">
              <a:solidFill>
                <a:srgbClr val="FFC000"/>
              </a:solidFill>
            </a:endParaRPr>
          </a:p>
        </p:txBody>
      </p:sp>
      <p:cxnSp>
        <p:nvCxnSpPr>
          <p:cNvPr id="19" name="Connettore diritto 18"/>
          <p:cNvCxnSpPr/>
          <p:nvPr/>
        </p:nvCxnSpPr>
        <p:spPr>
          <a:xfrm>
            <a:off x="960582" y="2032000"/>
            <a:ext cx="10547927" cy="184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el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5793"/>
              </p:ext>
            </p:extLst>
          </p:nvPr>
        </p:nvGraphicFramePr>
        <p:xfrm>
          <a:off x="825100" y="2346036"/>
          <a:ext cx="5218547" cy="16967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0111">
                  <a:extLst>
                    <a:ext uri="{9D8B030D-6E8A-4147-A177-3AD203B41FA5}">
                      <a16:colId xmlns:a16="http://schemas.microsoft.com/office/drawing/2014/main" val="96035653"/>
                    </a:ext>
                  </a:extLst>
                </a:gridCol>
                <a:gridCol w="3768436">
                  <a:extLst>
                    <a:ext uri="{9D8B030D-6E8A-4147-A177-3AD203B41FA5}">
                      <a16:colId xmlns:a16="http://schemas.microsoft.com/office/drawing/2014/main" val="2525397831"/>
                    </a:ext>
                  </a:extLst>
                </a:gridCol>
              </a:tblGrid>
              <a:tr h="375213">
                <a:tc gridSpan="2">
                  <a:txBody>
                    <a:bodyPr/>
                    <a:lstStyle/>
                    <a:p>
                      <a:r>
                        <a:rPr lang="it-IT" dirty="0" smtClean="0"/>
                        <a:t>Test Case: </a:t>
                      </a:r>
                      <a:r>
                        <a:rPr lang="it-IT" dirty="0" err="1" smtClean="0"/>
                        <a:t>Feature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Permutation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71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Input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Mutation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column</a:t>
                      </a:r>
                      <a:r>
                        <a:rPr lang="it-IT" sz="1600" u="none" strike="noStrike" cap="none" baseline="0" dirty="0" smtClean="0">
                          <a:sym typeface="Arial"/>
                        </a:rPr>
                        <a:t>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permutation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2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Metamorphic</a:t>
                      </a:r>
                      <a:r>
                        <a:rPr lang="it-IT" sz="1600" dirty="0" smtClean="0"/>
                        <a:t> Relation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The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same</a:t>
                      </a:r>
                      <a:r>
                        <a:rPr lang="it-IT" sz="1600" u="none" strike="noStrike" cap="none" baseline="0" dirty="0" smtClean="0">
                          <a:sym typeface="Arial"/>
                        </a:rPr>
                        <a:t>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performans</a:t>
                      </a:r>
                      <a:r>
                        <a:rPr lang="it-IT" sz="1600" u="none" strike="noStrike" cap="none" baseline="0" dirty="0" smtClean="0">
                          <a:sym typeface="Arial"/>
                        </a:rPr>
                        <a:t> </a:t>
                      </a:r>
                      <a:r>
                        <a:rPr lang="en-US" sz="1600" u="none" strike="noStrike" cap="none" baseline="0" dirty="0" smtClean="0">
                          <a:sym typeface="Arial"/>
                        </a:rPr>
                        <a:t>as the model trained on the unmodified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11017"/>
                  </a:ext>
                </a:extLst>
              </a:tr>
            </a:tbl>
          </a:graphicData>
        </a:graphic>
      </p:graphicFrame>
      <p:graphicFrame>
        <p:nvGraphicFramePr>
          <p:cNvPr id="23" name="Tabel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72734"/>
              </p:ext>
            </p:extLst>
          </p:nvPr>
        </p:nvGraphicFramePr>
        <p:xfrm>
          <a:off x="6510082" y="2346036"/>
          <a:ext cx="5218547" cy="16967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0111">
                  <a:extLst>
                    <a:ext uri="{9D8B030D-6E8A-4147-A177-3AD203B41FA5}">
                      <a16:colId xmlns:a16="http://schemas.microsoft.com/office/drawing/2014/main" val="96035653"/>
                    </a:ext>
                  </a:extLst>
                </a:gridCol>
                <a:gridCol w="3768436">
                  <a:extLst>
                    <a:ext uri="{9D8B030D-6E8A-4147-A177-3AD203B41FA5}">
                      <a16:colId xmlns:a16="http://schemas.microsoft.com/office/drawing/2014/main" val="2525397831"/>
                    </a:ext>
                  </a:extLst>
                </a:gridCol>
              </a:tblGrid>
              <a:tr h="375213">
                <a:tc gridSpan="2">
                  <a:txBody>
                    <a:bodyPr/>
                    <a:lstStyle/>
                    <a:p>
                      <a:r>
                        <a:rPr lang="it-IT" dirty="0" smtClean="0"/>
                        <a:t>Test Case: </a:t>
                      </a:r>
                      <a:r>
                        <a:rPr lang="it-IT" dirty="0" err="1" smtClean="0"/>
                        <a:t>redundant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row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addition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71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Input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Mutation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Adding</a:t>
                      </a:r>
                      <a:r>
                        <a:rPr lang="it-IT" sz="1600" u="none" strike="noStrike" cap="none" baseline="0" dirty="0" smtClean="0">
                          <a:sym typeface="Arial"/>
                        </a:rPr>
                        <a:t>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redundant</a:t>
                      </a:r>
                      <a:r>
                        <a:rPr lang="it-IT" sz="1600" u="none" strike="noStrike" cap="none" baseline="0" dirty="0" smtClean="0">
                          <a:sym typeface="Arial"/>
                        </a:rPr>
                        <a:t>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rows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2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Metamorphic</a:t>
                      </a:r>
                      <a:r>
                        <a:rPr lang="it-IT" sz="1600" dirty="0" smtClean="0"/>
                        <a:t> Relation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The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same</a:t>
                      </a:r>
                      <a:r>
                        <a:rPr lang="it-IT" sz="1600" u="none" strike="noStrike" cap="none" baseline="0" dirty="0" smtClean="0">
                          <a:sym typeface="Arial"/>
                        </a:rPr>
                        <a:t>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performans</a:t>
                      </a:r>
                      <a:r>
                        <a:rPr lang="it-IT" sz="1600" u="none" strike="noStrike" cap="none" baseline="0" dirty="0" smtClean="0">
                          <a:sym typeface="Arial"/>
                        </a:rPr>
                        <a:t> </a:t>
                      </a:r>
                      <a:r>
                        <a:rPr lang="en-US" sz="1600" u="none" strike="noStrike" cap="none" baseline="0" dirty="0" smtClean="0">
                          <a:sym typeface="Arial"/>
                        </a:rPr>
                        <a:t>as the model trained on the unmodified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11017"/>
                  </a:ext>
                </a:extLst>
              </a:tr>
            </a:tbl>
          </a:graphicData>
        </a:graphic>
      </p:graphicFrame>
      <p:graphicFrame>
        <p:nvGraphicFramePr>
          <p:cNvPr id="24" name="Tabel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77760"/>
              </p:ext>
            </p:extLst>
          </p:nvPr>
        </p:nvGraphicFramePr>
        <p:xfrm>
          <a:off x="825100" y="4398448"/>
          <a:ext cx="5218547" cy="1940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0111">
                  <a:extLst>
                    <a:ext uri="{9D8B030D-6E8A-4147-A177-3AD203B41FA5}">
                      <a16:colId xmlns:a16="http://schemas.microsoft.com/office/drawing/2014/main" val="96035653"/>
                    </a:ext>
                  </a:extLst>
                </a:gridCol>
                <a:gridCol w="3768436">
                  <a:extLst>
                    <a:ext uri="{9D8B030D-6E8A-4147-A177-3AD203B41FA5}">
                      <a16:colId xmlns:a16="http://schemas.microsoft.com/office/drawing/2014/main" val="2525397831"/>
                    </a:ext>
                  </a:extLst>
                </a:gridCol>
              </a:tblGrid>
              <a:tr h="375213">
                <a:tc gridSpan="2">
                  <a:txBody>
                    <a:bodyPr/>
                    <a:lstStyle/>
                    <a:p>
                      <a:r>
                        <a:rPr lang="it-IT" dirty="0" smtClean="0"/>
                        <a:t>Test Case: random </a:t>
                      </a:r>
                      <a:r>
                        <a:rPr lang="it-IT" dirty="0" err="1" smtClean="0"/>
                        <a:t>label</a:t>
                      </a:r>
                      <a:r>
                        <a:rPr lang="it-IT" dirty="0" smtClean="0"/>
                        <a:t> editing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71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Input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Mutation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Random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label</a:t>
                      </a:r>
                      <a:r>
                        <a:rPr lang="it-IT" sz="1600" u="none" strike="noStrike" cap="none" baseline="0" dirty="0" smtClean="0">
                          <a:sym typeface="Arial"/>
                        </a:rPr>
                        <a:t> editing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2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Metamorphic</a:t>
                      </a:r>
                      <a:r>
                        <a:rPr lang="it-IT" sz="1600" dirty="0" smtClean="0"/>
                        <a:t> Relation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cap="none" baseline="0" dirty="0" smtClean="0">
                          <a:sym typeface="Arial"/>
                        </a:rPr>
                        <a:t>Relation: Lower performance</a:t>
                      </a:r>
                    </a:p>
                    <a:p>
                      <a:r>
                        <a:rPr lang="en-US" sz="1600" u="none" strike="noStrike" cap="none" baseline="0" dirty="0" smtClean="0">
                          <a:sym typeface="Arial"/>
                        </a:rPr>
                        <a:t>than the model trained on the</a:t>
                      </a:r>
                    </a:p>
                    <a:p>
                      <a:r>
                        <a:rPr lang="en-US" sz="1600" u="none" strike="noStrike" cap="none" baseline="0" dirty="0" smtClean="0">
                          <a:sym typeface="Arial"/>
                        </a:rPr>
                        <a:t>original dataset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11017"/>
                  </a:ext>
                </a:extLst>
              </a:tr>
            </a:tbl>
          </a:graphicData>
        </a:graphic>
      </p:graphicFrame>
      <p:graphicFrame>
        <p:nvGraphicFramePr>
          <p:cNvPr id="25" name="Tabel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74737"/>
              </p:ext>
            </p:extLst>
          </p:nvPr>
        </p:nvGraphicFramePr>
        <p:xfrm>
          <a:off x="6510082" y="4398448"/>
          <a:ext cx="5218547" cy="1940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50111">
                  <a:extLst>
                    <a:ext uri="{9D8B030D-6E8A-4147-A177-3AD203B41FA5}">
                      <a16:colId xmlns:a16="http://schemas.microsoft.com/office/drawing/2014/main" val="96035653"/>
                    </a:ext>
                  </a:extLst>
                </a:gridCol>
                <a:gridCol w="3768436">
                  <a:extLst>
                    <a:ext uri="{9D8B030D-6E8A-4147-A177-3AD203B41FA5}">
                      <a16:colId xmlns:a16="http://schemas.microsoft.com/office/drawing/2014/main" val="2525397831"/>
                    </a:ext>
                  </a:extLst>
                </a:gridCol>
              </a:tblGrid>
              <a:tr h="375213">
                <a:tc gridSpan="2">
                  <a:txBody>
                    <a:bodyPr/>
                    <a:lstStyle/>
                    <a:p>
                      <a:r>
                        <a:rPr lang="it-IT" dirty="0" smtClean="0"/>
                        <a:t>Test Case: random </a:t>
                      </a:r>
                      <a:r>
                        <a:rPr lang="it-IT" dirty="0" err="1" smtClean="0"/>
                        <a:t>row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deletion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71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Input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Dataset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Mutation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u="none" strike="noStrike" cap="none" baseline="0" dirty="0" smtClean="0">
                          <a:sym typeface="Arial"/>
                        </a:rPr>
                        <a:t>Random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row</a:t>
                      </a:r>
                      <a:r>
                        <a:rPr lang="it-IT" sz="1600" u="none" strike="noStrike" cap="none" baseline="0" dirty="0" smtClean="0">
                          <a:sym typeface="Arial"/>
                        </a:rPr>
                        <a:t> </a:t>
                      </a:r>
                      <a:r>
                        <a:rPr lang="it-IT" sz="1600" u="none" strike="noStrike" cap="none" baseline="0" dirty="0" err="1" smtClean="0">
                          <a:sym typeface="Arial"/>
                        </a:rPr>
                        <a:t>delation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2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Metamorphic</a:t>
                      </a:r>
                      <a:r>
                        <a:rPr lang="it-IT" sz="1600" dirty="0" smtClean="0"/>
                        <a:t> Relation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cap="none" baseline="0" dirty="0" smtClean="0">
                          <a:sym typeface="Arial"/>
                        </a:rPr>
                        <a:t>Performance</a:t>
                      </a:r>
                    </a:p>
                    <a:p>
                      <a:r>
                        <a:rPr lang="en-US" sz="1600" u="none" strike="noStrike" cap="none" baseline="0" dirty="0" smtClean="0">
                          <a:sym typeface="Arial"/>
                        </a:rPr>
                        <a:t>less than or equal to the model trained</a:t>
                      </a:r>
                    </a:p>
                    <a:p>
                      <a:r>
                        <a:rPr lang="en-US" sz="1600" u="none" strike="noStrike" cap="none" baseline="0" dirty="0" smtClean="0">
                          <a:sym typeface="Arial"/>
                        </a:rPr>
                        <a:t>on the original dataset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1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1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3600" dirty="0">
                <a:latin typeface="Arial Black" panose="020B0A04020102020204" pitchFamily="34" charset="0"/>
              </a:rPr>
              <a:t>Model </a:t>
            </a:r>
            <a:r>
              <a:rPr lang="it-IT" sz="3600" dirty="0" err="1" smtClean="0">
                <a:latin typeface="Arial Black" panose="020B0A04020102020204" pitchFamily="34" charset="0"/>
              </a:rPr>
              <a:t>Explainability</a:t>
            </a:r>
            <a:endParaRPr lang="it-IT" sz="3600" dirty="0">
              <a:latin typeface="Arial Black" panose="020B0A040201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12" y="2371601"/>
            <a:ext cx="4114799" cy="3086099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979054" y="1410857"/>
            <a:ext cx="10612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T</a:t>
            </a:r>
            <a:r>
              <a:rPr lang="en-US" b="1" dirty="0" smtClean="0">
                <a:solidFill>
                  <a:srgbClr val="FFC000"/>
                </a:solidFill>
              </a:rPr>
              <a:t>he global surrogate is the decision tree with r^2 = 0.60</a:t>
            </a:r>
            <a:endParaRPr lang="it-IT" b="1" dirty="0">
              <a:solidFill>
                <a:srgbClr val="FFC00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499616" y="2688336"/>
            <a:ext cx="1024128" cy="1728216"/>
          </a:xfrm>
          <a:prstGeom prst="rect">
            <a:avLst/>
          </a:prstGeom>
          <a:solidFill>
            <a:srgbClr val="111111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Data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950464" y="2760690"/>
            <a:ext cx="1429512" cy="60350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RF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2950464" y="3688338"/>
            <a:ext cx="1429512" cy="60350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DT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4669536" y="2760690"/>
            <a:ext cx="1429512" cy="603504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Prediction</a:t>
            </a:r>
            <a:endParaRPr lang="it-IT" dirty="0"/>
          </a:p>
        </p:txBody>
      </p:sp>
      <p:cxnSp>
        <p:nvCxnSpPr>
          <p:cNvPr id="5" name="Connettore 2 4"/>
          <p:cNvCxnSpPr>
            <a:endCxn id="6" idx="1"/>
          </p:cNvCxnSpPr>
          <p:nvPr/>
        </p:nvCxnSpPr>
        <p:spPr>
          <a:xfrm flipV="1">
            <a:off x="2523744" y="3062442"/>
            <a:ext cx="426720" cy="99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V="1">
            <a:off x="2538983" y="3990090"/>
            <a:ext cx="426720" cy="99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6" idx="3"/>
            <a:endCxn id="8" idx="1"/>
          </p:cNvCxnSpPr>
          <p:nvPr/>
        </p:nvCxnSpPr>
        <p:spPr>
          <a:xfrm>
            <a:off x="4379976" y="3062442"/>
            <a:ext cx="2895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Connettore 4 13"/>
          <p:cNvCxnSpPr>
            <a:stCxn id="8" idx="2"/>
            <a:endCxn id="7" idx="0"/>
          </p:cNvCxnSpPr>
          <p:nvPr/>
        </p:nvCxnSpPr>
        <p:spPr>
          <a:xfrm rot="5400000">
            <a:off x="4362684" y="2666730"/>
            <a:ext cx="324144" cy="1719072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Connettore diritto 15"/>
          <p:cNvCxnSpPr>
            <a:stCxn id="7" idx="3"/>
          </p:cNvCxnSpPr>
          <p:nvPr/>
        </p:nvCxnSpPr>
        <p:spPr>
          <a:xfrm>
            <a:off x="4379976" y="3990090"/>
            <a:ext cx="2688336" cy="994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5458691" y="0"/>
            <a:ext cx="673330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Thank you for your kind attention!</a:t>
            </a:r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120073" y="129309"/>
            <a:ext cx="5209309" cy="6530109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5"/>
          <p:cNvSpPr txBox="1">
            <a:spLocks/>
          </p:cNvSpPr>
          <p:nvPr/>
        </p:nvSpPr>
        <p:spPr>
          <a:xfrm>
            <a:off x="795859" y="0"/>
            <a:ext cx="3857736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96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6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it-IT" sz="2400" kern="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FlakyPipeline</a:t>
            </a:r>
            <a:endParaRPr lang="it-IT" sz="2400" kern="0" dirty="0">
              <a:solidFill>
                <a:srgbClr val="FFC000"/>
              </a:solidFill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65" y="899710"/>
            <a:ext cx="2045802" cy="11507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45" y="2243603"/>
            <a:ext cx="2052522" cy="1154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45" y="3591276"/>
            <a:ext cx="2052522" cy="11545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545" y="4938949"/>
            <a:ext cx="2073399" cy="1166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715" y="1142397"/>
            <a:ext cx="2134018" cy="1200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9715" y="2472091"/>
            <a:ext cx="2134018" cy="1200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9715" y="3801785"/>
            <a:ext cx="2170964" cy="122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ttangolo 16"/>
          <p:cNvSpPr/>
          <p:nvPr/>
        </p:nvSpPr>
        <p:spPr>
          <a:xfrm>
            <a:off x="5779250" y="2243603"/>
            <a:ext cx="609218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b="1" dirty="0" err="1" smtClean="0">
                <a:solidFill>
                  <a:schemeClr val="bg2"/>
                </a:solidFill>
              </a:rPr>
              <a:t>Questions</a:t>
            </a:r>
            <a:r>
              <a:rPr lang="it-IT" sz="4400" b="1" dirty="0" smtClean="0">
                <a:solidFill>
                  <a:schemeClr val="bg2"/>
                </a:solidFill>
              </a:rPr>
              <a:t>?</a:t>
            </a:r>
          </a:p>
          <a:p>
            <a:pPr algn="ctr"/>
            <a:endParaRPr lang="it-IT" sz="4400" b="1" dirty="0" smtClean="0">
              <a:solidFill>
                <a:schemeClr val="bg2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2"/>
                </a:solidFill>
              </a:rPr>
              <a:t>Thank you for your kind attention!</a:t>
            </a:r>
            <a:endParaRPr lang="it-IT" sz="3200" b="1" dirty="0">
              <a:solidFill>
                <a:schemeClr val="bg2"/>
              </a:solidFill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E78F2EEE-7790-48C7-AB7A-008644273B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75" y="242397"/>
            <a:ext cx="900000" cy="90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A2BE432-CAAD-46E8-90E2-B1E9237D111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05" y="242397"/>
            <a:ext cx="2355887" cy="132518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525EE864-D4E2-4CEA-B756-5EB2C475836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026" y="242397"/>
            <a:ext cx="1869157" cy="900000"/>
          </a:xfrm>
          <a:prstGeom prst="rect">
            <a:avLst/>
          </a:prstGeom>
        </p:spPr>
      </p:pic>
      <p:sp>
        <p:nvSpPr>
          <p:cNvPr id="26" name="Rettangolo 25"/>
          <p:cNvSpPr/>
          <p:nvPr/>
        </p:nvSpPr>
        <p:spPr>
          <a:xfrm>
            <a:off x="5458691" y="5567225"/>
            <a:ext cx="2177691" cy="1085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chemeClr val="bg2"/>
                </a:solidFill>
              </a:rPr>
              <a:t>Students:</a:t>
            </a:r>
          </a:p>
          <a:p>
            <a:pPr algn="ctr"/>
            <a:r>
              <a:rPr lang="it-IT" sz="1600" b="1" dirty="0" smtClean="0">
                <a:solidFill>
                  <a:schemeClr val="bg2"/>
                </a:solidFill>
              </a:rPr>
              <a:t>Afeltra Angelo</a:t>
            </a:r>
          </a:p>
          <a:p>
            <a:pPr algn="ctr"/>
            <a:r>
              <a:rPr lang="it-IT" sz="1600" b="1" dirty="0" smtClean="0">
                <a:solidFill>
                  <a:schemeClr val="bg2"/>
                </a:solidFill>
              </a:rPr>
              <a:t>Rastelli Francesco</a:t>
            </a:r>
          </a:p>
          <a:p>
            <a:pPr algn="ctr"/>
            <a:r>
              <a:rPr lang="it-IT" sz="1600" b="1" dirty="0" smtClean="0">
                <a:solidFill>
                  <a:schemeClr val="bg2"/>
                </a:solidFill>
              </a:rPr>
              <a:t>Trovato Antonio</a:t>
            </a:r>
            <a:endParaRPr lang="it-IT" sz="1600" b="1" dirty="0">
              <a:solidFill>
                <a:schemeClr val="bg2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9587345" y="5436613"/>
            <a:ext cx="2798971" cy="1314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 smtClean="0">
                <a:solidFill>
                  <a:schemeClr val="bg2"/>
                </a:solidFill>
              </a:rPr>
              <a:t>Teacher</a:t>
            </a:r>
            <a:r>
              <a:rPr lang="it-IT" sz="1600" b="1" dirty="0" smtClean="0">
                <a:solidFill>
                  <a:schemeClr val="bg2"/>
                </a:solidFill>
              </a:rPr>
              <a:t>:</a:t>
            </a:r>
          </a:p>
          <a:p>
            <a:pPr algn="ctr"/>
            <a:r>
              <a:rPr lang="it-IT" sz="1600" b="1" dirty="0" smtClean="0">
                <a:solidFill>
                  <a:schemeClr val="bg2"/>
                </a:solidFill>
              </a:rPr>
              <a:t>Prof. Palomba Fabio</a:t>
            </a:r>
          </a:p>
          <a:p>
            <a:pPr algn="ctr"/>
            <a:r>
              <a:rPr lang="it-IT" sz="1600" b="1" dirty="0" smtClean="0">
                <a:solidFill>
                  <a:schemeClr val="bg2"/>
                </a:solidFill>
              </a:rPr>
              <a:t>Tutor:</a:t>
            </a:r>
          </a:p>
          <a:p>
            <a:pPr algn="ctr"/>
            <a:r>
              <a:rPr lang="it-IT" sz="1600" b="1" dirty="0" smtClean="0">
                <a:solidFill>
                  <a:schemeClr val="bg2"/>
                </a:solidFill>
              </a:rPr>
              <a:t>Dott.ssa Pontillo Valeria</a:t>
            </a:r>
            <a:endParaRPr lang="it-IT" sz="1600" b="1" dirty="0">
              <a:solidFill>
                <a:schemeClr val="bg2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8159213" y="6498707"/>
            <a:ext cx="1151041" cy="30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chemeClr val="bg2"/>
                </a:solidFill>
              </a:rPr>
              <a:t>SE4AI</a:t>
            </a:r>
            <a:endParaRPr lang="it-IT" sz="1600" b="1" dirty="0">
              <a:solidFill>
                <a:schemeClr val="bg2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9715" y="5152262"/>
            <a:ext cx="2170964" cy="12211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1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825100" y="2992582"/>
            <a:ext cx="10794937" cy="960581"/>
          </a:xfrm>
        </p:spPr>
        <p:txBody>
          <a:bodyPr/>
          <a:lstStyle/>
          <a:p>
            <a:pPr marL="203195" indent="0" algn="ctr">
              <a:buNone/>
            </a:pPr>
            <a:r>
              <a:rPr lang="en-US" b="1" dirty="0">
                <a:latin typeface="+mn-lt"/>
              </a:rPr>
              <a:t>Flaky tests are non-deterministic tests which pass and fail when run on the exact same version of a codebase. </a:t>
            </a:r>
            <a:endParaRPr lang="it-IT" b="1" dirty="0">
              <a:latin typeface="+mn-lt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3600" dirty="0" err="1">
                <a:latin typeface="Arial Black" panose="020B0A04020102020204" pitchFamily="34" charset="0"/>
              </a:rPr>
              <a:t>What</a:t>
            </a:r>
            <a:r>
              <a:rPr lang="it-IT" sz="3600" dirty="0">
                <a:latin typeface="Arial Black" panose="020B0A04020102020204" pitchFamily="34" charset="0"/>
              </a:rPr>
              <a:t> are '</a:t>
            </a:r>
            <a:r>
              <a:rPr lang="it-IT" sz="3600" dirty="0" err="1">
                <a:latin typeface="Arial Black" panose="020B0A04020102020204" pitchFamily="34" charset="0"/>
              </a:rPr>
              <a:t>Flaky</a:t>
            </a:r>
            <a:r>
              <a:rPr lang="it-IT" sz="3600" dirty="0">
                <a:latin typeface="Arial Black" panose="020B0A04020102020204" pitchFamily="34" charset="0"/>
              </a:rPr>
              <a:t> </a:t>
            </a:r>
            <a:r>
              <a:rPr lang="it-IT" sz="3600" dirty="0" err="1">
                <a:latin typeface="Arial Black" panose="020B0A04020102020204" pitchFamily="34" charset="0"/>
              </a:rPr>
              <a:t>Tests</a:t>
            </a:r>
            <a:r>
              <a:rPr lang="it-IT" sz="3600" dirty="0">
                <a:latin typeface="Arial Black" panose="020B0A04020102020204" pitchFamily="34" charset="0"/>
              </a:rPr>
              <a:t>'?</a:t>
            </a:r>
          </a:p>
        </p:txBody>
      </p:sp>
    </p:spTree>
    <p:extLst>
      <p:ext uri="{BB962C8B-B14F-4D97-AF65-F5344CB8AC3E}">
        <p14:creationId xmlns:p14="http://schemas.microsoft.com/office/powerpoint/2010/main" val="5001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825100" y="2678546"/>
            <a:ext cx="10794937" cy="2253673"/>
          </a:xfrm>
        </p:spPr>
        <p:txBody>
          <a:bodyPr/>
          <a:lstStyle/>
          <a:p>
            <a:pPr marL="203195" indent="0" algn="ctr">
              <a:buNone/>
            </a:pPr>
            <a:r>
              <a:rPr lang="en-US" b="1" dirty="0">
                <a:latin typeface="+mn-lt"/>
              </a:rPr>
              <a:t>Currently, existing techniques for detecting faulty tests are based on test execution: if we can see two different results (pass and fail) of the same test on the same version of the code base, then surely that test is faulty.</a:t>
            </a:r>
          </a:p>
          <a:p>
            <a:pPr marL="203195" indent="0" algn="ctr">
              <a:buNone/>
            </a:pPr>
            <a:r>
              <a:rPr lang="en-US" b="1" dirty="0">
                <a:latin typeface="+mn-lt"/>
              </a:rPr>
              <a:t>Our goal is to use machine learning to be able to determine whether a test is flaky, without having to run it several times.</a:t>
            </a:r>
            <a:endParaRPr lang="it-IT" b="1" dirty="0">
              <a:latin typeface="+mn-lt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3600" dirty="0" err="1">
                <a:latin typeface="Arial Black" panose="020B0A04020102020204" pitchFamily="34" charset="0"/>
              </a:rPr>
              <a:t>What</a:t>
            </a:r>
            <a:r>
              <a:rPr lang="it-IT" sz="3600" dirty="0">
                <a:latin typeface="Arial Black" panose="020B0A04020102020204" pitchFamily="34" charset="0"/>
              </a:rPr>
              <a:t> </a:t>
            </a:r>
            <a:r>
              <a:rPr lang="it-IT" sz="3600" dirty="0" err="1">
                <a:latin typeface="Arial Black" panose="020B0A04020102020204" pitchFamily="34" charset="0"/>
              </a:rPr>
              <a:t>is</a:t>
            </a:r>
            <a:r>
              <a:rPr lang="it-IT" sz="3600" dirty="0">
                <a:latin typeface="Arial Black" panose="020B0A04020102020204" pitchFamily="34" charset="0"/>
              </a:rPr>
              <a:t> </a:t>
            </a:r>
            <a:r>
              <a:rPr lang="it-IT" sz="3600" dirty="0" err="1">
                <a:latin typeface="Arial Black" panose="020B0A04020102020204" pitchFamily="34" charset="0"/>
              </a:rPr>
              <a:t>our</a:t>
            </a:r>
            <a:r>
              <a:rPr lang="it-IT" sz="3600" dirty="0">
                <a:latin typeface="Arial Black" panose="020B0A04020102020204" pitchFamily="34" charset="0"/>
              </a:rPr>
              <a:t> goal?</a:t>
            </a:r>
          </a:p>
        </p:txBody>
      </p:sp>
    </p:spTree>
    <p:extLst>
      <p:ext uri="{BB962C8B-B14F-4D97-AF65-F5344CB8AC3E}">
        <p14:creationId xmlns:p14="http://schemas.microsoft.com/office/powerpoint/2010/main" val="36782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ctrTitle"/>
          </p:nvPr>
        </p:nvSpPr>
        <p:spPr>
          <a:xfrm>
            <a:off x="825099" y="548900"/>
            <a:ext cx="7136645" cy="770400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</a:rPr>
              <a:t>What steps will be taken?</a:t>
            </a:r>
            <a:endParaRPr lang="it-IT" sz="3600" dirty="0">
              <a:latin typeface="Arial Black" panose="020B0A04020102020204" pitchFamily="34" charset="0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1626352" y="1966593"/>
            <a:ext cx="1816502" cy="868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Data </a:t>
            </a:r>
            <a:r>
              <a:rPr lang="it-IT" dirty="0" err="1" smtClean="0"/>
              <a:t>Understanding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1587098" y="3768434"/>
            <a:ext cx="1895011" cy="86821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Data </a:t>
            </a:r>
          </a:p>
          <a:p>
            <a:pPr algn="ctr"/>
            <a:r>
              <a:rPr lang="it-IT" dirty="0" err="1" smtClean="0"/>
              <a:t>Pre</a:t>
            </a:r>
            <a:r>
              <a:rPr lang="it-IT" dirty="0" smtClean="0"/>
              <a:t>-Processing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4092461" y="3768434"/>
            <a:ext cx="2209048" cy="86821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 </a:t>
            </a:r>
          </a:p>
          <a:p>
            <a:pPr algn="ctr"/>
            <a:r>
              <a:rPr lang="it-IT" dirty="0" smtClean="0"/>
              <a:t>Training &amp; Validate</a:t>
            </a:r>
            <a:endParaRPr lang="it-IT" dirty="0"/>
          </a:p>
        </p:txBody>
      </p:sp>
      <p:sp>
        <p:nvSpPr>
          <p:cNvPr id="8" name="Rettangolo arrotondato 7"/>
          <p:cNvSpPr/>
          <p:nvPr/>
        </p:nvSpPr>
        <p:spPr>
          <a:xfrm>
            <a:off x="6870296" y="3768434"/>
            <a:ext cx="1387011" cy="86821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Verification</a:t>
            </a:r>
            <a:endParaRPr lang="it-IT" dirty="0"/>
          </a:p>
        </p:txBody>
      </p:sp>
      <p:sp>
        <p:nvSpPr>
          <p:cNvPr id="9" name="Rettangolo arrotondato 8"/>
          <p:cNvSpPr/>
          <p:nvPr/>
        </p:nvSpPr>
        <p:spPr>
          <a:xfrm>
            <a:off x="8826094" y="3768434"/>
            <a:ext cx="1645630" cy="868218"/>
          </a:xfrm>
          <a:prstGeom prst="roundRect">
            <a:avLst/>
          </a:prstGeom>
          <a:solidFill>
            <a:srgbClr val="D09E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 </a:t>
            </a:r>
          </a:p>
          <a:p>
            <a:pPr algn="ctr"/>
            <a:r>
              <a:rPr lang="it-IT" dirty="0" err="1" smtClean="0"/>
              <a:t>Explainability</a:t>
            </a:r>
            <a:endParaRPr lang="it-IT" dirty="0"/>
          </a:p>
        </p:txBody>
      </p:sp>
      <p:cxnSp>
        <p:nvCxnSpPr>
          <p:cNvPr id="11" name="Connettore 2 10"/>
          <p:cNvCxnSpPr>
            <a:stCxn id="5" idx="2"/>
            <a:endCxn id="6" idx="0"/>
          </p:cNvCxnSpPr>
          <p:nvPr/>
        </p:nvCxnSpPr>
        <p:spPr>
          <a:xfrm>
            <a:off x="2534603" y="2834811"/>
            <a:ext cx="1" cy="9336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6" idx="3"/>
            <a:endCxn id="7" idx="1"/>
          </p:cNvCxnSpPr>
          <p:nvPr/>
        </p:nvCxnSpPr>
        <p:spPr>
          <a:xfrm>
            <a:off x="3482109" y="4202543"/>
            <a:ext cx="610352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3"/>
            <a:endCxn id="8" idx="1"/>
          </p:cNvCxnSpPr>
          <p:nvPr/>
        </p:nvCxnSpPr>
        <p:spPr>
          <a:xfrm>
            <a:off x="6301509" y="4202543"/>
            <a:ext cx="56878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8" idx="3"/>
            <a:endCxn id="9" idx="1"/>
          </p:cNvCxnSpPr>
          <p:nvPr/>
        </p:nvCxnSpPr>
        <p:spPr>
          <a:xfrm>
            <a:off x="8257307" y="4202543"/>
            <a:ext cx="56878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1163782" y="3445164"/>
            <a:ext cx="9633527" cy="156094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8541700" y="3047995"/>
            <a:ext cx="1729916" cy="3509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FlakyPipeline</a:t>
            </a:r>
            <a:endParaRPr lang="it-IT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6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4236426" y="2279882"/>
            <a:ext cx="7509405" cy="2800118"/>
          </a:xfrm>
        </p:spPr>
        <p:txBody>
          <a:bodyPr/>
          <a:lstStyle/>
          <a:p>
            <a:pPr marL="203195" indent="0">
              <a:buNone/>
            </a:pPr>
            <a:r>
              <a:rPr lang="en-US" dirty="0">
                <a:latin typeface="+mn-lt"/>
              </a:rPr>
              <a:t>Our work, as a data-driven approach to solving a problem, begins with an understanding of the data made available by </a:t>
            </a:r>
            <a:r>
              <a:rPr lang="en-US" dirty="0" err="1">
                <a:latin typeface="+mn-lt"/>
              </a:rPr>
              <a:t>Alshammari</a:t>
            </a:r>
            <a:r>
              <a:rPr lang="en-US" dirty="0">
                <a:latin typeface="+mn-lt"/>
              </a:rPr>
              <a:t> et al.</a:t>
            </a:r>
          </a:p>
          <a:p>
            <a:pPr marL="203195" indent="0">
              <a:buNone/>
            </a:pPr>
            <a:r>
              <a:rPr lang="en-US" dirty="0">
                <a:latin typeface="+mn-lt"/>
              </a:rPr>
              <a:t>The data consists of a series of test metrics and each sample is labelled 0 (</a:t>
            </a:r>
            <a:r>
              <a:rPr lang="en-US" dirty="0" err="1">
                <a:latin typeface="+mn-lt"/>
              </a:rPr>
              <a:t>noFlaky</a:t>
            </a:r>
            <a:r>
              <a:rPr lang="en-US" dirty="0">
                <a:latin typeface="+mn-lt"/>
              </a:rPr>
              <a:t>) or 1 (</a:t>
            </a:r>
            <a:r>
              <a:rPr lang="en-US" dirty="0" err="1">
                <a:latin typeface="+mn-lt"/>
              </a:rPr>
              <a:t>isFlaky</a:t>
            </a:r>
            <a:r>
              <a:rPr lang="en-US" dirty="0">
                <a:latin typeface="+mn-lt"/>
              </a:rPr>
              <a:t>).</a:t>
            </a:r>
          </a:p>
          <a:p>
            <a:pPr marL="203195" indent="0">
              <a:buNone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Within the dataset there are no null values</a:t>
            </a:r>
            <a:r>
              <a:rPr lang="en-US" dirty="0">
                <a:latin typeface="+mn-lt"/>
              </a:rPr>
              <a:t>, however,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we have a strong imbalance as there are 629/1291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flasky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 tests</a:t>
            </a:r>
            <a:endParaRPr lang="it-IT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3600" dirty="0" smtClean="0">
                <a:latin typeface="Arial Black" panose="020B0A04020102020204" pitchFamily="34" charset="0"/>
              </a:rPr>
              <a:t>Data </a:t>
            </a:r>
            <a:r>
              <a:rPr lang="it-IT" sz="3600" dirty="0" err="1" smtClean="0">
                <a:latin typeface="Arial Black" panose="020B0A04020102020204" pitchFamily="34" charset="0"/>
              </a:rPr>
              <a:t>Understanding</a:t>
            </a:r>
            <a:endParaRPr lang="it-IT" sz="3600" dirty="0">
              <a:latin typeface="Arial Black" panose="020B0A04020102020204" pitchFamily="34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99" y="1468580"/>
            <a:ext cx="2925703" cy="46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>
          <a:xfrm>
            <a:off x="1628664" y="2211597"/>
            <a:ext cx="9242536" cy="2729858"/>
          </a:xfrm>
        </p:spPr>
        <p:txBody>
          <a:bodyPr/>
          <a:lstStyle/>
          <a:p>
            <a:pPr marL="203195" indent="0">
              <a:buNone/>
            </a:pPr>
            <a:r>
              <a:rPr lang="en-US" dirty="0"/>
              <a:t>Before starting the pre-processing of the data, the following steps were performed:</a:t>
            </a:r>
          </a:p>
          <a:p>
            <a:pPr marL="203195" indent="0">
              <a:buNone/>
            </a:pPr>
            <a:r>
              <a:rPr lang="en-US" dirty="0"/>
              <a:t>- Removal of setup and teardown tests</a:t>
            </a:r>
            <a:endParaRPr lang="en-US" dirty="0" smtClean="0"/>
          </a:p>
          <a:p>
            <a:pPr marL="203195" indent="0">
              <a:buNone/>
            </a:pPr>
            <a:r>
              <a:rPr lang="en-US" dirty="0" smtClean="0"/>
              <a:t>- Removal of column containing row indices</a:t>
            </a:r>
          </a:p>
          <a:p>
            <a:pPr marL="203195" indent="0">
              <a:buNone/>
            </a:pPr>
            <a:r>
              <a:rPr lang="en-US" dirty="0" smtClean="0"/>
              <a:t>- </a:t>
            </a:r>
            <a:r>
              <a:rPr lang="en-US" b="1" dirty="0">
                <a:solidFill>
                  <a:srgbClr val="00B050"/>
                </a:solidFill>
              </a:rPr>
              <a:t>Spit the dataset into train-set and test-set</a:t>
            </a:r>
          </a:p>
          <a:p>
            <a:pPr marL="203195" indent="0">
              <a:buNone/>
            </a:pPr>
            <a:r>
              <a:rPr lang="en-US" dirty="0"/>
              <a:t>- </a:t>
            </a:r>
            <a:r>
              <a:rPr lang="en-US" b="1" dirty="0">
                <a:solidFill>
                  <a:srgbClr val="FFC000"/>
                </a:solidFill>
              </a:rPr>
              <a:t>Identification of a classifier to be used</a:t>
            </a:r>
            <a:endParaRPr lang="it-IT" b="1" dirty="0">
              <a:solidFill>
                <a:srgbClr val="FFC000"/>
              </a:solidFill>
            </a:endParaRPr>
          </a:p>
        </p:txBody>
      </p:sp>
      <p:sp>
        <p:nvSpPr>
          <p:cNvPr id="10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2800" dirty="0">
                <a:latin typeface="Arial Black" panose="020B0A04020102020204" pitchFamily="34" charset="0"/>
              </a:rPr>
              <a:t>Data </a:t>
            </a:r>
            <a:r>
              <a:rPr lang="it-IT" sz="2800" dirty="0" err="1" smtClean="0">
                <a:latin typeface="Arial Black" panose="020B0A04020102020204" pitchFamily="34" charset="0"/>
              </a:rPr>
              <a:t>Pre</a:t>
            </a:r>
            <a:r>
              <a:rPr lang="it-IT" sz="2800" dirty="0" smtClean="0">
                <a:latin typeface="Arial Black" panose="020B0A04020102020204" pitchFamily="34" charset="0"/>
              </a:rPr>
              <a:t>-Processing And Model T&amp;V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5047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6"/>
          <p:cNvSpPr>
            <a:spLocks noGrp="1"/>
          </p:cNvSpPr>
          <p:nvPr>
            <p:ph type="body" idx="1"/>
          </p:nvPr>
        </p:nvSpPr>
        <p:spPr>
          <a:xfrm>
            <a:off x="1498661" y="2036104"/>
            <a:ext cx="9215519" cy="2859167"/>
          </a:xfrm>
        </p:spPr>
        <p:txBody>
          <a:bodyPr/>
          <a:lstStyle/>
          <a:p>
            <a:pPr marL="203195" indent="0" algn="ctr">
              <a:buNone/>
            </a:pPr>
            <a:r>
              <a:rPr lang="en-US" b="1" dirty="0" smtClean="0">
                <a:solidFill>
                  <a:srgbClr val="FFC000"/>
                </a:solidFill>
              </a:rPr>
              <a:t>Identification </a:t>
            </a:r>
            <a:r>
              <a:rPr lang="en-US" b="1" dirty="0">
                <a:solidFill>
                  <a:srgbClr val="FFC000"/>
                </a:solidFill>
              </a:rPr>
              <a:t>of a classifier to be </a:t>
            </a:r>
            <a:r>
              <a:rPr lang="en-US" b="1" dirty="0" smtClean="0">
                <a:solidFill>
                  <a:srgbClr val="FFC000"/>
                </a:solidFill>
              </a:rPr>
              <a:t>used:</a:t>
            </a:r>
          </a:p>
          <a:p>
            <a:pPr marL="203195" indent="0" algn="ctr"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 marL="203195" indent="0" algn="ctr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We decided to identify which classifier to use between </a:t>
            </a:r>
            <a:r>
              <a:rPr lang="en-US" b="1" dirty="0">
                <a:solidFill>
                  <a:srgbClr val="00B050"/>
                </a:solidFill>
                <a:latin typeface="+mn-lt"/>
              </a:rPr>
              <a:t>SVM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KNN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and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RandomForest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directly on the original data, in order to understand which were the best feature engineering techniques to adopt to improve model performance.</a:t>
            </a:r>
            <a:endParaRPr lang="it-IT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2800" dirty="0">
                <a:latin typeface="Arial Black" panose="020B0A04020102020204" pitchFamily="34" charset="0"/>
              </a:rPr>
              <a:t>Data </a:t>
            </a:r>
            <a:r>
              <a:rPr lang="it-IT" sz="2800" dirty="0" err="1" smtClean="0">
                <a:latin typeface="Arial Black" panose="020B0A04020102020204" pitchFamily="34" charset="0"/>
              </a:rPr>
              <a:t>Pre</a:t>
            </a:r>
            <a:r>
              <a:rPr lang="it-IT" sz="2800" dirty="0" smtClean="0">
                <a:latin typeface="Arial Black" panose="020B0A04020102020204" pitchFamily="34" charset="0"/>
              </a:rPr>
              <a:t>-Processing And Model T&amp;V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243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2800" dirty="0">
                <a:latin typeface="Arial Black" panose="020B0A04020102020204" pitchFamily="34" charset="0"/>
              </a:rPr>
              <a:t>Data </a:t>
            </a:r>
            <a:r>
              <a:rPr lang="it-IT" sz="2800" dirty="0" err="1" smtClean="0">
                <a:latin typeface="Arial Black" panose="020B0A04020102020204" pitchFamily="34" charset="0"/>
              </a:rPr>
              <a:t>Pre</a:t>
            </a:r>
            <a:r>
              <a:rPr lang="it-IT" sz="2800" dirty="0" smtClean="0">
                <a:latin typeface="Arial Black" panose="020B0A04020102020204" pitchFamily="34" charset="0"/>
              </a:rPr>
              <a:t>-Processing And Model T&amp;V</a:t>
            </a:r>
            <a:endParaRPr lang="it-IT" sz="2800" dirty="0"/>
          </a:p>
        </p:txBody>
      </p:sp>
      <p:sp>
        <p:nvSpPr>
          <p:cNvPr id="5" name="Segnaposto testo 6"/>
          <p:cNvSpPr>
            <a:spLocks noGrp="1"/>
          </p:cNvSpPr>
          <p:nvPr>
            <p:ph type="body" idx="1"/>
          </p:nvPr>
        </p:nvSpPr>
        <p:spPr>
          <a:xfrm>
            <a:off x="1498661" y="2036104"/>
            <a:ext cx="9215519" cy="3579605"/>
          </a:xfrm>
        </p:spPr>
        <p:txBody>
          <a:bodyPr/>
          <a:lstStyle/>
          <a:p>
            <a:pPr marL="203195" indent="0" algn="ctr">
              <a:buNone/>
            </a:pPr>
            <a:r>
              <a:rPr lang="en-US" b="1" dirty="0">
                <a:solidFill>
                  <a:srgbClr val="FFC000"/>
                </a:solidFill>
              </a:rPr>
              <a:t>Identification of a classifier to be used with nested cross-validation (10x3</a:t>
            </a:r>
            <a:r>
              <a:rPr lang="en-US" b="1" dirty="0" smtClean="0">
                <a:solidFill>
                  <a:srgbClr val="FFC000"/>
                </a:solidFill>
              </a:rPr>
              <a:t>)</a:t>
            </a:r>
          </a:p>
          <a:p>
            <a:pPr marL="203195" indent="0" algn="ctr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203195" indent="0" algn="ctr"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 marL="203195" indent="0" algn="ctr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203195" indent="0" algn="ctr"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 marL="203195" indent="0" algn="ctr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203195" indent="0" algn="ctr">
              <a:buNone/>
            </a:pPr>
            <a:endParaRPr lang="en-US" b="1" dirty="0" smtClean="0">
              <a:solidFill>
                <a:srgbClr val="FFC000"/>
              </a:solidFill>
            </a:endParaRPr>
          </a:p>
          <a:p>
            <a:pPr marL="203195" indent="0" algn="ctr">
              <a:buNone/>
            </a:pPr>
            <a:r>
              <a:rPr lang="en-US" b="1" dirty="0" smtClean="0">
                <a:solidFill>
                  <a:srgbClr val="FFC000"/>
                </a:solidFill>
              </a:rPr>
              <a:t>Winner is: </a:t>
            </a:r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smtClean="0"/>
              <a:t>{</a:t>
            </a:r>
            <a:r>
              <a:rPr lang="it-IT" dirty="0" err="1" smtClean="0"/>
              <a:t>criterion</a:t>
            </a:r>
            <a:r>
              <a:rPr lang="it-IT" dirty="0" smtClean="0"/>
              <a:t>=</a:t>
            </a:r>
            <a:r>
              <a:rPr lang="it-IT" dirty="0" err="1" smtClean="0"/>
              <a:t>entropy,n</a:t>
            </a:r>
            <a:r>
              <a:rPr lang="it-IT" dirty="0" smtClean="0"/>
              <a:t> </a:t>
            </a:r>
            <a:r>
              <a:rPr lang="it-IT" dirty="0" err="1" smtClean="0"/>
              <a:t>estimators</a:t>
            </a:r>
            <a:r>
              <a:rPr lang="it-IT" dirty="0" smtClean="0"/>
              <a:t>=150}</a:t>
            </a:r>
            <a:endParaRPr lang="en-US" b="1" dirty="0" smtClean="0">
              <a:solidFill>
                <a:srgbClr val="FFC000"/>
              </a:solidFill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83895"/>
              </p:ext>
            </p:extLst>
          </p:nvPr>
        </p:nvGraphicFramePr>
        <p:xfrm>
          <a:off x="2217911" y="3186546"/>
          <a:ext cx="8128000" cy="15124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93871">
                  <a:extLst>
                    <a:ext uri="{9D8B030D-6E8A-4147-A177-3AD203B41FA5}">
                      <a16:colId xmlns:a16="http://schemas.microsoft.com/office/drawing/2014/main" val="3088012220"/>
                    </a:ext>
                  </a:extLst>
                </a:gridCol>
                <a:gridCol w="1257329">
                  <a:extLst>
                    <a:ext uri="{9D8B030D-6E8A-4147-A177-3AD203B41FA5}">
                      <a16:colId xmlns:a16="http://schemas.microsoft.com/office/drawing/2014/main" val="35281709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433357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58718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2808721"/>
                    </a:ext>
                  </a:extLst>
                </a:gridCol>
              </a:tblGrid>
              <a:tr h="384449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Model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Precision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Recall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19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SVM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0.77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0.09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0.16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6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KNN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0.97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0.72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0.54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0.62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1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>
                          <a:solidFill>
                            <a:schemeClr val="bg1"/>
                          </a:solidFill>
                        </a:rPr>
                        <a:t>RandomForest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0.97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0.81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0.56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0.65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11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arrotondato 2"/>
          <p:cNvSpPr/>
          <p:nvPr/>
        </p:nvSpPr>
        <p:spPr>
          <a:xfrm>
            <a:off x="1838037" y="1734014"/>
            <a:ext cx="2401454" cy="5760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Data </a:t>
            </a:r>
            <a:r>
              <a:rPr lang="it-IT" b="1" dirty="0" err="1" smtClean="0"/>
              <a:t>Cleaning</a:t>
            </a:r>
            <a:endParaRPr lang="it-IT" b="1" dirty="0" smtClean="0"/>
          </a:p>
        </p:txBody>
      </p:sp>
      <p:sp>
        <p:nvSpPr>
          <p:cNvPr id="7" name="Rettangolo arrotondato 6"/>
          <p:cNvSpPr/>
          <p:nvPr/>
        </p:nvSpPr>
        <p:spPr>
          <a:xfrm>
            <a:off x="1838037" y="3661986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Feature</a:t>
            </a:r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 Construction</a:t>
            </a:r>
          </a:p>
        </p:txBody>
      </p:sp>
      <p:sp>
        <p:nvSpPr>
          <p:cNvPr id="8" name="Rettangolo arrotondato 7"/>
          <p:cNvSpPr/>
          <p:nvPr/>
        </p:nvSpPr>
        <p:spPr>
          <a:xfrm>
            <a:off x="1838037" y="2726114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Feature</a:t>
            </a:r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Scaling</a:t>
            </a:r>
            <a:endParaRPr lang="it-IT" b="1" dirty="0" smtClean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1838037" y="4614254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Feature</a:t>
            </a:r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Selection</a:t>
            </a:r>
            <a:endParaRPr lang="it-IT" b="1" dirty="0" smtClean="0">
              <a:solidFill>
                <a:schemeClr val="lt1">
                  <a:alpha val="30000"/>
                </a:schemeClr>
              </a:solidFill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1838037" y="5636373"/>
            <a:ext cx="2401454" cy="576000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>
                <a:shade val="50000"/>
                <a:alpha val="3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lt1">
                    <a:alpha val="30000"/>
                  </a:schemeClr>
                </a:solidFill>
              </a:rPr>
              <a:t>Data </a:t>
            </a:r>
            <a:r>
              <a:rPr lang="it-IT" b="1" dirty="0" err="1" smtClean="0">
                <a:solidFill>
                  <a:schemeClr val="lt1">
                    <a:alpha val="30000"/>
                  </a:schemeClr>
                </a:solidFill>
              </a:rPr>
              <a:t>Balancing</a:t>
            </a:r>
            <a:endParaRPr lang="it-IT" b="1" dirty="0" smtClean="0">
              <a:solidFill>
                <a:schemeClr val="lt1">
                  <a:alpha val="30000"/>
                </a:schemeClr>
              </a:solidFill>
            </a:endParaRPr>
          </a:p>
        </p:txBody>
      </p:sp>
      <p:cxnSp>
        <p:nvCxnSpPr>
          <p:cNvPr id="11" name="Connettore 2 10"/>
          <p:cNvCxnSpPr>
            <a:stCxn id="3" idx="2"/>
            <a:endCxn id="8" idx="0"/>
          </p:cNvCxnSpPr>
          <p:nvPr/>
        </p:nvCxnSpPr>
        <p:spPr>
          <a:xfrm>
            <a:off x="3038764" y="2310014"/>
            <a:ext cx="0" cy="416100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2"/>
            <a:endCxn id="7" idx="0"/>
          </p:cNvCxnSpPr>
          <p:nvPr/>
        </p:nvCxnSpPr>
        <p:spPr>
          <a:xfrm>
            <a:off x="3038764" y="3302114"/>
            <a:ext cx="0" cy="359872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7" idx="2"/>
            <a:endCxn id="9" idx="0"/>
          </p:cNvCxnSpPr>
          <p:nvPr/>
        </p:nvCxnSpPr>
        <p:spPr>
          <a:xfrm>
            <a:off x="3038764" y="4237986"/>
            <a:ext cx="0" cy="376268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stCxn id="9" idx="2"/>
            <a:endCxn id="10" idx="0"/>
          </p:cNvCxnSpPr>
          <p:nvPr/>
        </p:nvCxnSpPr>
        <p:spPr>
          <a:xfrm>
            <a:off x="3038764" y="5190254"/>
            <a:ext cx="0" cy="446119"/>
          </a:xfrm>
          <a:prstGeom prst="straightConnector1">
            <a:avLst/>
          </a:prstGeom>
          <a:ln>
            <a:solidFill>
              <a:schemeClr val="bg1">
                <a:alpha val="3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Segnaposto testo 6"/>
          <p:cNvSpPr>
            <a:spLocks noGrp="1"/>
          </p:cNvSpPr>
          <p:nvPr>
            <p:ph type="body" idx="1"/>
          </p:nvPr>
        </p:nvSpPr>
        <p:spPr>
          <a:xfrm>
            <a:off x="5440218" y="2020454"/>
            <a:ext cx="5547990" cy="1411319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Removal of redundant data</a:t>
            </a:r>
          </a:p>
          <a:p>
            <a:r>
              <a:rPr lang="en-US" b="1" dirty="0">
                <a:latin typeface="+mn-lt"/>
              </a:rPr>
              <a:t>Removing the </a:t>
            </a:r>
            <a:r>
              <a:rPr lang="en-US" b="1" dirty="0" err="1">
                <a:latin typeface="+mn-lt"/>
              </a:rPr>
              <a:t>nameProject</a:t>
            </a:r>
            <a:r>
              <a:rPr lang="en-US" b="1" dirty="0">
                <a:latin typeface="+mn-lt"/>
              </a:rPr>
              <a:t> column</a:t>
            </a:r>
          </a:p>
          <a:p>
            <a:r>
              <a:rPr lang="en-US" b="1" dirty="0" err="1">
                <a:latin typeface="+mn-lt"/>
              </a:rPr>
              <a:t>TestCase</a:t>
            </a:r>
            <a:r>
              <a:rPr lang="en-US" b="1" dirty="0">
                <a:latin typeface="+mn-lt"/>
              </a:rPr>
              <a:t> column removal</a:t>
            </a:r>
            <a:endParaRPr lang="it-IT" b="1" dirty="0">
              <a:solidFill>
                <a:srgbClr val="FFC000"/>
              </a:solidFill>
              <a:latin typeface="+mn-lt"/>
            </a:endParaRPr>
          </a:p>
        </p:txBody>
      </p:sp>
      <p:graphicFrame>
        <p:nvGraphicFramePr>
          <p:cNvPr id="25" name="Tabel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03278"/>
              </p:ext>
            </p:extLst>
          </p:nvPr>
        </p:nvGraphicFramePr>
        <p:xfrm>
          <a:off x="6439675" y="4044453"/>
          <a:ext cx="3937003" cy="187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009075">
                  <a:extLst>
                    <a:ext uri="{9D8B030D-6E8A-4147-A177-3AD203B41FA5}">
                      <a16:colId xmlns:a16="http://schemas.microsoft.com/office/drawing/2014/main" val="588359397"/>
                    </a:ext>
                  </a:extLst>
                </a:gridCol>
                <a:gridCol w="2927928">
                  <a:extLst>
                    <a:ext uri="{9D8B030D-6E8A-4147-A177-3AD203B41FA5}">
                      <a16:colId xmlns:a16="http://schemas.microsoft.com/office/drawing/2014/main" val="1286370079"/>
                    </a:ext>
                  </a:extLst>
                </a:gridCol>
              </a:tblGrid>
              <a:tr h="267915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Random </a:t>
                      </a:r>
                      <a:r>
                        <a:rPr lang="it-IT" dirty="0" err="1" smtClean="0"/>
                        <a:t>Forest</a:t>
                      </a:r>
                      <a:r>
                        <a:rPr lang="it-IT" baseline="0" dirty="0" smtClean="0"/>
                        <a:t> Performances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2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ACC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0.97 -&gt; 0.97</a:t>
                      </a:r>
                      <a:endParaRPr lang="it-IT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1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PRE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0.81 -&gt; 0.81</a:t>
                      </a:r>
                      <a:endParaRPr lang="it-IT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6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REC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0.56 -&gt; 0.56</a:t>
                      </a:r>
                      <a:endParaRPr lang="en-US" b="1" kern="0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6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smtClean="0">
                          <a:solidFill>
                            <a:schemeClr val="bg2"/>
                          </a:solidFill>
                        </a:rPr>
                        <a:t>F1</a:t>
                      </a:r>
                      <a:endParaRPr lang="it-IT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kern="0" dirty="0" smtClean="0">
                          <a:solidFill>
                            <a:schemeClr val="bg2"/>
                          </a:solidFill>
                        </a:rPr>
                        <a:t>0.65 -&gt; 0.65</a:t>
                      </a:r>
                      <a:endParaRPr lang="en-US" b="1" kern="0" dirty="0" smtClean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87857"/>
                  </a:ext>
                </a:extLst>
              </a:tr>
            </a:tbl>
          </a:graphicData>
        </a:graphic>
      </p:graphicFrame>
      <p:sp>
        <p:nvSpPr>
          <p:cNvPr id="27" name="Titolo 5"/>
          <p:cNvSpPr>
            <a:spLocks noGrp="1"/>
          </p:cNvSpPr>
          <p:nvPr>
            <p:ph type="ctrTitle"/>
          </p:nvPr>
        </p:nvSpPr>
        <p:spPr>
          <a:xfrm>
            <a:off x="825100" y="548900"/>
            <a:ext cx="9390318" cy="770400"/>
          </a:xfrm>
        </p:spPr>
        <p:txBody>
          <a:bodyPr/>
          <a:lstStyle/>
          <a:p>
            <a:r>
              <a:rPr lang="it-IT" sz="2800" dirty="0">
                <a:latin typeface="Arial Black" panose="020B0A04020102020204" pitchFamily="34" charset="0"/>
              </a:rPr>
              <a:t>Data </a:t>
            </a:r>
            <a:r>
              <a:rPr lang="it-IT" sz="2800" dirty="0" err="1" smtClean="0">
                <a:latin typeface="Arial Black" panose="020B0A04020102020204" pitchFamily="34" charset="0"/>
              </a:rPr>
              <a:t>Pre</a:t>
            </a:r>
            <a:r>
              <a:rPr lang="it-IT" sz="2800" dirty="0" smtClean="0">
                <a:latin typeface="Arial Black" panose="020B0A04020102020204" pitchFamily="34" charset="0"/>
              </a:rPr>
              <a:t>-Processing And Model T&amp;V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1096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by Slidesgo</Template>
  <TotalTime>199</TotalTime>
  <Words>807</Words>
  <Application>Microsoft Office PowerPoint</Application>
  <PresentationFormat>Widescreen</PresentationFormat>
  <Paragraphs>248</Paragraphs>
  <Slides>17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31" baseType="lpstr">
      <vt:lpstr>Advent Pro SemiBold</vt:lpstr>
      <vt:lpstr>Arial</vt:lpstr>
      <vt:lpstr>Arial Black</vt:lpstr>
      <vt:lpstr>Calibri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Share Tech</vt:lpstr>
      <vt:lpstr>Data Science Consulting by Slidesgo</vt:lpstr>
      <vt:lpstr>Slidesgo Final Pages</vt:lpstr>
      <vt:lpstr>Machine learning pipeline for flaky tests classification</vt:lpstr>
      <vt:lpstr>What are 'Flaky Tests'?</vt:lpstr>
      <vt:lpstr>What is our goal?</vt:lpstr>
      <vt:lpstr>What steps will be taken?</vt:lpstr>
      <vt:lpstr>Data Understanding</vt:lpstr>
      <vt:lpstr>Data Pre-Processing And Model T&amp;V</vt:lpstr>
      <vt:lpstr>Data Pre-Processing And Model T&amp;V</vt:lpstr>
      <vt:lpstr>Data Pre-Processing And Model T&amp;V</vt:lpstr>
      <vt:lpstr>Data Pre-Processing And Model T&amp;V</vt:lpstr>
      <vt:lpstr>Data Pre-Processing And Model T&amp;V</vt:lpstr>
      <vt:lpstr>Data Pre-Processing And Model T&amp;V</vt:lpstr>
      <vt:lpstr>Data Pre-Processing And Model T&amp;V</vt:lpstr>
      <vt:lpstr>Data Pre-Processing And Model T&amp;V</vt:lpstr>
      <vt:lpstr>Advanced Methods</vt:lpstr>
      <vt:lpstr>Verification</vt:lpstr>
      <vt:lpstr>Model Explainability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pipeline for flaky tests classification</dc:title>
  <dc:creator>Angelo Afeltra</dc:creator>
  <cp:lastModifiedBy>Angelo Afeltra</cp:lastModifiedBy>
  <cp:revision>21</cp:revision>
  <dcterms:created xsi:type="dcterms:W3CDTF">2022-06-25T19:43:58Z</dcterms:created>
  <dcterms:modified xsi:type="dcterms:W3CDTF">2022-06-26T10:14:21Z</dcterms:modified>
</cp:coreProperties>
</file>