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EE91-566E-4D8C-9230-290089B71831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9D92-E1FD-4112-AA04-8EEE974273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3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-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59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40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50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8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44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08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47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061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22" name="Google Shape;22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2"/>
          <p:cNvGrpSpPr/>
          <p:nvPr/>
        </p:nvGrpSpPr>
        <p:grpSpPr>
          <a:xfrm>
            <a:off x="4120995" y="-711543"/>
            <a:ext cx="130745" cy="1530127"/>
            <a:chOff x="3347921" y="16006"/>
            <a:chExt cx="98059" cy="1147595"/>
          </a:xfrm>
        </p:grpSpPr>
        <p:sp>
          <p:nvSpPr>
            <p:cNvPr id="27" name="Google Shape;27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30" name="Google Shape;30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33" name="Google Shape;3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40" name="Google Shape;40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81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50" name="Google Shape;50;p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3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63" name="Google Shape;63;p4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4120995" y="-711543"/>
            <a:ext cx="130745" cy="1530127"/>
            <a:chOff x="3347921" y="16006"/>
            <a:chExt cx="98059" cy="1147595"/>
          </a:xfrm>
        </p:grpSpPr>
        <p:sp>
          <p:nvSpPr>
            <p:cNvPr id="70" name="Google Shape;70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73" name="Google Shape;73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76" name="Google Shape;76;p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79" name="Google Shape;79;p4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4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84" name="Google Shape;84;p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4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89" name="Google Shape;89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92" name="Google Shape;92;p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5460195" y="-1146253"/>
            <a:ext cx="265335" cy="2853026"/>
            <a:chOff x="8008096" y="2108910"/>
            <a:chExt cx="199001" cy="2139770"/>
          </a:xfrm>
        </p:grpSpPr>
        <p:sp>
          <p:nvSpPr>
            <p:cNvPr id="96" name="Google Shape;96;p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99" name="Google Shape;99;p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02" name="Google Shape;102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936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5"/>
          <p:cNvGrpSpPr/>
          <p:nvPr/>
        </p:nvGrpSpPr>
        <p:grpSpPr>
          <a:xfrm>
            <a:off x="11018243" y="-579154"/>
            <a:ext cx="251848" cy="1575376"/>
            <a:chOff x="2877432" y="975334"/>
            <a:chExt cx="188886" cy="1181532"/>
          </a:xfrm>
        </p:grpSpPr>
        <p:sp>
          <p:nvSpPr>
            <p:cNvPr id="110" name="Google Shape;110;p5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5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115" name="Google Shape;115;p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5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5"/>
          <p:cNvGrpSpPr/>
          <p:nvPr/>
        </p:nvGrpSpPr>
        <p:grpSpPr>
          <a:xfrm>
            <a:off x="10677462" y="2811881"/>
            <a:ext cx="265335" cy="2853026"/>
            <a:chOff x="8008096" y="2108910"/>
            <a:chExt cx="199001" cy="2139770"/>
          </a:xfrm>
        </p:grpSpPr>
        <p:sp>
          <p:nvSpPr>
            <p:cNvPr id="119" name="Google Shape;119;p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5"/>
          <p:cNvGrpSpPr/>
          <p:nvPr/>
        </p:nvGrpSpPr>
        <p:grpSpPr>
          <a:xfrm>
            <a:off x="694662" y="1455398"/>
            <a:ext cx="265335" cy="2853026"/>
            <a:chOff x="8008096" y="2108910"/>
            <a:chExt cx="199001" cy="2139770"/>
          </a:xfrm>
        </p:grpSpPr>
        <p:sp>
          <p:nvSpPr>
            <p:cNvPr id="122" name="Google Shape;122;p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2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391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38" name="Google Shape;138;p6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58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022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251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23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827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0"/>
          <p:cNvGrpSpPr/>
          <p:nvPr/>
        </p:nvGrpSpPr>
        <p:grpSpPr>
          <a:xfrm>
            <a:off x="10956009" y="4769030"/>
            <a:ext cx="251848" cy="1575376"/>
            <a:chOff x="2877432" y="975334"/>
            <a:chExt cx="188886" cy="1181532"/>
          </a:xfrm>
        </p:grpSpPr>
        <p:sp>
          <p:nvSpPr>
            <p:cNvPr id="169" name="Google Shape;169;p10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0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0"/>
          <p:cNvGrpSpPr/>
          <p:nvPr/>
        </p:nvGrpSpPr>
        <p:grpSpPr>
          <a:xfrm>
            <a:off x="10025796" y="4324424"/>
            <a:ext cx="130745" cy="1530127"/>
            <a:chOff x="3347921" y="16006"/>
            <a:chExt cx="98059" cy="1147595"/>
          </a:xfrm>
        </p:grpSpPr>
        <p:sp>
          <p:nvSpPr>
            <p:cNvPr id="174" name="Google Shape;174;p10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952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0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77" name="Google Shape;177;p1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10"/>
          <p:cNvGrpSpPr/>
          <p:nvPr/>
        </p:nvGrpSpPr>
        <p:grpSpPr>
          <a:xfrm>
            <a:off x="334156" y="3203068"/>
            <a:ext cx="251533" cy="3291140"/>
            <a:chOff x="250617" y="2402301"/>
            <a:chExt cx="188650" cy="2468355"/>
          </a:xfrm>
        </p:grpSpPr>
        <p:sp>
          <p:nvSpPr>
            <p:cNvPr id="180" name="Google Shape;180;p10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0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0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87" name="Google Shape;187;p10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0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0"/>
          <p:cNvGrpSpPr/>
          <p:nvPr/>
        </p:nvGrpSpPr>
        <p:grpSpPr>
          <a:xfrm>
            <a:off x="6560227" y="-661988"/>
            <a:ext cx="251848" cy="1575376"/>
            <a:chOff x="2877432" y="975334"/>
            <a:chExt cx="188886" cy="1181532"/>
          </a:xfrm>
        </p:grpSpPr>
        <p:sp>
          <p:nvSpPr>
            <p:cNvPr id="191" name="Google Shape;191;p10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0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0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196" name="Google Shape;196;p10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10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199" name="Google Shape;199;p10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91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06" name="Google Shape;206;p11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977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54" name="Google Shape;254;p12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2"/>
          <p:cNvSpPr txBox="1">
            <a:spLocks noGrp="1"/>
          </p:cNvSpPr>
          <p:nvPr>
            <p:ph type="title" idx="3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6" name="Google Shape;256;p12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57" name="Google Shape;257;p12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2"/>
          <p:cNvSpPr txBox="1">
            <a:spLocks noGrp="1"/>
          </p:cNvSpPr>
          <p:nvPr>
            <p:ph type="title" idx="6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9" name="Google Shape;259;p12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2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1" name="Google Shape;261;p12"/>
          <p:cNvSpPr txBox="1">
            <a:spLocks noGrp="1"/>
          </p:cNvSpPr>
          <p:nvPr>
            <p:ph type="title" idx="9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62" name="Google Shape;262;p12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33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13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73" name="Google Shape;273;p13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3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4889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4" name="Google Shape;284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084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5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395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739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038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Maven Pro"/>
              <a:buNone/>
            </a:pPr>
            <a:r>
              <a:rPr lang="it-IT" sz="1333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it-IT" sz="1333" b="0" i="0" u="none" strike="noStrike" cap="non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it-IT" sz="1333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it-IT" sz="1333" b="0" i="0" u="none" strike="noStrike" cap="non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it-IT" sz="1333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it-IT" sz="1333" b="0" i="0" u="none" strike="noStrike" cap="none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333" b="0" i="0" u="none" strike="noStrike" cap="non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952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952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8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71" name="Google Shape;371;p1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18"/>
          <p:cNvGrpSpPr/>
          <p:nvPr/>
        </p:nvGrpSpPr>
        <p:grpSpPr>
          <a:xfrm>
            <a:off x="2013372" y="677000"/>
            <a:ext cx="271379" cy="3550810"/>
            <a:chOff x="250617" y="2402301"/>
            <a:chExt cx="188650" cy="2468355"/>
          </a:xfrm>
        </p:grpSpPr>
        <p:sp>
          <p:nvSpPr>
            <p:cNvPr id="374" name="Google Shape;374;p1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9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8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79" name="Google Shape;379;p1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8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8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385" name="Google Shape;385;p1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952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8"/>
          <p:cNvGrpSpPr/>
          <p:nvPr/>
        </p:nvGrpSpPr>
        <p:grpSpPr>
          <a:xfrm>
            <a:off x="11424964" y="2913080"/>
            <a:ext cx="286269" cy="3078130"/>
            <a:chOff x="8008096" y="2108910"/>
            <a:chExt cx="199001" cy="2139770"/>
          </a:xfrm>
        </p:grpSpPr>
        <p:sp>
          <p:nvSpPr>
            <p:cNvPr id="388" name="Google Shape;388;p1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8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8"/>
          <p:cNvGrpSpPr/>
          <p:nvPr/>
        </p:nvGrpSpPr>
        <p:grpSpPr>
          <a:xfrm>
            <a:off x="10961631" y="13"/>
            <a:ext cx="286269" cy="3078130"/>
            <a:chOff x="8008096" y="2108910"/>
            <a:chExt cx="199001" cy="2139770"/>
          </a:xfrm>
        </p:grpSpPr>
        <p:sp>
          <p:nvSpPr>
            <p:cNvPr id="392" name="Google Shape;392;p1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11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914400" lvl="1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914400" lvl="1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9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235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08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8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07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77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41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867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823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>
            <a:spLocks noGrp="1"/>
          </p:cNvSpPr>
          <p:nvPr>
            <p:ph type="ctrTitle"/>
          </p:nvPr>
        </p:nvSpPr>
        <p:spPr>
          <a:xfrm>
            <a:off x="1431636" y="3502000"/>
            <a:ext cx="9328727" cy="105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 sz="2800" dirty="0">
                <a:latin typeface="Arial Black"/>
                <a:ea typeface="Arial Black"/>
                <a:cs typeface="Arial Black"/>
                <a:sym typeface="Arial Black"/>
              </a:rPr>
              <a:t>A quantum </a:t>
            </a:r>
            <a:r>
              <a:rPr lang="it-IT" sz="2800" dirty="0" err="1">
                <a:latin typeface="Arial Black"/>
                <a:ea typeface="Arial Black"/>
                <a:cs typeface="Arial Black"/>
                <a:sym typeface="Arial Black"/>
              </a:rPr>
              <a:t>algorithm</a:t>
            </a:r>
            <a:r>
              <a:rPr lang="it-IT" sz="2800" dirty="0">
                <a:latin typeface="Arial Black"/>
                <a:ea typeface="Arial Black"/>
                <a:cs typeface="Arial Black"/>
                <a:sym typeface="Arial Black"/>
              </a:rPr>
              <a:t> for the </a:t>
            </a:r>
            <a:r>
              <a:rPr lang="it-IT" sz="2800" dirty="0" err="1">
                <a:latin typeface="Arial Black"/>
                <a:ea typeface="Arial Black"/>
                <a:cs typeface="Arial Black"/>
                <a:sym typeface="Arial Black"/>
              </a:rPr>
              <a:t>optimization</a:t>
            </a:r>
            <a:r>
              <a:rPr lang="it-IT" sz="2800" dirty="0">
                <a:latin typeface="Arial Black"/>
                <a:ea typeface="Arial Black"/>
                <a:cs typeface="Arial Black"/>
                <a:sym typeface="Arial Black"/>
              </a:rPr>
              <a:t> of </a:t>
            </a:r>
            <a:r>
              <a:rPr lang="it-IT" sz="2800" dirty="0" err="1">
                <a:latin typeface="Arial Black"/>
                <a:ea typeface="Arial Black"/>
                <a:cs typeface="Arial Black"/>
                <a:sym typeface="Arial Black"/>
              </a:rPr>
              <a:t>problem</a:t>
            </a:r>
            <a:r>
              <a:rPr lang="it-IT" sz="28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it-IT" sz="2800" dirty="0" err="1">
                <a:latin typeface="Arial Black"/>
                <a:ea typeface="Arial Black"/>
                <a:cs typeface="Arial Black"/>
                <a:sym typeface="Arial Black"/>
              </a:rPr>
              <a:t>selection</a:t>
            </a:r>
            <a:endParaRPr sz="28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20" name="Google Shape;4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0768" y="361949"/>
            <a:ext cx="2359044" cy="113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5484" y="332701"/>
            <a:ext cx="2832080" cy="159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6932" y="303452"/>
            <a:ext cx="1194378" cy="119437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4"/>
          <p:cNvSpPr/>
          <p:nvPr/>
        </p:nvSpPr>
        <p:spPr>
          <a:xfrm>
            <a:off x="535702" y="5267824"/>
            <a:ext cx="2549237" cy="148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Trovato Antonio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8954648" y="5267824"/>
            <a:ext cx="3061854" cy="148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Teachers: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Prof. Palomba Fabio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600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Prof. Dario Di Nucci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Tutor: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Dott. Manuel De Stefano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3308921" y="6011351"/>
            <a:ext cx="5421745" cy="54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Project for the software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dependability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course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5E8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5E8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1A5E8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1431636" y="2708690"/>
            <a:ext cx="9328727" cy="80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Share Tech"/>
              <a:buNone/>
              <a:tabLst/>
              <a:defRPr/>
            </a:pPr>
            <a:r>
              <a:rPr kumimoji="0" lang="it-IT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t>Quantum Computing for Software Engineering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28" name="Google Shape;428;p24"/>
          <p:cNvCxnSpPr/>
          <p:nvPr/>
        </p:nvCxnSpPr>
        <p:spPr>
          <a:xfrm>
            <a:off x="1631960" y="3490190"/>
            <a:ext cx="8719128" cy="2362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0"/>
          <p:cNvSpPr/>
          <p:nvPr/>
        </p:nvSpPr>
        <p:spPr>
          <a:xfrm>
            <a:off x="0" y="-1214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for your kind attention!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0"/>
          <p:cNvSpPr/>
          <p:nvPr/>
        </p:nvSpPr>
        <p:spPr>
          <a:xfrm>
            <a:off x="2733154" y="2212068"/>
            <a:ext cx="6092189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it-IT" sz="4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it-IT" sz="3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it-IT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it-IT" sz="3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it-IT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3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kind</a:t>
            </a:r>
            <a:r>
              <a:rPr lang="it-IT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32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attention</a:t>
            </a:r>
            <a:r>
              <a:rPr lang="it-IT" sz="3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3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845" y="226472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06" y="207817"/>
            <a:ext cx="2355887" cy="1325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9654" y="226472"/>
            <a:ext cx="15335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0"/>
          <p:cNvSpPr/>
          <p:nvPr/>
        </p:nvSpPr>
        <p:spPr>
          <a:xfrm>
            <a:off x="0" y="5551014"/>
            <a:ext cx="2177691" cy="10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it-IT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Trovato Antonio</a:t>
            </a:r>
            <a:endParaRPr sz="1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0"/>
          <p:cNvSpPr/>
          <p:nvPr/>
        </p:nvSpPr>
        <p:spPr>
          <a:xfrm>
            <a:off x="9587345" y="5436613"/>
            <a:ext cx="2798971" cy="131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Teachers: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Prof. Palomba Fabio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Prod</a:t>
            </a:r>
            <a:r>
              <a:rPr lang="it-IT" sz="1600" b="1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. Dario Di Nucci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Tutor: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Dott. Manuel De Stefano</a:t>
            </a:r>
            <a:endParaRPr sz="1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0"/>
          <p:cNvSpPr/>
          <p:nvPr/>
        </p:nvSpPr>
        <p:spPr>
          <a:xfrm>
            <a:off x="5203727" y="6495808"/>
            <a:ext cx="1151041" cy="30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SwD</a:t>
            </a:r>
            <a:endParaRPr sz="1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625335" y="2750306"/>
            <a:ext cx="10941330" cy="135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19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Companies information systems are made of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artefacts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, security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incidents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undesired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events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affect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one or more of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those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artefact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. Companies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vulnerabilities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exploited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threats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reach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damage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artefacts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625334" y="566153"/>
            <a:ext cx="8070091" cy="7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What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are ‘Security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Incidents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’?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698531" y="2948709"/>
            <a:ext cx="10794937" cy="218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19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 want to find and select the minimum set of incidents in a given period of time, taking into account the set of controls affected by them.</a:t>
            </a:r>
          </a:p>
          <a:p>
            <a:pPr marL="20319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20319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The more the incidents, the less the problem is solvable by traditional algorithms. That’s why I aim to solve the problem using quantum algorithms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What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is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my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goal?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4000" dirty="0">
                <a:latin typeface="Arial Black"/>
                <a:ea typeface="Arial Black"/>
                <a:cs typeface="Arial Black"/>
                <a:sym typeface="Arial Black"/>
              </a:rPr>
              <a:t>Steps to take</a:t>
            </a:r>
            <a:endParaRPr dirty="0"/>
          </a:p>
        </p:txBody>
      </p:sp>
      <p:sp>
        <p:nvSpPr>
          <p:cNvPr id="4" name="Google Shape;449;p27">
            <a:extLst>
              <a:ext uri="{FF2B5EF4-FFF2-40B4-BE49-F238E27FC236}">
                <a16:creationId xmlns:a16="http://schemas.microsoft.com/office/drawing/2014/main" id="{7D626CAD-EFED-91CD-5C83-AAC6A15330AA}"/>
              </a:ext>
            </a:extLst>
          </p:cNvPr>
          <p:cNvSpPr/>
          <p:nvPr/>
        </p:nvSpPr>
        <p:spPr>
          <a:xfrm>
            <a:off x="825100" y="3098407"/>
            <a:ext cx="1910478" cy="912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A96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Incident</a:t>
            </a:r>
            <a:r>
              <a:rPr lang="it-IT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49;p27">
            <a:extLst>
              <a:ext uri="{FF2B5EF4-FFF2-40B4-BE49-F238E27FC236}">
                <a16:creationId xmlns:a16="http://schemas.microsoft.com/office/drawing/2014/main" id="{6B0DE36B-A574-0739-0538-BEB34009D35B}"/>
              </a:ext>
            </a:extLst>
          </p:cNvPr>
          <p:cNvSpPr/>
          <p:nvPr/>
        </p:nvSpPr>
        <p:spPr>
          <a:xfrm>
            <a:off x="3647398" y="3098406"/>
            <a:ext cx="1910478" cy="912875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25400" cap="flat" cmpd="sng">
            <a:solidFill>
              <a:srgbClr val="A96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Choice of the Q</a:t>
            </a:r>
            <a:r>
              <a:rPr lang="it-IT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uantum </a:t>
            </a:r>
            <a:r>
              <a:rPr lang="it-IT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49;p27">
            <a:extLst>
              <a:ext uri="{FF2B5EF4-FFF2-40B4-BE49-F238E27FC236}">
                <a16:creationId xmlns:a16="http://schemas.microsoft.com/office/drawing/2014/main" id="{CA83A4F9-DA39-2661-7A46-8E0B1F977588}"/>
              </a:ext>
            </a:extLst>
          </p:cNvPr>
          <p:cNvSpPr/>
          <p:nvPr/>
        </p:nvSpPr>
        <p:spPr>
          <a:xfrm>
            <a:off x="6510803" y="3098406"/>
            <a:ext cx="1910478" cy="912875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25400" cap="flat" cmpd="sng">
            <a:solidFill>
              <a:srgbClr val="A96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it-IT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49;p27">
            <a:extLst>
              <a:ext uri="{FF2B5EF4-FFF2-40B4-BE49-F238E27FC236}">
                <a16:creationId xmlns:a16="http://schemas.microsoft.com/office/drawing/2014/main" id="{F089E7FD-FD8F-3337-8756-2FB344479F17}"/>
              </a:ext>
            </a:extLst>
          </p:cNvPr>
          <p:cNvSpPr/>
          <p:nvPr/>
        </p:nvSpPr>
        <p:spPr>
          <a:xfrm>
            <a:off x="9336968" y="3098406"/>
            <a:ext cx="1910478" cy="91287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>
            <a:solidFill>
              <a:srgbClr val="A96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Quantum </a:t>
            </a:r>
            <a:r>
              <a:rPr lang="it-IT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it-IT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455;p27">
            <a:extLst>
              <a:ext uri="{FF2B5EF4-FFF2-40B4-BE49-F238E27FC236}">
                <a16:creationId xmlns:a16="http://schemas.microsoft.com/office/drawing/2014/main" id="{905D6660-5B0D-51F4-38AC-E2D8E0F8C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35578" y="3554843"/>
            <a:ext cx="911820" cy="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" name="Google Shape;455;p27">
            <a:extLst>
              <a:ext uri="{FF2B5EF4-FFF2-40B4-BE49-F238E27FC236}">
                <a16:creationId xmlns:a16="http://schemas.microsoft.com/office/drawing/2014/main" id="{E389E4C3-3E95-2103-969C-C1AED659A4F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557876" y="3554843"/>
            <a:ext cx="952927" cy="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1" name="Google Shape;455;p27">
            <a:extLst>
              <a:ext uri="{FF2B5EF4-FFF2-40B4-BE49-F238E27FC236}">
                <a16:creationId xmlns:a16="http://schemas.microsoft.com/office/drawing/2014/main" id="{89E5ABB5-2E51-8106-08D7-7189DCE92452}"/>
              </a:ext>
            </a:extLst>
          </p:cNvPr>
          <p:cNvCxnSpPr>
            <a:cxnSpLocks/>
          </p:cNvCxnSpPr>
          <p:nvPr/>
        </p:nvCxnSpPr>
        <p:spPr>
          <a:xfrm>
            <a:off x="8421281" y="3554842"/>
            <a:ext cx="911820" cy="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0329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4" name="Google Shape;434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98531" y="2948709"/>
                <a:ext cx="10794937" cy="2184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03195" lvl="0" indent="0" algn="ctr">
                  <a:buNone/>
                </a:pPr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Each incident is seen as a tuple: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𝑻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𝒊𝒅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  <a:cs typeface="Arial"/>
                        <a:sym typeface="Arial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𝑻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𝒏𝒂𝒎𝒆</m:t>
                        </m:r>
                      </m:sub>
                    </m:sSub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r>
                  <a:rPr lang="en-US" b="1" dirty="0"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𝑪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𝒊𝒅</m:t>
                        </m:r>
                      </m:sub>
                    </m:sSub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,</a:t>
                </a:r>
                <a:r>
                  <a:rPr lang="en-US" b="1" dirty="0"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𝑪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𝒏𝒂𝒎𝒆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  <a:cs typeface="Arial"/>
                        <a:sym typeface="Arial"/>
                      </a:rPr>
                      <m:t>,</m:t>
                    </m:r>
                    <m:r>
                      <a:rPr lang="it-IT" b="1" i="1" smtClean="0"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𝑬</m:t>
                    </m:r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&gt;,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𝑻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𝒊𝒅</m:t>
                        </m:r>
                      </m:sub>
                    </m:sSub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 is the threat that caused the incident,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𝑻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𝒏𝒂𝒎𝒆</m:t>
                        </m:r>
                      </m:sub>
                    </m:sSub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 is its 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𝑪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𝒊𝒅</m:t>
                        </m:r>
                      </m:sub>
                    </m:sSub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 is the id of the control affected by the threat,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𝑪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𝒏𝒂𝒎𝒆</m:t>
                        </m:r>
                      </m:sub>
                    </m:sSub>
                  </m:oMath>
                </a14:m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 is its name and E is the estimated time (in hours) for the incident resolution.</a:t>
                </a:r>
              </a:p>
            </p:txBody>
          </p:sp>
        </mc:Choice>
        <mc:Fallback>
          <p:sp>
            <p:nvSpPr>
              <p:cNvPr id="434" name="Google Shape;434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98531" y="2948709"/>
                <a:ext cx="10794937" cy="2184008"/>
              </a:xfrm>
              <a:prstGeom prst="rect">
                <a:avLst/>
              </a:prstGeom>
              <a:blipFill>
                <a:blip r:embed="rId3"/>
                <a:stretch>
                  <a:fillRect r="-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Incident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67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493039" y="3003767"/>
            <a:ext cx="11205922" cy="85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195" lvl="0" indent="0" algn="ctr">
              <a:buNone/>
            </a:pP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want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to solve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known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combinatorial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optimization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. To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reach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the goal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IBM quantum computers I </a:t>
            </a:r>
            <a:r>
              <a:rPr lang="it-IT" b="1" dirty="0" err="1">
                <a:latin typeface="Arial"/>
                <a:ea typeface="Arial"/>
                <a:cs typeface="Arial"/>
                <a:sym typeface="Arial"/>
              </a:rPr>
              <a:t>choose</a:t>
            </a:r>
            <a:r>
              <a:rPr lang="it-IT" b="1" dirty="0">
                <a:latin typeface="Arial"/>
                <a:ea typeface="Arial"/>
                <a:cs typeface="Arial"/>
                <a:sym typeface="Arial"/>
              </a:rPr>
              <a:t> the QAOA solver.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Choice of the Quantum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39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body" idx="1"/>
          </p:nvPr>
        </p:nvSpPr>
        <p:spPr>
          <a:xfrm>
            <a:off x="493039" y="3003767"/>
            <a:ext cx="11205922" cy="85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195" lvl="0" indent="0" algn="ctr"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 decided to model the problem as a QUBO problem. QUBO problems are BQMs that represent through upped-diagonal matrix Hamiltonian functions to optimize.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100" y="454009"/>
            <a:ext cx="630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Problem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Representation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01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099" y="548900"/>
            <a:ext cx="6766145" cy="850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The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Hamiltonian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Function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5EBC6D-42B8-5C51-D39C-28100581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54" y="2296596"/>
            <a:ext cx="1432560" cy="563880"/>
          </a:xfrm>
          <a:prstGeom prst="rect">
            <a:avLst/>
          </a:prstGeom>
        </p:spPr>
      </p:pic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FCEA78D-B8F8-9D9C-5511-2F8B3FBA8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66" y="2296596"/>
            <a:ext cx="2125980" cy="495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ED44010-C247-C529-9797-881F2E82B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30" y="4066105"/>
            <a:ext cx="5158740" cy="594360"/>
          </a:xfrm>
          <a:prstGeom prst="rect">
            <a:avLst/>
          </a:prstGeom>
        </p:spPr>
      </p:pic>
      <p:cxnSp>
        <p:nvCxnSpPr>
          <p:cNvPr id="10" name="Google Shape;455;p27">
            <a:extLst>
              <a:ext uri="{FF2B5EF4-FFF2-40B4-BE49-F238E27FC236}">
                <a16:creationId xmlns:a16="http://schemas.microsoft.com/office/drawing/2014/main" id="{7DC686F2-6157-CA64-973E-36984A9DD17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02634" y="2860476"/>
            <a:ext cx="1426234" cy="120562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455;p27">
            <a:extLst>
              <a:ext uri="{FF2B5EF4-FFF2-40B4-BE49-F238E27FC236}">
                <a16:creationId xmlns:a16="http://schemas.microsoft.com/office/drawing/2014/main" id="{FAEBC0AE-857A-32BD-FF05-2B5548F605E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87396" y="2791896"/>
            <a:ext cx="1755260" cy="1274209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" name="Google Shape;458;p27">
            <a:extLst>
              <a:ext uri="{FF2B5EF4-FFF2-40B4-BE49-F238E27FC236}">
                <a16:creationId xmlns:a16="http://schemas.microsoft.com/office/drawing/2014/main" id="{0EC3B787-B4F4-4FB6-D607-7374D4ACD76F}"/>
              </a:ext>
            </a:extLst>
          </p:cNvPr>
          <p:cNvSpPr/>
          <p:nvPr/>
        </p:nvSpPr>
        <p:spPr>
          <a:xfrm>
            <a:off x="4950778" y="4213935"/>
            <a:ext cx="302709" cy="2987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8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825100" y="454009"/>
            <a:ext cx="7775436" cy="93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Quantum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Algorithm</a:t>
            </a:r>
            <a:r>
              <a:rPr lang="it-IT" sz="3600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it-IT" sz="3600" dirty="0" err="1">
                <a:latin typeface="Arial Black"/>
                <a:ea typeface="Arial Black"/>
                <a:cs typeface="Arial Black"/>
                <a:sym typeface="Arial Black"/>
              </a:rPr>
              <a:t>Execution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0DCF88-A04D-32D7-CE80-FAACD389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0" y="2017430"/>
            <a:ext cx="3901440" cy="70104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3DDE57-F773-2BF5-1D0D-92F6D6B59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0" y="3227286"/>
            <a:ext cx="8336280" cy="2301240"/>
          </a:xfrm>
          <a:prstGeom prst="rect">
            <a:avLst/>
          </a:prstGeom>
        </p:spPr>
      </p:pic>
      <p:sp>
        <p:nvSpPr>
          <p:cNvPr id="9" name="Google Shape;434;p25">
            <a:extLst>
              <a:ext uri="{FF2B5EF4-FFF2-40B4-BE49-F238E27FC236}">
                <a16:creationId xmlns:a16="http://schemas.microsoft.com/office/drawing/2014/main" id="{97013395-D065-3AC2-5E0F-24690C9A14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66631" y="2017430"/>
            <a:ext cx="4182477" cy="70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3195" lvl="0" indent="0" algn="ctr"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QAOA execution</a:t>
            </a:r>
          </a:p>
        </p:txBody>
      </p:sp>
      <p:sp>
        <p:nvSpPr>
          <p:cNvPr id="10" name="Google Shape;434;p25">
            <a:extLst>
              <a:ext uri="{FF2B5EF4-FFF2-40B4-BE49-F238E27FC236}">
                <a16:creationId xmlns:a16="http://schemas.microsoft.com/office/drawing/2014/main" id="{2BE205FA-3FD3-52FC-5C0D-F5031B2D5426}"/>
              </a:ext>
            </a:extLst>
          </p:cNvPr>
          <p:cNvSpPr txBox="1">
            <a:spLocks/>
          </p:cNvSpPr>
          <p:nvPr/>
        </p:nvSpPr>
        <p:spPr>
          <a:xfrm>
            <a:off x="9282149" y="3873835"/>
            <a:ext cx="2698735" cy="10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2133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03195" indent="0" algn="ctr">
              <a:buFont typeface="Maven Pro"/>
              <a:buNone/>
            </a:pPr>
            <a:r>
              <a:rPr lang="en-US" b="1" kern="0" dirty="0">
                <a:latin typeface="Arial"/>
                <a:ea typeface="Arial"/>
                <a:cs typeface="Arial"/>
                <a:sym typeface="Arial"/>
              </a:rPr>
              <a:t>Solutions comparison</a:t>
            </a:r>
          </a:p>
        </p:txBody>
      </p:sp>
    </p:spTree>
    <p:extLst>
      <p:ext uri="{BB962C8B-B14F-4D97-AF65-F5344CB8AC3E}">
        <p14:creationId xmlns:p14="http://schemas.microsoft.com/office/powerpoint/2010/main" val="156735468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344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26" baseType="lpstr">
      <vt:lpstr>Advent Pro SemiBold</vt:lpstr>
      <vt:lpstr>Arial</vt:lpstr>
      <vt:lpstr>Arial Black</vt:lpstr>
      <vt:lpstr>Avenir Next LT Pro</vt:lpstr>
      <vt:lpstr>Avenir Next LT Pro Light</vt:lpstr>
      <vt:lpstr>Calibri</vt:lpstr>
      <vt:lpstr>Cambria Math</vt:lpstr>
      <vt:lpstr>Fira Sans Condensed Medium</vt:lpstr>
      <vt:lpstr>Fira Sans Extra Condensed Medium</vt:lpstr>
      <vt:lpstr>Georgia Pro Semibold</vt:lpstr>
      <vt:lpstr>Livvic Light</vt:lpstr>
      <vt:lpstr>Maven Pro</vt:lpstr>
      <vt:lpstr>Nunito Light</vt:lpstr>
      <vt:lpstr>Share Tech</vt:lpstr>
      <vt:lpstr>RocaVTI</vt:lpstr>
      <vt:lpstr>Data Science Consulting by Slidesgo</vt:lpstr>
      <vt:lpstr>A quantum algorithm for the optimization of problem selection</vt:lpstr>
      <vt:lpstr>What are ‘Security Incidents’?</vt:lpstr>
      <vt:lpstr>What is my goal?</vt:lpstr>
      <vt:lpstr>Steps to take</vt:lpstr>
      <vt:lpstr>Incident Representation</vt:lpstr>
      <vt:lpstr>Choice of the Quantum Algorithm</vt:lpstr>
      <vt:lpstr>Problem Representation</vt:lpstr>
      <vt:lpstr>The Hamiltonian Function</vt:lpstr>
      <vt:lpstr>Quantum Algorithm Execution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quantum algorithm for the optimization of problem selection</dc:title>
  <dc:creator>ANTONIO TROVATO</dc:creator>
  <cp:lastModifiedBy>ANTONIO TROVATO</cp:lastModifiedBy>
  <cp:revision>1</cp:revision>
  <dcterms:created xsi:type="dcterms:W3CDTF">2022-06-26T16:23:54Z</dcterms:created>
  <dcterms:modified xsi:type="dcterms:W3CDTF">2022-06-26T18:05:32Z</dcterms:modified>
</cp:coreProperties>
</file>