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74" r:id="rId12"/>
    <p:sldId id="275" r:id="rId13"/>
    <p:sldId id="276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3" autoAdjust="0"/>
    <p:restoredTop sz="86496" autoAdjust="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9468-8835-4A1D-A018-332B52FC5655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968C6-1AD0-4A86-9892-8F20E270D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1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4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HEBERT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9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HEBERT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879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ANTONIO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00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ANTONIO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80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HEBERT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6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HEBERT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355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ANTONIO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355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ANTONIO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26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1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10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11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47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GUSTAVO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31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ANTONIO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2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GUSTAVO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3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GUSTAVO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0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GUSTAVO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1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HEBERT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6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HEBERT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68C6-1AD0-4A86-9892-8F20E270D2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2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43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3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9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5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32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7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75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0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52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42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8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12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3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11A5-7990-4C2B-AA49-5E44B16CFE46}" type="datetimeFigureOut">
              <a:rPr lang="pt-BR" smtClean="0"/>
              <a:t>22/11/2020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D7A6-153E-475C-B002-833DC1572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84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Alimentador Animal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9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Eletrônico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 organização do projeto eletrônico toma por base a alimentação elétrica, sendo realizada por uma fonte 12v e uma bateria</a:t>
            </a:r>
          </a:p>
          <a:p>
            <a:pPr lvl="1" algn="just"/>
            <a:r>
              <a:rPr lang="pt-BR" dirty="0" smtClean="0"/>
              <a:t>Proporcionando um funcionamento resistente a falhas na rede elétrica</a:t>
            </a:r>
          </a:p>
          <a:p>
            <a:pPr algn="just"/>
            <a:r>
              <a:rPr lang="pt-BR" dirty="0" smtClean="0"/>
              <a:t>Esta alimentação incide no microcontrolador (regulada para 3.3V) e no relé de ativação do motor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1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Alimentação Elétrica</a:t>
            </a:r>
            <a:endParaRPr lang="pt-BR" dirty="0"/>
          </a:p>
        </p:txBody>
      </p:sp>
      <p:pic>
        <p:nvPicPr>
          <p:cNvPr id="4" name="Espaço Reservado para Conteúdo 3" descr="O:\circuit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058" y="2249488"/>
            <a:ext cx="6640710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1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e Atuadores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Ligados ao ESP32 se encontram os sensores e atuadores que executarão os processos do sistema</a:t>
            </a:r>
          </a:p>
          <a:p>
            <a:pPr algn="just"/>
            <a:r>
              <a:rPr lang="pt-BR" dirty="0" smtClean="0"/>
              <a:t>Estes dispositivos são</a:t>
            </a:r>
          </a:p>
          <a:p>
            <a:pPr lvl="1" algn="just"/>
            <a:r>
              <a:rPr lang="pt-BR" dirty="0" smtClean="0"/>
              <a:t>Display 16x2</a:t>
            </a:r>
          </a:p>
          <a:p>
            <a:pPr lvl="1" algn="just"/>
            <a:r>
              <a:rPr lang="pt-BR" dirty="0" smtClean="0"/>
              <a:t>2x Sensores de </a:t>
            </a:r>
            <a:r>
              <a:rPr lang="pt-BR" dirty="0"/>
              <a:t>p</a:t>
            </a:r>
            <a:r>
              <a:rPr lang="pt-BR" dirty="0" smtClean="0"/>
              <a:t>resença (nível do reservatório)</a:t>
            </a:r>
          </a:p>
          <a:p>
            <a:pPr lvl="1" algn="just"/>
            <a:r>
              <a:rPr lang="pt-BR" dirty="0" smtClean="0"/>
              <a:t>Módulo buzzer</a:t>
            </a:r>
          </a:p>
          <a:p>
            <a:pPr lvl="1" algn="just"/>
            <a:r>
              <a:rPr lang="pt-BR" dirty="0" smtClean="0"/>
              <a:t>Relé de ativação do motor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8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e Atuadores</a:t>
            </a:r>
            <a:endParaRPr lang="pt-BR" dirty="0"/>
          </a:p>
        </p:txBody>
      </p:sp>
      <p:pic>
        <p:nvPicPr>
          <p:cNvPr id="4" name="Espaço Reservado para Conteúdo 3" descr="O:\Diagram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297" y="2249488"/>
            <a:ext cx="7066231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Software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Desenvolvido na linguagem C/C++ personalizada para a plataforma Arduino e contendo recursos únicos do ESP32</a:t>
            </a:r>
          </a:p>
          <a:p>
            <a:pPr algn="just"/>
            <a:r>
              <a:rPr lang="pt-BR" dirty="0" smtClean="0"/>
              <a:t>Interface desenvolvida em Node-RED, se comunicando com o ESP32 via o protocolo MQTT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Foram utilizadas </a:t>
            </a:r>
            <a:r>
              <a:rPr lang="pt-BR" dirty="0"/>
              <a:t>bibliotecas que auxiliaram na manipulação de:</a:t>
            </a:r>
          </a:p>
          <a:p>
            <a:pPr lvl="1" algn="just"/>
            <a:r>
              <a:rPr lang="pt-BR" dirty="0"/>
              <a:t>Protocolos de comunicação</a:t>
            </a:r>
          </a:p>
          <a:p>
            <a:pPr lvl="1" algn="just"/>
            <a:r>
              <a:rPr lang="pt-BR" dirty="0"/>
              <a:t>Gravação de dados na memória Flash</a:t>
            </a:r>
          </a:p>
          <a:p>
            <a:pPr lvl="1" algn="just"/>
            <a:r>
              <a:rPr lang="pt-BR" dirty="0"/>
              <a:t>Envio de avisos sonoros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0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Alimentação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alimentação é o principal processo do sistema</a:t>
            </a:r>
          </a:p>
          <a:p>
            <a:pPr algn="just"/>
            <a:r>
              <a:rPr lang="pt-BR" dirty="0" smtClean="0"/>
              <a:t>Consome dados vindos dos sensores, das configurações e do horário do sistema </a:t>
            </a:r>
          </a:p>
          <a:p>
            <a:pPr algn="just"/>
            <a:r>
              <a:rPr lang="pt-BR" dirty="0" smtClean="0"/>
              <a:t>Com base nestes dados, ele define a ativação do motor de alimentação e as informações que serão exibidas nas interfaces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0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</a:t>
            </a:r>
            <a:r>
              <a:rPr lang="pt-BR" dirty="0" smtClean="0"/>
              <a:t>Alimentação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6" y="1700808"/>
            <a:ext cx="8260734" cy="4351040"/>
          </a:xfrm>
        </p:spPr>
      </p:pic>
    </p:spTree>
    <p:extLst>
      <p:ext uri="{BB962C8B-B14F-4D97-AF65-F5344CB8AC3E}">
        <p14:creationId xmlns:p14="http://schemas.microsoft.com/office/powerpoint/2010/main" val="2497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97088"/>
            <a:ext cx="8229600" cy="3985667"/>
          </a:xfrm>
        </p:spPr>
        <p:txBody>
          <a:bodyPr/>
          <a:lstStyle/>
          <a:p>
            <a:pPr algn="just"/>
            <a:r>
              <a:rPr lang="pt-BR" dirty="0" smtClean="0"/>
              <a:t>Sem um módulo RTC no projeto, foi </a:t>
            </a:r>
            <a:r>
              <a:rPr lang="pt-BR" dirty="0" smtClean="0"/>
              <a:t>desenvolvido </a:t>
            </a:r>
            <a:r>
              <a:rPr lang="pt-BR" dirty="0" smtClean="0"/>
              <a:t>um módulo de código para registrar o horário atual</a:t>
            </a:r>
          </a:p>
          <a:p>
            <a:pPr algn="just"/>
            <a:r>
              <a:rPr lang="pt-BR" dirty="0" smtClean="0"/>
              <a:t>Este módulo utiliza um núcleo de processamento secundário do ESP32 para realizar </a:t>
            </a:r>
            <a:r>
              <a:rPr lang="pt-BR" dirty="0" smtClean="0"/>
              <a:t>o cálculo da passagem </a:t>
            </a:r>
            <a:r>
              <a:rPr lang="pt-BR" dirty="0" smtClean="0"/>
              <a:t>do tempo e, a cada hora passada, atualiza o horário atual na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de Tempo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249488"/>
            <a:ext cx="3553758" cy="3541712"/>
          </a:xfrm>
        </p:spPr>
      </p:pic>
    </p:spTree>
    <p:extLst>
      <p:ext uri="{BB962C8B-B14F-4D97-AF65-F5344CB8AC3E}">
        <p14:creationId xmlns:p14="http://schemas.microsoft.com/office/powerpoint/2010/main" val="13496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Antonio</a:t>
            </a:r>
            <a:r>
              <a:rPr lang="pt-BR" dirty="0" smtClean="0"/>
              <a:t> </a:t>
            </a:r>
            <a:r>
              <a:rPr lang="pt-BR" dirty="0" err="1" smtClean="0"/>
              <a:t>Zanini</a:t>
            </a:r>
            <a:r>
              <a:rPr lang="pt-BR" dirty="0" smtClean="0"/>
              <a:t> de Farias</a:t>
            </a:r>
          </a:p>
          <a:p>
            <a:r>
              <a:rPr lang="pt-BR" dirty="0" smtClean="0"/>
              <a:t>Caio César </a:t>
            </a:r>
            <a:r>
              <a:rPr lang="pt-BR" dirty="0" err="1" smtClean="0"/>
              <a:t>Corrá</a:t>
            </a:r>
            <a:r>
              <a:rPr lang="pt-BR" dirty="0" smtClean="0"/>
              <a:t> </a:t>
            </a:r>
            <a:r>
              <a:rPr lang="pt-BR" dirty="0" err="1" smtClean="0"/>
              <a:t>Bello</a:t>
            </a:r>
            <a:endParaRPr lang="pt-BR" dirty="0" smtClean="0"/>
          </a:p>
          <a:p>
            <a:r>
              <a:rPr lang="pt-BR" dirty="0" smtClean="0"/>
              <a:t>Gustavo Teixeira </a:t>
            </a:r>
            <a:r>
              <a:rPr lang="pt-BR" dirty="0" smtClean="0"/>
              <a:t>Morais</a:t>
            </a:r>
            <a:endParaRPr lang="pt-BR" dirty="0" smtClean="0"/>
          </a:p>
          <a:p>
            <a:r>
              <a:rPr lang="pt-BR" dirty="0" err="1" smtClean="0"/>
              <a:t>Hebert</a:t>
            </a:r>
            <a:r>
              <a:rPr lang="pt-BR" dirty="0" smtClean="0"/>
              <a:t> Prestes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Programa de interface </a:t>
            </a:r>
            <a:r>
              <a:rPr lang="pt-BR" dirty="0" smtClean="0"/>
              <a:t>web foi projetado </a:t>
            </a:r>
            <a:r>
              <a:rPr lang="pt-BR" dirty="0" smtClean="0"/>
              <a:t>através do Node-RED para se comunicar com o programa do ESP32</a:t>
            </a:r>
          </a:p>
          <a:p>
            <a:pPr algn="just"/>
            <a:r>
              <a:rPr lang="pt-BR" dirty="0" smtClean="0"/>
              <a:t>Este programa transmite imediatamente</a:t>
            </a:r>
            <a:r>
              <a:rPr lang="pt-BR" dirty="0"/>
              <a:t> quaisquer</a:t>
            </a:r>
            <a:r>
              <a:rPr lang="pt-BR" dirty="0" smtClean="0"/>
              <a:t> mudanças em suas configurações ao microcontrolador através da conexão Wi-Fi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8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do </a:t>
            </a:r>
            <a:r>
              <a:rPr lang="pt-BR" dirty="0" smtClean="0"/>
              <a:t>Reservatório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20712" y="2097088"/>
            <a:ext cx="5566088" cy="4029075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Exibe o nível do reservatório em tempo real através de uma representação gráfica</a:t>
            </a:r>
          </a:p>
          <a:p>
            <a:pPr algn="just"/>
            <a:r>
              <a:rPr lang="pt-BR" dirty="0" smtClean="0"/>
              <a:t>Contém a opção de ativação de alertas sonoros em casos de falta de ração ou outros recursos necessários</a:t>
            </a:r>
          </a:p>
          <a:p>
            <a:pPr lvl="1" algn="just"/>
            <a:r>
              <a:rPr lang="pt-BR" dirty="0" smtClean="0"/>
              <a:t>Assim como a seleção do tipo de alarme sonoro</a:t>
            </a:r>
          </a:p>
          <a:p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9616" y="2097088"/>
            <a:ext cx="237109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do Abastecimento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97088"/>
            <a:ext cx="5482952" cy="4029075"/>
          </a:xfrm>
        </p:spPr>
        <p:txBody>
          <a:bodyPr/>
          <a:lstStyle/>
          <a:p>
            <a:pPr algn="just"/>
            <a:r>
              <a:rPr lang="pt-BR" dirty="0" smtClean="0"/>
              <a:t>Exibe a lista de horários agendados e permite a inclusão e exclusão destes</a:t>
            </a:r>
          </a:p>
          <a:p>
            <a:pPr algn="just"/>
            <a:r>
              <a:rPr lang="pt-BR" dirty="0" smtClean="0"/>
              <a:t>A configuração de ativação define o tempo de acionamento do motor a cada alimentação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40152" y="2097088"/>
            <a:ext cx="2445178" cy="40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Ao trabalhar em um projeto proposto, com a utilização de todos os conceitos abordados ao decorrer do curso, colocamos a prova nosso aprendizado e expandimos ainda mais nosso conhecimento em áreas e tecnologias que foram necessárias para a conclusão deste trabalho e, por fim, demos nosso primeiro passo na nossa jornada de aprendizado durante a nossa carreira como técnicos em eletrônica.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9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Aplicar automação em tarefas repetitivas</a:t>
            </a:r>
          </a:p>
          <a:p>
            <a:r>
              <a:rPr lang="pt-BR" dirty="0" smtClean="0"/>
              <a:t>Ajudar pessoas com a otimização de seu tempo</a:t>
            </a:r>
          </a:p>
          <a:p>
            <a:r>
              <a:rPr lang="pt-BR" dirty="0" smtClean="0"/>
              <a:t>Melhorar os cuidados com o animais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Alimentador animal automatizado</a:t>
            </a:r>
          </a:p>
          <a:p>
            <a:r>
              <a:rPr lang="pt-BR" dirty="0" smtClean="0"/>
              <a:t>Programado para executar as alimentações periodicamente</a:t>
            </a:r>
          </a:p>
          <a:p>
            <a:r>
              <a:rPr lang="pt-BR" dirty="0" smtClean="0"/>
              <a:t>Comunicar o estado do reservatório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2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Microcontrolador ESP32 da </a:t>
            </a:r>
            <a:r>
              <a:rPr lang="pt-BR" dirty="0" err="1" smtClean="0"/>
              <a:t>Espressif</a:t>
            </a:r>
            <a:endParaRPr lang="pt-BR" dirty="0" smtClean="0"/>
          </a:p>
          <a:p>
            <a:r>
              <a:rPr lang="pt-BR" dirty="0" smtClean="0"/>
              <a:t>MQTT</a:t>
            </a:r>
          </a:p>
          <a:p>
            <a:r>
              <a:rPr lang="pt-BR" dirty="0" smtClean="0"/>
              <a:t>Node-RED</a:t>
            </a:r>
          </a:p>
          <a:p>
            <a:r>
              <a:rPr lang="pt-BR" dirty="0" smtClean="0"/>
              <a:t>Entre outras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1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(IOT)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Conceito sobre a utilização de uma rede para conectar:</a:t>
            </a:r>
          </a:p>
          <a:p>
            <a:pPr lvl="1"/>
            <a:r>
              <a:rPr lang="pt-BR" dirty="0" smtClean="0"/>
              <a:t>Pequenos computadores</a:t>
            </a:r>
          </a:p>
          <a:p>
            <a:pPr lvl="1"/>
            <a:r>
              <a:rPr lang="pt-BR" dirty="0" smtClean="0"/>
              <a:t>Dispositivos</a:t>
            </a:r>
          </a:p>
          <a:p>
            <a:pPr lvl="1"/>
            <a:r>
              <a:rPr lang="pt-BR" dirty="0" smtClean="0"/>
              <a:t>Sensores e Atuadores</a:t>
            </a:r>
          </a:p>
          <a:p>
            <a:r>
              <a:rPr lang="pt-BR" dirty="0" smtClean="0"/>
              <a:t>Compartilhando e manipulando os dados para a criação e o monitoramento de processos automatizados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Mecânico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1" y="2249487"/>
            <a:ext cx="4724051" cy="35417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 dispositivo projetado possui um segmento mecânico na área do armazenamento e transporte da ração animal</a:t>
            </a:r>
          </a:p>
          <a:p>
            <a:pPr algn="just"/>
            <a:r>
              <a:rPr lang="pt-BR" dirty="0" smtClean="0"/>
              <a:t>A estrutura projetada, tendo em vista a utilização de material PVC para os tubos e a rosca de transporte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t="7596" r="16910" b="5049"/>
          <a:stretch/>
        </p:blipFill>
        <p:spPr>
          <a:xfrm>
            <a:off x="5724127" y="2060848"/>
            <a:ext cx="288032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Reservatório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1" y="2249487"/>
            <a:ext cx="4852422" cy="35417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</a:t>
            </a:r>
            <a:r>
              <a:rPr lang="pt-BR" dirty="0" smtClean="0"/>
              <a:t>reservatório </a:t>
            </a:r>
            <a:r>
              <a:rPr lang="pt-BR" dirty="0"/>
              <a:t>é constituído de três elementos</a:t>
            </a:r>
            <a:r>
              <a:rPr lang="pt-BR" dirty="0" smtClean="0"/>
              <a:t>: </a:t>
            </a:r>
          </a:p>
          <a:p>
            <a:pPr lvl="1" algn="just"/>
            <a:r>
              <a:rPr lang="pt-BR" dirty="0"/>
              <a:t>T</a:t>
            </a:r>
            <a:r>
              <a:rPr lang="pt-BR" dirty="0" smtClean="0"/>
              <a:t>ampa</a:t>
            </a:r>
          </a:p>
          <a:p>
            <a:pPr lvl="1" algn="just"/>
            <a:r>
              <a:rPr lang="pt-BR" dirty="0" smtClean="0"/>
              <a:t>Cilindro de armazenamento </a:t>
            </a:r>
          </a:p>
          <a:p>
            <a:pPr lvl="1" algn="just"/>
            <a:r>
              <a:rPr lang="pt-BR" dirty="0" smtClean="0"/>
              <a:t>Funil de conexão</a:t>
            </a:r>
          </a:p>
          <a:p>
            <a:pPr algn="just"/>
            <a:r>
              <a:rPr lang="pt-BR" dirty="0" smtClean="0"/>
              <a:t>O Cilindro possui cavidades paralelas para o encaixe dos sensores de nível de ração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5945" r="43248" b="34341"/>
          <a:stretch/>
        </p:blipFill>
        <p:spPr>
          <a:xfrm>
            <a:off x="5708482" y="2249487"/>
            <a:ext cx="268648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 do Alimento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97088"/>
            <a:ext cx="6491064" cy="4029075"/>
          </a:xfrm>
        </p:spPr>
        <p:txBody>
          <a:bodyPr/>
          <a:lstStyle/>
          <a:p>
            <a:pPr algn="just"/>
            <a:r>
              <a:rPr lang="pt-BR" dirty="0" smtClean="0"/>
              <a:t>A rosca helicoidal transforma o movimento rotacional do motor de alimentação em um movimento linear</a:t>
            </a:r>
          </a:p>
          <a:p>
            <a:pPr algn="just"/>
            <a:r>
              <a:rPr lang="pt-BR" dirty="0" smtClean="0"/>
              <a:t>Quando ativada, empurrará o conteúdo do reservatório em direção ao </a:t>
            </a:r>
            <a:r>
              <a:rPr lang="pt-BR" dirty="0" smtClean="0"/>
              <a:t>recipiente de alimentação do animal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603067"/>
            <a:ext cx="1095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ersonalizada 1">
      <a:majorFont>
        <a:latin typeface="Montserrat SemiBold"/>
        <a:ea typeface=""/>
        <a:cs typeface=""/>
      </a:majorFont>
      <a:minorFont>
        <a:latin typeface="Josefin Sans SemiBold"/>
        <a:ea typeface=""/>
        <a:cs typeface="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283</TotalTime>
  <Words>678</Words>
  <Application>Microsoft Office PowerPoint</Application>
  <PresentationFormat>Apresentação na tela (4:3)</PresentationFormat>
  <Paragraphs>122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Josefin Sans SemiBold</vt:lpstr>
      <vt:lpstr>Montserrat SemiBold</vt:lpstr>
      <vt:lpstr>Trebuchet MS</vt:lpstr>
      <vt:lpstr>Circuito</vt:lpstr>
      <vt:lpstr>Alimentador Animal</vt:lpstr>
      <vt:lpstr>Integrantes</vt:lpstr>
      <vt:lpstr>Escolha do Projeto</vt:lpstr>
      <vt:lpstr>O Que É?</vt:lpstr>
      <vt:lpstr>Tecnologias</vt:lpstr>
      <vt:lpstr>Internet das Coisas (IOT)</vt:lpstr>
      <vt:lpstr>Projeto Mecânico</vt:lpstr>
      <vt:lpstr>Reservatório</vt:lpstr>
      <vt:lpstr>Transporte do Alimento</vt:lpstr>
      <vt:lpstr>Projeto Eletrônico</vt:lpstr>
      <vt:lpstr>Alimentação Elétrica</vt:lpstr>
      <vt:lpstr>Sensores e Atuadores</vt:lpstr>
      <vt:lpstr>Sensores e Atuadores</vt:lpstr>
      <vt:lpstr>Projeto de Software</vt:lpstr>
      <vt:lpstr>Bibliotecas</vt:lpstr>
      <vt:lpstr>Processo de Alimentação</vt:lpstr>
      <vt:lpstr>Processo de Alimentação</vt:lpstr>
      <vt:lpstr>Módulo de Tempo</vt:lpstr>
      <vt:lpstr>Módulo de Tempo</vt:lpstr>
      <vt:lpstr>Interfaces</vt:lpstr>
      <vt:lpstr>TELA do Reservatório</vt:lpstr>
      <vt:lpstr>TELA do Abastecimento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Alimentador Animal</dc:title>
  <dc:creator>usr004</dc:creator>
  <cp:lastModifiedBy>Tom</cp:lastModifiedBy>
  <cp:revision>28</cp:revision>
  <dcterms:created xsi:type="dcterms:W3CDTF">2020-11-18T15:13:25Z</dcterms:created>
  <dcterms:modified xsi:type="dcterms:W3CDTF">2020-11-22T20:13:21Z</dcterms:modified>
</cp:coreProperties>
</file>