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17"/>
  </p:notesMasterIdLst>
  <p:handoutMasterIdLst>
    <p:handoutMasterId r:id="rId18"/>
  </p:handoutMasterIdLst>
  <p:sldIdLst>
    <p:sldId id="309" r:id="rId3"/>
    <p:sldId id="310" r:id="rId4"/>
    <p:sldId id="322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</p:sldIdLst>
  <p:sldSz cx="9144000" cy="6858000" type="screen4x3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26">
          <p15:clr>
            <a:srgbClr val="A4A3A4"/>
          </p15:clr>
        </p15:guide>
        <p15:guide id="4" orient="horz" pos="4194">
          <p15:clr>
            <a:srgbClr val="A4A3A4"/>
          </p15:clr>
        </p15:guide>
        <p15:guide id="5" orient="horz" pos="3306">
          <p15:clr>
            <a:srgbClr val="A4A3A4"/>
          </p15:clr>
        </p15:guide>
        <p15:guide id="6" pos="5580">
          <p15:clr>
            <a:srgbClr val="A4A3A4"/>
          </p15:clr>
        </p15:guide>
        <p15:guide id="7" pos="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DD4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6404" autoAdjust="0"/>
  </p:normalViewPr>
  <p:slideViewPr>
    <p:cSldViewPr snapToGrid="0" showGuides="1">
      <p:cViewPr varScale="1">
        <p:scale>
          <a:sx n="87" d="100"/>
          <a:sy n="87" d="100"/>
        </p:scale>
        <p:origin x="1267" y="58"/>
      </p:cViewPr>
      <p:guideLst>
        <p:guide orient="horz" pos="2160"/>
        <p:guide pos="2880"/>
        <p:guide orient="horz" pos="726"/>
        <p:guide orient="horz" pos="4194"/>
        <p:guide orient="horz" pos="3306"/>
        <p:guide pos="5580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17.07.2018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17.07.2018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baseline="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4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473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4th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5230800"/>
            <a:ext cx="8568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5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5th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6th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6th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3196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287338" y="3036888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7th Version (logo of partn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7th Version </a:t>
            </a:r>
            <a:r>
              <a:rPr lang="de-DE" dirty="0"/>
              <a:t>(logo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partner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54000" y="5731200"/>
            <a:ext cx="52092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1882800" y="6351373"/>
            <a:ext cx="162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logo of partner by clicking the icon</a:t>
            </a:r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3628800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847599"/>
            <a:ext cx="41544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24876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45540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287999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Business </a:t>
            </a:r>
            <a:r>
              <a:rPr lang="de-DE" dirty="0" err="1"/>
              <a:t>address</a:t>
            </a:r>
            <a:endParaRPr lang="de-DE" dirty="0"/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4701600" y="5086800"/>
            <a:ext cx="41544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 err="1"/>
              <a:t>Contact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endParaRPr lang="de-DE" sz="140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288000" y="4726800"/>
            <a:ext cx="8568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err="1"/>
              <a:t>Contact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Contact, 3rd Version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2563200"/>
            <a:ext cx="41544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 sz="1400"/>
            </a:lvl1pPr>
          </a:lstStyle>
          <a:p>
            <a:pPr marL="0" marR="0" lvl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Tx/>
              <a:buNone/>
              <a:tabLst>
                <a:tab pos="216000" algn="l"/>
              </a:tabLst>
              <a:defRPr/>
            </a:pPr>
            <a:r>
              <a:rPr lang="de-DE" sz="1400" dirty="0" err="1"/>
              <a:t>Contact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endParaRPr lang="de-DE" sz="1400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9258072" y="540456"/>
            <a:ext cx="1641475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right click an empty space on the slide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click on "Format Background"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Arial" panose="020B0604020202020204" pitchFamily="34" charset="0"/>
                <a:cs typeface="Arial" panose="020B0604020202020204" pitchFamily="34" charset="0"/>
              </a:rPr>
              <a:t>On the Fill menu click "File..." and choose a picture</a:t>
            </a:r>
            <a:endParaRPr lang="de-DE" sz="1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Partner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Partner, 2nd Ver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85200" y="5706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5706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7585200" y="45936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288000" y="45936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7585200" y="34812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88000" y="34812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7585200" y="23688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288000" y="23688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7585200" y="12564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288000" y="12564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7585200" y="144000"/>
            <a:ext cx="12708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Add logo by clicking the icon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88000" y="144000"/>
            <a:ext cx="70416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 Area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6192000" y="1094400"/>
            <a:ext cx="266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192000" y="5662800"/>
            <a:ext cx="2664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5648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Picture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01600" y="1094400"/>
            <a:ext cx="41544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701600" y="5662800"/>
            <a:ext cx="41544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871200"/>
            <a:ext cx="41544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7" y="5662800"/>
            <a:ext cx="8568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Picture title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288000" y="1094400"/>
            <a:ext cx="8568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8000" y="144000"/>
            <a:ext cx="8568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en-US" dirty="0"/>
              <a:t>Edit the </a:t>
            </a:r>
            <a:r>
              <a:rPr lang="en-US" dirty="0" err="1"/>
              <a:t>mastertitle</a:t>
            </a:r>
            <a:r>
              <a:rPr lang="en-US" dirty="0"/>
              <a:t> format by clicking</a:t>
            </a:r>
            <a:br>
              <a:rPr lang="en-US" dirty="0"/>
            </a:br>
            <a:r>
              <a:rPr lang="en-US" dirty="0"/>
              <a:t>Example for the use of a double-spaced title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287338" y="871200"/>
            <a:ext cx="8569325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en-US" dirty="0"/>
              <a:t>Add chart by clicking the icon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1s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1st Version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2n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2nd Version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Title, 3rd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8000" y="2487600"/>
            <a:ext cx="8568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Sample Title, 3rd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000" y="2980800"/>
            <a:ext cx="8568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75" y="0"/>
            <a:ext cx="9144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picture by clicking the icon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8000" y="6339600"/>
            <a:ext cx="324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Speaker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9258071" y="540456"/>
            <a:ext cx="1641475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Change picture: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click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remove picture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en-US" sz="1000" b="0" dirty="0">
                <a:latin typeface="+mn-lt"/>
              </a:rPr>
              <a:t>follow instructions</a:t>
            </a:r>
            <a:endParaRPr lang="de-DE" sz="10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287338" y="7416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151063" y="525225"/>
            <a:ext cx="20331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latin typeface="+mn-lt"/>
              </a:rPr>
              <a:t>Edit footer: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On the View menu, click Slide Master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Scroll to the first slide in the overview on the left hand side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000" b="0" dirty="0">
                <a:latin typeface="+mn-lt"/>
              </a:rPr>
              <a:t>On the first slide you can select the footer check box. There you can add the text which will automatically appear on all other slides.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16000" y="6372000"/>
            <a:ext cx="27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9D9EA0"/>
                </a:solidFill>
              </a:rPr>
              <a:t>Modbus</a:t>
            </a:r>
            <a:r>
              <a:rPr lang="en-US" sz="900" baseline="0" dirty="0">
                <a:solidFill>
                  <a:srgbClr val="9D9EA0"/>
                </a:solidFill>
              </a:rPr>
              <a:t> Communication  </a:t>
            </a:r>
            <a:r>
              <a:rPr lang="en-US" sz="900" dirty="0">
                <a:solidFill>
                  <a:srgbClr val="9D9EA0"/>
                </a:solidFill>
              </a:rPr>
              <a:t>|  Matthias </a:t>
            </a:r>
            <a:r>
              <a:rPr lang="en-US" sz="900" dirty="0" err="1">
                <a:solidFill>
                  <a:srgbClr val="9D9EA0"/>
                </a:solidFill>
              </a:rPr>
              <a:t>Mersch</a:t>
            </a:r>
            <a:r>
              <a:rPr lang="en-US" sz="900" dirty="0">
                <a:solidFill>
                  <a:srgbClr val="9D9EA0"/>
                </a:solidFill>
              </a:rPr>
              <a:t>  |  EBC |  </a:t>
            </a:r>
            <a:r>
              <a:rPr lang="de-DE" sz="900" dirty="0">
                <a:solidFill>
                  <a:srgbClr val="9D9EA0"/>
                </a:solidFill>
              </a:rPr>
              <a:t>16.07.2018</a:t>
            </a:r>
          </a:p>
        </p:txBody>
      </p:sp>
      <p:cxnSp>
        <p:nvCxnSpPr>
          <p:cNvPr id="12" name="Gerader Verbinder 11"/>
          <p:cNvCxnSpPr/>
          <p:nvPr/>
        </p:nvCxnSpPr>
        <p:spPr>
          <a:xfrm>
            <a:off x="287338" y="6300000"/>
            <a:ext cx="8569325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288000" y="6372000"/>
            <a:ext cx="65563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181" userDrawn="1">
          <p15:clr>
            <a:srgbClr val="F26B43"/>
          </p15:clr>
        </p15:guide>
        <p15:guide id="4" pos="5579" userDrawn="1">
          <p15:clr>
            <a:srgbClr val="F26B43"/>
          </p15:clr>
        </p15:guide>
        <p15:guide id="5" pos="1950" userDrawn="1">
          <p15:clr>
            <a:srgbClr val="F26B43"/>
          </p15:clr>
        </p15:guide>
        <p15:guide id="6" pos="2064" userDrawn="1">
          <p15:clr>
            <a:srgbClr val="F26B43"/>
          </p15:clr>
        </p15:guide>
        <p15:guide id="7" pos="3696" userDrawn="1">
          <p15:clr>
            <a:srgbClr val="F26B43"/>
          </p15:clr>
        </p15:guide>
        <p15:guide id="8" pos="38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7306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6061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00" y="6372000"/>
            <a:ext cx="10116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00" y="6379200"/>
            <a:ext cx="1429200" cy="392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>
          <p15:clr>
            <a:srgbClr val="F26B43"/>
          </p15:clr>
        </p15:guide>
        <p15:guide id="2" orient="horz" pos="2863">
          <p15:clr>
            <a:srgbClr val="F26B43"/>
          </p15:clr>
        </p15:guide>
        <p15:guide id="3" pos="181">
          <p15:clr>
            <a:srgbClr val="F26B43"/>
          </p15:clr>
        </p15:guide>
        <p15:guide id="4" pos="5579">
          <p15:clr>
            <a:srgbClr val="F26B43"/>
          </p15:clr>
        </p15:guide>
        <p15:guide id="5" pos="1950">
          <p15:clr>
            <a:srgbClr val="F26B43"/>
          </p15:clr>
        </p15:guide>
        <p15:guide id="6" pos="2064">
          <p15:clr>
            <a:srgbClr val="F26B43"/>
          </p15:clr>
        </p15:guide>
        <p15:guide id="7" pos="3696">
          <p15:clr>
            <a:srgbClr val="F26B43"/>
          </p15:clr>
        </p15:guide>
        <p15:guide id="8" pos="38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mersch@rwth-aachen.de" TargetMode="External"/><Relationship Id="rId2" Type="http://schemas.openxmlformats.org/officeDocument/2006/relationships/hyperlink" Target="mailto:matthias.mersch@eonerc.rwth-aachen.de" TargetMode="Externa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bus.org/docs/Modbus_over_serial_line_V1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nfosys.beckhoff.com/index.php?content=../content/1031/tcplclibmodbusrtu/9007199710009867.html&amp;id=707521349571603491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88000" y="6339600"/>
            <a:ext cx="3240000" cy="215444"/>
          </a:xfrm>
        </p:spPr>
        <p:txBody>
          <a:bodyPr/>
          <a:lstStyle/>
          <a:p>
            <a:r>
              <a:rPr lang="de-DE" dirty="0"/>
              <a:t>Matthias </a:t>
            </a:r>
            <a:r>
              <a:rPr lang="de-DE" dirty="0" err="1"/>
              <a:t>Mersch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Modbus</a:t>
            </a:r>
            <a:r>
              <a:rPr lang="de-DE" dirty="0"/>
              <a:t> Communication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Automation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EBC </a:t>
            </a:r>
            <a:r>
              <a:rPr lang="de-DE" dirty="0" err="1"/>
              <a:t>test</a:t>
            </a:r>
            <a:r>
              <a:rPr lang="de-DE" dirty="0"/>
              <a:t> hall</a:t>
            </a:r>
          </a:p>
        </p:txBody>
      </p:sp>
    </p:spTree>
    <p:extLst>
      <p:ext uri="{BB962C8B-B14F-4D97-AF65-F5344CB8AC3E}">
        <p14:creationId xmlns:p14="http://schemas.microsoft.com/office/powerpoint/2010/main" val="381364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Implementation (1/3)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block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Call Instance.&lt;&lt;Action&gt;&gt;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216100" lvl="1" indent="0">
              <a:buNone/>
            </a:pPr>
            <a:endParaRPr lang="de-DE" dirty="0"/>
          </a:p>
          <a:p>
            <a:pPr lvl="1"/>
            <a:r>
              <a:rPr lang="de-DE" dirty="0" err="1"/>
              <a:t>Here</a:t>
            </a:r>
            <a:r>
              <a:rPr lang="de-DE" dirty="0"/>
              <a:t>, a </a:t>
            </a:r>
            <a:r>
              <a:rPr lang="de-DE" dirty="0" err="1"/>
              <a:t>register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slave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written</a:t>
            </a:r>
            <a:endParaRPr lang="de-DE" dirty="0"/>
          </a:p>
          <a:p>
            <a:pPr lvl="2"/>
            <a:r>
              <a:rPr lang="de-DE" i="1" dirty="0" err="1"/>
              <a:t>UnitID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modbus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slave</a:t>
            </a:r>
            <a:r>
              <a:rPr lang="de-DE" dirty="0"/>
              <a:t> [0..247, BYTE]</a:t>
            </a:r>
          </a:p>
          <a:p>
            <a:pPr lvl="2"/>
            <a:r>
              <a:rPr lang="de-DE" i="1" dirty="0" err="1"/>
              <a:t>MBAddr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register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slave</a:t>
            </a:r>
            <a:r>
              <a:rPr lang="de-DE" dirty="0"/>
              <a:t> [0..9998, 0x0000..0x270E, WORD]</a:t>
            </a:r>
          </a:p>
          <a:p>
            <a:pPr lvl="2"/>
            <a:r>
              <a:rPr lang="de-DE" i="1" dirty="0" err="1"/>
              <a:t>Quantity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registers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written</a:t>
            </a:r>
            <a:endParaRPr lang="de-DE" dirty="0"/>
          </a:p>
          <a:p>
            <a:pPr lvl="2"/>
            <a:r>
              <a:rPr lang="de-DE" i="1" dirty="0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WORD,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i="1" dirty="0" err="1"/>
              <a:t>Quantity</a:t>
            </a:r>
            <a:endParaRPr lang="de-DE" i="1" dirty="0"/>
          </a:p>
          <a:p>
            <a:pPr lvl="2"/>
            <a:r>
              <a:rPr lang="de-DE" i="1" dirty="0"/>
              <a:t>Timeout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respond</a:t>
            </a:r>
            <a:endParaRPr lang="de-DE" dirty="0"/>
          </a:p>
          <a:p>
            <a:pPr lvl="2"/>
            <a:r>
              <a:rPr lang="de-DE" dirty="0"/>
              <a:t>A </a:t>
            </a:r>
            <a:r>
              <a:rPr lang="de-DE" dirty="0" err="1"/>
              <a:t>rising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/>
              <a:t>Execute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(</a:t>
            </a:r>
            <a:r>
              <a:rPr lang="de-DE" dirty="0" err="1"/>
              <a:t>False</a:t>
            </a:r>
            <a:r>
              <a:rPr lang="de-DE" dirty="0"/>
              <a:t> -&gt; True)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operation</a:t>
            </a:r>
            <a:endParaRPr lang="de-DE" dirty="0"/>
          </a:p>
          <a:p>
            <a:pPr lvl="1"/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38" y="1096115"/>
            <a:ext cx="4419928" cy="53427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38" y="1855307"/>
            <a:ext cx="7946175" cy="18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Implementation (2/3)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finish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Master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finish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started</a:t>
            </a:r>
            <a:endParaRPr lang="de-DE" dirty="0"/>
          </a:p>
          <a:p>
            <a:pPr lvl="1"/>
            <a:r>
              <a:rPr lang="de-DE" dirty="0"/>
              <a:t>Call Instance.&lt;&lt;Action&gt;&gt;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busy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pPr lvl="2"/>
            <a:r>
              <a:rPr lang="de-DE" i="1" dirty="0"/>
              <a:t>Execute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performed</a:t>
            </a:r>
            <a:endParaRPr lang="de-DE" dirty="0"/>
          </a:p>
          <a:p>
            <a:pPr lvl="2"/>
            <a:r>
              <a:rPr lang="de-DE" dirty="0"/>
              <a:t>Potential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monitored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 Other </a:t>
            </a:r>
            <a:r>
              <a:rPr lang="de-DE" dirty="0" err="1">
                <a:sym typeface="Wingdings" panose="05000000000000000000" pitchFamily="2" charset="2"/>
              </a:rPr>
              <a:t>modbus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functions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implemented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using</a:t>
            </a:r>
            <a:r>
              <a:rPr lang="de-DE" dirty="0">
                <a:sym typeface="Wingdings" panose="05000000000000000000" pitchFamily="2" charset="2"/>
              </a:rPr>
              <a:t> different </a:t>
            </a:r>
            <a:r>
              <a:rPr lang="de-DE" dirty="0" err="1">
                <a:sym typeface="Wingdings" panose="05000000000000000000" pitchFamily="2" charset="2"/>
              </a:rPr>
              <a:t>actions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4" y="1182223"/>
            <a:ext cx="7088171" cy="7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Implementation (3/3)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State machine to control operation sequence and avoid errors/delays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1. Step: Start writing </a:t>
            </a:r>
            <a:r>
              <a:rPr lang="en-US" dirty="0" err="1"/>
              <a:t>setpoint</a:t>
            </a:r>
            <a:endParaRPr lang="en-US" dirty="0"/>
          </a:p>
          <a:p>
            <a:pPr lvl="1"/>
            <a:r>
              <a:rPr lang="en-US" dirty="0"/>
              <a:t>2. Step: Finish writing process</a:t>
            </a:r>
          </a:p>
          <a:p>
            <a:pPr lvl="1"/>
            <a:r>
              <a:rPr lang="en-US" dirty="0"/>
              <a:t>3. Step: Start reading current value</a:t>
            </a:r>
          </a:p>
          <a:p>
            <a:pPr lvl="1"/>
            <a:r>
              <a:rPr lang="en-US" dirty="0"/>
              <a:t>4. Step: Finish reading current value</a:t>
            </a:r>
          </a:p>
          <a:p>
            <a:r>
              <a:rPr lang="en-US" dirty="0"/>
              <a:t>The PLC runs independent of the speed of the </a:t>
            </a:r>
            <a:r>
              <a:rPr lang="en-US" dirty="0" err="1"/>
              <a:t>modbus</a:t>
            </a:r>
            <a:r>
              <a:rPr lang="en-US" dirty="0"/>
              <a:t> communication</a:t>
            </a:r>
          </a:p>
          <a:p>
            <a:r>
              <a:rPr lang="en-US" dirty="0"/>
              <a:t>The master performs actions sequentially, no errors due to parallel requests</a:t>
            </a:r>
          </a:p>
        </p:txBody>
      </p:sp>
    </p:spTree>
    <p:extLst>
      <p:ext uri="{BB962C8B-B14F-4D97-AF65-F5344CB8AC3E}">
        <p14:creationId xmlns:p14="http://schemas.microsoft.com/office/powerpoint/2010/main" val="109374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IO links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Modbus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  <a:p>
            <a:pPr lvl="1"/>
            <a:r>
              <a:rPr lang="de-DE" i="1" dirty="0" err="1"/>
              <a:t>InData</a:t>
            </a:r>
            <a:endParaRPr lang="de-DE" dirty="0"/>
          </a:p>
          <a:p>
            <a:pPr lvl="2"/>
            <a:r>
              <a:rPr lang="de-DE" dirty="0"/>
              <a:t>Status (WORD)</a:t>
            </a:r>
          </a:p>
          <a:p>
            <a:pPr lvl="2"/>
            <a:r>
              <a:rPr lang="de-DE" dirty="0"/>
              <a:t>D (Array [0..21] </a:t>
            </a:r>
            <a:r>
              <a:rPr lang="de-DE" dirty="0" err="1"/>
              <a:t>of</a:t>
            </a:r>
            <a:r>
              <a:rPr lang="de-DE" dirty="0"/>
              <a:t> BYTE)</a:t>
            </a:r>
          </a:p>
          <a:p>
            <a:pPr lvl="1"/>
            <a:r>
              <a:rPr lang="de-DE" i="1" dirty="0" err="1"/>
              <a:t>OutData</a:t>
            </a:r>
            <a:endParaRPr lang="de-DE" dirty="0"/>
          </a:p>
          <a:p>
            <a:pPr lvl="2"/>
            <a:r>
              <a:rPr lang="de-DE" dirty="0" err="1"/>
              <a:t>Ctrl</a:t>
            </a:r>
            <a:r>
              <a:rPr lang="de-DE" dirty="0"/>
              <a:t> (WORD)</a:t>
            </a:r>
          </a:p>
          <a:p>
            <a:pPr lvl="2"/>
            <a:r>
              <a:rPr lang="de-DE" dirty="0"/>
              <a:t>D (Array [0..21] </a:t>
            </a:r>
            <a:r>
              <a:rPr lang="de-DE" dirty="0" err="1"/>
              <a:t>of</a:t>
            </a:r>
            <a:r>
              <a:rPr lang="de-DE" dirty="0"/>
              <a:t> BYTE)</a:t>
            </a:r>
          </a:p>
          <a:p>
            <a:r>
              <a:rPr lang="de-DE" dirty="0"/>
              <a:t>Variables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terminal</a:t>
            </a:r>
          </a:p>
          <a:p>
            <a:pPr lvl="1"/>
            <a:r>
              <a:rPr lang="de-DE" dirty="0"/>
              <a:t>Activate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D </a:t>
            </a:r>
            <a:r>
              <a:rPr lang="de-DE" dirty="0" err="1"/>
              <a:t>to</a:t>
            </a:r>
            <a:r>
              <a:rPr lang="de-DE" dirty="0"/>
              <a:t> Data [0..21]</a:t>
            </a:r>
            <a:endParaRPr lang="en-US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i="1" dirty="0">
                <a:sym typeface="Wingdings" panose="05000000000000000000" pitchFamily="2" charset="2"/>
              </a:rPr>
              <a:t>Activate </a:t>
            </a:r>
            <a:r>
              <a:rPr lang="de-DE" i="1" dirty="0" err="1">
                <a:sym typeface="Wingdings" panose="05000000000000000000" pitchFamily="2" charset="2"/>
              </a:rPr>
              <a:t>Configuration</a:t>
            </a:r>
            <a:r>
              <a:rPr lang="de-DE" dirty="0">
                <a:sym typeface="Wingdings" panose="05000000000000000000" pitchFamily="2" charset="2"/>
              </a:rPr>
              <a:t> after </a:t>
            </a:r>
            <a:r>
              <a:rPr lang="de-DE" dirty="0" err="1">
                <a:sym typeface="Wingdings" panose="05000000000000000000" pitchFamily="2" charset="2"/>
              </a:rPr>
              <a:t>mapping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changed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components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may</a:t>
            </a:r>
            <a:r>
              <a:rPr lang="de-DE" dirty="0">
                <a:sym typeface="Wingdings" panose="05000000000000000000" pitchFamily="2" charset="2"/>
              </a:rPr>
              <a:t> not </a:t>
            </a:r>
            <a:r>
              <a:rPr lang="de-DE" dirty="0" err="1">
                <a:sym typeface="Wingdings" panose="05000000000000000000" pitchFamily="2" charset="2"/>
              </a:rPr>
              <a:t>work</a:t>
            </a:r>
            <a:r>
              <a:rPr lang="de-DE" dirty="0">
                <a:sym typeface="Wingdings" panose="05000000000000000000" pitchFamily="2" charset="2"/>
              </a:rPr>
              <a:t> 				</a:t>
            </a:r>
            <a:r>
              <a:rPr lang="de-DE" dirty="0" err="1">
                <a:sym typeface="Wingdings" panose="05000000000000000000" pitchFamily="2" charset="2"/>
              </a:rPr>
              <a:t>properly</a:t>
            </a:r>
            <a:r>
              <a:rPr lang="de-DE" dirty="0">
                <a:sym typeface="Wingdings" panose="05000000000000000000" pitchFamily="2" charset="2"/>
              </a:rPr>
              <a:t> after a simple </a:t>
            </a:r>
            <a:r>
              <a:rPr lang="de-DE" dirty="0" err="1">
                <a:sym typeface="Wingdings" panose="05000000000000000000" pitchFamily="2" charset="2"/>
              </a:rPr>
              <a:t>download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or</a:t>
            </a:r>
            <a:r>
              <a:rPr lang="de-DE" dirty="0">
                <a:sym typeface="Wingdings" panose="05000000000000000000" pitchFamily="2" charset="2"/>
              </a:rPr>
              <a:t> online </a:t>
            </a:r>
            <a:r>
              <a:rPr lang="de-DE" dirty="0" err="1">
                <a:sym typeface="Wingdings" panose="05000000000000000000" pitchFamily="2" charset="2"/>
              </a:rPr>
              <a:t>change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29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Matthias </a:t>
            </a:r>
            <a:r>
              <a:rPr lang="de-DE" dirty="0" err="1"/>
              <a:t>Mersch</a:t>
            </a:r>
            <a:endParaRPr lang="de-DE" dirty="0"/>
          </a:p>
          <a:p>
            <a:r>
              <a:rPr lang="de-DE" dirty="0">
                <a:hlinkClick r:id="rId2"/>
              </a:rPr>
              <a:t>matthias.mersch@eonerc.rwth-aachen.de</a:t>
            </a:r>
            <a:endParaRPr lang="de-DE" dirty="0"/>
          </a:p>
          <a:p>
            <a:r>
              <a:rPr lang="de-DE" dirty="0">
                <a:hlinkClick r:id="rId3"/>
              </a:rPr>
              <a:t>matthias.mersch@rwth-aachen.de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740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Control of </a:t>
            </a:r>
            <a:r>
              <a:rPr lang="en-US" dirty="0" err="1"/>
              <a:t>Belimo</a:t>
            </a:r>
            <a:r>
              <a:rPr lang="en-US" dirty="0"/>
              <a:t> VAV/VVS valves</a:t>
            </a:r>
          </a:p>
          <a:p>
            <a:r>
              <a:rPr lang="en-US" dirty="0"/>
              <a:t>Modbus RTU protocol via RS485 interface</a:t>
            </a:r>
          </a:p>
          <a:p>
            <a:r>
              <a:rPr lang="en-US" dirty="0"/>
              <a:t>Implementation in </a:t>
            </a:r>
            <a:r>
              <a:rPr lang="en-US" dirty="0" err="1"/>
              <a:t>Beckhoff</a:t>
            </a:r>
            <a:r>
              <a:rPr lang="en-US" dirty="0"/>
              <a:t> </a:t>
            </a:r>
            <a:r>
              <a:rPr lang="en-US" dirty="0" err="1"/>
              <a:t>TwinCAT</a:t>
            </a:r>
            <a:r>
              <a:rPr lang="en-US" dirty="0"/>
              <a:t> 3 (structured text)</a:t>
            </a:r>
          </a:p>
          <a:p>
            <a:r>
              <a:rPr lang="en-US" dirty="0"/>
              <a:t>EL6021 terminal</a:t>
            </a:r>
          </a:p>
          <a:p>
            <a:endParaRPr lang="en-US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B8FDEC8-7172-4D90-8FA5-1E804396D107}"/>
              </a:ext>
            </a:extLst>
          </p:cNvPr>
          <p:cNvSpPr/>
          <p:nvPr/>
        </p:nvSpPr>
        <p:spPr>
          <a:xfrm>
            <a:off x="287337" y="3517200"/>
            <a:ext cx="2215661" cy="1318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PLC</a:t>
            </a:r>
          </a:p>
          <a:p>
            <a:pPr algn="ctr"/>
            <a:r>
              <a:rPr lang="de-DE" dirty="0" err="1"/>
              <a:t>TwinCAT</a:t>
            </a:r>
            <a:r>
              <a:rPr lang="de-DE" dirty="0"/>
              <a:t> 3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1FAC087-75FA-4310-9E25-74FBB5377D0A}"/>
              </a:ext>
            </a:extLst>
          </p:cNvPr>
          <p:cNvSpPr/>
          <p:nvPr/>
        </p:nvSpPr>
        <p:spPr>
          <a:xfrm>
            <a:off x="4237893" y="3517200"/>
            <a:ext cx="835268" cy="1318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EL</a:t>
            </a:r>
          </a:p>
          <a:p>
            <a:pPr algn="ctr"/>
            <a:r>
              <a:rPr lang="de-DE" dirty="0"/>
              <a:t>6021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B517471-1D1B-4A5D-988A-9DC4F65FD5CA}"/>
              </a:ext>
            </a:extLst>
          </p:cNvPr>
          <p:cNvSpPr/>
          <p:nvPr/>
        </p:nvSpPr>
        <p:spPr>
          <a:xfrm>
            <a:off x="6928338" y="2703911"/>
            <a:ext cx="1354015" cy="88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VAV/VVS 1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D27C8BA-1823-4996-940E-CAD66F8A592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02998" y="4176623"/>
            <a:ext cx="173489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E010F2A-1577-458A-8F19-3078E77A1309}"/>
              </a:ext>
            </a:extLst>
          </p:cNvPr>
          <p:cNvSpPr txBox="1"/>
          <p:nvPr/>
        </p:nvSpPr>
        <p:spPr>
          <a:xfrm>
            <a:off x="2983576" y="3869379"/>
            <a:ext cx="77373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EtherCAT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C768BBBE-FC33-468C-9DBF-5ECA556F6DA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073161" y="3147923"/>
            <a:ext cx="1855177" cy="1028700"/>
          </a:xfrm>
          <a:prstGeom prst="bentConnector3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0DA29D9A-9CA9-4CCB-9E4E-D44025035560}"/>
              </a:ext>
            </a:extLst>
          </p:cNvPr>
          <p:cNvSpPr/>
          <p:nvPr/>
        </p:nvSpPr>
        <p:spPr>
          <a:xfrm>
            <a:off x="6928338" y="5128183"/>
            <a:ext cx="1354015" cy="888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VAV/VVS n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F243C04-2520-4730-9FE5-DD3650C8C320}"/>
              </a:ext>
            </a:extLst>
          </p:cNvPr>
          <p:cNvCxnSpPr>
            <a:stCxn id="7" idx="2"/>
            <a:endCxn id="17" idx="0"/>
          </p:cNvCxnSpPr>
          <p:nvPr/>
        </p:nvCxnSpPr>
        <p:spPr>
          <a:xfrm>
            <a:off x="7605346" y="3591934"/>
            <a:ext cx="0" cy="1536249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A81CDD6-40F9-4E04-8438-02721B5F0E20}"/>
              </a:ext>
            </a:extLst>
          </p:cNvPr>
          <p:cNvSpPr txBox="1"/>
          <p:nvPr/>
        </p:nvSpPr>
        <p:spPr>
          <a:xfrm>
            <a:off x="5442438" y="2769577"/>
            <a:ext cx="10515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Modbus RTU</a:t>
            </a:r>
          </a:p>
        </p:txBody>
      </p:sp>
    </p:spTree>
    <p:extLst>
      <p:ext uri="{BB962C8B-B14F-4D97-AF65-F5344CB8AC3E}">
        <p14:creationId xmlns:p14="http://schemas.microsoft.com/office/powerpoint/2010/main" val="246639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Modbus Remote Terminal Unit (RTU) protocol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Serial communication </a:t>
            </a:r>
            <a:r>
              <a:rPr lang="en-US" dirty="0">
                <a:sym typeface="Wingdings" panose="05000000000000000000" pitchFamily="2" charset="2"/>
              </a:rPr>
              <a:t> bit by bit</a:t>
            </a:r>
          </a:p>
          <a:p>
            <a:r>
              <a:rPr lang="en-US" dirty="0">
                <a:sym typeface="Wingdings" panose="05000000000000000000" pitchFamily="2" charset="2"/>
              </a:rPr>
              <a:t>Master/Slave protocol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One master, up to 32 slaves with unique address (1..247)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Only master can initiate communication, slaves can only respond to requests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Broadcast mode or communication with single slave</a:t>
            </a:r>
          </a:p>
          <a:p>
            <a:r>
              <a:rPr lang="en-US" dirty="0">
                <a:sym typeface="Wingdings" panose="05000000000000000000" pitchFamily="2" charset="2"/>
              </a:rPr>
              <a:t>Slaves can store data in four different tables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Standard function codes to access tables</a:t>
            </a:r>
          </a:p>
          <a:p>
            <a:r>
              <a:rPr lang="en-US" dirty="0">
                <a:sym typeface="Wingdings" panose="05000000000000000000" pitchFamily="2" charset="2"/>
              </a:rPr>
              <a:t>Data package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98434"/>
              </p:ext>
            </p:extLst>
          </p:nvPr>
        </p:nvGraphicFramePr>
        <p:xfrm>
          <a:off x="462951" y="2855343"/>
          <a:ext cx="7240437" cy="175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479">
                  <a:extLst>
                    <a:ext uri="{9D8B030D-6E8A-4147-A177-3AD203B41FA5}">
                      <a16:colId xmlns:a16="http://schemas.microsoft.com/office/drawing/2014/main" val="4110540217"/>
                    </a:ext>
                  </a:extLst>
                </a:gridCol>
                <a:gridCol w="2413479">
                  <a:extLst>
                    <a:ext uri="{9D8B030D-6E8A-4147-A177-3AD203B41FA5}">
                      <a16:colId xmlns:a16="http://schemas.microsoft.com/office/drawing/2014/main" val="2244771136"/>
                    </a:ext>
                  </a:extLst>
                </a:gridCol>
                <a:gridCol w="2413479">
                  <a:extLst>
                    <a:ext uri="{9D8B030D-6E8A-4147-A177-3AD203B41FA5}">
                      <a16:colId xmlns:a16="http://schemas.microsoft.com/office/drawing/2014/main" val="1613541140"/>
                    </a:ext>
                  </a:extLst>
                </a:gridCol>
              </a:tblGrid>
              <a:tr h="351958">
                <a:tc>
                  <a:txBody>
                    <a:bodyPr/>
                    <a:lstStyle/>
                    <a:p>
                      <a:r>
                        <a:rPr lang="en-US" sz="16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19764"/>
                  </a:ext>
                </a:extLst>
              </a:tr>
              <a:tr h="351958">
                <a:tc>
                  <a:txBody>
                    <a:bodyPr/>
                    <a:lstStyle/>
                    <a:p>
                      <a:r>
                        <a:rPr lang="en-US" sz="1600" dirty="0"/>
                        <a:t>Output Coils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Single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Read/Write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23984"/>
                  </a:ext>
                </a:extLst>
              </a:tr>
              <a:tr h="351958">
                <a:tc>
                  <a:txBody>
                    <a:bodyPr/>
                    <a:lstStyle/>
                    <a:p>
                      <a:r>
                        <a:rPr lang="en-US" sz="1600" dirty="0"/>
                        <a:t>Input</a:t>
                      </a:r>
                      <a:r>
                        <a:rPr lang="en-US" sz="1600" baseline="0" dirty="0"/>
                        <a:t> Coils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Single</a:t>
                      </a:r>
                      <a:r>
                        <a:rPr lang="en-US" sz="1600" baseline="0" dirty="0"/>
                        <a:t> bit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Read-only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1778"/>
                  </a:ext>
                </a:extLst>
              </a:tr>
              <a:tr h="351958">
                <a:tc>
                  <a:txBody>
                    <a:bodyPr/>
                    <a:lstStyle/>
                    <a:p>
                      <a:r>
                        <a:rPr lang="en-US" sz="1600" dirty="0"/>
                        <a:t>Input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16-bit</a:t>
                      </a:r>
                      <a:r>
                        <a:rPr lang="en-US" sz="1600" baseline="0" dirty="0"/>
                        <a:t> unsigned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Read-only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99718"/>
                  </a:ext>
                </a:extLst>
              </a:tr>
              <a:tr h="351958">
                <a:tc>
                  <a:txBody>
                    <a:bodyPr/>
                    <a:lstStyle/>
                    <a:p>
                      <a:r>
                        <a:rPr lang="en-US" sz="1600" dirty="0"/>
                        <a:t>Holding Registers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16-bit 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Read/Write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8929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97357"/>
              </p:ext>
            </p:extLst>
          </p:nvPr>
        </p:nvGraphicFramePr>
        <p:xfrm>
          <a:off x="462952" y="5261634"/>
          <a:ext cx="72404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20">
                  <a:extLst>
                    <a:ext uri="{9D8B030D-6E8A-4147-A177-3AD203B41FA5}">
                      <a16:colId xmlns:a16="http://schemas.microsoft.com/office/drawing/2014/main" val="2295801081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991149448"/>
                    </a:ext>
                  </a:extLst>
                </a:gridCol>
                <a:gridCol w="1285335">
                  <a:extLst>
                    <a:ext uri="{9D8B030D-6E8A-4147-A177-3AD203B41FA5}">
                      <a16:colId xmlns:a16="http://schemas.microsoft.com/office/drawing/2014/main" val="1618697361"/>
                    </a:ext>
                  </a:extLst>
                </a:gridCol>
                <a:gridCol w="2769079">
                  <a:extLst>
                    <a:ext uri="{9D8B030D-6E8A-4147-A177-3AD203B41FA5}">
                      <a16:colId xmlns:a16="http://schemas.microsoft.com/office/drawing/2014/main" val="4252986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Device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Function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dirty="0"/>
                        <a:t>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Cyclic Redundancy</a:t>
                      </a:r>
                      <a:r>
                        <a:rPr lang="en-US" sz="1600" b="0" baseline="0" dirty="0"/>
                        <a:t> Check</a:t>
                      </a:r>
                      <a:endParaRPr 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60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</a:t>
                      </a:r>
                      <a:r>
                        <a:rPr lang="en-US" sz="1600" b="0" baseline="0" dirty="0"/>
                        <a:t> Bytes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 Bytes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57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43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E7E6AA4-09A3-4DB7-AA1A-2876E6A0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238" y="1627884"/>
            <a:ext cx="3015762" cy="465736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Beckhoff</a:t>
            </a:r>
            <a:r>
              <a:rPr lang="en-US" dirty="0"/>
              <a:t> EL6021 | Serial interface RS422/RS485</a:t>
            </a:r>
          </a:p>
          <a:p>
            <a:pPr lvl="1"/>
            <a:r>
              <a:rPr lang="en-US" dirty="0"/>
              <a:t>Connection to PLC via E-bus coupler EK1100</a:t>
            </a:r>
          </a:p>
          <a:p>
            <a:pPr lvl="1"/>
            <a:r>
              <a:rPr lang="en-US" dirty="0" err="1"/>
              <a:t>TxD</a:t>
            </a:r>
            <a:r>
              <a:rPr lang="en-US" dirty="0"/>
              <a:t> and </a:t>
            </a:r>
            <a:r>
              <a:rPr lang="en-US" dirty="0" err="1"/>
              <a:t>RxD</a:t>
            </a:r>
            <a:r>
              <a:rPr lang="en-US" dirty="0"/>
              <a:t> communication channels, full/half duplex mode possible</a:t>
            </a:r>
          </a:p>
          <a:p>
            <a:pPr lvl="1"/>
            <a:r>
              <a:rPr lang="en-US" dirty="0"/>
              <a:t>2400..115200 baud</a:t>
            </a:r>
          </a:p>
          <a:p>
            <a:pPr lvl="1"/>
            <a:r>
              <a:rPr lang="en-US" dirty="0"/>
              <a:t>Number of data bits, parity, and stop bits variable</a:t>
            </a:r>
          </a:p>
          <a:p>
            <a:r>
              <a:rPr lang="en-US" dirty="0"/>
              <a:t>Up to 1000m twisted pair cable</a:t>
            </a:r>
          </a:p>
          <a:p>
            <a:pPr lvl="1"/>
            <a:r>
              <a:rPr lang="en-US" dirty="0"/>
              <a:t>A maximum of 32 devices connected to terminal as daisy-chain</a:t>
            </a:r>
          </a:p>
          <a:p>
            <a:r>
              <a:rPr lang="en-US" dirty="0"/>
              <a:t>Termination resistors</a:t>
            </a:r>
          </a:p>
          <a:p>
            <a:pPr lvl="1"/>
            <a:r>
              <a:rPr lang="en-US" dirty="0"/>
              <a:t>2 x 120</a:t>
            </a:r>
            <a:r>
              <a:rPr lang="el-GR" dirty="0"/>
              <a:t>Ω</a:t>
            </a:r>
            <a:endParaRPr lang="de-DE" dirty="0"/>
          </a:p>
          <a:p>
            <a:pPr lvl="1"/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wires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pair at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ends</a:t>
            </a:r>
            <a:endParaRPr lang="de-DE" dirty="0"/>
          </a:p>
          <a:p>
            <a:r>
              <a:rPr lang="de-DE" dirty="0" err="1"/>
              <a:t>Ground</a:t>
            </a:r>
            <a:endParaRPr lang="de-DE" dirty="0"/>
          </a:p>
          <a:p>
            <a:r>
              <a:rPr lang="de-DE" dirty="0" err="1"/>
              <a:t>Shield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Wiring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Two-Wire EIA/TIS-485 (RS485)</a:t>
            </a:r>
          </a:p>
          <a:p>
            <a:pPr lvl="1"/>
            <a:r>
              <a:rPr lang="en-US" dirty="0" err="1"/>
              <a:t>TxD</a:t>
            </a:r>
            <a:r>
              <a:rPr lang="en-US" dirty="0"/>
              <a:t>+ and </a:t>
            </a:r>
            <a:r>
              <a:rPr lang="en-US" dirty="0" err="1"/>
              <a:t>RxD</a:t>
            </a:r>
            <a:r>
              <a:rPr lang="en-US" dirty="0"/>
              <a:t>+ pins are bridged to form D+ signal (not inverted)</a:t>
            </a:r>
          </a:p>
          <a:p>
            <a:pPr lvl="1"/>
            <a:r>
              <a:rPr lang="en-US" dirty="0" err="1"/>
              <a:t>TxD</a:t>
            </a:r>
            <a:r>
              <a:rPr lang="en-US" dirty="0"/>
              <a:t>- and </a:t>
            </a:r>
            <a:r>
              <a:rPr lang="en-US" dirty="0" err="1"/>
              <a:t>RxD</a:t>
            </a:r>
            <a:r>
              <a:rPr lang="en-US" dirty="0"/>
              <a:t>- pins are bridged to form D- signal (inverted)</a:t>
            </a:r>
          </a:p>
          <a:p>
            <a:pPr lvl="1"/>
            <a:r>
              <a:rPr lang="en-US" dirty="0"/>
              <a:t>Common ground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6" y="2125520"/>
            <a:ext cx="7516274" cy="3762900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284218" y="5918088"/>
            <a:ext cx="55717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http://www.modbus.org/docs/Modbus_over_serial_line_V1.pdf</a:t>
            </a:r>
            <a:endParaRPr lang="en-US" sz="1400" dirty="0"/>
          </a:p>
        </p:txBody>
      </p:sp>
      <p:sp>
        <p:nvSpPr>
          <p:cNvPr id="6" name="Textfeld 5"/>
          <p:cNvSpPr txBox="1"/>
          <p:nvPr/>
        </p:nvSpPr>
        <p:spPr>
          <a:xfrm>
            <a:off x="1009291" y="2691442"/>
            <a:ext cx="16504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Termination resistors</a:t>
            </a:r>
          </a:p>
        </p:txBody>
      </p:sp>
      <p:cxnSp>
        <p:nvCxnSpPr>
          <p:cNvPr id="8" name="Gerade Verbindung mit Pfeil 7"/>
          <p:cNvCxnSpPr>
            <a:stCxn id="6" idx="2"/>
          </p:cNvCxnSpPr>
          <p:nvPr/>
        </p:nvCxnSpPr>
        <p:spPr>
          <a:xfrm flipH="1">
            <a:off x="854015" y="2906886"/>
            <a:ext cx="980502" cy="71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2"/>
          </p:cNvCxnSpPr>
          <p:nvPr/>
        </p:nvCxnSpPr>
        <p:spPr>
          <a:xfrm>
            <a:off x="1834517" y="2906886"/>
            <a:ext cx="5972389" cy="80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01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Beckhoff</a:t>
            </a:r>
            <a:r>
              <a:rPr lang="en-US" dirty="0"/>
              <a:t> </a:t>
            </a:r>
            <a:r>
              <a:rPr lang="en-US" dirty="0" err="1"/>
              <a:t>TwinCAT</a:t>
            </a:r>
            <a:r>
              <a:rPr lang="en-US" dirty="0"/>
              <a:t> 3 PLC (with Microsoft Visual Studio)</a:t>
            </a:r>
          </a:p>
          <a:p>
            <a:r>
              <a:rPr lang="en-US" dirty="0"/>
              <a:t>Tc2_ModbusRTU library</a:t>
            </a:r>
          </a:p>
        </p:txBody>
      </p:sp>
    </p:spTree>
    <p:extLst>
      <p:ext uri="{BB962C8B-B14F-4D97-AF65-F5344CB8AC3E}">
        <p14:creationId xmlns:p14="http://schemas.microsoft.com/office/powerpoint/2010/main" val="148057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CoE</a:t>
            </a:r>
            <a:r>
              <a:rPr lang="en-US" dirty="0"/>
              <a:t> settings for EL6021 terminal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Baudrate</a:t>
            </a:r>
            <a:r>
              <a:rPr lang="en-US" dirty="0"/>
              <a:t> (0x8000:11) to match slave (here 38.4 </a:t>
            </a:r>
            <a:r>
              <a:rPr lang="en-US" dirty="0" err="1"/>
              <a:t>kBaud</a:t>
            </a:r>
            <a:r>
              <a:rPr lang="en-US" dirty="0"/>
              <a:t>)</a:t>
            </a:r>
          </a:p>
          <a:p>
            <a:r>
              <a:rPr lang="en-US" dirty="0"/>
              <a:t>Set Data frame (0x800:15) to match slave (here 8N2)</a:t>
            </a:r>
          </a:p>
          <a:p>
            <a:pPr lvl="1"/>
            <a:r>
              <a:rPr lang="en-US" dirty="0"/>
              <a:t>8 Data bits</a:t>
            </a:r>
          </a:p>
          <a:p>
            <a:pPr lvl="1"/>
            <a:r>
              <a:rPr lang="en-US" dirty="0"/>
              <a:t>No parity</a:t>
            </a:r>
          </a:p>
          <a:p>
            <a:pPr lvl="1"/>
            <a:r>
              <a:rPr lang="en-US" dirty="0"/>
              <a:t>2 </a:t>
            </a:r>
            <a:r>
              <a:rPr lang="en-US" dirty="0" err="1"/>
              <a:t>stopbits</a:t>
            </a:r>
            <a:endParaRPr lang="en-US" dirty="0"/>
          </a:p>
          <a:p>
            <a:r>
              <a:rPr lang="en-US" dirty="0"/>
              <a:t>Enable half duplex (0x8000:06) (required for RS485 communication)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 Add settings to startup list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749" y="3645008"/>
            <a:ext cx="4168501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Data (PDO assignment)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22x8 bit input, 22x8 bit output</a:t>
            </a:r>
          </a:p>
          <a:p>
            <a:pPr lvl="1"/>
            <a:r>
              <a:rPr lang="en-US" dirty="0"/>
              <a:t>Inputs PDO Assignment 0x1A02 (Status + Data In [0..21])</a:t>
            </a:r>
          </a:p>
          <a:p>
            <a:pPr lvl="1"/>
            <a:r>
              <a:rPr lang="en-US" dirty="0" err="1"/>
              <a:t>Outp</a:t>
            </a:r>
            <a:r>
              <a:rPr lang="en-US" dirty="0"/>
              <a:t> PDO Assignment 0x1602 (Ctrl + Data Out [0..21])</a:t>
            </a:r>
          </a:p>
          <a:p>
            <a:pPr marL="216100" lvl="1" indent="0">
              <a:buNone/>
            </a:pPr>
            <a:endParaRPr lang="en-US" dirty="0"/>
          </a:p>
          <a:p>
            <a:pPr marL="216100" lvl="1" indent="0">
              <a:buNone/>
            </a:pPr>
            <a:endParaRPr lang="en-US" dirty="0"/>
          </a:p>
          <a:p>
            <a:pPr marL="216100" lvl="1" indent="0">
              <a:buNone/>
            </a:pPr>
            <a:endParaRPr lang="en-US" dirty="0"/>
          </a:p>
          <a:p>
            <a:pPr marL="216100" lvl="1" indent="0">
              <a:buNone/>
            </a:pPr>
            <a:endParaRPr lang="en-US" dirty="0"/>
          </a:p>
          <a:p>
            <a:pPr marL="216100" lvl="1" indent="0">
              <a:buNone/>
            </a:pPr>
            <a:endParaRPr lang="en-US" dirty="0"/>
          </a:p>
          <a:p>
            <a:pPr marL="216100" lvl="1" indent="0">
              <a:buNone/>
            </a:pPr>
            <a:endParaRPr lang="en-US" dirty="0"/>
          </a:p>
          <a:p>
            <a:pPr marL="216100" lvl="1" indent="0">
              <a:buNone/>
            </a:pPr>
            <a:endParaRPr lang="en-US" dirty="0"/>
          </a:p>
          <a:p>
            <a:pPr marL="216100" lvl="1" indent="0">
              <a:buNone/>
            </a:pPr>
            <a:endParaRPr lang="en-US" dirty="0"/>
          </a:p>
          <a:p>
            <a:pPr marL="216100" lvl="1" indent="0">
              <a:buNone/>
            </a:pPr>
            <a:endParaRPr lang="en-US" dirty="0"/>
          </a:p>
          <a:p>
            <a:pPr marL="216100" lvl="1" indent="0">
              <a:buNone/>
            </a:pPr>
            <a:endParaRPr lang="en-US" dirty="0"/>
          </a:p>
          <a:p>
            <a:r>
              <a:rPr lang="en-US" dirty="0"/>
              <a:t>Other options are 3x8 bit, 5x8 bit and 22x8 bit virtual COM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2" y="1850672"/>
            <a:ext cx="7757832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3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Modbus RTU Library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function blocks from </a:t>
            </a:r>
            <a:r>
              <a:rPr lang="en-US" dirty="0" err="1"/>
              <a:t>ModbusRTU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Here: ModbusRtuMaster_KL6x22B</a:t>
            </a:r>
          </a:p>
          <a:p>
            <a:pPr lvl="2"/>
            <a:r>
              <a:rPr lang="en-US" dirty="0"/>
              <a:t>Modbus Master</a:t>
            </a:r>
          </a:p>
          <a:p>
            <a:pPr lvl="2"/>
            <a:r>
              <a:rPr lang="en-US" dirty="0"/>
              <a:t>KL6xxx terminal</a:t>
            </a:r>
          </a:p>
          <a:p>
            <a:pPr lvl="2"/>
            <a:r>
              <a:rPr lang="en-US" dirty="0"/>
              <a:t>22B process data interface</a:t>
            </a:r>
          </a:p>
          <a:p>
            <a:pPr lvl="1"/>
            <a:r>
              <a:rPr lang="en-US" dirty="0"/>
              <a:t>Blocks for Modbus slaves and other process data interfaces available</a:t>
            </a:r>
          </a:p>
          <a:p>
            <a:r>
              <a:rPr lang="en-US" dirty="0"/>
              <a:t>Function blocks implement low-level serial communication according to Modbus RTU protocol</a:t>
            </a:r>
          </a:p>
          <a:p>
            <a:r>
              <a:rPr lang="en-US" dirty="0"/>
              <a:t>Input- and Output-Buffers are included</a:t>
            </a:r>
          </a:p>
          <a:p>
            <a:r>
              <a:rPr lang="en-US" dirty="0"/>
              <a:t>Function block actions implement the basic Modbus functions</a:t>
            </a:r>
          </a:p>
          <a:p>
            <a:pPr lvl="1"/>
            <a:r>
              <a:rPr lang="en-US" dirty="0"/>
              <a:t>Reading and writing of coils</a:t>
            </a:r>
            <a:r>
              <a:rPr lang="de-DE" dirty="0"/>
              <a:t>/</a:t>
            </a:r>
            <a:r>
              <a:rPr lang="de-DE" dirty="0" err="1"/>
              <a:t>registers</a:t>
            </a:r>
            <a:endParaRPr lang="de-DE" dirty="0"/>
          </a:p>
          <a:p>
            <a:r>
              <a:rPr lang="de-DE" dirty="0" err="1"/>
              <a:t>Documentation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https://infosys.beckhoff.com/</a:t>
            </a:r>
            <a:r>
              <a:rPr lang="de-DE" dirty="0" err="1">
                <a:hlinkClick r:id="rId2"/>
              </a:rPr>
              <a:t>index.php?content</a:t>
            </a:r>
            <a:r>
              <a:rPr lang="de-DE" dirty="0">
                <a:hlinkClick r:id="rId2"/>
              </a:rPr>
              <a:t>=../</a:t>
            </a:r>
            <a:r>
              <a:rPr lang="de-DE" dirty="0" err="1">
                <a:hlinkClick r:id="rId2"/>
              </a:rPr>
              <a:t>content</a:t>
            </a:r>
            <a:r>
              <a:rPr lang="de-DE" dirty="0">
                <a:hlinkClick r:id="rId2"/>
              </a:rPr>
              <a:t>/1031/</a:t>
            </a:r>
            <a:r>
              <a:rPr lang="de-DE" dirty="0" err="1">
                <a:hlinkClick r:id="rId2"/>
              </a:rPr>
              <a:t>tcplclibmodbusrtu</a:t>
            </a:r>
            <a:r>
              <a:rPr lang="de-DE" dirty="0">
                <a:hlinkClick r:id="rId2"/>
              </a:rPr>
              <a:t>/9007199710009867.html&amp;id=7075213495716034918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05" y="871200"/>
            <a:ext cx="2133898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43609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ACS | E.ON ERC - Content 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en.pptx" id="{860D3938-807C-4361-9DBA-BDE9549F1E36}" vid="{6665D873-4A4B-4716-B14D-3DB0A53EE93E}"/>
    </a:ext>
  </a:extLst>
</a:theme>
</file>

<file path=ppt/theme/theme2.xml><?xml version="1.0" encoding="utf-8"?>
<a:theme xmlns:a="http://schemas.openxmlformats.org/drawingml/2006/main" name="Folienmaster ACS | E.ON ERC - Title-/Last-slides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en.pptx" id="{860D3938-807C-4361-9DBA-BDE9549F1E36}" vid="{3059A8ED-F528-4473-89F8-BD1F0ABADA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Folienmaster-en</Template>
  <TotalTime>0</TotalTime>
  <Words>842</Words>
  <Application>Microsoft Office PowerPoint</Application>
  <PresentationFormat>Bildschirmpräsentation (4:3)</PresentationFormat>
  <Paragraphs>161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Wingdings</vt:lpstr>
      <vt:lpstr>Folienmaster ACS | E.ON ERC - Content slides</vt:lpstr>
      <vt:lpstr>Folienmaster ACS | E.ON ERC - Title-/Last-slides</vt:lpstr>
      <vt:lpstr>Modbus Communication</vt:lpstr>
      <vt:lpstr>Overview</vt:lpstr>
      <vt:lpstr>Modbus Remote Terminal Unit (RTU) protocol</vt:lpstr>
      <vt:lpstr>Hardware Components</vt:lpstr>
      <vt:lpstr>Electrical Wiring</vt:lpstr>
      <vt:lpstr>Software Requirements</vt:lpstr>
      <vt:lpstr>CoE settings for EL6021 terminal</vt:lpstr>
      <vt:lpstr>Process Data (PDO assignment)</vt:lpstr>
      <vt:lpstr>Modbus RTU Library</vt:lpstr>
      <vt:lpstr>Software Implementation (1/3)</vt:lpstr>
      <vt:lpstr>Software Implementation (2/3)</vt:lpstr>
      <vt:lpstr>Software Implementation (3/3)</vt:lpstr>
      <vt:lpstr>IO links</vt:lpstr>
      <vt:lpstr>PowerPoint-Präsentation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Modbus Communication</dc:title>
  <dc:creator>Mersch, Matthias</dc:creator>
  <cp:lastModifiedBy>Matthias Mersch</cp:lastModifiedBy>
  <cp:revision>58</cp:revision>
  <cp:lastPrinted>2015-12-23T08:25:11Z</cp:lastPrinted>
  <dcterms:created xsi:type="dcterms:W3CDTF">2018-07-16T08:41:34Z</dcterms:created>
  <dcterms:modified xsi:type="dcterms:W3CDTF">2018-07-17T06:29:33Z</dcterms:modified>
</cp:coreProperties>
</file>