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alseiro Vilela" userId="0b5c75a9f67f7e02" providerId="LiveId" clId="{D1963344-1B72-449D-A610-EDCBA2BF597B}"/>
    <pc:docChg chg="undo custSel modSld">
      <pc:chgData name="Antonio Balseiro Vilela" userId="0b5c75a9f67f7e02" providerId="LiveId" clId="{D1963344-1B72-449D-A610-EDCBA2BF597B}" dt="2021-06-23T07:32:29.064" v="17" actId="113"/>
      <pc:docMkLst>
        <pc:docMk/>
      </pc:docMkLst>
      <pc:sldChg chg="modSp mod">
        <pc:chgData name="Antonio Balseiro Vilela" userId="0b5c75a9f67f7e02" providerId="LiveId" clId="{D1963344-1B72-449D-A610-EDCBA2BF597B}" dt="2021-06-23T07:31:28.226" v="2" actId="6549"/>
        <pc:sldMkLst>
          <pc:docMk/>
          <pc:sldMk cId="3205242088" sldId="257"/>
        </pc:sldMkLst>
        <pc:spChg chg="mod">
          <ac:chgData name="Antonio Balseiro Vilela" userId="0b5c75a9f67f7e02" providerId="LiveId" clId="{D1963344-1B72-449D-A610-EDCBA2BF597B}" dt="2021-06-23T07:31:28.226" v="2" actId="6549"/>
          <ac:spMkLst>
            <pc:docMk/>
            <pc:sldMk cId="3205242088" sldId="257"/>
            <ac:spMk id="3" creationId="{129C130F-ABAC-4B50-982F-EAEDA7A2BAF9}"/>
          </ac:spMkLst>
        </pc:spChg>
      </pc:sldChg>
      <pc:sldChg chg="modSp mod">
        <pc:chgData name="Antonio Balseiro Vilela" userId="0b5c75a9f67f7e02" providerId="LiveId" clId="{D1963344-1B72-449D-A610-EDCBA2BF597B}" dt="2021-06-23T07:31:49.455" v="7" actId="6549"/>
        <pc:sldMkLst>
          <pc:docMk/>
          <pc:sldMk cId="3723169290" sldId="258"/>
        </pc:sldMkLst>
        <pc:spChg chg="mod">
          <ac:chgData name="Antonio Balseiro Vilela" userId="0b5c75a9f67f7e02" providerId="LiveId" clId="{D1963344-1B72-449D-A610-EDCBA2BF597B}" dt="2021-06-23T07:31:49.455" v="7" actId="6549"/>
          <ac:spMkLst>
            <pc:docMk/>
            <pc:sldMk cId="3723169290" sldId="258"/>
            <ac:spMk id="3" creationId="{129C130F-ABAC-4B50-982F-EAEDA7A2BAF9}"/>
          </ac:spMkLst>
        </pc:spChg>
      </pc:sldChg>
      <pc:sldChg chg="modSp mod">
        <pc:chgData name="Antonio Balseiro Vilela" userId="0b5c75a9f67f7e02" providerId="LiveId" clId="{D1963344-1B72-449D-A610-EDCBA2BF597B}" dt="2021-06-23T07:32:11.828" v="12" actId="20577"/>
        <pc:sldMkLst>
          <pc:docMk/>
          <pc:sldMk cId="1867639879" sldId="261"/>
        </pc:sldMkLst>
        <pc:spChg chg="mod">
          <ac:chgData name="Antonio Balseiro Vilela" userId="0b5c75a9f67f7e02" providerId="LiveId" clId="{D1963344-1B72-449D-A610-EDCBA2BF597B}" dt="2021-06-23T07:32:11.828" v="12" actId="20577"/>
          <ac:spMkLst>
            <pc:docMk/>
            <pc:sldMk cId="1867639879" sldId="261"/>
            <ac:spMk id="5" creationId="{053AEE75-009E-4305-8CC4-558CE80A35EB}"/>
          </ac:spMkLst>
        </pc:spChg>
      </pc:sldChg>
      <pc:sldChg chg="modSp mod">
        <pc:chgData name="Antonio Balseiro Vilela" userId="0b5c75a9f67f7e02" providerId="LiveId" clId="{D1963344-1B72-449D-A610-EDCBA2BF597B}" dt="2021-06-23T07:32:29.064" v="17" actId="113"/>
        <pc:sldMkLst>
          <pc:docMk/>
          <pc:sldMk cId="4258923019" sldId="262"/>
        </pc:sldMkLst>
        <pc:spChg chg="mod">
          <ac:chgData name="Antonio Balseiro Vilela" userId="0b5c75a9f67f7e02" providerId="LiveId" clId="{D1963344-1B72-449D-A610-EDCBA2BF597B}" dt="2021-06-23T07:32:29.064" v="17" actId="113"/>
          <ac:spMkLst>
            <pc:docMk/>
            <pc:sldMk cId="4258923019" sldId="262"/>
            <ac:spMk id="5" creationId="{053AEE75-009E-4305-8CC4-558CE80A35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38FC0-351D-4E8F-9C8F-D63BABDAC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802298"/>
            <a:ext cx="10597652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nba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on </a:t>
            </a:r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basketball</a:t>
            </a:r>
            <a:r>
              <a:rPr lang="es-ES" dirty="0"/>
              <a:t> </a:t>
            </a:r>
            <a:r>
              <a:rPr lang="es-ES" dirty="0" err="1"/>
              <a:t>statistics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CF86EA-EF07-4E90-88BF-57C82D2BA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840" y="4537044"/>
            <a:ext cx="8637072" cy="977621"/>
          </a:xfrm>
        </p:spPr>
        <p:txBody>
          <a:bodyPr/>
          <a:lstStyle/>
          <a:p>
            <a:r>
              <a:rPr lang="es-ES" dirty="0"/>
              <a:t>ANTONIO BALSEIRO VILELA</a:t>
            </a:r>
          </a:p>
          <a:p>
            <a:r>
              <a:rPr lang="es-ES" dirty="0"/>
              <a:t>JUNE 2021</a:t>
            </a:r>
          </a:p>
        </p:txBody>
      </p:sp>
    </p:spTree>
    <p:extLst>
      <p:ext uri="{BB962C8B-B14F-4D97-AF65-F5344CB8AC3E}">
        <p14:creationId xmlns:p14="http://schemas.microsoft.com/office/powerpoint/2010/main" val="6256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84564-9A44-4AD0-999A-085D38CC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INTRODUCTION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29C130F-ABAC-4B50-982F-EAEDA7A2BAF9}"/>
              </a:ext>
            </a:extLst>
          </p:cNvPr>
          <p:cNvSpPr txBox="1">
            <a:spLocks/>
          </p:cNvSpPr>
          <p:nvPr/>
        </p:nvSpPr>
        <p:spPr>
          <a:xfrm>
            <a:off x="1451579" y="2379765"/>
            <a:ext cx="9603275" cy="3049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Predicting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number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wins</a:t>
            </a:r>
            <a:r>
              <a:rPr lang="es-ES" sz="2000" dirty="0"/>
              <a:t> </a:t>
            </a:r>
            <a:r>
              <a:rPr lang="es-ES" sz="2000" dirty="0" err="1"/>
              <a:t>teamS</a:t>
            </a:r>
            <a:r>
              <a:rPr lang="es-ES" sz="2000" dirty="0"/>
              <a:t> </a:t>
            </a:r>
            <a:r>
              <a:rPr lang="es-ES" sz="2000" dirty="0" err="1"/>
              <a:t>obtain</a:t>
            </a:r>
            <a:r>
              <a:rPr lang="es-ES" sz="2000" dirty="0"/>
              <a:t> </a:t>
            </a:r>
            <a:r>
              <a:rPr lang="es-ES" sz="2000" dirty="0" err="1"/>
              <a:t>durng</a:t>
            </a:r>
            <a:r>
              <a:rPr lang="es-ES" sz="2000" dirty="0"/>
              <a:t> a </a:t>
            </a:r>
            <a:r>
              <a:rPr lang="es-ES" sz="2000" dirty="0" err="1"/>
              <a:t>given</a:t>
            </a:r>
            <a:r>
              <a:rPr lang="es-ES" sz="2000" dirty="0"/>
              <a:t> </a:t>
            </a:r>
            <a:r>
              <a:rPr lang="es-ES" sz="2000" dirty="0" err="1"/>
              <a:t>season</a:t>
            </a:r>
            <a:r>
              <a:rPr lang="es-ES" sz="2000" dirty="0"/>
              <a:t> can </a:t>
            </a:r>
            <a:r>
              <a:rPr lang="es-ES" sz="2000" dirty="0" err="1"/>
              <a:t>help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foresee</a:t>
            </a:r>
            <a:r>
              <a:rPr lang="es-ES" sz="2000" dirty="0"/>
              <a:t> performance in </a:t>
            </a:r>
            <a:r>
              <a:rPr lang="es-ES" sz="2000" dirty="0" err="1"/>
              <a:t>future</a:t>
            </a:r>
            <a:r>
              <a:rPr lang="es-ES" sz="2000" dirty="0"/>
              <a:t> </a:t>
            </a:r>
            <a:r>
              <a:rPr lang="es-ES" sz="2000" dirty="0" err="1"/>
              <a:t>scenarios</a:t>
            </a: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 err="1"/>
              <a:t>Teams</a:t>
            </a:r>
            <a:r>
              <a:rPr lang="es-ES" sz="2000" dirty="0"/>
              <a:t> (and </a:t>
            </a:r>
            <a:r>
              <a:rPr lang="es-ES" sz="2000" dirty="0" err="1"/>
              <a:t>investors</a:t>
            </a:r>
            <a:r>
              <a:rPr lang="es-ES" sz="2000" dirty="0"/>
              <a:t>) can Benefit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knowing</a:t>
            </a:r>
            <a:r>
              <a:rPr lang="es-ES" sz="2000" dirty="0"/>
              <a:t> </a:t>
            </a:r>
            <a:r>
              <a:rPr lang="es-ES" sz="2000" dirty="0" err="1"/>
              <a:t>past</a:t>
            </a:r>
            <a:r>
              <a:rPr lang="es-ES" sz="2000" dirty="0"/>
              <a:t> performances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Fans </a:t>
            </a:r>
            <a:r>
              <a:rPr lang="es-ES" sz="2000" dirty="0" err="1"/>
              <a:t>might</a:t>
            </a:r>
            <a:r>
              <a:rPr lang="es-ES" sz="2000" dirty="0"/>
              <a:t> </a:t>
            </a:r>
            <a:r>
              <a:rPr lang="es-ES" sz="2000" dirty="0" err="1"/>
              <a:t>also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</a:t>
            </a:r>
            <a:r>
              <a:rPr lang="es-ES" sz="2000" dirty="0" err="1"/>
              <a:t>interest</a:t>
            </a:r>
            <a:r>
              <a:rPr lang="es-ES" sz="2000" dirty="0"/>
              <a:t> </a:t>
            </a:r>
            <a:r>
              <a:rPr lang="es-ES" sz="2000" dirty="0" err="1"/>
              <a:t>due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current</a:t>
            </a:r>
            <a:r>
              <a:rPr lang="es-ES" sz="2000" dirty="0"/>
              <a:t> </a:t>
            </a:r>
            <a:r>
              <a:rPr lang="es-ES" sz="2000" dirty="0" err="1"/>
              <a:t>fantasy</a:t>
            </a:r>
            <a:r>
              <a:rPr lang="es-ES" sz="2000" dirty="0"/>
              <a:t> leagues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0524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84564-9A44-4AD0-999A-085D38CC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29C130F-ABAC-4B50-982F-EAEDA7A2BAF9}"/>
              </a:ext>
            </a:extLst>
          </p:cNvPr>
          <p:cNvSpPr txBox="1">
            <a:spLocks/>
          </p:cNvSpPr>
          <p:nvPr/>
        </p:nvSpPr>
        <p:spPr>
          <a:xfrm>
            <a:off x="1451579" y="2379765"/>
            <a:ext cx="10355611" cy="351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/>
              <a:t>PLAYERS STTISTICAL PERFORMANCE FROM THE 2020-2021 REGULAR SEASON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/>
              <a:t>TEAM WINS OBTAINED BY EACH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/>
              <a:t>DATA WAS CLEANED, TRAINED AND TESTED</a:t>
            </a:r>
          </a:p>
          <a:p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 err="1"/>
              <a:t>Initial</a:t>
            </a:r>
            <a:r>
              <a:rPr lang="es-ES" sz="1800" dirty="0"/>
              <a:t> </a:t>
            </a:r>
            <a:r>
              <a:rPr lang="es-ES" sz="1800" dirty="0" err="1"/>
              <a:t>dataset</a:t>
            </a:r>
            <a:r>
              <a:rPr lang="es-ES" sz="1800" dirty="0"/>
              <a:t> </a:t>
            </a:r>
            <a:r>
              <a:rPr lang="es-ES" sz="1800" dirty="0" err="1"/>
              <a:t>contained</a:t>
            </a:r>
            <a:r>
              <a:rPr lang="es-ES" sz="1800" dirty="0"/>
              <a:t> 500 </a:t>
            </a:r>
            <a:r>
              <a:rPr lang="es-ES" sz="1800" dirty="0" err="1"/>
              <a:t>rows</a:t>
            </a:r>
            <a:r>
              <a:rPr lang="es-ES" sz="1800" dirty="0"/>
              <a:t> and 30 </a:t>
            </a:r>
            <a:r>
              <a:rPr lang="es-ES" sz="1800" dirty="0" err="1"/>
              <a:t>features</a:t>
            </a: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/>
              <a:t>Final </a:t>
            </a:r>
            <a:r>
              <a:rPr lang="es-ES" sz="1800" dirty="0" err="1"/>
              <a:t>dataset</a:t>
            </a:r>
            <a:r>
              <a:rPr lang="es-ES" sz="1800" dirty="0"/>
              <a:t> </a:t>
            </a:r>
            <a:r>
              <a:rPr lang="es-ES" sz="1800" dirty="0" err="1"/>
              <a:t>contained</a:t>
            </a:r>
            <a:r>
              <a:rPr lang="es-ES" sz="1800" dirty="0"/>
              <a:t> 30 </a:t>
            </a:r>
            <a:r>
              <a:rPr lang="es-ES" sz="1800" dirty="0" err="1"/>
              <a:t>rows</a:t>
            </a:r>
            <a:r>
              <a:rPr lang="es-ES" sz="1800" dirty="0"/>
              <a:t> and 12 </a:t>
            </a:r>
            <a:r>
              <a:rPr lang="es-ES" sz="1800" dirty="0" err="1"/>
              <a:t>features</a:t>
            </a: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72316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84564-9A44-4AD0-999A-085D38CC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CORRELATION ANALYSIS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29C130F-ABAC-4B50-982F-EAEDA7A2BAF9}"/>
              </a:ext>
            </a:extLst>
          </p:cNvPr>
          <p:cNvSpPr txBox="1">
            <a:spLocks/>
          </p:cNvSpPr>
          <p:nvPr/>
        </p:nvSpPr>
        <p:spPr>
          <a:xfrm>
            <a:off x="1451579" y="2025435"/>
            <a:ext cx="10355611" cy="477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correlation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matrix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quantify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degree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variables are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related</a:t>
            </a:r>
            <a:endParaRPr lang="es-ES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FFE71E-4867-4D44-9EEA-A842BE107A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5574" y="2564130"/>
            <a:ext cx="636841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1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84564-9A44-4AD0-999A-085D38CC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SCATTERPLOT TESTING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29C130F-ABAC-4B50-982F-EAEDA7A2BAF9}"/>
              </a:ext>
            </a:extLst>
          </p:cNvPr>
          <p:cNvSpPr txBox="1">
            <a:spLocks/>
          </p:cNvSpPr>
          <p:nvPr/>
        </p:nvSpPr>
        <p:spPr>
          <a:xfrm>
            <a:off x="1451580" y="2025435"/>
            <a:ext cx="2577496" cy="477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HIGH CORRELATION</a:t>
            </a:r>
            <a:endParaRPr lang="es-ES" sz="2000" b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3AEE75-009E-4305-8CC4-558CE80A35EB}"/>
              </a:ext>
            </a:extLst>
          </p:cNvPr>
          <p:cNvSpPr txBox="1">
            <a:spLocks/>
          </p:cNvSpPr>
          <p:nvPr/>
        </p:nvSpPr>
        <p:spPr>
          <a:xfrm>
            <a:off x="7446615" y="2025435"/>
            <a:ext cx="2577496" cy="477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LOW CORRELATION</a:t>
            </a:r>
            <a:endParaRPr lang="es-ES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F2E0FA-324E-4B9C-B715-1C7F30CA09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8628" y="2674851"/>
            <a:ext cx="4343400" cy="2870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576274-363F-41F2-88F8-258C359A78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60789" y="2674851"/>
            <a:ext cx="4343399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84564-9A44-4AD0-999A-085D38CC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SIMPLE AND MULTIPLE LINEAR REGRESSION MODEL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3AEE75-009E-4305-8CC4-558CE80A35EB}"/>
              </a:ext>
            </a:extLst>
          </p:cNvPr>
          <p:cNvSpPr txBox="1">
            <a:spLocks/>
          </p:cNvSpPr>
          <p:nvPr/>
        </p:nvSpPr>
        <p:spPr>
          <a:xfrm>
            <a:off x="6774289" y="2436915"/>
            <a:ext cx="4280565" cy="18493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Linear </a:t>
            </a:r>
            <a:r>
              <a:rPr lang="es-ES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correlation</a:t>
            </a:r>
            <a:r>
              <a:rPr lang="es-E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between</a:t>
            </a:r>
            <a:r>
              <a:rPr lang="es-E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wins</a:t>
            </a:r>
            <a:r>
              <a:rPr lang="es-E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and</a:t>
            </a:r>
            <a:r>
              <a:rPr lang="es-E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points</a:t>
            </a:r>
            <a:endParaRPr lang="es-E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s-E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s-ES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E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N SIMPLE LINEAR REGRESSION MODEL </a:t>
            </a: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IS</a:t>
            </a:r>
            <a:r>
              <a:rPr lang="es-E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NOT ENOUGH </a:t>
            </a:r>
            <a:r>
              <a:rPr lang="es-ES" sz="2000" dirty="0">
                <a:solidFill>
                  <a:srgbClr val="000000"/>
                </a:solidFill>
                <a:latin typeface="Calibri" panose="020F0502020204030204" pitchFamily="34" charset="0"/>
              </a:rPr>
              <a:t>TO PERFORM SUCH AN ANALYSIS</a:t>
            </a:r>
            <a:endParaRPr lang="es-E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67422B-34F2-43E0-B6BB-FEAA41DA26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0090" y="2222817"/>
            <a:ext cx="5109210" cy="33778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71FDA98-0203-4729-A92A-05FA79365F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44613" y="4737734"/>
            <a:ext cx="4381500" cy="6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3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84564-9A44-4AD0-999A-085D38CC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RESULTS OF LINEAR MULTIPLE REGRESSION MODEL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3AEE75-009E-4305-8CC4-558CE80A35EB}"/>
              </a:ext>
            </a:extLst>
          </p:cNvPr>
          <p:cNvSpPr txBox="1">
            <a:spLocks/>
          </p:cNvSpPr>
          <p:nvPr/>
        </p:nvSpPr>
        <p:spPr>
          <a:xfrm>
            <a:off x="7117189" y="3076996"/>
            <a:ext cx="4280565" cy="1405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variables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chosen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o, 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fact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explain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number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wins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that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each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team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obtained</a:t>
            </a:r>
            <a:r>
              <a:rPr lang="es-E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by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end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of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es-E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Regular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Season</a:t>
            </a:r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033483-E214-4140-9D16-58B1544E98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9949" y="4932045"/>
            <a:ext cx="7411085" cy="9601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EC381C-2DCE-432C-9C8B-830E934744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7909" y="2710497"/>
            <a:ext cx="4440444" cy="11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2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84564-9A44-4AD0-999A-085D38CC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FLAWS OF THE MODEL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790DF34-B18D-4E74-B39C-712A6062B6C9}"/>
              </a:ext>
            </a:extLst>
          </p:cNvPr>
          <p:cNvSpPr txBox="1">
            <a:spLocks/>
          </p:cNvSpPr>
          <p:nvPr/>
        </p:nvSpPr>
        <p:spPr>
          <a:xfrm>
            <a:off x="1451579" y="2379765"/>
            <a:ext cx="10355611" cy="351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/>
              <a:t>SMALL SAMPLE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/>
              <a:t>SMALL NUMBER OF STATISTICS TESTED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/>
              <a:t>NOT ADVANCED STATITISCS TESTED</a:t>
            </a:r>
          </a:p>
          <a:p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/>
              <a:t>INTANGIBLE FACTORS NOT TAKEN INTO ACCOUNT,  SUCH AS PLAYERS PERSONAL LIFE OR MENTALITY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  <a:p>
            <a:endParaRPr lang="es-E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/>
              <a:t>INJURIES PLAY A BIG PART IN ALL SPORTS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06898271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21</TotalTime>
  <Words>206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Galería</vt:lpstr>
      <vt:lpstr>Predicting nba results based on common basketball statistics</vt:lpstr>
      <vt:lpstr>INTRODUCTION</vt:lpstr>
      <vt:lpstr>DATA</vt:lpstr>
      <vt:lpstr>CORRELATION ANALYSIS</vt:lpstr>
      <vt:lpstr>SCATTERPLOT TESTING</vt:lpstr>
      <vt:lpstr>SIMPLE AND MULTIPLE LINEAR REGRESSION MODEL</vt:lpstr>
      <vt:lpstr>RESULTS OF LINEAR MULTIPLE REGRESSION MODEL</vt:lpstr>
      <vt:lpstr>FLAWS OF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results based on common basketball statistics</dc:title>
  <dc:creator>Antonio Balseiro Vilela</dc:creator>
  <cp:lastModifiedBy>Antonio Balseiro Vilela</cp:lastModifiedBy>
  <cp:revision>3</cp:revision>
  <dcterms:created xsi:type="dcterms:W3CDTF">2021-06-23T07:11:14Z</dcterms:created>
  <dcterms:modified xsi:type="dcterms:W3CDTF">2021-06-23T07:32:41Z</dcterms:modified>
</cp:coreProperties>
</file>