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87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7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2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7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5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7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491017-E31C-0954-C712-E60EE5EDF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Progetto </a:t>
            </a:r>
            <a:r>
              <a:rPr lang="en-US" sz="2400" dirty="0" err="1"/>
              <a:t>Robotica</a:t>
            </a:r>
            <a:r>
              <a:rPr lang="en-US" sz="2400" dirty="0"/>
              <a:t> e </a:t>
            </a:r>
            <a:r>
              <a:rPr lang="en-US" sz="2400" dirty="0" err="1"/>
              <a:t>Intelligenza</a:t>
            </a:r>
            <a:r>
              <a:rPr lang="en-US" sz="2400" dirty="0"/>
              <a:t> </a:t>
            </a:r>
            <a:r>
              <a:rPr lang="en-US" sz="2400" dirty="0" err="1"/>
              <a:t>Artificiale</a:t>
            </a:r>
            <a:r>
              <a:rPr lang="en-US" sz="2400" dirty="0"/>
              <a:t> 2</a:t>
            </a:r>
            <a:br>
              <a:rPr lang="en-US" sz="2400" dirty="0"/>
            </a:br>
            <a:r>
              <a:rPr lang="en-US" sz="2400" dirty="0"/>
              <a:t>Robot Corriere &amp; Gru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26939C-F48D-4E71-49F2-2A5F433C5E31}"/>
              </a:ext>
            </a:extLst>
          </p:cNvPr>
          <p:cNvSpPr txBox="1"/>
          <p:nvPr/>
        </p:nvSpPr>
        <p:spPr>
          <a:xfrm>
            <a:off x="122721" y="5899510"/>
            <a:ext cx="4498848" cy="832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700" b="1" dirty="0"/>
              <a:t>Antonio Pio Sciacchitano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700" b="1" dirty="0"/>
              <a:t>Daniele Franco</a:t>
            </a:r>
          </a:p>
        </p:txBody>
      </p:sp>
      <p:pic>
        <p:nvPicPr>
          <p:cNvPr id="6" name="Immagine 5" descr="Immagine che contiene Giochi, gioco da tavolo, Gioco da tavolo, Giochi e sport indoor&#10;&#10;Descrizione generata automaticamente">
            <a:extLst>
              <a:ext uri="{FF2B5EF4-FFF2-40B4-BE49-F238E27FC236}">
                <a16:creationId xmlns:a16="http://schemas.microsoft.com/office/drawing/2014/main" id="{9BB6E3A9-6518-BEBE-4118-2CFB1CAD8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r="20901"/>
          <a:stretch/>
        </p:blipFill>
        <p:spPr>
          <a:xfrm>
            <a:off x="5358809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pic>
        <p:nvPicPr>
          <p:cNvPr id="5" name="Immagine 4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83C305FD-3C76-BE25-BBF4-273E8DA78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0" y="4385239"/>
            <a:ext cx="2757482" cy="1152262"/>
          </a:xfrm>
          <a:prstGeom prst="rect">
            <a:avLst/>
          </a:prstGeom>
        </p:spPr>
      </p:pic>
      <p:pic>
        <p:nvPicPr>
          <p:cNvPr id="8" name="Immagine 7" descr="Immagine che contiene invertebrato, insetto, coccinella, scarafaggio&#10;&#10;Descrizione generata automaticamente">
            <a:extLst>
              <a:ext uri="{FF2B5EF4-FFF2-40B4-BE49-F238E27FC236}">
                <a16:creationId xmlns:a16="http://schemas.microsoft.com/office/drawing/2014/main" id="{B500F6CB-08C4-9564-15A7-FF97BF777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0" y="2644489"/>
            <a:ext cx="2757482" cy="13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9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A5E10-60A1-8120-4EEB-D9295EA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DIAGRAMMI: consegne</a:t>
            </a:r>
          </a:p>
        </p:txBody>
      </p:sp>
      <p:pic>
        <p:nvPicPr>
          <p:cNvPr id="7" name="Segnaposto contenuto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B19B838B-183B-8424-7FC2-396FE678A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84" y="2096977"/>
            <a:ext cx="8590431" cy="4761023"/>
          </a:xfr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72F889C-DD67-E7C1-E43F-3D1A00B0C537}"/>
              </a:ext>
            </a:extLst>
          </p:cNvPr>
          <p:cNvCxnSpPr>
            <a:cxnSpLocks/>
          </p:cNvCxnSpPr>
          <p:nvPr/>
        </p:nvCxnSpPr>
        <p:spPr>
          <a:xfrm>
            <a:off x="1347537" y="2679031"/>
            <a:ext cx="657726" cy="0"/>
          </a:xfrm>
          <a:prstGeom prst="straightConnector1">
            <a:avLst/>
          </a:prstGeom>
          <a:ln w="3175">
            <a:solidFill>
              <a:srgbClr val="4870C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7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A5E10-60A1-8120-4EEB-D9295EA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DIAGRAMMI: smistamento</a:t>
            </a:r>
          </a:p>
        </p:txBody>
      </p:sp>
      <p:pic>
        <p:nvPicPr>
          <p:cNvPr id="19" name="Segnaposto contenuto 18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B0262449-B0E3-62DA-F515-FE3FDA44D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11" y="2085474"/>
            <a:ext cx="8425977" cy="4772526"/>
          </a:xfr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E317B77-9229-9C4E-15F9-2CABD6F342B9}"/>
              </a:ext>
            </a:extLst>
          </p:cNvPr>
          <p:cNvCxnSpPr>
            <a:cxnSpLocks/>
          </p:cNvCxnSpPr>
          <p:nvPr/>
        </p:nvCxnSpPr>
        <p:spPr>
          <a:xfrm>
            <a:off x="1427747" y="2582778"/>
            <a:ext cx="657726" cy="0"/>
          </a:xfrm>
          <a:prstGeom prst="straightConnector1">
            <a:avLst/>
          </a:prstGeom>
          <a:ln w="3175">
            <a:solidFill>
              <a:srgbClr val="4870C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9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B5194-F8D1-9E36-C1B7-B1726B5E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BDD4EC-4F38-DB2F-EA59-2BAC9010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Movimento </a:t>
            </a:r>
          </a:p>
          <a:p>
            <a:r>
              <a:rPr lang="it-IT" b="1" dirty="0"/>
              <a:t>Algoritmo di ricerca A*</a:t>
            </a:r>
          </a:p>
          <a:p>
            <a:r>
              <a:rPr lang="it-IT" b="1" dirty="0"/>
              <a:t>Stati Emozionali: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B5F6AA61-8484-A4EC-FCFB-8FFAD9207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56" y="4053155"/>
            <a:ext cx="4253888" cy="22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3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7B5194-F8D1-9E36-C1B7-B1726B5E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9" y="586822"/>
            <a:ext cx="3699529" cy="1645920"/>
          </a:xfrm>
        </p:spPr>
        <p:txBody>
          <a:bodyPr>
            <a:normAutofit/>
          </a:bodyPr>
          <a:lstStyle/>
          <a:p>
            <a:r>
              <a:rPr lang="it-IT" sz="3200" dirty="0"/>
              <a:t>TECNOLOGIE UTILIZZATE: comunicazione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BDD4EC-4F38-DB2F-EA59-2BAC9010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061" y="586822"/>
            <a:ext cx="674680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La comunicazione bidirezionale avviene tramite un emettitore e un ricevitore</a:t>
            </a:r>
          </a:p>
        </p:txBody>
      </p:sp>
      <p:pic>
        <p:nvPicPr>
          <p:cNvPr id="6" name="Immagine 5" descr="Immagine che contiene cerchio, linea, diagramma, schizzo&#10;&#10;Descrizione generata automaticamente">
            <a:extLst>
              <a:ext uri="{FF2B5EF4-FFF2-40B4-BE49-F238E27FC236}">
                <a16:creationId xmlns:a16="http://schemas.microsoft.com/office/drawing/2014/main" id="{6286C4B7-D583-0E8D-2A8E-9C3A4BE8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74" y="2729397"/>
            <a:ext cx="3686526" cy="3483864"/>
          </a:xfrm>
          <a:prstGeom prst="rect">
            <a:avLst/>
          </a:prstGeom>
        </p:spPr>
      </p:pic>
      <p:pic>
        <p:nvPicPr>
          <p:cNvPr id="8" name="Immagine 7" descr="Immagine che contiene schermata, diagramma, testo, linea&#10;&#10;Descrizione generata automaticamente">
            <a:extLst>
              <a:ext uri="{FF2B5EF4-FFF2-40B4-BE49-F238E27FC236}">
                <a16:creationId xmlns:a16="http://schemas.microsoft.com/office/drawing/2014/main" id="{03694A89-0574-17C7-AC27-D37B2F073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3601444"/>
            <a:ext cx="5523082" cy="17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7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7B5194-F8D1-9E36-C1B7-B1726B5E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it-IT" sz="3200" dirty="0"/>
              <a:t>TECNOLOGIE UTILIZZATE: Filtro </a:t>
            </a:r>
            <a:r>
              <a:rPr lang="it-IT" sz="3200"/>
              <a:t>di Kalman</a:t>
            </a:r>
            <a:endParaRPr lang="it-IT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BDD4EC-4F38-DB2F-EA59-2BAC9010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205" y="586822"/>
            <a:ext cx="6717387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/>
              <a:t>Per stimare la posizione viene implementato il filtro di </a:t>
            </a:r>
            <a:r>
              <a:rPr lang="it-IT" sz="1800" dirty="0" err="1"/>
              <a:t>Kalman</a:t>
            </a:r>
            <a:r>
              <a:rPr lang="it-IT" sz="1800" dirty="0"/>
              <a:t>, quindi l’algoritmo di predizione e aggiornamento</a:t>
            </a:r>
          </a:p>
        </p:txBody>
      </p:sp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AA74E7F2-8335-0CCD-217F-EE59D9EA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7" y="2729397"/>
            <a:ext cx="4752900" cy="3483864"/>
          </a:xfrm>
          <a:prstGeom prst="rect">
            <a:avLst/>
          </a:prstGeom>
        </p:spPr>
      </p:pic>
      <p:pic>
        <p:nvPicPr>
          <p:cNvPr id="9" name="Immagine 8" descr="Immagine che contiene linea, Diagramma, diagramma&#10;&#10;Descrizione generata automaticamente">
            <a:extLst>
              <a:ext uri="{FF2B5EF4-FFF2-40B4-BE49-F238E27FC236}">
                <a16:creationId xmlns:a16="http://schemas.microsoft.com/office/drawing/2014/main" id="{B5960707-4A00-7963-B557-61F7F5BF7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29" y="2729397"/>
            <a:ext cx="4793586" cy="348386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7828E48-6AEE-13BB-C049-BE14CC6B3E77}"/>
              </a:ext>
            </a:extLst>
          </p:cNvPr>
          <p:cNvSpPr txBox="1"/>
          <p:nvPr/>
        </p:nvSpPr>
        <p:spPr>
          <a:xfrm>
            <a:off x="1235242" y="6086512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Predizione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2603EA3-B6F6-3CF5-A626-B668512A239C}"/>
              </a:ext>
            </a:extLst>
          </p:cNvPr>
          <p:cNvSpPr txBox="1"/>
          <p:nvPr/>
        </p:nvSpPr>
        <p:spPr>
          <a:xfrm>
            <a:off x="6910229" y="6086512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Aggiornamento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88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FE2C3-31ED-7D66-E723-EC1FFC4C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DOCUMENTAZIONE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E4A010-9234-794A-1709-991A1462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progetto è costituito da tre controller:</a:t>
            </a:r>
          </a:p>
          <a:p>
            <a:r>
              <a:rPr lang="it-IT" dirty="0"/>
              <a:t>kf.py</a:t>
            </a:r>
          </a:p>
          <a:p>
            <a:r>
              <a:rPr lang="it-IT" dirty="0"/>
              <a:t>corriere.py</a:t>
            </a:r>
          </a:p>
          <a:p>
            <a:r>
              <a:rPr lang="it-IT" dirty="0"/>
              <a:t>presa.py</a:t>
            </a:r>
          </a:p>
          <a:p>
            <a:pPr marL="0" indent="0">
              <a:buNone/>
            </a:pPr>
            <a:r>
              <a:rPr lang="it-IT" dirty="0"/>
              <a:t>Da due classi:</a:t>
            </a:r>
          </a:p>
          <a:p>
            <a:r>
              <a:rPr lang="it-IT" dirty="0" err="1"/>
              <a:t>Graph</a:t>
            </a:r>
            <a:endParaRPr lang="it-IT" dirty="0"/>
          </a:p>
          <a:p>
            <a:r>
              <a:rPr lang="it-IT" dirty="0" err="1"/>
              <a:t>KalmanFilter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15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07001-6C11-4557-44F0-3AD5810C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10A665-0E8B-0C7C-4C2D-621F19FD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Il Progetto consiste nella realizzazione di due robot, uno capace di consegnare pacchi come un corriere, l’altro, invece, con il compito caricare il pacco sul primo robot e di dare informazioni riguardanti la consegna, in modo tale che il primo robot sappia associare il pacco alla casa corretta. </a:t>
            </a:r>
          </a:p>
          <a:p>
            <a:endParaRPr lang="it-I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Il</a:t>
            </a:r>
            <a:r>
              <a:rPr lang="it-IT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robot-corriere 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sa: mappare l’area utilizzando la logica del ‘</a:t>
            </a:r>
            <a:r>
              <a:rPr lang="it-IT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wall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-following’, individuare le case presenti e il loro colore, e, una volta ricevuto il pacco dal ‘robot-gru’, consegnare i pacchi alle case del colore corrispondente.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Il </a:t>
            </a:r>
            <a:r>
              <a:rPr lang="it-IT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robot-gru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sa prendere i pacchi e trasportarli grazie a dei bracci estensibili, e comunicare la destinazione a seconda del colore.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997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EC57D5-A8E6-92FC-D359-6E31816E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440B38-2612-33AA-BB94-AED3D23A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Lo </a:t>
            </a:r>
            <a:r>
              <a:rPr lang="it-IT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scopo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principale del progetto è quello di realizzare un ambiente in cui interagiscano più robot in collaborazione, che sfruttino i dati ricavati dai sensori di cui sono dotati agiscano sul mondo tramite gli attuatori.</a:t>
            </a:r>
          </a:p>
          <a:p>
            <a:pPr marL="0" indent="0">
              <a:buNone/>
            </a:pPr>
            <a:endParaRPr lang="it-I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080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F8030-6DD5-EE46-75E3-F4CEC5BA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2E7A5-65CB-CE48-0725-5B65C2BA8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MOVIMENTO </a:t>
            </a:r>
          </a:p>
          <a:p>
            <a:r>
              <a:rPr lang="it-IT" b="1" dirty="0"/>
              <a:t>MISURAZIONE </a:t>
            </a:r>
          </a:p>
          <a:p>
            <a:r>
              <a:rPr lang="it-IT" b="1" dirty="0"/>
              <a:t>MAPPATURA</a:t>
            </a:r>
          </a:p>
          <a:p>
            <a:r>
              <a:rPr lang="it-IT" b="1" dirty="0"/>
              <a:t>RICONOSCIMENTO COLORI</a:t>
            </a:r>
          </a:p>
          <a:p>
            <a:r>
              <a:rPr lang="it-IT" b="1" dirty="0"/>
              <a:t>CONSEGNA</a:t>
            </a:r>
          </a:p>
          <a:p>
            <a:r>
              <a:rPr lang="it-IT" b="1" dirty="0"/>
              <a:t>LOCALIZZAZIONE POSIZIONI</a:t>
            </a:r>
          </a:p>
          <a:p>
            <a:r>
              <a:rPr lang="it-IT" b="1" dirty="0"/>
              <a:t>EMOZIONI</a:t>
            </a:r>
          </a:p>
        </p:txBody>
      </p:sp>
    </p:spTree>
    <p:extLst>
      <p:ext uri="{BB962C8B-B14F-4D97-AF65-F5344CB8AC3E}">
        <p14:creationId xmlns:p14="http://schemas.microsoft.com/office/powerpoint/2010/main" val="79213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93506-A882-7F03-F835-2485AF19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NON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4E8E0C-1E78-AB25-8986-AF53D646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Utilizzo del sistema di simulazione </a:t>
            </a:r>
            <a:r>
              <a:rPr lang="it-IT" b="1" dirty="0" err="1"/>
              <a:t>Webots</a:t>
            </a:r>
            <a:endParaRPr lang="it-IT" b="1" dirty="0"/>
          </a:p>
          <a:p>
            <a:r>
              <a:rPr lang="it-IT" b="1" dirty="0"/>
              <a:t>Programmazione in codice Python</a:t>
            </a:r>
          </a:p>
          <a:p>
            <a:r>
              <a:rPr lang="it-IT" b="1" dirty="0"/>
              <a:t>Precisione sensori di distanza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490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1CF981-D011-B7F5-633F-8A7A7C58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2800"/>
              <a:t>COMPONENTI DEL SISTEMA</a:t>
            </a:r>
          </a:p>
        </p:txBody>
      </p:sp>
      <p:sp>
        <p:nvSpPr>
          <p:cNvPr id="19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075F13-4942-8AA9-8A91-245FC3B6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700" b="1" dirty="0"/>
              <a:t>Mappa</a:t>
            </a:r>
          </a:p>
          <a:p>
            <a:r>
              <a:rPr lang="it-IT" sz="1700" dirty="0"/>
              <a:t>3,1 x 4,6 metri</a:t>
            </a:r>
          </a:p>
          <a:p>
            <a:r>
              <a:rPr lang="it-IT" sz="1700" dirty="0"/>
              <a:t>Celle da 75 x 75 cm</a:t>
            </a:r>
          </a:p>
          <a:p>
            <a:r>
              <a:rPr lang="it-IT" sz="1700" dirty="0"/>
              <a:t>3 case</a:t>
            </a:r>
          </a:p>
          <a:p>
            <a:r>
              <a:rPr lang="it-IT" sz="1700" dirty="0"/>
              <a:t>3 pacchi</a:t>
            </a:r>
          </a:p>
          <a:p>
            <a:r>
              <a:rPr lang="it-IT" sz="1700" dirty="0"/>
              <a:t>2 robot</a:t>
            </a:r>
          </a:p>
        </p:txBody>
      </p:sp>
      <p:pic>
        <p:nvPicPr>
          <p:cNvPr id="5" name="Immagine 4" descr="Immagine che contiene quadrato, schermata, Giochi, gioco da tavolo&#10;&#10;Descrizione generata automaticamente">
            <a:extLst>
              <a:ext uri="{FF2B5EF4-FFF2-40B4-BE49-F238E27FC236}">
                <a16:creationId xmlns:a16="http://schemas.microsoft.com/office/drawing/2014/main" id="{C5673C8C-19C4-ED4B-F402-9E9C613B1A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r="5845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2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7ABCE2A-8482-5A52-54EA-526F75C7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COMPONENTI DEL SISTEMA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D6F857-9BB3-7611-C7EC-49A0FEF1E096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700" b="1" dirty="0"/>
              <a:t>Robot </a:t>
            </a:r>
            <a:r>
              <a:rPr lang="en-US" sz="1700" b="1" dirty="0" err="1"/>
              <a:t>corriere</a:t>
            </a:r>
            <a:endParaRPr lang="en-US" sz="1700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6 </a:t>
            </a:r>
            <a:r>
              <a:rPr lang="en-US" sz="1700" dirty="0" err="1"/>
              <a:t>sensori</a:t>
            </a:r>
            <a:r>
              <a:rPr lang="en-US" sz="1700" dirty="0"/>
              <a:t> </a:t>
            </a:r>
            <a:r>
              <a:rPr lang="en-US" sz="1700" dirty="0" err="1"/>
              <a:t>distanza</a:t>
            </a:r>
            <a:endParaRPr lang="en-US" sz="17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4 route </a:t>
            </a:r>
            <a:r>
              <a:rPr lang="en-US" sz="1700" dirty="0" err="1"/>
              <a:t>motrici</a:t>
            </a:r>
            <a:endParaRPr lang="en-US" sz="17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Camera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Emettitore</a:t>
            </a:r>
            <a:endParaRPr lang="en-US" sz="17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Ricevitore</a:t>
            </a:r>
            <a:endParaRPr lang="en-US" sz="17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Piastra</a:t>
            </a:r>
            <a:r>
              <a:rPr lang="en-US" sz="1700" dirty="0"/>
              <a:t> </a:t>
            </a:r>
            <a:r>
              <a:rPr lang="en-US" sz="1700" dirty="0" err="1"/>
              <a:t>inclinabile</a:t>
            </a:r>
            <a:endParaRPr lang="en-US" sz="17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Codifica</a:t>
            </a:r>
            <a:r>
              <a:rPr lang="en-US" sz="1700" dirty="0"/>
              <a:t> </a:t>
            </a:r>
            <a:r>
              <a:rPr lang="en-US" sz="1700" dirty="0" err="1"/>
              <a:t>mappa</a:t>
            </a:r>
            <a:r>
              <a:rPr lang="en-US" sz="1700" dirty="0"/>
              <a:t>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Segnaposto contenuto 4" descr="Immagine che contiene ruota, pneumatico, veicolo, Veicolo terrestre&#10;&#10;Descrizione generata automaticamente">
            <a:extLst>
              <a:ext uri="{FF2B5EF4-FFF2-40B4-BE49-F238E27FC236}">
                <a16:creationId xmlns:a16="http://schemas.microsoft.com/office/drawing/2014/main" id="{C08F8702-9962-42FB-8A98-D387D24FC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03" y="413274"/>
            <a:ext cx="5254752" cy="2876976"/>
          </a:xfrm>
          <a:prstGeom prst="rect">
            <a:avLst/>
          </a:prstGeom>
        </p:spPr>
      </p:pic>
      <p:pic>
        <p:nvPicPr>
          <p:cNvPr id="9" name="Immagine 8" descr="Immagine che contiene ruota, pneumatico, veicolo, Veicolo terrestre&#10;&#10;Descrizione generata automaticamente">
            <a:extLst>
              <a:ext uri="{FF2B5EF4-FFF2-40B4-BE49-F238E27FC236}">
                <a16:creationId xmlns:a16="http://schemas.microsoft.com/office/drawing/2014/main" id="{7D28F6F2-404C-293C-6B36-2279A6189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584" y="3567750"/>
            <a:ext cx="5257790" cy="2876976"/>
          </a:xfrm>
          <a:prstGeom prst="rect">
            <a:avLst/>
          </a:prstGeom>
        </p:spPr>
      </p:pic>
      <p:pic>
        <p:nvPicPr>
          <p:cNvPr id="11" name="Immagine 10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A51AF921-1671-3781-8A92-954A18B46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5297796"/>
            <a:ext cx="4279383" cy="6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2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7ABCE2A-8482-5A52-54EA-526F75C7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COMPONENTI DEL SISTEMA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D6F857-9BB3-7611-C7EC-49A0FEF1E096}"/>
              </a:ext>
            </a:extLst>
          </p:cNvPr>
          <p:cNvSpPr txBox="1"/>
          <p:nvPr/>
        </p:nvSpPr>
        <p:spPr>
          <a:xfrm>
            <a:off x="841244" y="2359152"/>
            <a:ext cx="6007608" cy="377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Robot </a:t>
            </a:r>
            <a:r>
              <a:rPr lang="en-US" sz="2000" b="1" dirty="0" err="1"/>
              <a:t>gru</a:t>
            </a:r>
            <a:endParaRPr lang="en-US" sz="20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4 route </a:t>
            </a:r>
            <a:r>
              <a:rPr lang="en-US" sz="2000" dirty="0" err="1"/>
              <a:t>motrici</a:t>
            </a:r>
            <a:endParaRPr lang="en-US" sz="20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Emettitore</a:t>
            </a:r>
            <a:endParaRPr lang="en-US" sz="20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Ricevitore</a:t>
            </a:r>
            <a:endParaRPr lang="en-US" sz="20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Pinza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Bracci</a:t>
            </a:r>
            <a:r>
              <a:rPr lang="en-US" sz="2000" dirty="0"/>
              <a:t> </a:t>
            </a:r>
            <a:r>
              <a:rPr lang="en-US" sz="2000" dirty="0" err="1"/>
              <a:t>estensibili</a:t>
            </a:r>
            <a:r>
              <a:rPr lang="en-US" sz="2000" dirty="0"/>
              <a:t> (</a:t>
            </a:r>
            <a:r>
              <a:rPr lang="en-US" sz="2000" dirty="0" err="1"/>
              <a:t>verticale</a:t>
            </a:r>
            <a:r>
              <a:rPr lang="en-US" sz="2000" dirty="0"/>
              <a:t>, </a:t>
            </a:r>
            <a:r>
              <a:rPr lang="en-US" sz="2000" dirty="0" err="1"/>
              <a:t>orizzontale</a:t>
            </a:r>
            <a:r>
              <a:rPr lang="en-US" sz="2000" dirty="0"/>
              <a:t>)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Base </a:t>
            </a:r>
            <a:r>
              <a:rPr lang="en-US" sz="2000" dirty="0" err="1"/>
              <a:t>rotante</a:t>
            </a:r>
            <a:endParaRPr lang="en-US" sz="20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Codifica</a:t>
            </a:r>
            <a:r>
              <a:rPr lang="en-US" sz="2000" dirty="0"/>
              <a:t> </a:t>
            </a:r>
            <a:r>
              <a:rPr lang="en-US" sz="2000" dirty="0" err="1"/>
              <a:t>mappa</a:t>
            </a:r>
            <a:r>
              <a:rPr lang="en-US" sz="2000" dirty="0"/>
              <a:t>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Immagine 7" descr="Immagine che contiene pavimento&#10;&#10;Descrizione generata automaticamente">
            <a:extLst>
              <a:ext uri="{FF2B5EF4-FFF2-40B4-BE49-F238E27FC236}">
                <a16:creationId xmlns:a16="http://schemas.microsoft.com/office/drawing/2014/main" id="{51075BF6-BEDC-DE48-2E2E-D63590EC8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68" y="633619"/>
            <a:ext cx="3054764" cy="2611824"/>
          </a:xfrm>
          <a:prstGeom prst="rect">
            <a:avLst/>
          </a:prstGeom>
        </p:spPr>
      </p:pic>
      <p:pic>
        <p:nvPicPr>
          <p:cNvPr id="13" name="Immagine 12" descr="Immagine che contiene pavimento, terreno, asta&#10;&#10;Descrizione generata automaticamente">
            <a:extLst>
              <a:ext uri="{FF2B5EF4-FFF2-40B4-BE49-F238E27FC236}">
                <a16:creationId xmlns:a16="http://schemas.microsoft.com/office/drawing/2014/main" id="{FA1C6FBE-D017-4FA6-F65A-E8B72C46B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989" y="3472467"/>
            <a:ext cx="3054765" cy="26118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8066E32-B193-377F-2F2F-9814FD68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00" y="5762122"/>
            <a:ext cx="3754100" cy="3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7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A5E10-60A1-8120-4EEB-D9295EA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DIAGRAMMI: mappatura</a:t>
            </a:r>
          </a:p>
        </p:txBody>
      </p:sp>
      <p:pic>
        <p:nvPicPr>
          <p:cNvPr id="5" name="Segnaposto contenuto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EC980D81-F9FD-E530-8CE4-7F5C74DB4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8" y="2205370"/>
            <a:ext cx="10646723" cy="4366820"/>
          </a:xfr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2C60233-2618-758B-3408-4D559143FC0D}"/>
              </a:ext>
            </a:extLst>
          </p:cNvPr>
          <p:cNvCxnSpPr>
            <a:cxnSpLocks/>
          </p:cNvCxnSpPr>
          <p:nvPr/>
        </p:nvCxnSpPr>
        <p:spPr>
          <a:xfrm>
            <a:off x="320842" y="2679031"/>
            <a:ext cx="657726" cy="0"/>
          </a:xfrm>
          <a:prstGeom prst="straightConnector1">
            <a:avLst/>
          </a:prstGeom>
          <a:ln w="3175">
            <a:solidFill>
              <a:srgbClr val="4870C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9885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348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Neue Haas Grotesk Text Pro</vt:lpstr>
      <vt:lpstr>AccentBoxVTI</vt:lpstr>
      <vt:lpstr>Progetto Robotica e Intelligenza Artificiale 2 Robot Corriere &amp; Gru</vt:lpstr>
      <vt:lpstr>INTRODUZIONE</vt:lpstr>
      <vt:lpstr>INTRODUZIONE</vt:lpstr>
      <vt:lpstr>REQUISITI FUNZIONALI</vt:lpstr>
      <vt:lpstr>REQUISITI NON FUNZIONALI</vt:lpstr>
      <vt:lpstr>COMPONENTI DEL SISTEMA</vt:lpstr>
      <vt:lpstr>COMPONENTI DEL SISTEMA</vt:lpstr>
      <vt:lpstr>COMPONENTI DEL SISTEMA</vt:lpstr>
      <vt:lpstr>DIAGRAMMI: mappatura</vt:lpstr>
      <vt:lpstr>DIAGRAMMI: consegne</vt:lpstr>
      <vt:lpstr>DIAGRAMMI: smistamento</vt:lpstr>
      <vt:lpstr>TECNOLOGIE UTILIZZATE</vt:lpstr>
      <vt:lpstr>TECNOLOGIE UTILIZZATE: comunicazione</vt:lpstr>
      <vt:lpstr>TECNOLOGIE UTILIZZATE: Filtro di Kalman</vt:lpstr>
      <vt:lpstr>DOCUMENTAZIONE CODICE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Robotica e Intelligenza Artificiale 2 Robot Corriere &amp; Gru</dc:title>
  <dc:creator>ANTONIO PIO SCIACCHITANO</dc:creator>
  <cp:lastModifiedBy>ANTONIO PIO SCIACCHITANO</cp:lastModifiedBy>
  <cp:revision>9</cp:revision>
  <dcterms:created xsi:type="dcterms:W3CDTF">2024-04-02T15:09:32Z</dcterms:created>
  <dcterms:modified xsi:type="dcterms:W3CDTF">2024-04-02T17:24:13Z</dcterms:modified>
</cp:coreProperties>
</file>