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98" d="100"/>
          <a:sy n="98" d="100"/>
        </p:scale>
        <p:origin x="82" y="187"/>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5/11/2024</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91E1F3-8506-A262-DFA8-B46F39425C66}" type="slidenum">
              <a:rPr/>
              <a:t>10</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73A7969-9FF5-DF30-339E-50386E12282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889D60-CE3B-A145-5444-D0BCF542940D}" type="slidenum">
              <a:rPr/>
              <a:t>2</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436A64-7F25-78E2-78DE-707E4A889307}" type="slidenum">
              <a:rPr/>
              <a:t>3</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248C40-B09C-EA72-0C0F-13D006E9ABBE}" type="slidenum">
              <a:rPr/>
              <a:t>4</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93D17E-60B0-8A91-46DA-AD6DA2A29DB8}" type="slidenum">
              <a:rPr/>
              <a:t>5</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697339B-D809-C3D2-A7ED-0175FDBE26E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69C14B6-55F3-E477-2DB8-1AD38E27BC17}" type="slidenum">
              <a:rPr/>
              <a:t>7</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A4B251-BF96-0580-584B-9540B063FFCA}" type="slidenum">
              <a:rPr/>
              <a:t>8</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ACA12BE-06C4-F084-7A5F-7BA172194D08}" type="slidenum">
              <a:rPr/>
              <a:t>9</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x" userDrawn="1">
  <p:cSld name="Title and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Text Placeholder 2"/>
          <p:cNvSpPr>
            <a:spLocks noGrp="1"/>
          </p:cNvSpPr>
          <p:nvPr>
            <p:ph type="body"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0F9728E7-907C-4FFD-811C-C69267086E25}"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A2AF44A-4700-45E6-84F8-62FFE41AEACC}"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5/11/2024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5/11/2024</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29" name="Rectangle 2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6" name="Picture 15"/>
          <p:cNvPicPr>
            <a:picLocks noChangeAspect="1"/>
          </p:cNvPicPr>
          <p:nvPr/>
        </p:nvPicPr>
        <p:blipFill>
          <a:blip r:embed="rId3"/>
          <a:srcRect l="13818" t="0" r="0" b="9090"/>
          <a:stretch/>
        </p:blipFill>
        <p:spPr bwMode="auto">
          <a:xfrm>
            <a:off x="3523488" y="10"/>
            <a:ext cx="8668512" cy="6857990"/>
          </a:xfrm>
          <a:prstGeom prst="rect">
            <a:avLst/>
          </a:prstGeom>
        </p:spPr>
      </p:pic>
      <p:sp>
        <p:nvSpPr>
          <p:cNvPr id="30" name="Rectangle 29"/>
          <p:cNvSpPr>
            <a:spLocks noAdjustHandles="1" noChangeArrowheads="1" noChangeAspect="1" noChangeShapeType="1" noEditPoints="1" noGrp="1" noMove="1" noResize="1" noRot="1" noTextEdit="1"/>
          </p:cNvSpPr>
          <p:nvPr/>
        </p:nvSpPr>
        <p:spPr bwMode="auto">
          <a:xfrm>
            <a:off x="3" y="0"/>
            <a:ext cx="9339205" cy="6858000"/>
          </a:xfrm>
          <a:prstGeom prst="rect">
            <a:avLst/>
          </a:prstGeom>
          <a:gradFill>
            <a:gsLst>
              <a:gs pos="0">
                <a:schemeClr val="tx1">
                  <a:alpha val="0"/>
                </a:schemeClr>
              </a:gs>
              <a:gs pos="33000">
                <a:schemeClr val="tx1">
                  <a:alpha val="64000"/>
                </a:schemeClr>
              </a:gs>
              <a:gs pos="58000">
                <a:schemeClr val="tx1"/>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ctrTitle"/>
          </p:nvPr>
        </p:nvSpPr>
        <p:spPr bwMode="auto">
          <a:xfrm>
            <a:off x="477981" y="1122363"/>
            <a:ext cx="4023360" cy="3204134"/>
          </a:xfrm>
        </p:spPr>
        <p:txBody>
          <a:bodyPr anchor="b">
            <a:normAutofit/>
          </a:bodyPr>
          <a:lstStyle/>
          <a:p>
            <a:pPr algn="l">
              <a:defRPr/>
            </a:pPr>
            <a:r>
              <a:rPr lang="en-US" sz="4800">
                <a:solidFill>
                  <a:schemeClr val="bg1"/>
                </a:solidFill>
              </a:rPr>
              <a:t>AI platforms Final Project</a:t>
            </a:r>
            <a:endParaRPr/>
          </a:p>
        </p:txBody>
      </p:sp>
      <p:sp>
        <p:nvSpPr>
          <p:cNvPr id="3" name="Subtitle 2"/>
          <p:cNvSpPr>
            <a:spLocks noGrp="1"/>
          </p:cNvSpPr>
          <p:nvPr>
            <p:ph type="subTitle" idx="1"/>
          </p:nvPr>
        </p:nvSpPr>
        <p:spPr bwMode="auto">
          <a:xfrm>
            <a:off x="477980" y="4872922"/>
            <a:ext cx="4023359" cy="1208140"/>
          </a:xfrm>
        </p:spPr>
        <p:txBody>
          <a:bodyPr>
            <a:normAutofit/>
          </a:bodyPr>
          <a:lstStyle/>
          <a:p>
            <a:pPr algn="l">
              <a:defRPr/>
            </a:pPr>
            <a:r>
              <a:rPr lang="en-US" sz="2000">
                <a:solidFill>
                  <a:schemeClr val="bg1"/>
                </a:solidFill>
              </a:rPr>
              <a:t>RAG (Retrieval-Augmented Generation)</a:t>
            </a:r>
            <a:endParaRPr/>
          </a:p>
        </p:txBody>
      </p:sp>
      <p:sp>
        <p:nvSpPr>
          <p:cNvPr id="31" name="Rectangle 30"/>
          <p:cNvSpPr>
            <a:spLocks noAdjustHandles="1" noChangeArrowheads="1" noChangeAspect="1" noChangeShapeType="1" noEditPoints="1" noGrp="1" noMove="1" noResize="1" noRot="1" noTextEdit="1"/>
          </p:cNvSpPr>
          <p:nvPr/>
        </p:nvSpPr>
        <p:spPr bwMode="auto">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28" name="Rectangle 27"/>
          <p:cNvSpPr>
            <a:spLocks noAdjustHandles="1" noChangeArrowheads="1" noChangeAspect="1" noChangeShapeType="1" noEditPoints="1" noGrp="1" noMove="1" noResize="1" noRot="1" noTextEdit="1"/>
          </p:cNvSpPr>
          <p:nvPr/>
        </p:nvSpPr>
        <p:spPr bwMode="auto">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mn-ea"/>
              <a:cs typeface="+mn-c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502865317" name="Rectangle 502865316"/>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sp>
        <p:nvSpPr>
          <p:cNvPr id="132685088" name="Title 1"/>
          <p:cNvSpPr>
            <a:spLocks noGrp="1"/>
          </p:cNvSpPr>
          <p:nvPr>
            <p:ph type="title"/>
          </p:nvPr>
        </p:nvSpPr>
        <p:spPr bwMode="auto">
          <a:xfrm>
            <a:off x="838200" y="448721"/>
            <a:ext cx="4707671" cy="1225650"/>
          </a:xfrm>
        </p:spPr>
        <p:txBody>
          <a:bodyPr anchor="b">
            <a:normAutofit/>
          </a:bodyPr>
          <a:lstStyle/>
          <a:p>
            <a:pPr>
              <a:defRPr/>
            </a:pPr>
            <a:r>
              <a:rPr lang="en-US" sz="3800" b="1" i="0" u="none" strike="noStrike" cap="none" spc="0">
                <a:solidFill>
                  <a:schemeClr val="bg1"/>
                </a:solidFill>
                <a:latin typeface="Arial"/>
                <a:ea typeface="Arial"/>
                <a:cs typeface="Arial"/>
              </a:rPr>
              <a:t>conclusion</a:t>
            </a:r>
            <a:endParaRPr lang="en-US" sz="3800" b="1" u="none">
              <a:solidFill>
                <a:schemeClr val="bg1"/>
              </a:solidFill>
            </a:endParaRPr>
          </a:p>
        </p:txBody>
      </p:sp>
      <p:cxnSp>
        <p:nvCxnSpPr>
          <p:cNvPr id="502865319" name="Straight Connector 502865318"/>
          <p:cNvCxnSpPr>
            <a:cxnSpLocks noAdjustHandles="1" noChangeArrowheads="1" noChangeAspect="1" noChangeShapeType="1" noEditPoints="1" noGrp="1" noMove="1" noResize="1" noRot="1"/>
          </p:cNvCxnSpPr>
          <p:nvPr/>
        </p:nvCxnSpPr>
        <p:spPr bwMode="auto">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2865311" name="Content Placeholder 2"/>
          <p:cNvSpPr>
            <a:spLocks noGrp="1"/>
          </p:cNvSpPr>
          <p:nvPr>
            <p:ph idx="1"/>
          </p:nvPr>
        </p:nvSpPr>
        <p:spPr bwMode="auto">
          <a:xfrm>
            <a:off x="897769" y="1909192"/>
            <a:ext cx="4586513" cy="3647709"/>
          </a:xfrm>
        </p:spPr>
        <p:txBody>
          <a:bodyPr>
            <a:normAutofit/>
          </a:bodyPr>
          <a:lstStyle/>
          <a:p>
            <a:pPr marL="0" indent="0">
              <a:buFont typeface="Arial"/>
              <a:buNone/>
              <a:defRPr/>
            </a:pPr>
            <a:r>
              <a:rPr lang="en-US" sz="2000">
                <a:solidFill>
                  <a:schemeClr val="bg1"/>
                </a:solidFill>
              </a:rPr>
              <a:t>We resolved the issues introduced with LLMs by:</a:t>
            </a:r>
            <a:endParaRPr/>
          </a:p>
          <a:p>
            <a:pPr marL="394023" indent="-394023">
              <a:buFont typeface="Arial"/>
              <a:buAutoNum type="arabicPeriod"/>
              <a:defRPr/>
            </a:pPr>
            <a:r>
              <a:rPr lang="en-US" sz="2000">
                <a:solidFill>
                  <a:schemeClr val="bg1"/>
                </a:solidFill>
              </a:rPr>
              <a:t>Giving the model a data it needed so it’s up to date.</a:t>
            </a:r>
            <a:endParaRPr/>
          </a:p>
          <a:p>
            <a:pPr marL="394023" indent="-394023">
              <a:buFont typeface="Arial"/>
              <a:buAutoNum type="arabicPeriod"/>
              <a:defRPr/>
            </a:pPr>
            <a:r>
              <a:rPr lang="en-US" sz="2000">
                <a:solidFill>
                  <a:schemeClr val="bg1"/>
                </a:solidFill>
              </a:rPr>
              <a:t>Get the data from a verified source hence the material its fed.</a:t>
            </a:r>
            <a:endParaRPr/>
          </a:p>
          <a:p>
            <a:pPr marL="0" indent="0">
              <a:buFont typeface="Arial"/>
              <a:buNone/>
              <a:defRPr/>
            </a:pPr>
            <a:endParaRPr lang="en-US" sz="2000">
              <a:solidFill>
                <a:schemeClr val="bg1"/>
              </a:solidFill>
            </a:endParaRPr>
          </a:p>
        </p:txBody>
      </p:sp>
      <p:cxnSp>
        <p:nvCxnSpPr>
          <p:cNvPr id="502865321" name="Straight Connector 502865320"/>
          <p:cNvCxnSpPr>
            <a:cxnSpLocks noAdjustHandles="1" noChangeArrowheads="1" noChangeAspect="1" noChangeShapeType="1" noEditPoints="1" noGrp="1" noMove="1" noResize="1" noRot="1"/>
          </p:cNvCxnSpPr>
          <p:nvPr/>
        </p:nvCxnSpPr>
        <p:spPr bwMode="auto">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02865313" name="Picture 502865312" descr="Magnifying glass showing decling performance"/>
          <p:cNvPicPr>
            <a:picLocks noChangeAspect="1"/>
          </p:cNvPicPr>
          <p:nvPr/>
        </p:nvPicPr>
        <p:blipFill>
          <a:blip r:embed="rId3"/>
          <a:stretch/>
        </p:blipFill>
        <p:spPr bwMode="auto">
          <a:xfrm>
            <a:off x="6525453" y="1537790"/>
            <a:ext cx="5666547" cy="378242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cover dir="l"/>
      </p:transition>
    </mc:Choice>
    <mc:Fallback>
      <p:transition spd="med" advClick="1">
        <p:cover dir="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30936" y="639520"/>
            <a:ext cx="3429000" cy="1719072"/>
          </a:xfrm>
        </p:spPr>
        <p:txBody>
          <a:bodyPr anchor="b">
            <a:normAutofit/>
          </a:bodyPr>
          <a:lstStyle/>
          <a:p>
            <a:pPr>
              <a:defRPr/>
            </a:pPr>
            <a:r>
              <a:rPr lang="en-US" sz="5400"/>
              <a:t>Done By: </a:t>
            </a:r>
            <a:endParaRPr/>
          </a:p>
        </p:txBody>
      </p:sp>
      <p:sp>
        <p:nvSpPr>
          <p:cNvPr id="11" name="sketch line"/>
          <p:cNvSpPr>
            <a:spLocks noAdjustHandles="1" noChangeArrowheads="1" noChangeAspect="1" noChangeShapeType="1" noEditPoints="1" noGrp="1" noMove="1" noResize="1" noRot="1" noTextEdit="1"/>
          </p:cNvSpPr>
          <p:nvPr/>
        </p:nvSpPr>
        <p:spPr bwMode="auto">
          <a:xfrm>
            <a:off x="643278" y="2573755"/>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stroke="1"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fill="norm"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 name="Content Placeholder 2"/>
          <p:cNvSpPr>
            <a:spLocks noGrp="1"/>
          </p:cNvSpPr>
          <p:nvPr>
            <p:ph idx="1"/>
          </p:nvPr>
        </p:nvSpPr>
        <p:spPr bwMode="auto">
          <a:xfrm>
            <a:off x="630936" y="2807208"/>
            <a:ext cx="3429000" cy="3410712"/>
          </a:xfrm>
        </p:spPr>
        <p:txBody>
          <a:bodyPr anchor="t">
            <a:normAutofit/>
          </a:bodyPr>
          <a:lstStyle/>
          <a:p>
            <a:pPr>
              <a:defRPr/>
            </a:pPr>
            <a:endParaRPr lang="en-US" sz="2200"/>
          </a:p>
          <a:p>
            <a:pPr>
              <a:defRPr/>
            </a:pPr>
            <a:endParaRPr lang="en-US" sz="2200"/>
          </a:p>
          <a:p>
            <a:pPr>
              <a:defRPr/>
            </a:pPr>
            <a:endParaRPr lang="en-US" sz="2200"/>
          </a:p>
          <a:p>
            <a:pPr>
              <a:defRPr/>
            </a:pPr>
            <a:endParaRPr lang="en-US" sz="2200"/>
          </a:p>
          <a:p>
            <a:pPr>
              <a:defRPr/>
            </a:pPr>
            <a:endParaRPr lang="en-US" sz="2200"/>
          </a:p>
        </p:txBody>
      </p:sp>
      <p:graphicFrame>
        <p:nvGraphicFramePr>
          <p:cNvPr id="4" name="Table 3"/>
          <p:cNvGraphicFramePr>
            <a:graphicFrameLocks xmlns:a="http://schemas.openxmlformats.org/drawingml/2006/main" noGrp="1"/>
          </p:cNvGraphicFramePr>
          <p:nvPr/>
        </p:nvGraphicFramePr>
        <p:xfrm>
          <a:off x="4283773" y="1499056"/>
          <a:ext cx="7684390" cy="4012408"/>
        </p:xfrm>
        <a:graphic>
          <a:graphicData uri="http://schemas.openxmlformats.org/drawingml/2006/table">
            <a:tbl>
              <a:tblPr firstRow="1" firstCol="0" lastRow="0" lastCol="0" bandRow="1" bandCol="0">
                <a:tableStyleId>{5C22544A-7EE6-4342-B048-85BDC9FD1C3A}</a:tableStyleId>
              </a:tblPr>
              <a:tblGrid>
                <a:gridCol w="4874146"/>
                <a:gridCol w="2810244"/>
              </a:tblGrid>
              <a:tr h="593353">
                <a:tc>
                  <a:txBody>
                    <a:bodyPr/>
                    <a:p>
                      <a:pPr algn="l">
                        <a:defRPr/>
                      </a:pPr>
                      <a:r>
                        <a:rPr lang="en-US" sz="2700"/>
                        <a:t>Name</a:t>
                      </a:r>
                      <a:endParaRPr/>
                    </a:p>
                  </a:txBody>
                  <a:tcPr marL="134853" marR="134853" marT="67426" marB="67426">
                    <a:solidFill>
                      <a:schemeClr val="accent2">
                        <a:lumMod val="75000"/>
                      </a:schemeClr>
                    </a:solidFill>
                  </a:tcPr>
                </a:tc>
                <a:tc>
                  <a:txBody>
                    <a:bodyPr/>
                    <a:p>
                      <a:pPr algn="l">
                        <a:defRPr/>
                      </a:pPr>
                      <a:r>
                        <a:rPr lang="en-US" sz="2700"/>
                        <a:t>ID</a:t>
                      </a:r>
                      <a:endParaRPr/>
                    </a:p>
                  </a:txBody>
                  <a:tcPr marL="134853" marR="134853" marT="67426" marB="67426">
                    <a:solidFill>
                      <a:schemeClr val="accent2">
                        <a:lumMod val="75000"/>
                      </a:schemeClr>
                    </a:solidFill>
                  </a:tcPr>
                </a:tc>
              </a:tr>
              <a:tr h="516341">
                <a:tc>
                  <a:txBody>
                    <a:bodyPr/>
                    <a:p>
                      <a:pPr algn="l">
                        <a:defRPr/>
                      </a:pPr>
                      <a:r>
                        <a:rPr lang="en-US" sz="2700"/>
                        <a:t>Hashem Ahmed Abdel hafiz </a:t>
                      </a:r>
                      <a:endParaRPr/>
                    </a:p>
                  </a:txBody>
                  <a:tcPr marL="134853" marR="134853" marT="67426" marB="67426">
                    <a:solidFill>
                      <a:schemeClr val="accent2">
                        <a:lumMod val="20000"/>
                        <a:lumOff val="80000"/>
                      </a:schemeClr>
                    </a:solidFill>
                  </a:tcPr>
                </a:tc>
                <a:tc>
                  <a:txBody>
                    <a:bodyPr/>
                    <a:p>
                      <a:pPr algn="l">
                        <a:defRPr/>
                      </a:pPr>
                      <a:r>
                        <a:rPr lang="en-US" sz="2700"/>
                        <a:t>20221445676</a:t>
                      </a:r>
                      <a:endParaRPr/>
                    </a:p>
                  </a:txBody>
                  <a:tcPr marL="134853" marR="134853" marT="67426" marB="67426">
                    <a:solidFill>
                      <a:schemeClr val="accent2">
                        <a:lumMod val="20000"/>
                        <a:lumOff val="80000"/>
                      </a:schemeClr>
                    </a:solidFill>
                  </a:tcPr>
                </a:tc>
              </a:tr>
              <a:tr h="593353">
                <a:tc>
                  <a:txBody>
                    <a:bodyPr/>
                    <a:p>
                      <a:pPr algn="l">
                        <a:defRPr/>
                      </a:pPr>
                      <a:r>
                        <a:rPr lang="en-US" sz="2700"/>
                        <a:t>Hussein Hesham Ibrahim</a:t>
                      </a:r>
                      <a:endParaRPr/>
                    </a:p>
                  </a:txBody>
                  <a:tcPr marL="134853" marR="134853" marT="67426" marB="67426">
                    <a:solidFill>
                      <a:schemeClr val="accent2">
                        <a:lumMod val="60000"/>
                        <a:lumOff val="40000"/>
                      </a:schemeClr>
                    </a:solidFill>
                  </a:tcPr>
                </a:tc>
                <a:tc>
                  <a:txBody>
                    <a:bodyPr/>
                    <a:p>
                      <a:pPr marL="0" marR="0" lvl="0" indent="0" algn="l" defTabSz="914400">
                        <a:lnSpc>
                          <a:spcPct val="100000"/>
                        </a:lnSpc>
                        <a:spcBef>
                          <a:spcPts val="0"/>
                        </a:spcBef>
                        <a:spcAft>
                          <a:spcPts val="0"/>
                        </a:spcAft>
                        <a:buClrTx/>
                        <a:buSzTx/>
                        <a:buFontTx/>
                        <a:buNone/>
                        <a:defRPr/>
                      </a:pPr>
                      <a:r>
                        <a:rPr lang="en-US" sz="2700"/>
                        <a:t>20221372791</a:t>
                      </a:r>
                      <a:endParaRPr/>
                    </a:p>
                  </a:txBody>
                  <a:tcPr marL="134853" marR="134853" marT="67426" marB="67426">
                    <a:solidFill>
                      <a:schemeClr val="accent2">
                        <a:lumMod val="60000"/>
                        <a:lumOff val="40000"/>
                      </a:schemeClr>
                    </a:solidFill>
                  </a:tcPr>
                </a:tc>
              </a:tr>
              <a:tr h="534801">
                <a:tc>
                  <a:txBody>
                    <a:bodyPr/>
                    <a:p>
                      <a:pPr algn="l">
                        <a:defRPr/>
                      </a:pPr>
                      <a:r>
                        <a:rPr lang="en-US" sz="2700"/>
                        <a:t>AbdelRahman</a:t>
                      </a:r>
                      <a:r>
                        <a:rPr lang="en-US" sz="2700"/>
                        <a:t> Ahmed </a:t>
                      </a:r>
                      <a:r>
                        <a:rPr lang="en-US" sz="2700"/>
                        <a:t>Fathi</a:t>
                      </a:r>
                      <a:endParaRPr lang="en-US" sz="2700"/>
                    </a:p>
                  </a:txBody>
                  <a:tcPr marL="134853" marR="134853" marT="67426" marB="67426">
                    <a:solidFill>
                      <a:schemeClr val="accent2">
                        <a:lumMod val="20000"/>
                        <a:lumOff val="80000"/>
                      </a:schemeClr>
                    </a:solidFill>
                  </a:tcPr>
                </a:tc>
                <a:tc>
                  <a:txBody>
                    <a:bodyPr/>
                    <a:p>
                      <a:pPr algn="l">
                        <a:defRPr/>
                      </a:pPr>
                      <a:r>
                        <a:rPr lang="en-US" sz="2700"/>
                        <a:t>20221441784</a:t>
                      </a:r>
                      <a:endParaRPr/>
                    </a:p>
                  </a:txBody>
                  <a:tcPr marL="134853" marR="134853" marT="67426" marB="67426">
                    <a:solidFill>
                      <a:schemeClr val="accent2">
                        <a:lumMod val="20000"/>
                        <a:lumOff val="80000"/>
                      </a:schemeClr>
                    </a:solidFill>
                  </a:tcPr>
                </a:tc>
              </a:tr>
              <a:tr h="593353">
                <a:tc>
                  <a:txBody>
                    <a:bodyPr/>
                    <a:p>
                      <a:pPr algn="l">
                        <a:defRPr/>
                      </a:pPr>
                      <a:r>
                        <a:rPr lang="en-US" sz="2700"/>
                        <a:t>Antonios</a:t>
                      </a:r>
                      <a:r>
                        <a:rPr lang="en-US" sz="2700"/>
                        <a:t> Gerges </a:t>
                      </a:r>
                      <a:r>
                        <a:rPr lang="en-US" sz="2700"/>
                        <a:t>Nageh</a:t>
                      </a:r>
                      <a:r>
                        <a:rPr lang="en-US" sz="2700"/>
                        <a:t> </a:t>
                      </a:r>
                      <a:endParaRPr/>
                    </a:p>
                  </a:txBody>
                  <a:tcPr marL="134853" marR="134853" marT="67426" marB="67426">
                    <a:solidFill>
                      <a:schemeClr val="accent2">
                        <a:lumMod val="60000"/>
                        <a:lumOff val="40000"/>
                      </a:schemeClr>
                    </a:solidFill>
                  </a:tcPr>
                </a:tc>
                <a:tc>
                  <a:txBody>
                    <a:bodyPr/>
                    <a:p>
                      <a:pPr algn="l">
                        <a:defRPr/>
                      </a:pPr>
                      <a:r>
                        <a:rPr lang="en-US" sz="2700"/>
                        <a:t>20221903971</a:t>
                      </a:r>
                      <a:endParaRPr/>
                    </a:p>
                  </a:txBody>
                  <a:tcPr marL="134853" marR="134853" marT="67426" marB="67426">
                    <a:solidFill>
                      <a:schemeClr val="accent2">
                        <a:lumMod val="60000"/>
                        <a:lumOff val="40000"/>
                      </a:schemeClr>
                    </a:solidFill>
                  </a:tcPr>
                </a:tc>
              </a:tr>
              <a:tr h="494396">
                <a:tc>
                  <a:txBody>
                    <a:bodyPr/>
                    <a:p>
                      <a:pPr algn="l">
                        <a:defRPr/>
                      </a:pPr>
                      <a:r>
                        <a:rPr lang="en-US" sz="2700"/>
                        <a:t>Youssef Ibrahim Shehata </a:t>
                      </a:r>
                      <a:endParaRPr/>
                    </a:p>
                  </a:txBody>
                  <a:tcPr marL="134853" marR="134853" marT="67426" marB="67426">
                    <a:solidFill>
                      <a:schemeClr val="accent2">
                        <a:lumMod val="20000"/>
                        <a:lumOff val="80000"/>
                      </a:schemeClr>
                    </a:solidFill>
                  </a:tcPr>
                </a:tc>
                <a:tc>
                  <a:txBody>
                    <a:bodyPr/>
                    <a:p>
                      <a:pPr algn="l">
                        <a:defRPr/>
                      </a:pPr>
                      <a:r>
                        <a:rPr lang="en-US" sz="2700"/>
                        <a:t>2103127</a:t>
                      </a:r>
                      <a:endParaRPr/>
                    </a:p>
                  </a:txBody>
                  <a:tcPr marL="134853" marR="134853" marT="67426" marB="67426">
                    <a:solidFill>
                      <a:schemeClr val="accent2">
                        <a:lumMod val="20000"/>
                        <a:lumOff val="80000"/>
                      </a:schemeClr>
                    </a:solidFill>
                  </a:tcPr>
                </a:tc>
              </a:tr>
              <a:tr h="593353">
                <a:tc>
                  <a:txBody>
                    <a:bodyPr/>
                    <a:p>
                      <a:pPr algn="l">
                        <a:defRPr/>
                      </a:pPr>
                      <a:r>
                        <a:rPr lang="en-US" sz="2700"/>
                        <a:t>AbdelRahman</a:t>
                      </a:r>
                      <a:r>
                        <a:rPr lang="en-US" sz="2700"/>
                        <a:t> Tarek Zaki </a:t>
                      </a:r>
                      <a:endParaRPr/>
                    </a:p>
                  </a:txBody>
                  <a:tcPr marL="134853" marR="134853" marT="67426" marB="67426">
                    <a:solidFill>
                      <a:schemeClr val="accent2">
                        <a:lumMod val="60000"/>
                        <a:lumOff val="40000"/>
                      </a:schemeClr>
                    </a:solidFill>
                  </a:tcPr>
                </a:tc>
                <a:tc>
                  <a:txBody>
                    <a:bodyPr/>
                    <a:p>
                      <a:pPr algn="l">
                        <a:defRPr/>
                      </a:pPr>
                      <a:r>
                        <a:rPr lang="en-US" sz="2700"/>
                        <a:t>20221442265</a:t>
                      </a:r>
                      <a:endParaRPr/>
                    </a:p>
                  </a:txBody>
                  <a:tcPr marL="134853" marR="134853" marT="67426" marB="67426">
                    <a:solidFill>
                      <a:schemeClr val="accent2">
                        <a:lumMod val="60000"/>
                        <a:lumOff val="40000"/>
                      </a:schemeClr>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00" advClick="1">
        <p:fade thruBlk="0"/>
      </p:transition>
    </mc:Choice>
    <mc:Fallback>
      <p:transition spd="med"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07650711" name="Rectangle 2007650710"/>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sp>
        <p:nvSpPr>
          <p:cNvPr id="355582128" name="Title 1"/>
          <p:cNvSpPr>
            <a:spLocks noGrp="1"/>
          </p:cNvSpPr>
          <p:nvPr>
            <p:ph type="title"/>
          </p:nvPr>
        </p:nvSpPr>
        <p:spPr bwMode="auto">
          <a:xfrm>
            <a:off x="838200" y="448721"/>
            <a:ext cx="4707671" cy="1225650"/>
          </a:xfrm>
        </p:spPr>
        <p:txBody>
          <a:bodyPr anchor="b">
            <a:normAutofit/>
          </a:bodyPr>
          <a:lstStyle/>
          <a:p>
            <a:pPr>
              <a:defRPr/>
            </a:pPr>
            <a:r>
              <a:rPr lang="en-US" sz="3800">
                <a:solidFill>
                  <a:schemeClr val="bg1"/>
                </a:solidFill>
              </a:rPr>
              <a:t>LLMs challenges</a:t>
            </a:r>
            <a:endParaRPr/>
          </a:p>
        </p:txBody>
      </p:sp>
      <p:cxnSp>
        <p:nvCxnSpPr>
          <p:cNvPr id="2007650747" name="Straight Connector 2007650746"/>
          <p:cNvCxnSpPr>
            <a:cxnSpLocks noAdjustHandles="1" noChangeArrowheads="1" noChangeAspect="1" noChangeShapeType="1" noEditPoints="1" noGrp="1" noMove="1" noResize="1" noRot="1"/>
          </p:cNvCxnSpPr>
          <p:nvPr/>
        </p:nvCxnSpPr>
        <p:spPr bwMode="auto">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007650701" name="Content Placeholder 2"/>
          <p:cNvSpPr>
            <a:spLocks noGrp="1"/>
          </p:cNvSpPr>
          <p:nvPr>
            <p:ph idx="1"/>
          </p:nvPr>
        </p:nvSpPr>
        <p:spPr bwMode="auto">
          <a:xfrm>
            <a:off x="897769" y="1909192"/>
            <a:ext cx="4586513" cy="3647709"/>
          </a:xfrm>
        </p:spPr>
        <p:txBody>
          <a:bodyPr>
            <a:normAutofit/>
          </a:bodyPr>
          <a:lstStyle/>
          <a:p>
            <a:pPr marL="0" indent="0">
              <a:buFont typeface="Arial"/>
              <a:buNone/>
              <a:defRPr/>
            </a:pPr>
            <a:r>
              <a:rPr lang="en-US" sz="2000">
                <a:solidFill>
                  <a:schemeClr val="bg1"/>
                </a:solidFill>
              </a:rPr>
              <a:t>If we asked ChatGPT-3 a simple question:</a:t>
            </a:r>
            <a:endParaRPr/>
          </a:p>
          <a:p>
            <a:pPr marL="0" indent="0">
              <a:buFont typeface="Arial"/>
              <a:buNone/>
              <a:defRPr/>
            </a:pPr>
            <a:endParaRPr lang="en-US" sz="2000">
              <a:solidFill>
                <a:schemeClr val="bg1"/>
              </a:solidFill>
            </a:endParaRPr>
          </a:p>
          <a:p>
            <a:pPr marL="0" indent="0">
              <a:buFont typeface="Arial"/>
              <a:buNone/>
              <a:defRPr/>
            </a:pPr>
            <a:endParaRPr lang="en-US" sz="2000">
              <a:solidFill>
                <a:schemeClr val="bg1"/>
              </a:solidFill>
            </a:endParaRPr>
          </a:p>
        </p:txBody>
      </p:sp>
      <p:cxnSp>
        <p:nvCxnSpPr>
          <p:cNvPr id="2007650748" name="Straight Connector 2007650747"/>
          <p:cNvCxnSpPr>
            <a:cxnSpLocks noAdjustHandles="1" noChangeArrowheads="1" noChangeAspect="1" noChangeShapeType="1" noEditPoints="1" noGrp="1" noMove="1" noResize="1" noRot="1"/>
          </p:cNvCxnSpPr>
          <p:nvPr/>
        </p:nvCxnSpPr>
        <p:spPr bwMode="auto">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01931062" name="Picture 1101931061"/>
          <p:cNvPicPr>
            <a:picLocks noChangeAspect="1"/>
          </p:cNvPicPr>
          <p:nvPr/>
        </p:nvPicPr>
        <p:blipFill>
          <a:blip r:embed="rId3"/>
          <a:stretch/>
        </p:blipFill>
        <p:spPr bwMode="auto">
          <a:xfrm>
            <a:off x="831873" y="2752599"/>
            <a:ext cx="7084646" cy="23556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pull dir="l"/>
      </p:transition>
    </mc:Choice>
    <mc:Fallback>
      <p:transition spd="med" advClick="1">
        <p:pull dir="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59954216" name="Rectangle 1559954215"/>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sp>
        <p:nvSpPr>
          <p:cNvPr id="1559954194" name="Content Placeholder 2"/>
          <p:cNvSpPr>
            <a:spLocks noGrp="1"/>
          </p:cNvSpPr>
          <p:nvPr>
            <p:ph idx="1"/>
          </p:nvPr>
        </p:nvSpPr>
        <p:spPr bwMode="auto">
          <a:xfrm>
            <a:off x="787201" y="1365071"/>
            <a:ext cx="4707671" cy="2334517"/>
          </a:xfrm>
        </p:spPr>
        <p:txBody>
          <a:bodyPr>
            <a:normAutofit/>
          </a:bodyPr>
          <a:lstStyle/>
          <a:p>
            <a:pPr marL="0" indent="0">
              <a:buFont typeface="Arial"/>
              <a:buNone/>
              <a:defRPr/>
            </a:pPr>
            <a:r>
              <a:rPr lang="en-US" sz="2000">
                <a:solidFill>
                  <a:schemeClr val="bg1"/>
                </a:solidFill>
              </a:rPr>
              <a:t>As we can see ChatGPT-3 was very confident with his answer.</a:t>
            </a:r>
            <a:endParaRPr/>
          </a:p>
          <a:p>
            <a:pPr marL="0" indent="0">
              <a:buFont typeface="Arial"/>
              <a:buNone/>
              <a:defRPr/>
            </a:pPr>
            <a:r>
              <a:rPr lang="en-US" sz="2000">
                <a:solidFill>
                  <a:schemeClr val="bg1"/>
                </a:solidFill>
              </a:rPr>
              <a:t>This is the data it was fed.</a:t>
            </a:r>
            <a:endParaRPr/>
          </a:p>
          <a:p>
            <a:pPr marL="0" indent="0">
              <a:buFont typeface="Arial"/>
              <a:buNone/>
              <a:defRPr/>
            </a:pPr>
            <a:r>
              <a:rPr lang="en-US" sz="2000" b="1">
                <a:solidFill>
                  <a:schemeClr val="bg1"/>
                </a:solidFill>
              </a:rPr>
              <a:t>THE ANSWER IS WRONG</a:t>
            </a:r>
            <a:endParaRPr/>
          </a:p>
          <a:p>
            <a:pPr marL="0" indent="0">
              <a:buFont typeface="Arial"/>
              <a:buNone/>
              <a:defRPr/>
            </a:pPr>
            <a:r>
              <a:rPr lang="en-US" sz="2000" b="0">
                <a:solidFill>
                  <a:schemeClr val="bg1"/>
                </a:solidFill>
              </a:rPr>
              <a:t>The planet with the most number of moons is</a:t>
            </a:r>
            <a:r>
              <a:rPr lang="en-US" sz="2000" b="1">
                <a:solidFill>
                  <a:schemeClr val="bg1"/>
                </a:solidFill>
              </a:rPr>
              <a:t> Saturn</a:t>
            </a:r>
            <a:endParaRPr/>
          </a:p>
        </p:txBody>
      </p:sp>
      <p:pic>
        <p:nvPicPr>
          <p:cNvPr id="706219886" name="Picture 706219885"/>
          <p:cNvPicPr>
            <a:picLocks noChangeAspect="1"/>
          </p:cNvPicPr>
          <p:nvPr/>
        </p:nvPicPr>
        <p:blipFill>
          <a:blip r:embed="rId3"/>
          <a:stretch/>
        </p:blipFill>
        <p:spPr bwMode="auto">
          <a:xfrm>
            <a:off x="5745362" y="3134323"/>
            <a:ext cx="5659438" cy="2334517"/>
          </a:xfrm>
          <a:prstGeom prst="rect">
            <a:avLst/>
          </a:prstGeom>
        </p:spPr>
      </p:pic>
      <p:sp>
        <p:nvSpPr>
          <p:cNvPr id="1559954217" name="Rectangle 1559954216"/>
          <p:cNvSpPr>
            <a:spLocks noAdjustHandles="1" noChangeArrowheads="1" noChangeAspect="1" noChangeShapeType="1" noEditPoints="1" noGrp="1" noMove="1" noResize="1" noRot="1" noTextEdit="1"/>
          </p:cNvSpPr>
          <p:nvPr/>
        </p:nvSpPr>
        <p:spPr bwMode="auto">
          <a:xfrm>
            <a:off x="126206" y="115192"/>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59954218" name="Rectangle 1559954217"/>
          <p:cNvSpPr>
            <a:spLocks noAdjustHandles="1" noChangeArrowheads="1" noChangeAspect="1" noChangeShapeType="1" noEditPoints="1" noGrp="1" noMove="1" noResize="1" noRot="1" noTextEdit="1"/>
          </p:cNvSpPr>
          <p:nvPr/>
        </p:nvSpPr>
        <p:spPr bwMode="auto">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push dir="u"/>
      </p:transition>
    </mc:Choice>
    <mc:Fallback>
      <p:transition spd="med" advClick="1">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86852967" name="Rectangle 2086852966"/>
          <p:cNvSpPr>
            <a:spLocks noAdjustHandles="1" noChangeArrowheads="1" noChangeAspect="1" noChangeShapeType="1" noEditPoints="1" noGrp="1" noMove="1" noResize="1" noRot="1" noTextEdit="1"/>
          </p:cNvSpPr>
          <p:nvPr/>
        </p:nvSpPr>
        <p:spPr bwMode="auto">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bg1"/>
              </a:solidFill>
            </a:endParaRPr>
          </a:p>
        </p:txBody>
      </p:sp>
      <p:sp>
        <p:nvSpPr>
          <p:cNvPr id="2086852961" name="Title 1"/>
          <p:cNvSpPr>
            <a:spLocks noGrp="1"/>
          </p:cNvSpPr>
          <p:nvPr>
            <p:ph type="title"/>
          </p:nvPr>
        </p:nvSpPr>
        <p:spPr bwMode="auto">
          <a:xfrm>
            <a:off x="838200" y="448721"/>
            <a:ext cx="4707671" cy="1225650"/>
          </a:xfrm>
        </p:spPr>
        <p:txBody>
          <a:bodyPr anchor="b">
            <a:normAutofit/>
          </a:bodyPr>
          <a:lstStyle/>
          <a:p>
            <a:pPr>
              <a:defRPr/>
            </a:pPr>
            <a:r>
              <a:rPr lang="en-US" sz="3800" b="1" u="sng">
                <a:solidFill>
                  <a:schemeClr val="bg1"/>
                </a:solidFill>
              </a:rPr>
              <a:t>LLMs challenges</a:t>
            </a:r>
            <a:endParaRPr lang="en-US" sz="3800">
              <a:solidFill>
                <a:schemeClr val="bg1"/>
              </a:solidFill>
            </a:endParaRPr>
          </a:p>
        </p:txBody>
      </p:sp>
      <p:cxnSp>
        <p:nvCxnSpPr>
          <p:cNvPr id="2086852969" name="Straight Connector 2086852968"/>
          <p:cNvCxnSpPr>
            <a:cxnSpLocks noAdjustHandles="1" noChangeArrowheads="1" noChangeAspect="1" noChangeShapeType="1" noEditPoints="1" noGrp="1" noMove="1" noResize="1" noRot="1"/>
          </p:cNvCxnSpPr>
          <p:nvPr/>
        </p:nvCxnSpPr>
        <p:spPr bwMode="auto">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15101830" name="Content Placeholder 2"/>
          <p:cNvSpPr>
            <a:spLocks noGrp="1"/>
          </p:cNvSpPr>
          <p:nvPr>
            <p:ph idx="1"/>
          </p:nvPr>
        </p:nvSpPr>
        <p:spPr bwMode="auto">
          <a:xfrm>
            <a:off x="897769" y="1909192"/>
            <a:ext cx="4586513" cy="3647709"/>
          </a:xfrm>
        </p:spPr>
        <p:txBody>
          <a:bodyPr>
            <a:normAutofit/>
          </a:bodyPr>
          <a:lstStyle/>
          <a:p>
            <a:pPr marL="0" indent="0">
              <a:buFont typeface="Arial"/>
              <a:buNone/>
              <a:defRPr/>
            </a:pPr>
            <a:r>
              <a:rPr lang="en-US" sz="2000">
                <a:solidFill>
                  <a:schemeClr val="bg1"/>
                </a:solidFill>
              </a:rPr>
              <a:t>From the Example given, we can conclude that we are facing two challenges:</a:t>
            </a:r>
            <a:endParaRPr/>
          </a:p>
          <a:p>
            <a:pPr marL="394023" indent="-394023">
              <a:buFont typeface="Arial"/>
              <a:buAutoNum type="arabicPeriod"/>
              <a:defRPr/>
            </a:pPr>
            <a:r>
              <a:rPr lang="en-US" sz="2000">
                <a:solidFill>
                  <a:schemeClr val="bg1"/>
                </a:solidFill>
              </a:rPr>
              <a:t>No source</a:t>
            </a:r>
            <a:endParaRPr/>
          </a:p>
          <a:p>
            <a:pPr marL="394023" indent="-394023">
              <a:buFont typeface="Arial"/>
              <a:buAutoNum type="arabicPeriod"/>
              <a:defRPr/>
            </a:pPr>
            <a:r>
              <a:rPr lang="en-US" sz="2000">
                <a:solidFill>
                  <a:schemeClr val="bg1"/>
                </a:solidFill>
              </a:rPr>
              <a:t>Out of Date</a:t>
            </a:r>
            <a:endParaRPr/>
          </a:p>
          <a:p>
            <a:pPr marL="0" indent="0">
              <a:buFont typeface="Arial"/>
              <a:buNone/>
              <a:defRPr/>
            </a:pPr>
            <a:r>
              <a:rPr lang="en-US" sz="2000">
                <a:solidFill>
                  <a:schemeClr val="bg1"/>
                </a:solidFill>
              </a:rPr>
              <a:t>So, we use </a:t>
            </a:r>
            <a:r>
              <a:rPr lang="en-US" sz="2000" b="1">
                <a:solidFill>
                  <a:schemeClr val="bg1"/>
                </a:solidFill>
              </a:rPr>
              <a:t>RAG </a:t>
            </a:r>
            <a:r>
              <a:rPr lang="en-US" sz="2000">
                <a:solidFill>
                  <a:schemeClr val="bg1"/>
                </a:solidFill>
              </a:rPr>
              <a:t>to solve this problem.</a:t>
            </a:r>
            <a:endParaRPr/>
          </a:p>
          <a:p>
            <a:pPr marL="0" indent="0">
              <a:buFont typeface="Arial"/>
              <a:buNone/>
              <a:defRPr/>
            </a:pPr>
            <a:r>
              <a:rPr lang="en-US" sz="2000">
                <a:solidFill>
                  <a:schemeClr val="bg1"/>
                </a:solidFill>
                <a:latin typeface="Asana"/>
                <a:ea typeface="Asana"/>
                <a:cs typeface="Asana"/>
              </a:rPr>
              <a:t>T</a:t>
            </a:r>
            <a:r>
              <a:rPr lang="en-US" sz="2000" b="0" i="0" u="none">
                <a:solidFill>
                  <a:schemeClr val="bg1"/>
                </a:solidFill>
                <a:latin typeface="Asana"/>
                <a:ea typeface="Asana"/>
                <a:cs typeface="Asana"/>
              </a:rPr>
              <a:t>he limitations of traditional LLMs, such as their tendency to provide outdated or unsupported information</a:t>
            </a:r>
            <a:endParaRPr lang="en-US" sz="2000">
              <a:solidFill>
                <a:schemeClr val="bg1"/>
              </a:solidFill>
            </a:endParaRPr>
          </a:p>
        </p:txBody>
      </p:sp>
      <p:cxnSp>
        <p:nvCxnSpPr>
          <p:cNvPr id="2086852971" name="Straight Connector 2086852970"/>
          <p:cNvCxnSpPr>
            <a:cxnSpLocks noAdjustHandles="1" noChangeArrowheads="1" noChangeAspect="1" noChangeShapeType="1" noEditPoints="1" noGrp="1" noMove="1" noResize="1" noRot="1"/>
          </p:cNvCxnSpPr>
          <p:nvPr/>
        </p:nvCxnSpPr>
        <p:spPr bwMode="auto">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086852963" name="Picture 2086852962" descr="Maze"/>
          <p:cNvPicPr>
            <a:picLocks noChangeAspect="1"/>
          </p:cNvPicPr>
          <p:nvPr/>
        </p:nvPicPr>
        <p:blipFill>
          <a:blip r:embed="rId3"/>
          <a:srcRect l="19362" t="0" r="25483" b="-1"/>
          <a:stretch/>
        </p:blipFill>
        <p:spPr bwMode="auto">
          <a:xfrm>
            <a:off x="6525453" y="10"/>
            <a:ext cx="5666547" cy="685799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push dir="u"/>
      </p:transition>
    </mc:Choice>
    <mc:Fallback>
      <p:transition spd="med" advClick="1">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2075049242" name="Rectangle 2075049241"/>
          <p:cNvSpPr>
            <a:spLocks noAdjustHandles="1" noChangeArrowheads="1" noChangeAspect="1" noChangeShapeType="1" noEditPoints="1" noGrp="1" noMove="1" noResize="1" noRot="1" noTextEdit="1"/>
          </p:cNvSpPr>
          <p:nvPr/>
        </p:nvSpPr>
        <p:spPr bwMode="auto">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75049244" name="Rectangle 2075049243"/>
          <p:cNvSpPr>
            <a:spLocks noAdjustHandles="1" noChangeArrowheads="1" noChangeAspect="1" noChangeShapeType="1" noEditPoints="1" noGrp="1" noMove="1" noResize="1" noRot="1" noTextEdit="1"/>
          </p:cNvSpPr>
          <p:nvPr/>
        </p:nvSpPr>
        <p:spPr bwMode="auto">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75049246" name="Arc 2075049245"/>
          <p:cNvSpPr>
            <a:spLocks noAdjustHandles="1" noChangeArrowheads="1" noChangeAspect="1" noChangeShapeType="1" noEditPoints="1" noGrp="1" noMove="1" noResize="1" noRot="1" noTextEdit="1"/>
          </p:cNvSpPr>
          <p:nvPr/>
        </p:nvSpPr>
        <p:spPr bwMode="auto">
          <a:xfrm rot="20746106">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srgbClr val="000000"/>
              </a:solidFill>
              <a:latin typeface="Calibri"/>
              <a:ea typeface="+mn-ea"/>
              <a:cs typeface="+mn-cs"/>
            </a:endParaRPr>
          </a:p>
        </p:txBody>
      </p:sp>
      <p:sp>
        <p:nvSpPr>
          <p:cNvPr id="183828378" name="Title 1"/>
          <p:cNvSpPr>
            <a:spLocks noGrp="1"/>
          </p:cNvSpPr>
          <p:nvPr>
            <p:ph type="title"/>
          </p:nvPr>
        </p:nvSpPr>
        <p:spPr bwMode="auto">
          <a:xfrm>
            <a:off x="838200" y="643467"/>
            <a:ext cx="2951205" cy="5571066"/>
          </a:xfrm>
        </p:spPr>
        <p:txBody>
          <a:bodyPr>
            <a:normAutofit/>
          </a:bodyPr>
          <a:lstStyle/>
          <a:p>
            <a:pPr>
              <a:defRPr/>
            </a:pPr>
            <a:r>
              <a:rPr lang="en-US" b="1">
                <a:solidFill>
                  <a:srgbClr val="FFFFFF"/>
                </a:solidFill>
              </a:rPr>
              <a:t>What is RAG?</a:t>
            </a:r>
            <a:endParaRPr/>
          </a:p>
        </p:txBody>
      </p:sp>
      <p:pic>
        <p:nvPicPr>
          <p:cNvPr id="1859643575" name="Content Placeholder 1859643574"/>
          <p:cNvPicPr>
            <a:picLocks noChangeAspect="1"/>
          </p:cNvPicPr>
          <p:nvPr/>
        </p:nvPicPr>
        <p:blipFill>
          <a:blip r:embed="rId3"/>
          <a:stretch/>
        </p:blipFill>
        <p:spPr bwMode="auto">
          <a:xfrm>
            <a:off x="5293884" y="1901077"/>
            <a:ext cx="5885884" cy="2435074"/>
          </a:xfrm>
          <a:prstGeom prst="rect">
            <a:avLst/>
          </a:prstGeom>
          <a:effectLst/>
        </p:spPr>
      </p:pic>
      <p:sp>
        <p:nvSpPr>
          <p:cNvPr id="335849059" name="Slide Number Placeholder 5"/>
          <p:cNvSpPr/>
          <p:nvPr/>
        </p:nvSpPr>
        <p:spPr bwMode="auto">
          <a:xfrm>
            <a:off x="9896296" y="4818184"/>
            <a:ext cx="1644450" cy="218879"/>
          </a:xfrm>
          <a:prstGeom prst="rect">
            <a:avLst/>
          </a:prstGeom>
        </p:spPr>
        <p:txBody>
          <a:bodyPr/>
          <a:lstStyle/>
          <a:p>
            <a:pPr defTabSz="539496">
              <a:spcAft>
                <a:spcPts val="600"/>
              </a:spcAft>
              <a:defRPr/>
            </a:pPr>
            <a:fld id="{444416B3-D7E2-59FA-7DAF-665F5942DB73}" type="slidenum">
              <a:rPr lang="en-US" sz="1050">
                <a:solidFill>
                  <a:schemeClr val="tx1"/>
                </a:solidFill>
                <a:latin typeface="+mn-lt"/>
                <a:ea typeface="+mn-ea"/>
                <a:cs typeface="+mn-cs"/>
              </a:rPr>
              <a:t>5</a:t>
            </a:fld>
            <a:endParaRPr/>
          </a:p>
        </p:txBody>
      </p:sp>
      <p:sp>
        <p:nvSpPr>
          <p:cNvPr id="573211023" name="TextBox 573211022"/>
          <p:cNvSpPr txBox="1"/>
          <p:nvPr/>
        </p:nvSpPr>
        <p:spPr bwMode="auto">
          <a:xfrm>
            <a:off x="6987600" y="4165702"/>
            <a:ext cx="733214" cy="28373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300" b="1">
                <a:solidFill>
                  <a:srgbClr val="005993"/>
                </a:solidFill>
                <a:latin typeface="+mn-lt"/>
                <a:ea typeface="+mn-ea"/>
                <a:cs typeface="+mn-cs"/>
              </a:rPr>
              <a:t>NA</a:t>
            </a:r>
            <a:r>
              <a:rPr lang="en-US" sz="1300" b="1">
                <a:solidFill>
                  <a:srgbClr val="005993"/>
                </a:solidFill>
              </a:rPr>
              <a:t>S</a:t>
            </a:r>
            <a:r>
              <a:rPr lang="en-US" sz="1300" b="1">
                <a:solidFill>
                  <a:srgbClr val="005993"/>
                </a:solidFill>
                <a:latin typeface="+mn-lt"/>
                <a:ea typeface="+mn-ea"/>
                <a:cs typeface="+mn-cs"/>
              </a:rPr>
              <a:t>A</a:t>
            </a:r>
            <a:endParaRPr lang="en-US" sz="2200" b="1">
              <a:solidFill>
                <a:srgbClr val="00B0F0"/>
              </a:solidFill>
            </a:endParaRPr>
          </a:p>
        </p:txBody>
      </p:sp>
      <p:sp>
        <p:nvSpPr>
          <p:cNvPr id="1220466281" name="TextBox 1220466280"/>
          <p:cNvSpPr txBox="1"/>
          <p:nvPr/>
        </p:nvSpPr>
        <p:spPr bwMode="auto">
          <a:xfrm>
            <a:off x="6215653" y="2394468"/>
            <a:ext cx="807715" cy="26629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200" b="1">
                <a:solidFill>
                  <a:srgbClr val="B30000"/>
                </a:solidFill>
                <a:latin typeface="+mn-lt"/>
                <a:ea typeface="+mn-ea"/>
                <a:cs typeface="+mn-cs"/>
              </a:rPr>
              <a:t>Moons?</a:t>
            </a:r>
            <a:endParaRPr lang="en-US" sz="2000" b="1">
              <a:solidFill>
                <a:srgbClr val="FF0000"/>
              </a:solidFill>
            </a:endParaRPr>
          </a:p>
        </p:txBody>
      </p:sp>
      <p:sp>
        <p:nvSpPr>
          <p:cNvPr id="964886694" name="TextBox 964886693"/>
          <p:cNvSpPr txBox="1"/>
          <p:nvPr/>
        </p:nvSpPr>
        <p:spPr bwMode="auto">
          <a:xfrm>
            <a:off x="9396882" y="2358032"/>
            <a:ext cx="1083284" cy="56207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050" b="1">
                <a:solidFill>
                  <a:srgbClr val="7030A0"/>
                </a:solidFill>
                <a:latin typeface="+mn-lt"/>
                <a:ea typeface="+mn-ea"/>
                <a:cs typeface="+mn-cs"/>
              </a:rPr>
              <a:t>The Answer according to NASA</a:t>
            </a:r>
            <a:endParaRPr lang="en-US"/>
          </a:p>
        </p:txBody>
      </p:sp>
      <p:sp>
        <p:nvSpPr>
          <p:cNvPr id="2075049237" name="TextBox 2075049236"/>
          <p:cNvSpPr txBox="1"/>
          <p:nvPr/>
        </p:nvSpPr>
        <p:spPr bwMode="auto">
          <a:xfrm>
            <a:off x="5237018" y="2791247"/>
            <a:ext cx="1232721" cy="767626"/>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550">
                <a:solidFill>
                  <a:schemeClr val="tx1"/>
                </a:solidFill>
                <a:latin typeface="+mn-lt"/>
                <a:ea typeface="+mn-ea"/>
                <a:cs typeface="+mn-cs"/>
              </a:rPr>
              <a:t>The </a:t>
            </a:r>
            <a:r>
              <a:rPr lang="en-US" sz="1550" b="1">
                <a:solidFill>
                  <a:srgbClr val="FF0000"/>
                </a:solidFill>
                <a:latin typeface="+mn-lt"/>
                <a:ea typeface="+mn-ea"/>
                <a:cs typeface="+mn-cs"/>
              </a:rPr>
              <a:t>user</a:t>
            </a:r>
            <a:r>
              <a:rPr lang="en-US" sz="1550" b="1">
                <a:solidFill>
                  <a:schemeClr val="tx1"/>
                </a:solidFill>
                <a:latin typeface="+mn-lt"/>
                <a:ea typeface="+mn-ea"/>
                <a:cs typeface="+mn-cs"/>
              </a:rPr>
              <a:t> </a:t>
            </a:r>
            <a:r>
              <a:rPr lang="en-US" sz="1550">
                <a:solidFill>
                  <a:schemeClr val="tx1"/>
                </a:solidFill>
                <a:latin typeface="+mn-lt"/>
                <a:ea typeface="+mn-ea"/>
                <a:cs typeface="+mn-cs"/>
              </a:rPr>
              <a:t>asks a </a:t>
            </a:r>
            <a:r>
              <a:rPr lang="en-US" sz="1550" b="1">
                <a:solidFill>
                  <a:srgbClr val="FF0000"/>
                </a:solidFill>
              </a:rPr>
              <a:t>Question</a:t>
            </a:r>
            <a:endParaRPr lang="en-US" sz="2200">
              <a:solidFill>
                <a:srgbClr val="FF0000"/>
              </a:solidFill>
            </a:endParaRPr>
          </a:p>
        </p:txBody>
      </p:sp>
      <p:sp>
        <p:nvSpPr>
          <p:cNvPr id="308286624" name="TextBox 308286623"/>
          <p:cNvSpPr txBox="1"/>
          <p:nvPr/>
        </p:nvSpPr>
        <p:spPr bwMode="auto">
          <a:xfrm>
            <a:off x="7863952" y="3477167"/>
            <a:ext cx="1974513" cy="122309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550">
                <a:solidFill>
                  <a:schemeClr val="tx1"/>
                </a:solidFill>
                <a:latin typeface="+mn-lt"/>
                <a:ea typeface="+mn-ea"/>
                <a:cs typeface="+mn-cs"/>
              </a:rPr>
              <a:t>The model revise the </a:t>
            </a:r>
            <a:r>
              <a:rPr lang="en-US" sz="1550" b="1">
                <a:solidFill>
                  <a:srgbClr val="006500"/>
                </a:solidFill>
                <a:latin typeface="+mn-lt"/>
                <a:ea typeface="+mn-ea"/>
                <a:cs typeface="+mn-cs"/>
              </a:rPr>
              <a:t>New Data source</a:t>
            </a:r>
            <a:r>
              <a:rPr lang="en-US" sz="1550">
                <a:solidFill>
                  <a:schemeClr val="tx1"/>
                </a:solidFill>
                <a:latin typeface="+mn-lt"/>
                <a:ea typeface="+mn-ea"/>
                <a:cs typeface="+mn-cs"/>
              </a:rPr>
              <a:t> Before Answering the Question</a:t>
            </a:r>
            <a:endParaRPr lang="en-US" sz="2200"/>
          </a:p>
        </p:txBody>
      </p:sp>
      <p:sp>
        <p:nvSpPr>
          <p:cNvPr id="1834094857" name="TextBox 1834094856"/>
          <p:cNvSpPr txBox="1"/>
          <p:nvPr/>
        </p:nvSpPr>
        <p:spPr bwMode="auto">
          <a:xfrm>
            <a:off x="8789665" y="1831159"/>
            <a:ext cx="606380" cy="24891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050">
                <a:solidFill>
                  <a:schemeClr val="tx1"/>
                </a:solidFill>
                <a:latin typeface="+mn-lt"/>
                <a:ea typeface="+mn-ea"/>
                <a:cs typeface="+mn-cs"/>
              </a:rPr>
              <a:t>Model</a:t>
            </a:r>
            <a:endParaRPr lang="en-US"/>
          </a:p>
        </p:txBody>
      </p:sp>
      <p:sp>
        <p:nvSpPr>
          <p:cNvPr id="826769052" name="TextBox 826769051"/>
          <p:cNvSpPr txBox="1"/>
          <p:nvPr/>
        </p:nvSpPr>
        <p:spPr bwMode="auto">
          <a:xfrm>
            <a:off x="7121823" y="1831159"/>
            <a:ext cx="490499" cy="24891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defTabSz="539496">
              <a:spcAft>
                <a:spcPts val="600"/>
              </a:spcAft>
              <a:defRPr/>
            </a:pPr>
            <a:r>
              <a:rPr lang="en-US" sz="1050">
                <a:solidFill>
                  <a:schemeClr val="tx1"/>
                </a:solidFill>
                <a:latin typeface="+mn-lt"/>
                <a:ea typeface="+mn-ea"/>
                <a:cs typeface="+mn-cs"/>
              </a:rPr>
              <a:t>RAG</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cover dir="l"/>
      </p:transition>
    </mc:Choice>
    <mc:Fallback>
      <p:transition spd="med" advClick="1">
        <p:cover dir="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75049237"/>
                                        </p:tgtEl>
                                        <p:attrNameLst>
                                          <p:attrName>style.visibility</p:attrName>
                                        </p:attrNameLst>
                                      </p:cBhvr>
                                      <p:to>
                                        <p:strVal val="visible"/>
                                      </p:to>
                                    </p:set>
                                    <p:animEffect transition="in" filter="fade">
                                      <p:cBhvr>
                                        <p:cTn id="7" dur="1000"/>
                                        <p:tgtEl>
                                          <p:spTgt spid="2075049237"/>
                                        </p:tgtEl>
                                      </p:cBhvr>
                                    </p:animEffect>
                                    <p:anim calcmode="lin" valueType="num">
                                      <p:cBhvr>
                                        <p:cTn id="8" dur="1000" fill="hold"/>
                                        <p:tgtEl>
                                          <p:spTgt spid="2075049237"/>
                                        </p:tgtEl>
                                        <p:attrNameLst>
                                          <p:attrName>ppt_x</p:attrName>
                                        </p:attrNameLst>
                                      </p:cBhvr>
                                      <p:tavLst>
                                        <p:tav tm="0">
                                          <p:val>
                                            <p:strVal val="#ppt_x"/>
                                          </p:val>
                                        </p:tav>
                                        <p:tav tm="100000">
                                          <p:val>
                                            <p:strVal val="#ppt_x"/>
                                          </p:val>
                                        </p:tav>
                                      </p:tavLst>
                                    </p:anim>
                                    <p:anim calcmode="lin" valueType="num">
                                      <p:cBhvr>
                                        <p:cTn id="9" dur="1000" fill="hold"/>
                                        <p:tgtEl>
                                          <p:spTgt spid="20750492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8286624"/>
                                        </p:tgtEl>
                                        <p:attrNameLst>
                                          <p:attrName>style.visibility</p:attrName>
                                        </p:attrNameLst>
                                      </p:cBhvr>
                                      <p:to>
                                        <p:strVal val="visible"/>
                                      </p:to>
                                    </p:set>
                                    <p:animEffect transition="in" filter="fade">
                                      <p:cBhvr>
                                        <p:cTn id="14" dur="1000"/>
                                        <p:tgtEl>
                                          <p:spTgt spid="308286624"/>
                                        </p:tgtEl>
                                      </p:cBhvr>
                                    </p:animEffect>
                                    <p:anim calcmode="lin" valueType="num">
                                      <p:cBhvr>
                                        <p:cTn id="15" dur="1000" fill="hold"/>
                                        <p:tgtEl>
                                          <p:spTgt spid="308286624"/>
                                        </p:tgtEl>
                                        <p:attrNameLst>
                                          <p:attrName>ppt_x</p:attrName>
                                        </p:attrNameLst>
                                      </p:cBhvr>
                                      <p:tavLst>
                                        <p:tav tm="0">
                                          <p:val>
                                            <p:strVal val="#ppt_x"/>
                                          </p:val>
                                        </p:tav>
                                        <p:tav tm="100000">
                                          <p:val>
                                            <p:strVal val="#ppt_x"/>
                                          </p:val>
                                        </p:tav>
                                      </p:tavLst>
                                    </p:anim>
                                    <p:anim calcmode="lin" valueType="num">
                                      <p:cBhvr>
                                        <p:cTn id="16" dur="1000" fill="hold"/>
                                        <p:tgtEl>
                                          <p:spTgt spid="3082866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64886694"/>
                                        </p:tgtEl>
                                        <p:attrNameLst>
                                          <p:attrName>style.visibility</p:attrName>
                                        </p:attrNameLst>
                                      </p:cBhvr>
                                      <p:to>
                                        <p:strVal val="visible"/>
                                      </p:to>
                                    </p:set>
                                    <p:animEffect transition="in" filter="fade">
                                      <p:cBhvr>
                                        <p:cTn id="21" dur="1000"/>
                                        <p:tgtEl>
                                          <p:spTgt spid="964886694"/>
                                        </p:tgtEl>
                                      </p:cBhvr>
                                    </p:animEffect>
                                    <p:anim calcmode="lin" valueType="num">
                                      <p:cBhvr>
                                        <p:cTn id="22" dur="1000" fill="hold"/>
                                        <p:tgtEl>
                                          <p:spTgt spid="964886694"/>
                                        </p:tgtEl>
                                        <p:attrNameLst>
                                          <p:attrName>ppt_x</p:attrName>
                                        </p:attrNameLst>
                                      </p:cBhvr>
                                      <p:tavLst>
                                        <p:tav tm="0">
                                          <p:val>
                                            <p:strVal val="#ppt_x"/>
                                          </p:val>
                                        </p:tav>
                                        <p:tav tm="100000">
                                          <p:val>
                                            <p:strVal val="#ppt_x"/>
                                          </p:val>
                                        </p:tav>
                                      </p:tavLst>
                                    </p:anim>
                                    <p:anim calcmode="lin" valueType="num">
                                      <p:cBhvr>
                                        <p:cTn id="23" dur="1000" fill="hold"/>
                                        <p:tgtEl>
                                          <p:spTgt spid="9648866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886694" grpId="0"/>
      <p:bldP spid="2075049237" grpId="0"/>
      <p:bldP spid="308286624" grpId="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23878" y="556311"/>
            <a:ext cx="4491821" cy="640761"/>
          </a:xfrm>
        </p:spPr>
        <p:txBody>
          <a:bodyPr vert="horz" lIns="91440" tIns="45720" rIns="91440" bIns="45720" rtlCol="0" anchor="b">
            <a:normAutofit/>
          </a:bodyPr>
          <a:lstStyle/>
          <a:p>
            <a:pPr>
              <a:defRPr/>
            </a:pPr>
            <a:r>
              <a:rPr lang="en-US" sz="3200"/>
              <a:t>The Role of Llama 3</a:t>
            </a:r>
            <a:endParaRPr/>
          </a:p>
        </p:txBody>
      </p:sp>
      <p:pic>
        <p:nvPicPr>
          <p:cNvPr id="15" name="Picture 14" descr="Light bulb on yellow background with sketched light beams and cord"/>
          <p:cNvPicPr>
            <a:picLocks noChangeAspect="1"/>
          </p:cNvPicPr>
          <p:nvPr/>
        </p:nvPicPr>
        <p:blipFill>
          <a:blip r:embed="rId3"/>
          <a:srcRect l="44796" t="0" r="537" b="0"/>
          <a:stretch/>
        </p:blipFill>
        <p:spPr bwMode="auto">
          <a:xfrm>
            <a:off x="20" y="10"/>
            <a:ext cx="6095980" cy="6857990"/>
          </a:xfrm>
          <a:prstGeom prst="rect">
            <a:avLst/>
          </a:prstGeom>
        </p:spPr>
      </p:pic>
      <p:sp>
        <p:nvSpPr>
          <p:cNvPr id="3" name="Text Placeholder 2"/>
          <p:cNvSpPr>
            <a:spLocks noGrp="1"/>
          </p:cNvSpPr>
          <p:nvPr>
            <p:ph type="body" idx="1"/>
          </p:nvPr>
        </p:nvSpPr>
        <p:spPr bwMode="auto">
          <a:xfrm>
            <a:off x="6823878" y="1572423"/>
            <a:ext cx="4491820" cy="3384659"/>
          </a:xfrm>
        </p:spPr>
        <p:txBody>
          <a:bodyPr vert="horz" lIns="91440" tIns="45720" rIns="91440" bIns="45720" rtlCol="0" anchor="t">
            <a:normAutofit lnSpcReduction="10000"/>
          </a:bodyPr>
          <a:lstStyle/>
          <a:p>
            <a:pPr>
              <a:defRPr/>
            </a:pPr>
            <a:r>
              <a:rPr lang="en-US" sz="1600"/>
              <a:t>Understand Natural Language: Llama 3 has been trained on diverse datasets, which enables it to understand linguistic patterns and semantics deeply.</a:t>
            </a:r>
            <a:endParaRPr/>
          </a:p>
          <a:p>
            <a:pPr>
              <a:defRPr/>
            </a:pPr>
            <a:r>
              <a:rPr lang="en-US" sz="1600"/>
              <a:t>Text Generation for explanation: It excels at generating text that is not only grammatically correct but also contextually aligned with the input it receives. This makes it ideal for applications like chatbots, or in our case a study assistant.</a:t>
            </a:r>
            <a:endParaRPr/>
          </a:p>
          <a:p>
            <a:pPr>
              <a:defRPr/>
            </a:pPr>
            <a:r>
              <a:rPr lang="en-US" sz="1600"/>
              <a:t>Translation and Dialogue Generation: Llama 3 can handle complex tasks such as translation between languages and generating dialogues.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push dir="u"/>
      </p:transition>
    </mc:Choice>
    <mc:Fallback>
      <p:transition spd="med" advClick="1">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4378019" name="Content Placeholder 2"/>
          <p:cNvSpPr>
            <a:spLocks noGrp="1"/>
          </p:cNvSpPr>
          <p:nvPr>
            <p:ph idx="1"/>
          </p:nvPr>
        </p:nvSpPr>
        <p:spPr bwMode="auto">
          <a:xfrm>
            <a:off x="838198" y="485969"/>
            <a:ext cx="10515600" cy="5690993"/>
          </a:xfrm>
        </p:spPr>
        <p:txBody>
          <a:bodyPr/>
          <a:lstStyle/>
          <a:p>
            <a:pPr>
              <a:defRPr/>
            </a:pPr>
            <a:r>
              <a:rPr lang="en-US" sz="2800" b="0" i="0" u="none">
                <a:solidFill>
                  <a:schemeClr val="accent2"/>
                </a:solidFill>
                <a:latin typeface="C059"/>
                <a:ea typeface="C059"/>
                <a:cs typeface="C059"/>
              </a:rPr>
              <a:t>RAG combines both retrieval from external sources and generation by the LLM.</a:t>
            </a:r>
            <a:endParaRPr lang="en-US" sz="2800" b="0" i="0" u="none">
              <a:solidFill>
                <a:schemeClr val="tx1"/>
              </a:solidFill>
              <a:latin typeface="C059"/>
              <a:ea typeface="C059"/>
              <a:cs typeface="C059"/>
            </a:endParaRPr>
          </a:p>
          <a:p>
            <a:pPr>
              <a:defRPr/>
            </a:pPr>
            <a:r>
              <a:rPr lang="en-US" sz="2800" b="0" i="0" u="none">
                <a:solidFill>
                  <a:schemeClr val="tx1"/>
                </a:solidFill>
                <a:latin typeface="C059"/>
                <a:ea typeface="C059"/>
                <a:cs typeface="C059"/>
              </a:rPr>
              <a:t>This content can be from open or closed sources, such as the internet or specific databases.</a:t>
            </a:r>
            <a:endParaRPr/>
          </a:p>
          <a:p>
            <a:pPr>
              <a:defRPr/>
            </a:pPr>
            <a:r>
              <a:rPr lang="en-US" sz="2800" b="0" i="0" u="none">
                <a:solidFill>
                  <a:schemeClr val="accent2"/>
                </a:solidFill>
                <a:latin typeface="C059"/>
                <a:ea typeface="C059"/>
                <a:cs typeface="C059"/>
              </a:rPr>
              <a:t>that the LLM is instructed to generate responses based on the retrieved information, improving accuracy.</a:t>
            </a:r>
            <a:endParaRPr lang="en-US" sz="2800" b="0" i="0" u="none">
              <a:solidFill>
                <a:schemeClr val="tx1"/>
              </a:solidFill>
              <a:latin typeface="C059"/>
              <a:ea typeface="C059"/>
              <a:cs typeface="C059"/>
            </a:endParaRPr>
          </a:p>
          <a:p>
            <a:pPr>
              <a:defRPr/>
            </a:pPr>
            <a:r>
              <a:rPr lang="en-US" sz="2800" b="0" i="0" u="none">
                <a:solidFill>
                  <a:schemeClr val="tx1"/>
                </a:solidFill>
                <a:latin typeface="C059"/>
                <a:ea typeface="C059"/>
                <a:cs typeface="C059"/>
              </a:rPr>
              <a:t>Summarize the benefits of using RAG, including:</a:t>
            </a:r>
            <a:endParaRPr/>
          </a:p>
          <a:p>
            <a:pPr marL="807165" lvl="1" indent="-349965">
              <a:buFont typeface="Arial"/>
              <a:buAutoNum type="arabicPeriod"/>
              <a:defRPr/>
            </a:pPr>
            <a:r>
              <a:rPr lang="en-US" sz="2400" b="0" i="0" u="none">
                <a:solidFill>
                  <a:schemeClr val="tx1"/>
                </a:solidFill>
                <a:latin typeface="C059"/>
                <a:ea typeface="C059"/>
                <a:cs typeface="C059"/>
              </a:rPr>
              <a:t>increased accuracy and up-to-date of responses.</a:t>
            </a:r>
            <a:endParaRPr/>
          </a:p>
          <a:p>
            <a:pPr marL="807165" lvl="1" indent="-349965">
              <a:buFont typeface="Arial"/>
              <a:buAutoNum type="arabicPeriod"/>
              <a:defRPr/>
            </a:pPr>
            <a:r>
              <a:rPr lang="en-US" sz="2400" b="0" i="0" u="none">
                <a:solidFill>
                  <a:schemeClr val="tx1"/>
                </a:solidFill>
                <a:latin typeface="C059"/>
                <a:ea typeface="C059"/>
                <a:cs typeface="C059"/>
              </a:rPr>
              <a:t>Ability to provide evidence-based answers.</a:t>
            </a:r>
            <a:endParaRPr/>
          </a:p>
          <a:p>
            <a:pPr marL="807165" lvl="1" indent="-349965">
              <a:buFont typeface="Arial"/>
              <a:buAutoNum type="arabicPeriod"/>
              <a:defRPr/>
            </a:pPr>
            <a:r>
              <a:rPr lang="en-US" sz="2400" b="0" i="0" u="none">
                <a:solidFill>
                  <a:schemeClr val="tx1"/>
                </a:solidFill>
                <a:latin typeface="C059"/>
                <a:ea typeface="C059"/>
                <a:cs typeface="C059"/>
              </a:rPr>
              <a:t>Reduced likelihood of misinformation or data leakage.</a:t>
            </a:r>
            <a:endParaRPr/>
          </a:p>
          <a:p>
            <a:pPr lvl="0">
              <a:defRPr/>
            </a:pPr>
            <a:r>
              <a:rPr lang="en-US" sz="2800" b="0" i="0" u="none">
                <a:solidFill>
                  <a:schemeClr val="accent2"/>
                </a:solidFill>
                <a:latin typeface="Liberation Sans"/>
                <a:ea typeface="Liberation Sans"/>
                <a:cs typeface="Liberation Sans"/>
              </a:rPr>
              <a:t>ongoing efforts to improve both retrieval and generation aspects of RAG.</a:t>
            </a:r>
            <a:endParaRPr lang="en-US" sz="2400" b="0" i="0" u="none">
              <a:solidFill>
                <a:schemeClr val="tx1"/>
              </a:solidFill>
              <a:latin typeface="C059"/>
              <a:ea typeface="C059"/>
              <a:cs typeface="C059"/>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push dir="u"/>
      </p:transition>
    </mc:Choice>
    <mc:Fallback>
      <p:transition spd="med" advClick="1">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801538385" name="Rectangle 1801538384"/>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801538381" name="Picture 1801538380" descr="Light bulb on yellow background with sketched light beams and cord"/>
          <p:cNvPicPr>
            <a:picLocks noChangeAspect="1"/>
          </p:cNvPicPr>
          <p:nvPr/>
        </p:nvPicPr>
        <p:blipFill>
          <a:blip r:embed="rId3"/>
          <a:srcRect l="21669" t="0" r="585" b="0"/>
          <a:stretch/>
        </p:blipFill>
        <p:spPr bwMode="auto">
          <a:xfrm>
            <a:off x="3522468" y="10"/>
            <a:ext cx="8669532" cy="6857990"/>
          </a:xfrm>
          <a:prstGeom prst="rect">
            <a:avLst/>
          </a:prstGeom>
        </p:spPr>
      </p:pic>
      <p:sp>
        <p:nvSpPr>
          <p:cNvPr id="1801538387" name="Rectangle 1801538386"/>
          <p:cNvSpPr>
            <a:spLocks noAdjustHandles="1" noChangeArrowheads="1" noChangeAspect="1" noChangeShapeType="1" noEditPoints="1" noGrp="1" noMove="1" noResize="1" noRot="1" noTextEdit="1"/>
          </p:cNvSpPr>
          <p:nvPr/>
        </p:nvSpPr>
        <p:spPr bwMode="auto">
          <a:xfrm>
            <a:off x="2" y="0"/>
            <a:ext cx="9756601" cy="6858000"/>
          </a:xfrm>
          <a:prstGeom prst="rect">
            <a:avLst/>
          </a:prstGeom>
          <a:gradFill>
            <a:gsLst>
              <a:gs pos="0">
                <a:schemeClr val="tx1">
                  <a:alpha val="0"/>
                </a:schemeClr>
              </a:gs>
              <a:gs pos="19000">
                <a:schemeClr val="tx1">
                  <a:alpha val="38000"/>
                </a:schemeClr>
              </a:gs>
              <a:gs pos="35000">
                <a:schemeClr val="tx1">
                  <a:alpha val="78000"/>
                </a:schemeClr>
              </a:gs>
              <a:gs pos="58000">
                <a:schemeClr val="tx1"/>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06810765" name="Title 1"/>
          <p:cNvSpPr>
            <a:spLocks noGrp="1"/>
          </p:cNvSpPr>
          <p:nvPr>
            <p:ph type="title"/>
          </p:nvPr>
        </p:nvSpPr>
        <p:spPr bwMode="auto">
          <a:xfrm>
            <a:off x="371094" y="1161288"/>
            <a:ext cx="3438144" cy="1124712"/>
          </a:xfrm>
        </p:spPr>
        <p:txBody>
          <a:bodyPr anchor="b">
            <a:normAutofit/>
          </a:bodyPr>
          <a:lstStyle/>
          <a:p>
            <a:pPr>
              <a:defRPr/>
            </a:pPr>
            <a:r>
              <a:rPr lang="en-US" sz="2800" b="1">
                <a:solidFill>
                  <a:schemeClr val="bg1"/>
                </a:solidFill>
              </a:rPr>
              <a:t>Functionality</a:t>
            </a:r>
            <a:endParaRPr/>
          </a:p>
        </p:txBody>
      </p:sp>
      <p:sp>
        <p:nvSpPr>
          <p:cNvPr id="1801538389" name="Rectangle 1801538388"/>
          <p:cNvSpPr>
            <a:spLocks noAdjustHandles="1" noChangeArrowheads="1" noChangeAspect="1" noChangeShapeType="1" noEditPoints="1" noGrp="1" noMove="1" noResize="1" noRot="1" noTextEdit="1"/>
          </p:cNvSpPr>
          <p:nvPr/>
        </p:nvSpPr>
        <p:spPr bwMode="auto">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a:endParaRPr>
          </a:p>
        </p:txBody>
      </p:sp>
      <p:sp>
        <p:nvSpPr>
          <p:cNvPr id="1801538391" name="Rectangle 1801538390"/>
          <p:cNvSpPr>
            <a:spLocks noAdjustHandles="1" noChangeArrowheads="1" noChangeAspect="1" noChangeShapeType="1" noEditPoints="1" noGrp="1" noMove="1" noResize="1" noRot="1" noTextEdit="1"/>
          </p:cNvSpPr>
          <p:nvPr/>
        </p:nvSpPr>
        <p:spPr bwMode="auto">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ea typeface="+mn-ea"/>
              <a:cs typeface="+mn-cs"/>
            </a:endParaRPr>
          </a:p>
        </p:txBody>
      </p:sp>
      <p:sp>
        <p:nvSpPr>
          <p:cNvPr id="1801538379" name="Content Placeholder 2"/>
          <p:cNvSpPr>
            <a:spLocks noGrp="1"/>
          </p:cNvSpPr>
          <p:nvPr>
            <p:ph idx="1"/>
          </p:nvPr>
        </p:nvSpPr>
        <p:spPr bwMode="auto">
          <a:xfrm>
            <a:off x="371094" y="2718053"/>
            <a:ext cx="3438906" cy="3207258"/>
          </a:xfrm>
        </p:spPr>
        <p:txBody>
          <a:bodyPr anchor="t">
            <a:normAutofit/>
          </a:bodyPr>
          <a:lstStyle/>
          <a:p>
            <a:pPr>
              <a:defRPr/>
            </a:pPr>
            <a:r>
              <a:rPr lang="en-US" sz="1700">
                <a:solidFill>
                  <a:schemeClr val="bg1"/>
                </a:solidFill>
              </a:rPr>
              <a:t>We can give the model the needed retrieval source data (TEXT or PDF)</a:t>
            </a:r>
            <a:endParaRPr/>
          </a:p>
          <a:p>
            <a:pPr>
              <a:defRPr/>
            </a:pPr>
            <a:r>
              <a:rPr lang="en-US" sz="1700">
                <a:solidFill>
                  <a:schemeClr val="bg1"/>
                </a:solidFill>
              </a:rPr>
              <a:t>Then we ask the model questions, which it revise the data then give an answer relative to the data given by the user.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cover dir="l"/>
      </p:transition>
    </mc:Choice>
    <mc:Fallback>
      <p:transition spd="med" advClick="1">
        <p:cover dir="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pic>
        <p:nvPicPr>
          <p:cNvPr id="24697655" name="Content Placeholder 24697654"/>
          <p:cNvPicPr>
            <a:picLocks noChangeAspect="1" noGrp="1"/>
          </p:cNvPicPr>
          <p:nvPr>
            <p:ph idx="1"/>
          </p:nvPr>
        </p:nvPicPr>
        <p:blipFill>
          <a:blip r:embed="rId3"/>
          <a:stretch/>
        </p:blipFill>
        <p:spPr bwMode="auto">
          <a:xfrm>
            <a:off x="285607" y="0"/>
            <a:ext cx="11620783" cy="6858000"/>
          </a:xfrm>
          <a:prstGeom prst="rect">
            <a:avLst/>
          </a:prstGeom>
        </p:spPr>
      </p:pic>
      <p:sp>
        <p:nvSpPr>
          <p:cNvPr id="991887537" name="TextBox 991887536"/>
          <p:cNvSpPr txBox="1"/>
          <p:nvPr/>
        </p:nvSpPr>
        <p:spPr bwMode="auto">
          <a:xfrm>
            <a:off x="2369513" y="1664218"/>
            <a:ext cx="3221439" cy="885207"/>
          </a:xfrm>
          <a:prstGeom prst="flowChartAlternateProcess">
            <a:avLst/>
          </a:prstGeom>
          <a:solidFill>
            <a:schemeClr val="bg1">
              <a:alpha val="99999"/>
            </a:schemeClr>
          </a:solidFill>
          <a:ln/>
        </p:spPr>
        <p:txBody>
          <a:bodyPr vertOverflow="overflow" horzOverflow="overflow" vert="horz" wrap="square" lIns="91440" tIns="45720" rIns="91440" bIns="45720" numCol="1" spcCol="0" rtlCol="0" fromWordArt="0" anchor="t" anchorCtr="0" forceAA="0" compatLnSpc="0">
            <a:spAutoFit/>
          </a:bodyPr>
          <a:lstStyle/>
          <a:p>
            <a:pPr>
              <a:defRPr/>
            </a:pPr>
            <a:r>
              <a:rPr sz="2400"/>
              <a:t>1.a. Here we add our retrieval data as text</a:t>
            </a:r>
            <a:endParaRPr/>
          </a:p>
        </p:txBody>
      </p:sp>
      <p:sp>
        <p:nvSpPr>
          <p:cNvPr id="937537561" name="TextBox 937537560"/>
          <p:cNvSpPr txBox="1"/>
          <p:nvPr/>
        </p:nvSpPr>
        <p:spPr bwMode="auto">
          <a:xfrm>
            <a:off x="2801173" y="4313790"/>
            <a:ext cx="4766461" cy="493682"/>
          </a:xfrm>
          <a:prstGeom prst="flowChartAlternateProcess">
            <a:avLst/>
          </a:prstGeom>
          <a:solidFill>
            <a:schemeClr val="bg1"/>
          </a:solidFill>
          <a:ln/>
        </p:spPr>
        <p:txBody>
          <a:bodyPr vertOverflow="overflow" horzOverflow="overflow" vert="horz" wrap="square" lIns="91440" tIns="45720" rIns="91440" bIns="45720" numCol="1" spcCol="0" rtlCol="0" fromWordArt="0" anchor="t" anchorCtr="0" forceAA="0" compatLnSpc="0">
            <a:spAutoFit/>
          </a:bodyPr>
          <a:lstStyle/>
          <a:p>
            <a:pPr>
              <a:defRPr/>
            </a:pPr>
            <a:r>
              <a:rPr sz="2400"/>
              <a:t>1.b. or add the path of </a:t>
            </a:r>
            <a:r>
              <a:rPr lang="en-US" sz="2400"/>
              <a:t>a </a:t>
            </a:r>
            <a:r>
              <a:rPr sz="2400"/>
              <a:t>PDF file</a:t>
            </a:r>
            <a:endParaRPr/>
          </a:p>
        </p:txBody>
      </p:sp>
      <p:sp>
        <p:nvSpPr>
          <p:cNvPr id="1288100088" name="TextBox 1288100087"/>
          <p:cNvSpPr txBox="1"/>
          <p:nvPr/>
        </p:nvSpPr>
        <p:spPr bwMode="auto">
          <a:xfrm>
            <a:off x="3404507" y="5624598"/>
            <a:ext cx="2582528" cy="473247"/>
          </a:xfrm>
          <a:prstGeom prst="flowChartAlternateProcess">
            <a:avLst/>
          </a:prstGeom>
          <a:solidFill>
            <a:schemeClr val="bg1"/>
          </a:solidFill>
          <a:ln/>
        </p:spPr>
        <p:txBody>
          <a:bodyPr vertOverflow="overflow" horzOverflow="overflow" vert="horz" wrap="square" lIns="91440" tIns="45720" rIns="91440" bIns="45720" numCol="1" spcCol="0" rtlCol="0" fromWordArt="0" anchor="t" anchorCtr="0" forceAA="0" compatLnSpc="0">
            <a:spAutoFit/>
          </a:bodyPr>
          <a:lstStyle/>
          <a:p>
            <a:pPr algn="ctr">
              <a:defRPr/>
            </a:pPr>
            <a:r>
              <a:rPr sz="2200"/>
              <a:t>2</a:t>
            </a:r>
            <a:r>
              <a:rPr lang="en-US" sz="2200"/>
              <a:t>.Enter the prompt </a:t>
            </a:r>
            <a:endParaRPr sz="2200"/>
          </a:p>
        </p:txBody>
      </p:sp>
      <p:sp>
        <p:nvSpPr>
          <p:cNvPr id="1902973626" name="TextBox 1902973625"/>
          <p:cNvSpPr txBox="1"/>
          <p:nvPr/>
        </p:nvSpPr>
        <p:spPr bwMode="auto">
          <a:xfrm>
            <a:off x="9201150" y="2935318"/>
            <a:ext cx="1606778" cy="493682"/>
          </a:xfrm>
          <a:prstGeom prst="flowChartAlternateProcess">
            <a:avLst/>
          </a:prstGeom>
          <a:solidFill>
            <a:schemeClr val="bg1">
              <a:alpha val="99999"/>
            </a:schemeClr>
          </a:solidFill>
          <a:ln/>
        </p:spPr>
        <p:txBody>
          <a:bodyPr vertOverflow="overflow" horzOverflow="overflow" vert="horz" wrap="square" lIns="91440" tIns="45720" rIns="91440" bIns="45720" numCol="1" spcCol="0" rtlCol="0" fromWordArt="0" anchor="t" anchorCtr="0" forceAA="0" compatLnSpc="0">
            <a:spAutoFit/>
          </a:bodyPr>
          <a:lstStyle/>
          <a:p>
            <a:pPr algn="ctr">
              <a:defRPr/>
            </a:pPr>
            <a:r>
              <a:rPr sz="2400"/>
              <a:t>4.</a:t>
            </a:r>
            <a:r>
              <a:rPr lang="en-US" sz="2400"/>
              <a:t>Output</a:t>
            </a:r>
            <a:endParaRPr sz="2400"/>
          </a:p>
        </p:txBody>
      </p:sp>
      <p:sp>
        <p:nvSpPr>
          <p:cNvPr id="451083488" name="TextBox 451083487"/>
          <p:cNvSpPr txBox="1"/>
          <p:nvPr/>
        </p:nvSpPr>
        <p:spPr bwMode="auto">
          <a:xfrm>
            <a:off x="1534024" y="6241299"/>
            <a:ext cx="2079192" cy="473247"/>
          </a:xfrm>
          <a:prstGeom prst="flowChartAlternateProcess">
            <a:avLst/>
          </a:prstGeom>
          <a:solidFill>
            <a:schemeClr val="bg1"/>
          </a:solidFill>
          <a:ln/>
        </p:spPr>
        <p:txBody>
          <a:bodyPr vertOverflow="overflow" horzOverflow="overflow" vert="horz" wrap="square" lIns="91440" tIns="45720" rIns="91440" bIns="45720" numCol="1" spcCol="0" rtlCol="0" fromWordArt="0" anchor="t" anchorCtr="0" forceAA="0" compatLnSpc="0">
            <a:spAutoFit/>
          </a:bodyPr>
          <a:lstStyle/>
          <a:p>
            <a:pPr algn="ctr">
              <a:defRPr/>
            </a:pPr>
            <a:r>
              <a:rPr sz="2200"/>
              <a:t>3. Hit SEND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push dir="u"/>
      </p:transition>
    </mc:Choice>
    <mc:Fallback>
      <p:transition spd="med" advClick="1">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1887537"/>
                                        </p:tgtEl>
                                        <p:attrNameLst>
                                          <p:attrName>style.visibility</p:attrName>
                                        </p:attrNameLst>
                                      </p:cBhvr>
                                      <p:to>
                                        <p:strVal val="visible"/>
                                      </p:to>
                                    </p:set>
                                    <p:animEffect transition="in" filter="fade">
                                      <p:cBhvr>
                                        <p:cTn id="7" dur="500"/>
                                        <p:tgtEl>
                                          <p:spTgt spid="9918875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7537561"/>
                                        </p:tgtEl>
                                        <p:attrNameLst>
                                          <p:attrName>style.visibility</p:attrName>
                                        </p:attrNameLst>
                                      </p:cBhvr>
                                      <p:to>
                                        <p:strVal val="visible"/>
                                      </p:to>
                                    </p:set>
                                    <p:animEffect transition="in" filter="fade">
                                      <p:cBhvr>
                                        <p:cTn id="10" dur="500"/>
                                        <p:tgtEl>
                                          <p:spTgt spid="9375375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88100088"/>
                                        </p:tgtEl>
                                        <p:attrNameLst>
                                          <p:attrName>style.visibility</p:attrName>
                                        </p:attrNameLst>
                                      </p:cBhvr>
                                      <p:to>
                                        <p:strVal val="visible"/>
                                      </p:to>
                                    </p:set>
                                    <p:animEffect transition="in" filter="fade">
                                      <p:cBhvr>
                                        <p:cTn id="15" dur="500"/>
                                        <p:tgtEl>
                                          <p:spTgt spid="12881000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1083488"/>
                                        </p:tgtEl>
                                        <p:attrNameLst>
                                          <p:attrName>style.visibility</p:attrName>
                                        </p:attrNameLst>
                                      </p:cBhvr>
                                      <p:to>
                                        <p:strVal val="visible"/>
                                      </p:to>
                                    </p:set>
                                    <p:animEffect transition="in" filter="fade">
                                      <p:cBhvr>
                                        <p:cTn id="20" dur="500"/>
                                        <p:tgtEl>
                                          <p:spTgt spid="45108348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02973626"/>
                                        </p:tgtEl>
                                        <p:attrNameLst>
                                          <p:attrName>style.visibility</p:attrName>
                                        </p:attrNameLst>
                                      </p:cBhvr>
                                      <p:to>
                                        <p:strVal val="visible"/>
                                      </p:to>
                                    </p:set>
                                    <p:animEffect transition="in" filter="fade">
                                      <p:cBhvr>
                                        <p:cTn id="25" dur="500"/>
                                        <p:tgtEl>
                                          <p:spTgt spid="1902973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887537" grpId="0" animBg="1"/>
      <p:bldP spid="937537561" grpId="0" animBg="1"/>
      <p:bldP spid="1288100088" grpId="0" animBg="1"/>
      <p:bldP spid="1902973626" grpId="0" animBg="1"/>
      <p:bldP spid="451083488" grpId="0" animBg="1"/>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ONLYOFFICE/8.0.1.31</Application>
  <DocSecurity>0</DocSecurity>
  <PresentationFormat>Widescreen</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platforms Final Project</dc:title>
  <dc:subject/>
  <dc:creator/>
  <cp:keywords/>
  <dc:description/>
  <dc:identifier/>
  <dc:language/>
  <cp:lastModifiedBy/>
  <cp:revision>11</cp:revision>
  <dcterms:modified xsi:type="dcterms:W3CDTF">2024-05-25T17:24:06Z</dcterms:modified>
  <cp:category/>
  <cp:contentStatus/>
  <cp:version/>
</cp:coreProperties>
</file>