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2" r:id="rId4"/>
    <p:sldId id="286" r:id="rId5"/>
    <p:sldId id="287" r:id="rId6"/>
    <p:sldId id="288" r:id="rId7"/>
    <p:sldId id="289" r:id="rId8"/>
    <p:sldId id="276" r:id="rId9"/>
    <p:sldId id="290" r:id="rId10"/>
    <p:sldId id="269" r:id="rId11"/>
    <p:sldId id="282" r:id="rId12"/>
    <p:sldId id="273" r:id="rId13"/>
    <p:sldId id="291" r:id="rId14"/>
    <p:sldId id="283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1" r:id="rId24"/>
    <p:sldId id="302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5B"/>
    <a:srgbClr val="1C212F"/>
    <a:srgbClr val="090909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88745" autoAdjust="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7168C-B8FE-4765-85E5-70DBD8F38A1E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4106-3953-44AF-A84E-2E22BE342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94106-3953-44AF-A84E-2E22BE342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7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tx1"/>
            </a:gs>
            <a:gs pos="61000">
              <a:srgbClr val="1C212F"/>
            </a:gs>
            <a:gs pos="100000">
              <a:srgbClr val="4B505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8630-796E-41F5-B118-D7FA7508EB5B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EA14-383A-41B3-A99B-DC52EB40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1122363"/>
            <a:ext cx="1028299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Pan Cretan Forum as a case study for boundary spanning artifacts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1" y="6082748"/>
            <a:ext cx="231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Providakis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Antonios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Charalampakos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Orestis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3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C57E-5381-43BA-B581-1B87227E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roles at the collaboration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C5E8DC-D514-4287-B45D-FC7E7C82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825625"/>
            <a:ext cx="9443649" cy="4351338"/>
          </a:xfrm>
        </p:spPr>
        <p:txBody>
          <a:bodyPr/>
          <a:lstStyle/>
          <a:p>
            <a:r>
              <a:rPr lang="en-US" dirty="0"/>
              <a:t>Chamber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Supervises and gathers data from the events  </a:t>
            </a:r>
          </a:p>
          <a:p>
            <a:r>
              <a:rPr lang="en-US" dirty="0"/>
              <a:t>Hotelier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Has interests in products and meets with producers to make deals</a:t>
            </a:r>
          </a:p>
          <a:p>
            <a:r>
              <a:rPr lang="en-US" dirty="0"/>
              <a:t>Producer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Has  products and meets with hoteliers to make deals</a:t>
            </a:r>
          </a:p>
        </p:txBody>
      </p:sp>
    </p:spTree>
    <p:extLst>
      <p:ext uri="{BB962C8B-B14F-4D97-AF65-F5344CB8AC3E}">
        <p14:creationId xmlns:p14="http://schemas.microsoft.com/office/powerpoint/2010/main" val="253946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D518-B079-4987-8760-54FE79A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Boundaries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DD4A-D494-4F11-8522-D78DE9340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Inscribed boundary.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a digital account in order to be trespassed</a:t>
            </a:r>
          </a:p>
          <a:p>
            <a:r>
              <a:rPr lang="en-US" dirty="0"/>
              <a:t> Common interests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Separates the users in groups based on their interests</a:t>
            </a:r>
          </a:p>
          <a:p>
            <a:r>
              <a:rPr lang="en-US" dirty="0"/>
              <a:t> Meetings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One-to-one meetings between users with same interests and different roles (Producer-Hotelier).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Content Placeholder 5" descr="E:\CHROME DWNLDS\boundaries (5).jpg">
            <a:extLst>
              <a:ext uri="{FF2B5EF4-FFF2-40B4-BE49-F238E27FC236}">
                <a16:creationId xmlns:a16="http://schemas.microsoft.com/office/drawing/2014/main" id="{FE3D2F51-F4F8-45C5-9EEB-34E7354BCFE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6"/>
            <a:ext cx="5674450" cy="42062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66917-A5EE-4D14-9118-B3E3607C58D4}"/>
              </a:ext>
            </a:extLst>
          </p:cNvPr>
          <p:cNvSpPr txBox="1"/>
          <p:nvPr/>
        </p:nvSpPr>
        <p:spPr>
          <a:xfrm>
            <a:off x="8229600" y="603183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Boundaries-scheme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C57E-5381-43BA-B581-1B87227E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Artifacts -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C5E8DC-D514-4287-B45D-FC7E7C82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Scheduler</a:t>
            </a:r>
          </a:p>
          <a:p>
            <a:r>
              <a:rPr lang="en-US" dirty="0"/>
              <a:t>Negotiations Table (chat room)</a:t>
            </a:r>
          </a:p>
          <a:p>
            <a:r>
              <a:rPr lang="en-US" dirty="0"/>
              <a:t>Forum overview</a:t>
            </a:r>
          </a:p>
        </p:txBody>
      </p:sp>
    </p:spTree>
    <p:extLst>
      <p:ext uri="{BB962C8B-B14F-4D97-AF65-F5344CB8AC3E}">
        <p14:creationId xmlns:p14="http://schemas.microsoft.com/office/powerpoint/2010/main" val="25076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A439-07CE-4E9F-BD3B-F3FD487F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Artifacts - Scheduler (1)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34A-7D9F-489D-8212-99DCB886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334" cy="4351338"/>
          </a:xfrm>
        </p:spPr>
        <p:txBody>
          <a:bodyPr/>
          <a:lstStyle/>
          <a:p>
            <a:r>
              <a:rPr lang="en-US" dirty="0"/>
              <a:t>Agency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Organize the appointments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Notify about the upcoming appointments</a:t>
            </a:r>
            <a:endParaRPr lang="en-US" sz="2800" dirty="0"/>
          </a:p>
          <a:p>
            <a:r>
              <a:rPr lang="en-US" dirty="0"/>
              <a:t>Operation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operate on scheduler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operate with digital representation of other users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Through scheduler, meetings are arranged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398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F9A-7F4A-4349-9751-A3F85C13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Artifacts - Scheduler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DD54-CBCB-430F-AC50-DA398A534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19987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DfA</a:t>
            </a:r>
            <a:r>
              <a:rPr lang="en-US" dirty="0"/>
              <a:t> diagram can represent the procedure for arranging a meeting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Meeting request by the producer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Accept or Reject by the Hotelier, or withdraw by the Producer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Cancel by both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3" descr="E:\CHROME DWNLDS\LAP (2).jpg">
            <a:extLst>
              <a:ext uri="{FF2B5EF4-FFF2-40B4-BE49-F238E27FC236}">
                <a16:creationId xmlns:a16="http://schemas.microsoft.com/office/drawing/2014/main" id="{52FC591D-837F-4B50-8A68-16B3AA6106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50" y="1825625"/>
            <a:ext cx="5281891" cy="4299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40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093-252D-40E4-8DC6-005B97F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Boundary Artifacts – Negotiations table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8F8B-E490-4F29-B35D-978D47CF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Agency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Meetings take place through chatrooms</a:t>
            </a:r>
          </a:p>
          <a:p>
            <a:r>
              <a:rPr lang="en-US" dirty="0">
                <a:solidFill>
                  <a:prstClr val="white"/>
                </a:solidFill>
              </a:rPr>
              <a:t>Users operate on chatrooms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Deal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Tagging mechanism</a:t>
            </a:r>
          </a:p>
          <a:p>
            <a:r>
              <a:rPr lang="en-US" dirty="0">
                <a:solidFill>
                  <a:prstClr val="white"/>
                </a:solidFill>
              </a:rPr>
              <a:t>With digital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Instant messaging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File sharing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136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6B35-83FF-4815-BB3F-62CC2CED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Artifacts – Forum Overview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AAA6-87D7-4845-9F42-807B03C0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information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Tag cloud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Community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Pie Chart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AB14-5CA8-4077-9A04-825F041A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Pan-Cretan Forum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9196-7E2E-402F-AFBF-C5E3CFDB4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6610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65C-0713-4280-886F-DE85EA8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6382-9064-457C-A767-25D59029B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Conventional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Password</a:t>
            </a:r>
          </a:p>
          <a:p>
            <a:r>
              <a:rPr lang="en-US" dirty="0"/>
              <a:t>Social sign-in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Google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Facebook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Twitter</a:t>
            </a:r>
          </a:p>
          <a:p>
            <a:r>
              <a:rPr lang="en-US" dirty="0"/>
              <a:t>Realtime forum community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5E0CA6-602F-4F3E-9B0C-3562C0EF5E4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1128"/>
            <a:ext cx="5181600" cy="38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65C-0713-4280-886F-DE85EA8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6382-9064-457C-A767-25D59029B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Role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Hotelier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Producer</a:t>
            </a:r>
          </a:p>
          <a:p>
            <a:r>
              <a:rPr lang="en-US" dirty="0"/>
              <a:t>Representing hotel or producer’s brand name selection</a:t>
            </a:r>
          </a:p>
          <a:p>
            <a:r>
              <a:rPr lang="en-US" dirty="0"/>
              <a:t>Interests 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C3661-3C4A-4AA1-AB8C-9B03B3378BA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8851"/>
            <a:ext cx="5181600" cy="38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Frames in CSCW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Distributed 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Language/Action Perspective</a:t>
            </a:r>
          </a:p>
          <a:p>
            <a:r>
              <a:rPr lang="en-US" dirty="0"/>
              <a:t>Virtual Work</a:t>
            </a:r>
          </a:p>
          <a:p>
            <a:r>
              <a:rPr lang="en-US" dirty="0"/>
              <a:t>Boundaries</a:t>
            </a:r>
          </a:p>
          <a:p>
            <a:r>
              <a:rPr lang="en-US" dirty="0"/>
              <a:t>Pan-Cretan Forum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5D23-A3A2-40EB-A82F-5542588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 – Exhibition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EFB-7187-48BB-8A95-9463DB6ED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68024" cy="4351338"/>
          </a:xfrm>
        </p:spPr>
        <p:txBody>
          <a:bodyPr/>
          <a:lstStyle/>
          <a:p>
            <a:r>
              <a:rPr lang="en-US" dirty="0"/>
              <a:t>Similar view for Hoteliers and Producers</a:t>
            </a:r>
          </a:p>
          <a:p>
            <a:r>
              <a:rPr lang="en-US" dirty="0"/>
              <a:t>Exhibition tables based on selected interests</a:t>
            </a:r>
          </a:p>
          <a:p>
            <a:r>
              <a:rPr lang="en-US" dirty="0"/>
              <a:t>Interests filtering</a:t>
            </a:r>
          </a:p>
          <a:p>
            <a:r>
              <a:rPr lang="en-US" dirty="0"/>
              <a:t>Upcoming meetings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83A40-EE62-4B81-9F23-F3CD28A0F17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9869" y="2384323"/>
            <a:ext cx="7103106" cy="3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6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5D23-A3A2-40EB-A82F-5542588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Exhibition Table of specific 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EFB-7187-48BB-8A95-9463DB6ED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68024" cy="4351338"/>
          </a:xfrm>
        </p:spPr>
        <p:txBody>
          <a:bodyPr/>
          <a:lstStyle/>
          <a:p>
            <a:r>
              <a:rPr lang="en-US" dirty="0"/>
              <a:t>Products</a:t>
            </a:r>
          </a:p>
          <a:p>
            <a:r>
              <a:rPr lang="en-US" dirty="0"/>
              <a:t>Endorsement by others</a:t>
            </a:r>
          </a:p>
          <a:p>
            <a:r>
              <a:rPr lang="en-US" dirty="0"/>
              <a:t>Comments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9A9C14-1B7F-4A76-847D-CE4607171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098"/>
          <a:stretch/>
        </p:blipFill>
        <p:spPr>
          <a:xfrm>
            <a:off x="4999839" y="2402384"/>
            <a:ext cx="6489489" cy="3617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41056-F19D-47E6-BFB1-B225F682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9" y="2402384"/>
            <a:ext cx="6492240" cy="36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A5B-D7DE-4CB3-846D-32138131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660-D663-41AF-9BA6-723BF13D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41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Action flow for meeting arrangement: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Meeting proposal by producer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 interim-state meeting is displayed on (hotelier’s) scheduler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Hotelier either accepts or rejects the meeting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If accepted, meeting is marked as “pending” on the scheduler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If rejected, interim-state meeting is removed from the scheduler</a:t>
            </a:r>
          </a:p>
        </p:txBody>
      </p:sp>
      <p:pic>
        <p:nvPicPr>
          <p:cNvPr id="9" name="Content Placeholder 8" descr="C:\Users\Temp.DESKTOP-OA079N2\Downloads\scheduler_producer.PNG">
            <a:extLst>
              <a:ext uri="{FF2B5EF4-FFF2-40B4-BE49-F238E27FC236}">
                <a16:creationId xmlns:a16="http://schemas.microsoft.com/office/drawing/2014/main" id="{4979E3AA-9CED-482D-91EF-BE5EA7F8F9C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05" y="1825624"/>
            <a:ext cx="5896277" cy="151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83FA06-BCCF-40CC-8E0A-0EFBC4DD16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699" y="4060272"/>
            <a:ext cx="5899783" cy="1942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0A8E7-0B7A-48ED-A97D-B67BCC1004B7}"/>
              </a:ext>
            </a:extLst>
          </p:cNvPr>
          <p:cNvSpPr txBox="1"/>
          <p:nvPr/>
        </p:nvSpPr>
        <p:spPr>
          <a:xfrm>
            <a:off x="10667048" y="5655231"/>
            <a:ext cx="12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Hotelier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92609-CB40-4AFD-BD96-02703981B462}"/>
              </a:ext>
            </a:extLst>
          </p:cNvPr>
          <p:cNvSpPr txBox="1"/>
          <p:nvPr/>
        </p:nvSpPr>
        <p:spPr>
          <a:xfrm>
            <a:off x="10667048" y="3030615"/>
            <a:ext cx="12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Producer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606DA9-B556-4881-928E-77F51BB9EC9A}"/>
              </a:ext>
            </a:extLst>
          </p:cNvPr>
          <p:cNvSpPr/>
          <p:nvPr/>
        </p:nvSpPr>
        <p:spPr>
          <a:xfrm>
            <a:off x="6114698" y="2528476"/>
            <a:ext cx="519465" cy="502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2A963-B257-4655-9846-54AB9A7A6975}"/>
              </a:ext>
            </a:extLst>
          </p:cNvPr>
          <p:cNvSpPr txBox="1"/>
          <p:nvPr/>
        </p:nvSpPr>
        <p:spPr>
          <a:xfrm>
            <a:off x="6014715" y="2051624"/>
            <a:ext cx="2044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FF0000"/>
                </a:solidFill>
              </a:rPr>
              <a:t>List of hoteliers with same interests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CCC8F0A-CB64-4C91-B0BF-BFEB2DF29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7596" y="2179879"/>
            <a:ext cx="14251" cy="599666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A42327-AD22-4495-B4F5-6FEB941B1DF5}"/>
              </a:ext>
            </a:extLst>
          </p:cNvPr>
          <p:cNvCxnSpPr>
            <a:cxnSpLocks/>
          </p:cNvCxnSpPr>
          <p:nvPr/>
        </p:nvCxnSpPr>
        <p:spPr>
          <a:xfrm>
            <a:off x="5882268" y="3779520"/>
            <a:ext cx="6084307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2B15F2E-FD60-4B31-9726-13F8271132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1317" y="3582196"/>
            <a:ext cx="2291715" cy="87153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49F8-2E6B-42DC-981E-FD9D1D8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Negotiations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3205-9B01-4A84-AF44-EFE84AD3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75371" cy="4351338"/>
          </a:xfrm>
        </p:spPr>
        <p:txBody>
          <a:bodyPr/>
          <a:lstStyle/>
          <a:p>
            <a:r>
              <a:rPr lang="en-US" dirty="0"/>
              <a:t>Common Interests that “connect” a Hotelier and a Producer</a:t>
            </a:r>
          </a:p>
          <a:p>
            <a:r>
              <a:rPr lang="en-US" dirty="0"/>
              <a:t>Themes that emerge during negotiations</a:t>
            </a:r>
          </a:p>
          <a:p>
            <a:r>
              <a:rPr lang="en-US" dirty="0"/>
              <a:t>Text messages/pictures exchange</a:t>
            </a:r>
          </a:p>
          <a:p>
            <a:r>
              <a:rPr lang="en-US" dirty="0"/>
              <a:t>Meeting outcome submission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03BF92-2D86-4412-86DC-7C1E749AAFE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6484" y="1888243"/>
            <a:ext cx="5427316" cy="37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660-D663-41AF-9BA6-723BF13D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10637" cy="4351338"/>
          </a:xfrm>
        </p:spPr>
        <p:txBody>
          <a:bodyPr/>
          <a:lstStyle/>
          <a:p>
            <a:r>
              <a:rPr lang="en-US" dirty="0"/>
              <a:t>Popular themes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Common Interests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Emergent Themes</a:t>
            </a:r>
          </a:p>
          <a:p>
            <a:r>
              <a:rPr lang="en-US" dirty="0"/>
              <a:t>State of Deals</a:t>
            </a:r>
          </a:p>
          <a:p>
            <a:r>
              <a:rPr lang="en-US" dirty="0"/>
              <a:t>Community Network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36455D-488D-48F0-A79B-6EBDD50B1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9382" y="1825625"/>
            <a:ext cx="6234418" cy="451175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00CC2EC-FC9C-43D2-8F2D-B296549C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Forum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5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 for your attention!</a:t>
            </a:r>
          </a:p>
        </p:txBody>
      </p:sp>
      <p:pic>
        <p:nvPicPr>
          <p:cNvPr id="5" name="Picture 4" descr="http://www.merlininteractive.co.uk/images/faqs.png">
            <a:extLst>
              <a:ext uri="{FF2B5EF4-FFF2-40B4-BE49-F238E27FC236}">
                <a16:creationId xmlns:a16="http://schemas.microsoft.com/office/drawing/2014/main" id="{E656069B-6B22-4104-A955-E8403DA6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752" y="4048234"/>
            <a:ext cx="2444496" cy="28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Theoretical Frames in CSCW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56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Based on J. Grudin and S. Poltrock, theory, is among others, important for: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Motivation or to justify system’s architectures or development approaches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Serving as a guideline or checklist for researchers or systems developers </a:t>
            </a:r>
          </a:p>
        </p:txBody>
      </p:sp>
    </p:spTree>
    <p:extLst>
      <p:ext uri="{BB962C8B-B14F-4D97-AF65-F5344CB8AC3E}">
        <p14:creationId xmlns:p14="http://schemas.microsoft.com/office/powerpoint/2010/main" val="213613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3DE3-0A94-4B48-AAA9-FE1BAF89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Analyzing the system through the lenses of Distributed Cognition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1D51-3BAF-4C3B-833D-925C9A18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955172" cy="467802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Distributed 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Examines the cognition that takes place in a whole system, human and non-human.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Boundaries are set to include cognitive process wherever it may occur in the system.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Appropriate theory to examine the role of the technologies and the artifacts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Under which circumstances and rules they interact with the human agent.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215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23F1-3A10-4E61-8D35-24BEBF43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Language-Action Perspective for singleton communication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F9ED-7977-4EEB-91CB-0CCD8C6C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888"/>
            <a:ext cx="8012185" cy="4351338"/>
          </a:xfrm>
        </p:spPr>
        <p:txBody>
          <a:bodyPr/>
          <a:lstStyle/>
          <a:p>
            <a:r>
              <a:rPr lang="en-US" dirty="0"/>
              <a:t>Language-Action 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Communication is the main motivation for people to 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the language as an activity and not as the media to exchange information, a LAP could support different scenarios in a collaborative work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3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B801-93CB-47FA-86E1-05613F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work, as a basic theme in our project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47B6-4FA5-4EDB-9FBE-54CCD0C3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8886" cy="4351338"/>
          </a:xfrm>
        </p:spPr>
        <p:txBody>
          <a:bodyPr/>
          <a:lstStyle/>
          <a:p>
            <a:r>
              <a:rPr lang="en-US" dirty="0"/>
              <a:t>According to Bailey, Leonardi and Barley, agents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Operate </a:t>
            </a:r>
            <a:r>
              <a:rPr lang="en-US" u="sng" dirty="0"/>
              <a:t>with</a:t>
            </a:r>
            <a:r>
              <a:rPr lang="en-US" dirty="0"/>
              <a:t> the digital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Operate </a:t>
            </a:r>
            <a:r>
              <a:rPr lang="en-US" u="sng" dirty="0"/>
              <a:t>on</a:t>
            </a:r>
            <a:r>
              <a:rPr lang="en-US" dirty="0"/>
              <a:t> a distributed artefact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Operate </a:t>
            </a:r>
            <a:r>
              <a:rPr lang="en-US" u="sng" dirty="0"/>
              <a:t>through</a:t>
            </a:r>
            <a:r>
              <a:rPr lang="en-US" dirty="0"/>
              <a:t> the technology to affect real 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Operate </a:t>
            </a:r>
            <a:r>
              <a:rPr lang="en-US" u="sng" dirty="0"/>
              <a:t>within </a:t>
            </a:r>
            <a:r>
              <a:rPr lang="en-US" dirty="0"/>
              <a:t>a representation which simulates a real object</a:t>
            </a:r>
            <a:endParaRPr lang="en-US" u="sng" dirty="0"/>
          </a:p>
          <a:p>
            <a:pPr marL="914400" lvl="2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80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C51-F4C7-4CA7-A5FE-CB7CCB63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in virtual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B7BD-382E-4E4F-8292-5716F83F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in virtual work have: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Different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Unique digital representation</a:t>
            </a:r>
          </a:p>
          <a:p>
            <a:r>
              <a:rPr lang="en-US" dirty="0"/>
              <a:t>Boundaries distinguish the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Enforced by the 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by different roles in collaboration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by the uniqueness of every user or group</a:t>
            </a:r>
          </a:p>
        </p:txBody>
      </p:sp>
    </p:spTree>
    <p:extLst>
      <p:ext uri="{BB962C8B-B14F-4D97-AF65-F5344CB8AC3E}">
        <p14:creationId xmlns:p14="http://schemas.microsoft.com/office/powerpoint/2010/main" val="16857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AB14-5CA8-4077-9A04-825F041A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Pan-Cretan Forum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9196-7E2E-402F-AFBF-C5E3CFDB4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962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48D0-6DB5-49F0-B6BB-B34D2E8C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Prototyping an e-collaboration system for the Pan-Cretan Forum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8416-E70E-423D-8383-C36759A3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roles at the collaboration</a:t>
            </a:r>
          </a:p>
          <a:p>
            <a:r>
              <a:rPr lang="en-US" dirty="0"/>
              <a:t>The Boundaries of the system</a:t>
            </a:r>
          </a:p>
          <a:p>
            <a:r>
              <a:rPr lang="en-US" dirty="0"/>
              <a:t>Boundary Artifacts</a:t>
            </a:r>
          </a:p>
          <a:p>
            <a:r>
              <a:rPr lang="en-US" dirty="0"/>
              <a:t>Social Translucence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2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676</Words>
  <Application>Microsoft Office PowerPoint</Application>
  <PresentationFormat>Widescreen</PresentationFormat>
  <Paragraphs>149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The Pan Cretan Forum as a case study for boundary spanning artifacts</vt:lpstr>
      <vt:lpstr>Agenda</vt:lpstr>
      <vt:lpstr>Theoretical Frames in CSCW</vt:lpstr>
      <vt:lpstr>Analyzing the system through the lenses of Distributed Cognition</vt:lpstr>
      <vt:lpstr>Language-Action Perspective for singleton communication</vt:lpstr>
      <vt:lpstr>Virtual work, as a basic theme in our project</vt:lpstr>
      <vt:lpstr>Boundaries in virtual work</vt:lpstr>
      <vt:lpstr>Pan-Cretan Forum</vt:lpstr>
      <vt:lpstr>Prototyping an e-collaboration system for the Pan-Cretan Forum</vt:lpstr>
      <vt:lpstr>The roles at the collaboration</vt:lpstr>
      <vt:lpstr>The Boundaries of the system</vt:lpstr>
      <vt:lpstr>Boundary Artifacts - Overview</vt:lpstr>
      <vt:lpstr>Boundary Artifacts - Scheduler (1)</vt:lpstr>
      <vt:lpstr>Boundary Artifacts - Scheduler (2)</vt:lpstr>
      <vt:lpstr>Boundary Artifacts – Negotiations table</vt:lpstr>
      <vt:lpstr>Boundary Artifacts – Forum Overview</vt:lpstr>
      <vt:lpstr>Pan-Cretan Forum</vt:lpstr>
      <vt:lpstr>Sign-in</vt:lpstr>
      <vt:lpstr>Profile Filling</vt:lpstr>
      <vt:lpstr>Main Screen – Exhibition Area</vt:lpstr>
      <vt:lpstr>Exhibition Table of specific producer</vt:lpstr>
      <vt:lpstr>Scheduler</vt:lpstr>
      <vt:lpstr>Negotiations Table</vt:lpstr>
      <vt:lpstr>Forum Overview</vt:lpstr>
      <vt:lpstr>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Antonis</dc:creator>
  <cp:lastModifiedBy>Αντώνιος Προβιδάκης</cp:lastModifiedBy>
  <cp:revision>138</cp:revision>
  <dcterms:created xsi:type="dcterms:W3CDTF">2016-11-26T18:16:50Z</dcterms:created>
  <dcterms:modified xsi:type="dcterms:W3CDTF">2017-07-23T07:12:05Z</dcterms:modified>
</cp:coreProperties>
</file>