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65" r:id="rId2"/>
    <p:sldId id="266" r:id="rId3"/>
    <p:sldId id="267" r:id="rId4"/>
    <p:sldId id="268" r:id="rId5"/>
    <p:sldId id="325" r:id="rId6"/>
    <p:sldId id="276" r:id="rId7"/>
    <p:sldId id="278" r:id="rId8"/>
    <p:sldId id="279" r:id="rId9"/>
    <p:sldId id="280" r:id="rId10"/>
    <p:sldId id="281" r:id="rId11"/>
    <p:sldId id="284" r:id="rId12"/>
    <p:sldId id="282" r:id="rId13"/>
    <p:sldId id="283" r:id="rId14"/>
    <p:sldId id="285" r:id="rId15"/>
    <p:sldId id="286" r:id="rId16"/>
    <p:sldId id="332" r:id="rId17"/>
    <p:sldId id="340" r:id="rId18"/>
    <p:sldId id="341" r:id="rId19"/>
    <p:sldId id="342" r:id="rId20"/>
    <p:sldId id="343" r:id="rId21"/>
    <p:sldId id="291" r:id="rId22"/>
    <p:sldId id="306" r:id="rId23"/>
    <p:sldId id="292" r:id="rId24"/>
    <p:sldId id="307" r:id="rId25"/>
    <p:sldId id="293" r:id="rId26"/>
    <p:sldId id="294" r:id="rId27"/>
    <p:sldId id="295" r:id="rId28"/>
    <p:sldId id="296" r:id="rId29"/>
    <p:sldId id="297" r:id="rId30"/>
    <p:sldId id="298" r:id="rId31"/>
    <p:sldId id="308" r:id="rId32"/>
    <p:sldId id="299" r:id="rId33"/>
    <p:sldId id="300" r:id="rId34"/>
    <p:sldId id="301" r:id="rId35"/>
    <p:sldId id="302" r:id="rId36"/>
    <p:sldId id="303" r:id="rId37"/>
    <p:sldId id="304" r:id="rId38"/>
    <p:sldId id="333" r:id="rId39"/>
    <p:sldId id="305" r:id="rId40"/>
    <p:sldId id="309" r:id="rId41"/>
    <p:sldId id="310" r:id="rId42"/>
    <p:sldId id="334" r:id="rId43"/>
    <p:sldId id="311" r:id="rId44"/>
    <p:sldId id="312" r:id="rId45"/>
    <p:sldId id="313" r:id="rId46"/>
    <p:sldId id="335" r:id="rId47"/>
    <p:sldId id="287" r:id="rId48"/>
    <p:sldId id="317" r:id="rId49"/>
    <p:sldId id="337" r:id="rId50"/>
    <p:sldId id="264" r:id="rId51"/>
    <p:sldId id="339" r:id="rId52"/>
    <p:sldId id="344" r:id="rId53"/>
  </p:sldIdLst>
  <p:sldSz cx="12192000" cy="6858000"/>
  <p:notesSz cx="6858000" cy="994727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94660"/>
  </p:normalViewPr>
  <p:slideViewPr>
    <p:cSldViewPr snapToGrid="0">
      <p:cViewPr varScale="1">
        <p:scale>
          <a:sx n="78" d="100"/>
          <a:sy n="78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93DD16-EB08-471B-81FC-D15D80E16B1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FBC1F64-E42B-4A40-861F-BA5B9434D3CD}">
      <dgm:prSet phldrT="[Texto]" custT="1"/>
      <dgm:spPr/>
      <dgm:t>
        <a:bodyPr/>
        <a:lstStyle/>
        <a:p>
          <a:r>
            <a:rPr lang="es-ES" sz="1600" b="1" dirty="0" err="1"/>
            <a:t>Request</a:t>
          </a:r>
          <a:r>
            <a:rPr lang="es-ES" sz="1600" b="1" dirty="0"/>
            <a:t>  API and </a:t>
          </a:r>
          <a:r>
            <a:rPr lang="es-ES" sz="1600" b="1" dirty="0" err="1"/>
            <a:t>parse</a:t>
          </a:r>
          <a:r>
            <a:rPr lang="es-ES" sz="1600" b="1" dirty="0"/>
            <a:t> SpaceX </a:t>
          </a:r>
          <a:r>
            <a:rPr lang="es-ES" sz="1600" b="1" dirty="0" err="1"/>
            <a:t>launch</a:t>
          </a:r>
          <a:r>
            <a:rPr lang="es-ES" sz="1600" b="1" dirty="0"/>
            <a:t> data</a:t>
          </a:r>
        </a:p>
      </dgm:t>
    </dgm:pt>
    <dgm:pt modelId="{FF68D46C-ED8E-499B-B9C1-10A517CBBE96}" type="parTrans" cxnId="{627DA66A-4E4A-4E13-8AD4-91B683F1CEE7}">
      <dgm:prSet/>
      <dgm:spPr/>
      <dgm:t>
        <a:bodyPr/>
        <a:lstStyle/>
        <a:p>
          <a:endParaRPr lang="es-ES"/>
        </a:p>
      </dgm:t>
    </dgm:pt>
    <dgm:pt modelId="{9051C092-3110-49F8-B034-EAF719C47368}" type="sibTrans" cxnId="{627DA66A-4E4A-4E13-8AD4-91B683F1CEE7}">
      <dgm:prSet/>
      <dgm:spPr/>
      <dgm:t>
        <a:bodyPr/>
        <a:lstStyle/>
        <a:p>
          <a:endParaRPr lang="es-ES"/>
        </a:p>
      </dgm:t>
    </dgm:pt>
    <dgm:pt modelId="{28D46A70-615B-49DE-8D21-C925ECCEC44D}">
      <dgm:prSet phldrT="[Texto]" custT="1"/>
      <dgm:spPr/>
      <dgm:t>
        <a:bodyPr/>
        <a:lstStyle/>
        <a:p>
          <a:r>
            <a:rPr lang="es-ES" sz="1600" b="1" dirty="0" err="1"/>
            <a:t>Filter</a:t>
          </a:r>
          <a:r>
            <a:rPr lang="es-ES" sz="1600" b="1" dirty="0"/>
            <a:t> data to </a:t>
          </a:r>
          <a:r>
            <a:rPr lang="es-ES" sz="1600" b="1" dirty="0" err="1"/>
            <a:t>only</a:t>
          </a:r>
          <a:r>
            <a:rPr lang="es-ES" sz="1600" b="1" dirty="0"/>
            <a:t> </a:t>
          </a:r>
          <a:r>
            <a:rPr lang="es-ES" sz="1600" b="1" dirty="0" err="1"/>
            <a:t>include</a:t>
          </a:r>
          <a:r>
            <a:rPr lang="es-ES" sz="1600" b="1" dirty="0"/>
            <a:t> Falcon 9 </a:t>
          </a:r>
          <a:r>
            <a:rPr lang="es-ES" sz="1600" b="1" dirty="0" err="1"/>
            <a:t>launches</a:t>
          </a:r>
          <a:endParaRPr lang="es-ES" sz="1600" b="1" dirty="0"/>
        </a:p>
      </dgm:t>
    </dgm:pt>
    <dgm:pt modelId="{208A5691-B446-418B-B5A6-3F361F37E178}" type="parTrans" cxnId="{1A135A26-1031-4D4C-BC31-C14F832EB257}">
      <dgm:prSet/>
      <dgm:spPr/>
      <dgm:t>
        <a:bodyPr/>
        <a:lstStyle/>
        <a:p>
          <a:endParaRPr lang="es-ES"/>
        </a:p>
      </dgm:t>
    </dgm:pt>
    <dgm:pt modelId="{6F1DE1C2-2D48-49BA-AB41-D18EF095554F}" type="sibTrans" cxnId="{1A135A26-1031-4D4C-BC31-C14F832EB257}">
      <dgm:prSet/>
      <dgm:spPr/>
      <dgm:t>
        <a:bodyPr/>
        <a:lstStyle/>
        <a:p>
          <a:endParaRPr lang="es-ES"/>
        </a:p>
      </dgm:t>
    </dgm:pt>
    <dgm:pt modelId="{247CCAC2-A2AF-4438-AC81-CB3F26C794F8}">
      <dgm:prSet phldrT="[Texto]" custT="1"/>
      <dgm:spPr/>
      <dgm:t>
        <a:bodyPr/>
        <a:lstStyle/>
        <a:p>
          <a:r>
            <a:rPr lang="es-ES" sz="1600" b="1" dirty="0"/>
            <a:t>Deal </a:t>
          </a:r>
          <a:r>
            <a:rPr lang="es-ES" sz="1600" b="1" dirty="0" err="1"/>
            <a:t>with</a:t>
          </a:r>
          <a:r>
            <a:rPr lang="es-ES" sz="1600" b="1" dirty="0"/>
            <a:t> </a:t>
          </a:r>
          <a:r>
            <a:rPr lang="es-ES" sz="1600" b="1" dirty="0" err="1"/>
            <a:t>missing</a:t>
          </a:r>
          <a:r>
            <a:rPr lang="es-ES" sz="1600" b="1" dirty="0"/>
            <a:t> </a:t>
          </a:r>
          <a:r>
            <a:rPr lang="es-ES" sz="1600" b="1" dirty="0" err="1"/>
            <a:t>values</a:t>
          </a:r>
          <a:endParaRPr lang="es-ES" sz="1600" b="1" dirty="0"/>
        </a:p>
      </dgm:t>
    </dgm:pt>
    <dgm:pt modelId="{9A54476D-CD2E-471A-8B01-8E9A7BEE9108}" type="parTrans" cxnId="{F320384A-F073-44B5-8C0A-1B940E5F00AD}">
      <dgm:prSet/>
      <dgm:spPr/>
      <dgm:t>
        <a:bodyPr/>
        <a:lstStyle/>
        <a:p>
          <a:endParaRPr lang="es-ES"/>
        </a:p>
      </dgm:t>
    </dgm:pt>
    <dgm:pt modelId="{E86D83F8-CFD2-4399-A218-43533F4C905A}" type="sibTrans" cxnId="{F320384A-F073-44B5-8C0A-1B940E5F00AD}">
      <dgm:prSet/>
      <dgm:spPr/>
      <dgm:t>
        <a:bodyPr/>
        <a:lstStyle/>
        <a:p>
          <a:endParaRPr lang="es-ES"/>
        </a:p>
      </dgm:t>
    </dgm:pt>
    <dgm:pt modelId="{CB6C5EF9-283C-4662-979F-93710D3B8B75}" type="pres">
      <dgm:prSet presAssocID="{C593DD16-EB08-471B-81FC-D15D80E16B1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B1E677-0346-45FE-8CE6-4D3CD724C41C}" type="pres">
      <dgm:prSet presAssocID="{6FBC1F64-E42B-4A40-861F-BA5B9434D3CD}" presName="root" presStyleCnt="0"/>
      <dgm:spPr/>
    </dgm:pt>
    <dgm:pt modelId="{40FB5479-55E3-4DE9-AFAC-4F146FBE8168}" type="pres">
      <dgm:prSet presAssocID="{6FBC1F64-E42B-4A40-861F-BA5B9434D3CD}" presName="rootComposite" presStyleCnt="0"/>
      <dgm:spPr/>
    </dgm:pt>
    <dgm:pt modelId="{1911980F-0412-4816-94E7-BE006A15A4DF}" type="pres">
      <dgm:prSet presAssocID="{6FBC1F64-E42B-4A40-861F-BA5B9434D3CD}" presName="rootText" presStyleLbl="node1" presStyleIdx="0" presStyleCnt="1" custLinFactNeighborX="603" custLinFactNeighborY="-5341"/>
      <dgm:spPr/>
    </dgm:pt>
    <dgm:pt modelId="{EDFFA3FA-02B4-429A-BC85-FE762357ECE7}" type="pres">
      <dgm:prSet presAssocID="{6FBC1F64-E42B-4A40-861F-BA5B9434D3CD}" presName="rootConnector" presStyleLbl="node1" presStyleIdx="0" presStyleCnt="1"/>
      <dgm:spPr/>
    </dgm:pt>
    <dgm:pt modelId="{C1AABC77-E36E-4141-BADC-94B25214BE9C}" type="pres">
      <dgm:prSet presAssocID="{6FBC1F64-E42B-4A40-861F-BA5B9434D3CD}" presName="childShape" presStyleCnt="0"/>
      <dgm:spPr/>
    </dgm:pt>
    <dgm:pt modelId="{C733129C-EB5F-40EB-98BE-5FB6495A98D5}" type="pres">
      <dgm:prSet presAssocID="{208A5691-B446-418B-B5A6-3F361F37E178}" presName="Name13" presStyleLbl="parChTrans1D2" presStyleIdx="0" presStyleCnt="2"/>
      <dgm:spPr/>
    </dgm:pt>
    <dgm:pt modelId="{6C1A5D9D-FAC7-432D-A972-513EFB770A41}" type="pres">
      <dgm:prSet presAssocID="{28D46A70-615B-49DE-8D21-C925ECCEC44D}" presName="childText" presStyleLbl="bgAcc1" presStyleIdx="0" presStyleCnt="2">
        <dgm:presLayoutVars>
          <dgm:bulletEnabled val="1"/>
        </dgm:presLayoutVars>
      </dgm:prSet>
      <dgm:spPr/>
    </dgm:pt>
    <dgm:pt modelId="{0AFFC37A-D1C0-4B0B-B970-BB2230F4A46E}" type="pres">
      <dgm:prSet presAssocID="{9A54476D-CD2E-471A-8B01-8E9A7BEE9108}" presName="Name13" presStyleLbl="parChTrans1D2" presStyleIdx="1" presStyleCnt="2"/>
      <dgm:spPr/>
    </dgm:pt>
    <dgm:pt modelId="{94504ED0-274A-4436-BF22-104974B9604A}" type="pres">
      <dgm:prSet presAssocID="{247CCAC2-A2AF-4438-AC81-CB3F26C794F8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71C21212-A85C-49A2-8DBE-F5EA8E15DACB}" type="presOf" srcId="{208A5691-B446-418B-B5A6-3F361F37E178}" destId="{C733129C-EB5F-40EB-98BE-5FB6495A98D5}" srcOrd="0" destOrd="0" presId="urn:microsoft.com/office/officeart/2005/8/layout/hierarchy3"/>
    <dgm:cxn modelId="{D30EC31D-9BC5-40D3-B0CA-7B27F7BBC5FA}" type="presOf" srcId="{28D46A70-615B-49DE-8D21-C925ECCEC44D}" destId="{6C1A5D9D-FAC7-432D-A972-513EFB770A41}" srcOrd="0" destOrd="0" presId="urn:microsoft.com/office/officeart/2005/8/layout/hierarchy3"/>
    <dgm:cxn modelId="{1A135A26-1031-4D4C-BC31-C14F832EB257}" srcId="{6FBC1F64-E42B-4A40-861F-BA5B9434D3CD}" destId="{28D46A70-615B-49DE-8D21-C925ECCEC44D}" srcOrd="0" destOrd="0" parTransId="{208A5691-B446-418B-B5A6-3F361F37E178}" sibTransId="{6F1DE1C2-2D48-49BA-AB41-D18EF095554F}"/>
    <dgm:cxn modelId="{7BC7213C-1408-48FD-8048-C01CBBE4B931}" type="presOf" srcId="{9A54476D-CD2E-471A-8B01-8E9A7BEE9108}" destId="{0AFFC37A-D1C0-4B0B-B970-BB2230F4A46E}" srcOrd="0" destOrd="0" presId="urn:microsoft.com/office/officeart/2005/8/layout/hierarchy3"/>
    <dgm:cxn modelId="{82217565-4D2B-42A2-BD37-8534CBAE2DE7}" type="presOf" srcId="{6FBC1F64-E42B-4A40-861F-BA5B9434D3CD}" destId="{EDFFA3FA-02B4-429A-BC85-FE762357ECE7}" srcOrd="1" destOrd="0" presId="urn:microsoft.com/office/officeart/2005/8/layout/hierarchy3"/>
    <dgm:cxn modelId="{8F2FFA69-2051-4062-9199-C6EA2D0B26EC}" type="presOf" srcId="{247CCAC2-A2AF-4438-AC81-CB3F26C794F8}" destId="{94504ED0-274A-4436-BF22-104974B9604A}" srcOrd="0" destOrd="0" presId="urn:microsoft.com/office/officeart/2005/8/layout/hierarchy3"/>
    <dgm:cxn modelId="{F320384A-F073-44B5-8C0A-1B940E5F00AD}" srcId="{6FBC1F64-E42B-4A40-861F-BA5B9434D3CD}" destId="{247CCAC2-A2AF-4438-AC81-CB3F26C794F8}" srcOrd="1" destOrd="0" parTransId="{9A54476D-CD2E-471A-8B01-8E9A7BEE9108}" sibTransId="{E86D83F8-CFD2-4399-A218-43533F4C905A}"/>
    <dgm:cxn modelId="{627DA66A-4E4A-4E13-8AD4-91B683F1CEE7}" srcId="{C593DD16-EB08-471B-81FC-D15D80E16B1B}" destId="{6FBC1F64-E42B-4A40-861F-BA5B9434D3CD}" srcOrd="0" destOrd="0" parTransId="{FF68D46C-ED8E-499B-B9C1-10A517CBBE96}" sibTransId="{9051C092-3110-49F8-B034-EAF719C47368}"/>
    <dgm:cxn modelId="{AB788AAA-4B38-4D66-B42C-8C3BAA1CA031}" type="presOf" srcId="{C593DD16-EB08-471B-81FC-D15D80E16B1B}" destId="{CB6C5EF9-283C-4662-979F-93710D3B8B75}" srcOrd="0" destOrd="0" presId="urn:microsoft.com/office/officeart/2005/8/layout/hierarchy3"/>
    <dgm:cxn modelId="{BE770CD1-6005-4DFB-BC76-734F4F8AC30B}" type="presOf" srcId="{6FBC1F64-E42B-4A40-861F-BA5B9434D3CD}" destId="{1911980F-0412-4816-94E7-BE006A15A4DF}" srcOrd="0" destOrd="0" presId="urn:microsoft.com/office/officeart/2005/8/layout/hierarchy3"/>
    <dgm:cxn modelId="{27D01157-8E93-44D8-B921-85AB833EB5EE}" type="presParOf" srcId="{CB6C5EF9-283C-4662-979F-93710D3B8B75}" destId="{24B1E677-0346-45FE-8CE6-4D3CD724C41C}" srcOrd="0" destOrd="0" presId="urn:microsoft.com/office/officeart/2005/8/layout/hierarchy3"/>
    <dgm:cxn modelId="{2B9412E4-A73C-4C03-8AA7-3EC6AF2E7895}" type="presParOf" srcId="{24B1E677-0346-45FE-8CE6-4D3CD724C41C}" destId="{40FB5479-55E3-4DE9-AFAC-4F146FBE8168}" srcOrd="0" destOrd="0" presId="urn:microsoft.com/office/officeart/2005/8/layout/hierarchy3"/>
    <dgm:cxn modelId="{226D6537-EB1A-4F5D-93C6-6A4E84C9F96B}" type="presParOf" srcId="{40FB5479-55E3-4DE9-AFAC-4F146FBE8168}" destId="{1911980F-0412-4816-94E7-BE006A15A4DF}" srcOrd="0" destOrd="0" presId="urn:microsoft.com/office/officeart/2005/8/layout/hierarchy3"/>
    <dgm:cxn modelId="{54DC83D5-A801-40E3-84E6-4957E77BD25D}" type="presParOf" srcId="{40FB5479-55E3-4DE9-AFAC-4F146FBE8168}" destId="{EDFFA3FA-02B4-429A-BC85-FE762357ECE7}" srcOrd="1" destOrd="0" presId="urn:microsoft.com/office/officeart/2005/8/layout/hierarchy3"/>
    <dgm:cxn modelId="{433BC52B-3E06-4DC3-B8D6-19267A48D05D}" type="presParOf" srcId="{24B1E677-0346-45FE-8CE6-4D3CD724C41C}" destId="{C1AABC77-E36E-4141-BADC-94B25214BE9C}" srcOrd="1" destOrd="0" presId="urn:microsoft.com/office/officeart/2005/8/layout/hierarchy3"/>
    <dgm:cxn modelId="{007102EB-C3A3-4C35-B4B8-B017BC6DEFFA}" type="presParOf" srcId="{C1AABC77-E36E-4141-BADC-94B25214BE9C}" destId="{C733129C-EB5F-40EB-98BE-5FB6495A98D5}" srcOrd="0" destOrd="0" presId="urn:microsoft.com/office/officeart/2005/8/layout/hierarchy3"/>
    <dgm:cxn modelId="{F4012B9B-F21C-4925-9429-C36411BC7E6A}" type="presParOf" srcId="{C1AABC77-E36E-4141-BADC-94B25214BE9C}" destId="{6C1A5D9D-FAC7-432D-A972-513EFB770A41}" srcOrd="1" destOrd="0" presId="urn:microsoft.com/office/officeart/2005/8/layout/hierarchy3"/>
    <dgm:cxn modelId="{9CA08E1D-1137-4E12-8279-C570F3687B2D}" type="presParOf" srcId="{C1AABC77-E36E-4141-BADC-94B25214BE9C}" destId="{0AFFC37A-D1C0-4B0B-B970-BB2230F4A46E}" srcOrd="2" destOrd="0" presId="urn:microsoft.com/office/officeart/2005/8/layout/hierarchy3"/>
    <dgm:cxn modelId="{2B3CFEDB-53D3-4AFE-BEF3-FF6896424925}" type="presParOf" srcId="{C1AABC77-E36E-4141-BADC-94B25214BE9C}" destId="{94504ED0-274A-4436-BF22-104974B9604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93DD16-EB08-471B-81FC-D15D80E16B1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FBC1F64-E42B-4A40-861F-BA5B9434D3CD}">
      <dgm:prSet phldrT="[Texto]" custT="1"/>
      <dgm:spPr/>
      <dgm:t>
        <a:bodyPr/>
        <a:lstStyle/>
        <a:p>
          <a:r>
            <a:rPr lang="es-ES" sz="1600" b="1" dirty="0" err="1"/>
            <a:t>Request</a:t>
          </a:r>
          <a:r>
            <a:rPr lang="es-ES" sz="1600" b="1" dirty="0"/>
            <a:t>   the Falcon 9 </a:t>
          </a:r>
          <a:r>
            <a:rPr lang="es-ES" sz="1600" b="1" dirty="0" err="1"/>
            <a:t>Launch</a:t>
          </a:r>
          <a:r>
            <a:rPr lang="es-ES" sz="1600" b="1" dirty="0"/>
            <a:t> Wiki page</a:t>
          </a:r>
        </a:p>
      </dgm:t>
    </dgm:pt>
    <dgm:pt modelId="{FF68D46C-ED8E-499B-B9C1-10A517CBBE96}" type="parTrans" cxnId="{627DA66A-4E4A-4E13-8AD4-91B683F1CEE7}">
      <dgm:prSet/>
      <dgm:spPr/>
      <dgm:t>
        <a:bodyPr/>
        <a:lstStyle/>
        <a:p>
          <a:endParaRPr lang="es-ES"/>
        </a:p>
      </dgm:t>
    </dgm:pt>
    <dgm:pt modelId="{9051C092-3110-49F8-B034-EAF719C47368}" type="sibTrans" cxnId="{627DA66A-4E4A-4E13-8AD4-91B683F1CEE7}">
      <dgm:prSet/>
      <dgm:spPr/>
      <dgm:t>
        <a:bodyPr/>
        <a:lstStyle/>
        <a:p>
          <a:endParaRPr lang="es-ES"/>
        </a:p>
      </dgm:t>
    </dgm:pt>
    <dgm:pt modelId="{28D46A70-615B-49DE-8D21-C925ECCEC44D}">
      <dgm:prSet phldrT="[Texto]" custT="1"/>
      <dgm:spPr/>
      <dgm:t>
        <a:bodyPr/>
        <a:lstStyle/>
        <a:p>
          <a:r>
            <a:rPr lang="es-ES" sz="1600" b="1" dirty="0" err="1"/>
            <a:t>Extract</a:t>
          </a:r>
          <a:r>
            <a:rPr lang="es-ES" sz="1600" b="1" dirty="0"/>
            <a:t> </a:t>
          </a:r>
          <a:r>
            <a:rPr lang="es-ES" sz="1600" b="1" dirty="0" err="1"/>
            <a:t>column</a:t>
          </a:r>
          <a:r>
            <a:rPr lang="es-ES" sz="1600" b="1" dirty="0"/>
            <a:t> / variables </a:t>
          </a:r>
          <a:r>
            <a:rPr lang="es-ES" sz="1600" b="1" dirty="0" err="1"/>
            <a:t>from</a:t>
          </a:r>
          <a:r>
            <a:rPr lang="es-ES" sz="1600" b="1" dirty="0"/>
            <a:t> HTML table </a:t>
          </a:r>
          <a:r>
            <a:rPr lang="es-ES" sz="1600" b="1" dirty="0" err="1"/>
            <a:t>header</a:t>
          </a:r>
          <a:r>
            <a:rPr lang="es-ES" sz="1600" b="1" dirty="0"/>
            <a:t> </a:t>
          </a:r>
        </a:p>
      </dgm:t>
    </dgm:pt>
    <dgm:pt modelId="{208A5691-B446-418B-B5A6-3F361F37E178}" type="parTrans" cxnId="{1A135A26-1031-4D4C-BC31-C14F832EB257}">
      <dgm:prSet/>
      <dgm:spPr/>
      <dgm:t>
        <a:bodyPr/>
        <a:lstStyle/>
        <a:p>
          <a:endParaRPr lang="es-ES"/>
        </a:p>
      </dgm:t>
    </dgm:pt>
    <dgm:pt modelId="{6F1DE1C2-2D48-49BA-AB41-D18EF095554F}" type="sibTrans" cxnId="{1A135A26-1031-4D4C-BC31-C14F832EB257}">
      <dgm:prSet/>
      <dgm:spPr/>
      <dgm:t>
        <a:bodyPr/>
        <a:lstStyle/>
        <a:p>
          <a:endParaRPr lang="es-ES"/>
        </a:p>
      </dgm:t>
    </dgm:pt>
    <dgm:pt modelId="{247CCAC2-A2AF-4438-AC81-CB3F26C794F8}">
      <dgm:prSet phldrT="[Texto]" custT="1"/>
      <dgm:spPr/>
      <dgm:t>
        <a:bodyPr/>
        <a:lstStyle/>
        <a:p>
          <a:r>
            <a:rPr lang="es-ES" sz="1600" b="1" dirty="0" err="1"/>
            <a:t>Create</a:t>
          </a:r>
          <a:r>
            <a:rPr lang="es-ES" sz="1600" b="1" dirty="0"/>
            <a:t> data </a:t>
          </a:r>
          <a:r>
            <a:rPr lang="es-ES" sz="1600" b="1" dirty="0" err="1"/>
            <a:t>frame</a:t>
          </a:r>
          <a:r>
            <a:rPr lang="es-ES" sz="1600" b="1" dirty="0"/>
            <a:t> </a:t>
          </a:r>
          <a:r>
            <a:rPr lang="es-ES" sz="1600" b="1" dirty="0" err="1"/>
            <a:t>parsing</a:t>
          </a:r>
          <a:r>
            <a:rPr lang="es-ES" sz="1600" b="1" dirty="0"/>
            <a:t> </a:t>
          </a:r>
          <a:r>
            <a:rPr lang="es-ES" sz="1600" b="1" dirty="0" err="1"/>
            <a:t>launch</a:t>
          </a:r>
          <a:r>
            <a:rPr lang="es-ES" sz="1600" b="1" dirty="0"/>
            <a:t> tables</a:t>
          </a:r>
        </a:p>
      </dgm:t>
    </dgm:pt>
    <dgm:pt modelId="{9A54476D-CD2E-471A-8B01-8E9A7BEE9108}" type="parTrans" cxnId="{F320384A-F073-44B5-8C0A-1B940E5F00AD}">
      <dgm:prSet/>
      <dgm:spPr/>
      <dgm:t>
        <a:bodyPr/>
        <a:lstStyle/>
        <a:p>
          <a:endParaRPr lang="es-ES"/>
        </a:p>
      </dgm:t>
    </dgm:pt>
    <dgm:pt modelId="{E86D83F8-CFD2-4399-A218-43533F4C905A}" type="sibTrans" cxnId="{F320384A-F073-44B5-8C0A-1B940E5F00AD}">
      <dgm:prSet/>
      <dgm:spPr/>
      <dgm:t>
        <a:bodyPr/>
        <a:lstStyle/>
        <a:p>
          <a:endParaRPr lang="es-ES"/>
        </a:p>
      </dgm:t>
    </dgm:pt>
    <dgm:pt modelId="{CB6C5EF9-283C-4662-979F-93710D3B8B75}" type="pres">
      <dgm:prSet presAssocID="{C593DD16-EB08-471B-81FC-D15D80E16B1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B1E677-0346-45FE-8CE6-4D3CD724C41C}" type="pres">
      <dgm:prSet presAssocID="{6FBC1F64-E42B-4A40-861F-BA5B9434D3CD}" presName="root" presStyleCnt="0"/>
      <dgm:spPr/>
    </dgm:pt>
    <dgm:pt modelId="{40FB5479-55E3-4DE9-AFAC-4F146FBE8168}" type="pres">
      <dgm:prSet presAssocID="{6FBC1F64-E42B-4A40-861F-BA5B9434D3CD}" presName="rootComposite" presStyleCnt="0"/>
      <dgm:spPr/>
    </dgm:pt>
    <dgm:pt modelId="{1911980F-0412-4816-94E7-BE006A15A4DF}" type="pres">
      <dgm:prSet presAssocID="{6FBC1F64-E42B-4A40-861F-BA5B9434D3CD}" presName="rootText" presStyleLbl="node1" presStyleIdx="0" presStyleCnt="1" custLinFactNeighborX="603" custLinFactNeighborY="-5341"/>
      <dgm:spPr/>
    </dgm:pt>
    <dgm:pt modelId="{EDFFA3FA-02B4-429A-BC85-FE762357ECE7}" type="pres">
      <dgm:prSet presAssocID="{6FBC1F64-E42B-4A40-861F-BA5B9434D3CD}" presName="rootConnector" presStyleLbl="node1" presStyleIdx="0" presStyleCnt="1"/>
      <dgm:spPr/>
    </dgm:pt>
    <dgm:pt modelId="{C1AABC77-E36E-4141-BADC-94B25214BE9C}" type="pres">
      <dgm:prSet presAssocID="{6FBC1F64-E42B-4A40-861F-BA5B9434D3CD}" presName="childShape" presStyleCnt="0"/>
      <dgm:spPr/>
    </dgm:pt>
    <dgm:pt modelId="{C733129C-EB5F-40EB-98BE-5FB6495A98D5}" type="pres">
      <dgm:prSet presAssocID="{208A5691-B446-418B-B5A6-3F361F37E178}" presName="Name13" presStyleLbl="parChTrans1D2" presStyleIdx="0" presStyleCnt="2"/>
      <dgm:spPr/>
    </dgm:pt>
    <dgm:pt modelId="{6C1A5D9D-FAC7-432D-A972-513EFB770A41}" type="pres">
      <dgm:prSet presAssocID="{28D46A70-615B-49DE-8D21-C925ECCEC44D}" presName="childText" presStyleLbl="bgAcc1" presStyleIdx="0" presStyleCnt="2">
        <dgm:presLayoutVars>
          <dgm:bulletEnabled val="1"/>
        </dgm:presLayoutVars>
      </dgm:prSet>
      <dgm:spPr/>
    </dgm:pt>
    <dgm:pt modelId="{0AFFC37A-D1C0-4B0B-B970-BB2230F4A46E}" type="pres">
      <dgm:prSet presAssocID="{9A54476D-CD2E-471A-8B01-8E9A7BEE9108}" presName="Name13" presStyleLbl="parChTrans1D2" presStyleIdx="1" presStyleCnt="2"/>
      <dgm:spPr/>
    </dgm:pt>
    <dgm:pt modelId="{94504ED0-274A-4436-BF22-104974B9604A}" type="pres">
      <dgm:prSet presAssocID="{247CCAC2-A2AF-4438-AC81-CB3F26C794F8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71C21212-A85C-49A2-8DBE-F5EA8E15DACB}" type="presOf" srcId="{208A5691-B446-418B-B5A6-3F361F37E178}" destId="{C733129C-EB5F-40EB-98BE-5FB6495A98D5}" srcOrd="0" destOrd="0" presId="urn:microsoft.com/office/officeart/2005/8/layout/hierarchy3"/>
    <dgm:cxn modelId="{D30EC31D-9BC5-40D3-B0CA-7B27F7BBC5FA}" type="presOf" srcId="{28D46A70-615B-49DE-8D21-C925ECCEC44D}" destId="{6C1A5D9D-FAC7-432D-A972-513EFB770A41}" srcOrd="0" destOrd="0" presId="urn:microsoft.com/office/officeart/2005/8/layout/hierarchy3"/>
    <dgm:cxn modelId="{1A135A26-1031-4D4C-BC31-C14F832EB257}" srcId="{6FBC1F64-E42B-4A40-861F-BA5B9434D3CD}" destId="{28D46A70-615B-49DE-8D21-C925ECCEC44D}" srcOrd="0" destOrd="0" parTransId="{208A5691-B446-418B-B5A6-3F361F37E178}" sibTransId="{6F1DE1C2-2D48-49BA-AB41-D18EF095554F}"/>
    <dgm:cxn modelId="{7BC7213C-1408-48FD-8048-C01CBBE4B931}" type="presOf" srcId="{9A54476D-CD2E-471A-8B01-8E9A7BEE9108}" destId="{0AFFC37A-D1C0-4B0B-B970-BB2230F4A46E}" srcOrd="0" destOrd="0" presId="urn:microsoft.com/office/officeart/2005/8/layout/hierarchy3"/>
    <dgm:cxn modelId="{82217565-4D2B-42A2-BD37-8534CBAE2DE7}" type="presOf" srcId="{6FBC1F64-E42B-4A40-861F-BA5B9434D3CD}" destId="{EDFFA3FA-02B4-429A-BC85-FE762357ECE7}" srcOrd="1" destOrd="0" presId="urn:microsoft.com/office/officeart/2005/8/layout/hierarchy3"/>
    <dgm:cxn modelId="{8F2FFA69-2051-4062-9199-C6EA2D0B26EC}" type="presOf" srcId="{247CCAC2-A2AF-4438-AC81-CB3F26C794F8}" destId="{94504ED0-274A-4436-BF22-104974B9604A}" srcOrd="0" destOrd="0" presId="urn:microsoft.com/office/officeart/2005/8/layout/hierarchy3"/>
    <dgm:cxn modelId="{F320384A-F073-44B5-8C0A-1B940E5F00AD}" srcId="{6FBC1F64-E42B-4A40-861F-BA5B9434D3CD}" destId="{247CCAC2-A2AF-4438-AC81-CB3F26C794F8}" srcOrd="1" destOrd="0" parTransId="{9A54476D-CD2E-471A-8B01-8E9A7BEE9108}" sibTransId="{E86D83F8-CFD2-4399-A218-43533F4C905A}"/>
    <dgm:cxn modelId="{627DA66A-4E4A-4E13-8AD4-91B683F1CEE7}" srcId="{C593DD16-EB08-471B-81FC-D15D80E16B1B}" destId="{6FBC1F64-E42B-4A40-861F-BA5B9434D3CD}" srcOrd="0" destOrd="0" parTransId="{FF68D46C-ED8E-499B-B9C1-10A517CBBE96}" sibTransId="{9051C092-3110-49F8-B034-EAF719C47368}"/>
    <dgm:cxn modelId="{AB788AAA-4B38-4D66-B42C-8C3BAA1CA031}" type="presOf" srcId="{C593DD16-EB08-471B-81FC-D15D80E16B1B}" destId="{CB6C5EF9-283C-4662-979F-93710D3B8B75}" srcOrd="0" destOrd="0" presId="urn:microsoft.com/office/officeart/2005/8/layout/hierarchy3"/>
    <dgm:cxn modelId="{BE770CD1-6005-4DFB-BC76-734F4F8AC30B}" type="presOf" srcId="{6FBC1F64-E42B-4A40-861F-BA5B9434D3CD}" destId="{1911980F-0412-4816-94E7-BE006A15A4DF}" srcOrd="0" destOrd="0" presId="urn:microsoft.com/office/officeart/2005/8/layout/hierarchy3"/>
    <dgm:cxn modelId="{27D01157-8E93-44D8-B921-85AB833EB5EE}" type="presParOf" srcId="{CB6C5EF9-283C-4662-979F-93710D3B8B75}" destId="{24B1E677-0346-45FE-8CE6-4D3CD724C41C}" srcOrd="0" destOrd="0" presId="urn:microsoft.com/office/officeart/2005/8/layout/hierarchy3"/>
    <dgm:cxn modelId="{2B9412E4-A73C-4C03-8AA7-3EC6AF2E7895}" type="presParOf" srcId="{24B1E677-0346-45FE-8CE6-4D3CD724C41C}" destId="{40FB5479-55E3-4DE9-AFAC-4F146FBE8168}" srcOrd="0" destOrd="0" presId="urn:microsoft.com/office/officeart/2005/8/layout/hierarchy3"/>
    <dgm:cxn modelId="{226D6537-EB1A-4F5D-93C6-6A4E84C9F96B}" type="presParOf" srcId="{40FB5479-55E3-4DE9-AFAC-4F146FBE8168}" destId="{1911980F-0412-4816-94E7-BE006A15A4DF}" srcOrd="0" destOrd="0" presId="urn:microsoft.com/office/officeart/2005/8/layout/hierarchy3"/>
    <dgm:cxn modelId="{54DC83D5-A801-40E3-84E6-4957E77BD25D}" type="presParOf" srcId="{40FB5479-55E3-4DE9-AFAC-4F146FBE8168}" destId="{EDFFA3FA-02B4-429A-BC85-FE762357ECE7}" srcOrd="1" destOrd="0" presId="urn:microsoft.com/office/officeart/2005/8/layout/hierarchy3"/>
    <dgm:cxn modelId="{433BC52B-3E06-4DC3-B8D6-19267A48D05D}" type="presParOf" srcId="{24B1E677-0346-45FE-8CE6-4D3CD724C41C}" destId="{C1AABC77-E36E-4141-BADC-94B25214BE9C}" srcOrd="1" destOrd="0" presId="urn:microsoft.com/office/officeart/2005/8/layout/hierarchy3"/>
    <dgm:cxn modelId="{007102EB-C3A3-4C35-B4B8-B017BC6DEFFA}" type="presParOf" srcId="{C1AABC77-E36E-4141-BADC-94B25214BE9C}" destId="{C733129C-EB5F-40EB-98BE-5FB6495A98D5}" srcOrd="0" destOrd="0" presId="urn:microsoft.com/office/officeart/2005/8/layout/hierarchy3"/>
    <dgm:cxn modelId="{F4012B9B-F21C-4925-9429-C36411BC7E6A}" type="presParOf" srcId="{C1AABC77-E36E-4141-BADC-94B25214BE9C}" destId="{6C1A5D9D-FAC7-432D-A972-513EFB770A41}" srcOrd="1" destOrd="0" presId="urn:microsoft.com/office/officeart/2005/8/layout/hierarchy3"/>
    <dgm:cxn modelId="{9CA08E1D-1137-4E12-8279-C570F3687B2D}" type="presParOf" srcId="{C1AABC77-E36E-4141-BADC-94B25214BE9C}" destId="{0AFFC37A-D1C0-4B0B-B970-BB2230F4A46E}" srcOrd="2" destOrd="0" presId="urn:microsoft.com/office/officeart/2005/8/layout/hierarchy3"/>
    <dgm:cxn modelId="{2B3CFEDB-53D3-4AFE-BEF3-FF6896424925}" type="presParOf" srcId="{C1AABC77-E36E-4141-BADC-94B25214BE9C}" destId="{94504ED0-274A-4436-BF22-104974B9604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1980F-0412-4816-94E7-BE006A15A4DF}">
      <dsp:nvSpPr>
        <dsp:cNvPr id="0" name=""/>
        <dsp:cNvSpPr/>
      </dsp:nvSpPr>
      <dsp:spPr>
        <a:xfrm>
          <a:off x="1841" y="431223"/>
          <a:ext cx="1883618" cy="941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 err="1"/>
            <a:t>Request</a:t>
          </a:r>
          <a:r>
            <a:rPr lang="es-ES" sz="1600" b="1" kern="1200" dirty="0"/>
            <a:t>  API and </a:t>
          </a:r>
          <a:r>
            <a:rPr lang="es-ES" sz="1600" b="1" kern="1200" dirty="0" err="1"/>
            <a:t>parse</a:t>
          </a:r>
          <a:r>
            <a:rPr lang="es-ES" sz="1600" b="1" kern="1200" dirty="0"/>
            <a:t> SpaceX </a:t>
          </a:r>
          <a:r>
            <a:rPr lang="es-ES" sz="1600" b="1" kern="1200" dirty="0" err="1"/>
            <a:t>launch</a:t>
          </a:r>
          <a:r>
            <a:rPr lang="es-ES" sz="1600" b="1" kern="1200" dirty="0"/>
            <a:t> data</a:t>
          </a:r>
        </a:p>
      </dsp:txBody>
      <dsp:txXfrm>
        <a:off x="29426" y="458808"/>
        <a:ext cx="1828448" cy="886639"/>
      </dsp:txXfrm>
    </dsp:sp>
    <dsp:sp modelId="{C733129C-EB5F-40EB-98BE-5FB6495A98D5}">
      <dsp:nvSpPr>
        <dsp:cNvPr id="0" name=""/>
        <dsp:cNvSpPr/>
      </dsp:nvSpPr>
      <dsp:spPr>
        <a:xfrm>
          <a:off x="190203" y="1373032"/>
          <a:ext cx="187441" cy="756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6659"/>
              </a:lnTo>
              <a:lnTo>
                <a:pt x="187441" y="7566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1A5D9D-FAC7-432D-A972-513EFB770A41}">
      <dsp:nvSpPr>
        <dsp:cNvPr id="0" name=""/>
        <dsp:cNvSpPr/>
      </dsp:nvSpPr>
      <dsp:spPr>
        <a:xfrm>
          <a:off x="377644" y="1658786"/>
          <a:ext cx="1506894" cy="9418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 err="1"/>
            <a:t>Filter</a:t>
          </a:r>
          <a:r>
            <a:rPr lang="es-ES" sz="1600" b="1" kern="1200" dirty="0"/>
            <a:t> data to </a:t>
          </a:r>
          <a:r>
            <a:rPr lang="es-ES" sz="1600" b="1" kern="1200" dirty="0" err="1"/>
            <a:t>only</a:t>
          </a:r>
          <a:r>
            <a:rPr lang="es-ES" sz="1600" b="1" kern="1200" dirty="0"/>
            <a:t> </a:t>
          </a:r>
          <a:r>
            <a:rPr lang="es-ES" sz="1600" b="1" kern="1200" dirty="0" err="1"/>
            <a:t>include</a:t>
          </a:r>
          <a:r>
            <a:rPr lang="es-ES" sz="1600" b="1" kern="1200" dirty="0"/>
            <a:t> Falcon 9 </a:t>
          </a:r>
          <a:r>
            <a:rPr lang="es-ES" sz="1600" b="1" kern="1200" dirty="0" err="1"/>
            <a:t>launches</a:t>
          </a:r>
          <a:endParaRPr lang="es-ES" sz="1600" b="1" kern="1200" dirty="0"/>
        </a:p>
      </dsp:txBody>
      <dsp:txXfrm>
        <a:off x="405229" y="1686371"/>
        <a:ext cx="1451724" cy="886639"/>
      </dsp:txXfrm>
    </dsp:sp>
    <dsp:sp modelId="{0AFFC37A-D1C0-4B0B-B970-BB2230F4A46E}">
      <dsp:nvSpPr>
        <dsp:cNvPr id="0" name=""/>
        <dsp:cNvSpPr/>
      </dsp:nvSpPr>
      <dsp:spPr>
        <a:xfrm>
          <a:off x="190203" y="1373032"/>
          <a:ext cx="187441" cy="1933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3920"/>
              </a:lnTo>
              <a:lnTo>
                <a:pt x="187441" y="19339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04ED0-274A-4436-BF22-104974B9604A}">
      <dsp:nvSpPr>
        <dsp:cNvPr id="0" name=""/>
        <dsp:cNvSpPr/>
      </dsp:nvSpPr>
      <dsp:spPr>
        <a:xfrm>
          <a:off x="377644" y="2836048"/>
          <a:ext cx="1506894" cy="9418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Deal </a:t>
          </a:r>
          <a:r>
            <a:rPr lang="es-ES" sz="1600" b="1" kern="1200" dirty="0" err="1"/>
            <a:t>with</a:t>
          </a:r>
          <a:r>
            <a:rPr lang="es-ES" sz="1600" b="1" kern="1200" dirty="0"/>
            <a:t> </a:t>
          </a:r>
          <a:r>
            <a:rPr lang="es-ES" sz="1600" b="1" kern="1200" dirty="0" err="1"/>
            <a:t>missing</a:t>
          </a:r>
          <a:r>
            <a:rPr lang="es-ES" sz="1600" b="1" kern="1200" dirty="0"/>
            <a:t> </a:t>
          </a:r>
          <a:r>
            <a:rPr lang="es-ES" sz="1600" b="1" kern="1200" dirty="0" err="1"/>
            <a:t>values</a:t>
          </a:r>
          <a:endParaRPr lang="es-ES" sz="1600" b="1" kern="1200" dirty="0"/>
        </a:p>
      </dsp:txBody>
      <dsp:txXfrm>
        <a:off x="405229" y="2863633"/>
        <a:ext cx="1451724" cy="8866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1980F-0412-4816-94E7-BE006A15A4DF}">
      <dsp:nvSpPr>
        <dsp:cNvPr id="0" name=""/>
        <dsp:cNvSpPr/>
      </dsp:nvSpPr>
      <dsp:spPr>
        <a:xfrm>
          <a:off x="1841" y="431223"/>
          <a:ext cx="1883618" cy="941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 err="1"/>
            <a:t>Request</a:t>
          </a:r>
          <a:r>
            <a:rPr lang="es-ES" sz="1600" b="1" kern="1200" dirty="0"/>
            <a:t>   the Falcon 9 </a:t>
          </a:r>
          <a:r>
            <a:rPr lang="es-ES" sz="1600" b="1" kern="1200" dirty="0" err="1"/>
            <a:t>Launch</a:t>
          </a:r>
          <a:r>
            <a:rPr lang="es-ES" sz="1600" b="1" kern="1200" dirty="0"/>
            <a:t> Wiki page</a:t>
          </a:r>
        </a:p>
      </dsp:txBody>
      <dsp:txXfrm>
        <a:off x="29426" y="458808"/>
        <a:ext cx="1828448" cy="886639"/>
      </dsp:txXfrm>
    </dsp:sp>
    <dsp:sp modelId="{C733129C-EB5F-40EB-98BE-5FB6495A98D5}">
      <dsp:nvSpPr>
        <dsp:cNvPr id="0" name=""/>
        <dsp:cNvSpPr/>
      </dsp:nvSpPr>
      <dsp:spPr>
        <a:xfrm>
          <a:off x="190203" y="1373032"/>
          <a:ext cx="187441" cy="756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6659"/>
              </a:lnTo>
              <a:lnTo>
                <a:pt x="187441" y="7566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1A5D9D-FAC7-432D-A972-513EFB770A41}">
      <dsp:nvSpPr>
        <dsp:cNvPr id="0" name=""/>
        <dsp:cNvSpPr/>
      </dsp:nvSpPr>
      <dsp:spPr>
        <a:xfrm>
          <a:off x="377644" y="1658786"/>
          <a:ext cx="1506894" cy="9418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 err="1"/>
            <a:t>Extract</a:t>
          </a:r>
          <a:r>
            <a:rPr lang="es-ES" sz="1600" b="1" kern="1200" dirty="0"/>
            <a:t> </a:t>
          </a:r>
          <a:r>
            <a:rPr lang="es-ES" sz="1600" b="1" kern="1200" dirty="0" err="1"/>
            <a:t>column</a:t>
          </a:r>
          <a:r>
            <a:rPr lang="es-ES" sz="1600" b="1" kern="1200" dirty="0"/>
            <a:t> / variables </a:t>
          </a:r>
          <a:r>
            <a:rPr lang="es-ES" sz="1600" b="1" kern="1200" dirty="0" err="1"/>
            <a:t>from</a:t>
          </a:r>
          <a:r>
            <a:rPr lang="es-ES" sz="1600" b="1" kern="1200" dirty="0"/>
            <a:t> HTML table </a:t>
          </a:r>
          <a:r>
            <a:rPr lang="es-ES" sz="1600" b="1" kern="1200" dirty="0" err="1"/>
            <a:t>header</a:t>
          </a:r>
          <a:r>
            <a:rPr lang="es-ES" sz="1600" b="1" kern="1200" dirty="0"/>
            <a:t> </a:t>
          </a:r>
        </a:p>
      </dsp:txBody>
      <dsp:txXfrm>
        <a:off x="405229" y="1686371"/>
        <a:ext cx="1451724" cy="886639"/>
      </dsp:txXfrm>
    </dsp:sp>
    <dsp:sp modelId="{0AFFC37A-D1C0-4B0B-B970-BB2230F4A46E}">
      <dsp:nvSpPr>
        <dsp:cNvPr id="0" name=""/>
        <dsp:cNvSpPr/>
      </dsp:nvSpPr>
      <dsp:spPr>
        <a:xfrm>
          <a:off x="190203" y="1373032"/>
          <a:ext cx="187441" cy="1933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3920"/>
              </a:lnTo>
              <a:lnTo>
                <a:pt x="187441" y="19339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04ED0-274A-4436-BF22-104974B9604A}">
      <dsp:nvSpPr>
        <dsp:cNvPr id="0" name=""/>
        <dsp:cNvSpPr/>
      </dsp:nvSpPr>
      <dsp:spPr>
        <a:xfrm>
          <a:off x="377644" y="2836048"/>
          <a:ext cx="1506894" cy="9418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 err="1"/>
            <a:t>Create</a:t>
          </a:r>
          <a:r>
            <a:rPr lang="es-ES" sz="1600" b="1" kern="1200" dirty="0"/>
            <a:t> data </a:t>
          </a:r>
          <a:r>
            <a:rPr lang="es-ES" sz="1600" b="1" kern="1200" dirty="0" err="1"/>
            <a:t>frame</a:t>
          </a:r>
          <a:r>
            <a:rPr lang="es-ES" sz="1600" b="1" kern="1200" dirty="0"/>
            <a:t> </a:t>
          </a:r>
          <a:r>
            <a:rPr lang="es-ES" sz="1600" b="1" kern="1200" dirty="0" err="1"/>
            <a:t>parsing</a:t>
          </a:r>
          <a:r>
            <a:rPr lang="es-ES" sz="1600" b="1" kern="1200" dirty="0"/>
            <a:t> </a:t>
          </a:r>
          <a:r>
            <a:rPr lang="es-ES" sz="1600" b="1" kern="1200" dirty="0" err="1"/>
            <a:t>launch</a:t>
          </a:r>
          <a:r>
            <a:rPr lang="es-ES" sz="1600" b="1" kern="1200" dirty="0"/>
            <a:t> tables</a:t>
          </a:r>
        </a:p>
      </dsp:txBody>
      <dsp:txXfrm>
        <a:off x="405229" y="2863633"/>
        <a:ext cx="1451724" cy="886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5B34B-07A9-463F-B9C7-9AF97F5B3A4F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787900"/>
            <a:ext cx="5486400" cy="3916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070F1-F437-4391-97FE-BF1BB4ED19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580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070F1-F437-4391-97FE-BF1BB4ED19C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167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070F1-F437-4391-97FE-BF1BB4ED19C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436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070F1-F437-4391-97FE-BF1BB4ED19CE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139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070F1-F437-4391-97FE-BF1BB4ED19CE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846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070F1-F437-4391-97FE-BF1BB4ED19CE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20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FF05C-A684-9EEE-4E13-6F209A1CC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722587-1A8D-A85C-B40A-0783DD986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B97B2A-2F91-677D-68A0-A3F537BC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25B3-75D8-423C-ACCF-18C168C86400}" type="datetime1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41BC8C-921F-A1EA-BFC4-339197D4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60415B-20B9-1A88-B6A1-CA28F435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D1282-6BC2-CA64-82DD-78A88F8C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AC5825-A753-80FE-8289-38D981E16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F27840-3874-60DA-E249-9791AC53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FC0A-A7FD-4E8A-93BC-566D61AB4E9F}" type="datetime1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F7986D-187D-F6C3-5110-6E815095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B69673-1FD0-DE52-00A0-B76F0B23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22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75886E-80C2-9237-A4D8-9A5818BD8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EE3509-E96C-DD2D-1B85-611D28B7E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87C32C-F239-6789-2200-09BA7F05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3508-7D7D-4836-9A6B-D46E966D97AA}" type="datetime1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331E93-88DA-5EDD-63E5-BA818A40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F0AA65-837F-AAD0-1EF1-335E2EF8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10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33CF1-5290-3A18-65FD-15BC5BF1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4D9DBD-7F9A-D490-E7C1-8C3A391C8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63F538-DA24-2289-3179-244BE573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CD70-0D54-4199-9AA3-BF8C7EB3C8CA}" type="datetime1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FF388E-63E8-FEE1-E25F-28A8E066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DC1726-9F3C-F40E-E28A-CE95835E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938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895EF-8CE9-3FD4-094E-70FAA867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24CD90-21A8-095A-1A36-4791E3DF5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0D1255-EFDC-54E1-1495-2AEE96C2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857D-FFC6-4C76-92E3-DD3ECBEF5249}" type="datetime1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45A963-E3DD-0874-80B6-9B79150B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5F11A7-826F-EA2A-0E32-44FE30ED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125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15C4B-302C-409E-8E50-AF42AE8C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76FD1C-384C-1D7D-4660-3E1AE1C2E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8F92F7-108B-2979-EB3E-D25495032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7E3F7F-4D26-CF4D-9758-DD931E37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DDAE-863E-4536-AB6A-B8428A51DD89}" type="datetime1">
              <a:rPr lang="es-ES" smtClean="0"/>
              <a:t>10/06/2023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AE59A0-ACA9-2CDF-C48D-F1721716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63A659-B409-4A93-F2C3-578978C7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1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AC29C-3F0C-FF64-B464-43F1DB9A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25E4BF-CBA9-D930-5693-3F1961442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C427B2-1C9C-1A68-A08A-67934BCE0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8BDC62-81AD-0D49-8539-FC180BFDB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BC4C5B-E35B-0797-E646-B5D87F74D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033E1C-BEE9-FB47-C0BF-DE139336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5FFD-7D5A-4C1B-A815-3A6C0C9C6958}" type="datetime1">
              <a:rPr lang="es-ES" smtClean="0"/>
              <a:t>10/06/2023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BBEE3A-6CA3-1311-7053-97C27CE3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57EF84-2BE5-C655-DC13-5AB0AAB3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43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A9343-2D60-B0CD-B367-C5F99D7C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01FBBD-CD97-23E8-EC5B-324C354A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4644-2007-4636-8DA1-BF7F283CF0B6}" type="datetime1">
              <a:rPr lang="es-ES" smtClean="0"/>
              <a:t>10/06/2023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AC1231-68C5-615E-EAD7-5F25E0C0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EAA73C-DBBD-5652-BB26-E36B9300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16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77CB42-93D3-35C1-5249-18B2B7DB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6B24-E3FB-41C4-8DB9-070A798635AD}" type="datetime1">
              <a:rPr lang="es-ES" smtClean="0"/>
              <a:t>10/06/2023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CBFB38-E84B-F1AC-4DF7-194E9EA4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339FEE-70A7-6960-8686-810F1C2C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50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F52F-FC90-A1D4-9CDF-A28E198F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EA8F51-3CD8-CC0B-962A-1392824B3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325F58-FF0E-93E5-34E6-77A17E33F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BC5F67-A305-FC55-F241-90FD94BBA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8F43-CAC4-4D61-98BB-4EAA6134D030}" type="datetime1">
              <a:rPr lang="es-ES" smtClean="0"/>
              <a:t>10/06/2023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D70BFF-33D5-0B28-B9E6-6FA656F5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727136-289D-DEFE-9703-ADC68AEC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35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F68E5-630A-CBEF-08C1-F2BD0B42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1263E2-30C2-C564-DC86-84B8BBE52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78A59B-F4D0-88A5-B774-8C37622D1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EC7006-0713-AB16-9F23-94BCC816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7129-CB08-4AE9-A496-9D3225D43285}" type="datetime1">
              <a:rPr lang="es-ES" smtClean="0"/>
              <a:t>10/06/2023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EB7C0C-F0DB-D21D-22D9-4C868750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EC634B-8A49-9FCF-035F-518F208B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77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4B99C9-9EBF-1718-9424-FFB2A5FA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49C9A6-83C2-95EC-C5D7-31E66DED5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11F08F-3692-F88A-5E3E-6378E8AAF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67A6A-308F-42EA-A337-5E663304EF83}" type="datetime1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42982B-B85E-509C-85AE-9829DE2A7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EACCCC-68A8-EFDE-2DF2-F085ADF82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AF03E-6916-4D8B-8C39-044220D56C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361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oniosalgado208/Capstone-Project-Antonio-Salgado/blob/main/antonio-salgado-eda-sql.ipyn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oniosalgado208/Capstone-Project-Antonio-Salgado/blob/main/antonio-salgado-lab_jupyter_launch_site_location.jupyterlite.ipynb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oniosalgado208/Capstone-Project-Antonio-Salgado/blob/main/Plotly%20Dash%202.png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oniosalgado208/Capstone-Project-Antonio-Salgado/blob/main/antonio-salgado-SpaceX_Machine_Learning_Prediction_Part_5.jupyterlite1.ipynb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hyperlink" Target="https://github.com/Antoniosalgado208/Capstone-Project-Antonio-Salgado/blob/main/antonio-salgado-jupyter-labs-webscraping.ipynb" TargetMode="Externa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hyperlink" Target="https://github.com/Antoniosalgado208/Capstone-Project-Antonio-Salgado/blob/main/antonio-salgado-jupyter-labs-spacex-data-collection-api.ipynb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oniosalgado208/Capstone-Project-Antonio-Salgado/blob/main/antonio-salgado-labs-jupyter-spacex-data_wrangling_jupyterlite.ipynb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oniosalgado208/Capstone-Project-Antonio-Salgado/blob/main/jupyter-labs-eda-dataviz.ipynb.jupyterlite.ipynb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Humo saliendo de ella&#10;&#10;Descripción generada automáticamente con confianza media">
            <a:extLst>
              <a:ext uri="{FF2B5EF4-FFF2-40B4-BE49-F238E27FC236}">
                <a16:creationId xmlns:a16="http://schemas.microsoft.com/office/drawing/2014/main" id="{86B6D62E-7692-FA38-DF66-2B821B05393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1" r="9341"/>
          <a:stretch>
            <a:fillRect/>
          </a:stretch>
        </p:blipFill>
        <p:spPr>
          <a:xfrm>
            <a:off x="-189186" y="0"/>
            <a:ext cx="12381186" cy="685799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4313B05-4670-473E-2107-C0E40023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425958"/>
            <a:ext cx="4890452" cy="1315617"/>
          </a:xfrm>
        </p:spPr>
        <p:txBody>
          <a:bodyPr>
            <a:noAutofit/>
          </a:bodyPr>
          <a:lstStyle/>
          <a:p>
            <a:r>
              <a:rPr lang="es-ES" sz="3600" b="1" dirty="0" err="1">
                <a:solidFill>
                  <a:schemeClr val="bg1"/>
                </a:solidFill>
                <a:latin typeface="+mn-lt"/>
              </a:rPr>
              <a:t>Winning</a:t>
            </a:r>
            <a:r>
              <a:rPr lang="es-ES" sz="3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chemeClr val="bg1"/>
                </a:solidFill>
                <a:latin typeface="+mn-lt"/>
              </a:rPr>
              <a:t>Space</a:t>
            </a:r>
            <a:r>
              <a:rPr lang="es-ES" sz="3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chemeClr val="bg1"/>
                </a:solidFill>
                <a:latin typeface="+mn-lt"/>
              </a:rPr>
              <a:t>Race</a:t>
            </a:r>
            <a:br>
              <a:rPr lang="es-ES" sz="3600" b="1" dirty="0">
                <a:solidFill>
                  <a:schemeClr val="bg1"/>
                </a:solidFill>
                <a:latin typeface="+mn-lt"/>
              </a:rPr>
            </a:br>
            <a:r>
              <a:rPr lang="es-ES" sz="3600" b="1" dirty="0" err="1">
                <a:solidFill>
                  <a:schemeClr val="bg1"/>
                </a:solidFill>
                <a:latin typeface="+mn-lt"/>
              </a:rPr>
              <a:t>with</a:t>
            </a:r>
            <a:r>
              <a:rPr lang="es-ES" sz="3600" b="1" dirty="0">
                <a:solidFill>
                  <a:schemeClr val="bg1"/>
                </a:solidFill>
                <a:latin typeface="+mn-lt"/>
              </a:rPr>
              <a:t> Data </a:t>
            </a:r>
            <a:r>
              <a:rPr lang="es-ES" sz="3600" b="1" dirty="0" err="1">
                <a:solidFill>
                  <a:schemeClr val="bg1"/>
                </a:solidFill>
                <a:latin typeface="+mn-lt"/>
              </a:rPr>
              <a:t>Science</a:t>
            </a:r>
            <a:endParaRPr lang="es-E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2B64B4-2E72-FA3E-A3D2-BCF3D77BF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4516016"/>
            <a:ext cx="2035492" cy="772160"/>
          </a:xfrm>
        </p:spPr>
        <p:txBody>
          <a:bodyPr>
            <a:noAutofit/>
          </a:bodyPr>
          <a:lstStyle/>
          <a:p>
            <a:r>
              <a:rPr lang="es-ES" sz="1800" b="1" dirty="0">
                <a:solidFill>
                  <a:schemeClr val="bg1"/>
                </a:solidFill>
              </a:rPr>
              <a:t>Antonio Salgado</a:t>
            </a:r>
          </a:p>
          <a:p>
            <a:r>
              <a:rPr lang="es-ES" sz="1800" b="1" dirty="0">
                <a:solidFill>
                  <a:schemeClr val="bg1"/>
                </a:solidFill>
              </a:rPr>
              <a:t>2023-06-10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3F6A8D-6AC2-E3F9-10DF-F6593FC4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77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rgbClr val="0070C0"/>
                </a:solidFill>
                <a:latin typeface="+mn-lt"/>
              </a:rPr>
              <a:t>EDA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with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SQL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7E7B8D-2041-D6D9-8685-B7CF0777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520" y="1619095"/>
            <a:ext cx="10649753" cy="465597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Queries performed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Unique launch sites names;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Top 5 launch sites starting with 'CCA’;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Total payload mass in NASA boosters (CRS);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Average payload mass in booster F9 v1.1;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First successful landing outcome in ground pad date;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Names of successful boosters with payload mass 4000 / 6000 kg;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Number of successful and failure mission;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Boosters with maximum payload mass names;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2015 failures in drone ship, booster versions, and launch site names;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Landing outcomes rank (Failure or Success) between 2010 and 2017.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10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C486D87A-1344-D0A9-C0F6-8FB500C1A659}"/>
              </a:ext>
            </a:extLst>
          </p:cNvPr>
          <p:cNvSpPr txBox="1"/>
          <p:nvPr/>
        </p:nvSpPr>
        <p:spPr>
          <a:xfrm>
            <a:off x="838200" y="6094740"/>
            <a:ext cx="994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 err="1">
                <a:hlinkClick r:id="rId3"/>
              </a:rPr>
              <a:t>Capstone</a:t>
            </a:r>
            <a:r>
              <a:rPr lang="es-ES" sz="1400" dirty="0">
                <a:hlinkClick r:id="rId3"/>
              </a:rPr>
              <a:t>-Project-Antonio-Salgado/</a:t>
            </a:r>
            <a:r>
              <a:rPr lang="es-ES" sz="1400" dirty="0" err="1">
                <a:hlinkClick r:id="rId3"/>
              </a:rPr>
              <a:t>antonio</a:t>
            </a:r>
            <a:r>
              <a:rPr lang="es-ES" sz="1400" dirty="0">
                <a:hlinkClick r:id="rId3"/>
              </a:rPr>
              <a:t>-salgado-</a:t>
            </a:r>
            <a:r>
              <a:rPr lang="es-ES" sz="1400" dirty="0" err="1">
                <a:hlinkClick r:id="rId3"/>
              </a:rPr>
              <a:t>eda</a:t>
            </a:r>
            <a:r>
              <a:rPr lang="es-ES" sz="1400" dirty="0">
                <a:hlinkClick r:id="rId3"/>
              </a:rPr>
              <a:t>-</a:t>
            </a:r>
            <a:r>
              <a:rPr lang="es-ES" sz="1400" dirty="0" err="1">
                <a:hlinkClick r:id="rId3"/>
              </a:rPr>
              <a:t>sql.ipynb</a:t>
            </a:r>
            <a:r>
              <a:rPr lang="es-ES" sz="1400" dirty="0">
                <a:hlinkClick r:id="rId3"/>
              </a:rPr>
              <a:t> at </a:t>
            </a:r>
            <a:r>
              <a:rPr lang="es-ES" sz="1400" dirty="0" err="1">
                <a:hlinkClick r:id="rId3"/>
              </a:rPr>
              <a:t>main</a:t>
            </a:r>
            <a:r>
              <a:rPr lang="es-ES" sz="1400" dirty="0">
                <a:hlinkClick r:id="rId3"/>
              </a:rPr>
              <a:t> · Antoniosalgado208/</a:t>
            </a:r>
            <a:r>
              <a:rPr lang="es-ES" sz="1400" dirty="0" err="1">
                <a:hlinkClick r:id="rId3"/>
              </a:rPr>
              <a:t>Capstone</a:t>
            </a:r>
            <a:r>
              <a:rPr lang="es-ES" sz="1400" dirty="0">
                <a:hlinkClick r:id="rId3"/>
              </a:rPr>
              <a:t>-Project-Antonio-Salgado · GitHub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19487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rgbClr val="0070C0"/>
                </a:solidFill>
                <a:latin typeface="+mn-lt"/>
              </a:rPr>
              <a:t>Interactive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Map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with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Folium</a:t>
            </a:r>
            <a:endParaRPr lang="es-E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7E7B8D-2041-D6D9-8685-B7CF0777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520" y="1665678"/>
            <a:ext cx="10515600" cy="3248243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Functions utilized in Folium: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Markers,</a:t>
            </a:r>
            <a:r>
              <a:rPr lang="en-US" sz="2800" dirty="0">
                <a:solidFill>
                  <a:schemeClr val="tx1"/>
                </a:solidFill>
              </a:rPr>
              <a:t> indicating map points;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Circles</a:t>
            </a:r>
            <a:r>
              <a:rPr lang="en-US" sz="2800" dirty="0">
                <a:solidFill>
                  <a:schemeClr val="tx1"/>
                </a:solidFill>
              </a:rPr>
              <a:t>, indicating specific areas around coordinates;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Marker clusters</a:t>
            </a:r>
            <a:r>
              <a:rPr lang="en-US" sz="2800" dirty="0">
                <a:solidFill>
                  <a:schemeClr val="tx1"/>
                </a:solidFill>
              </a:rPr>
              <a:t>, indicating groups of events in each coordinate;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Lines;</a:t>
            </a:r>
            <a:r>
              <a:rPr lang="en-US" sz="2800" dirty="0">
                <a:solidFill>
                  <a:schemeClr val="tx1"/>
                </a:solidFill>
              </a:rPr>
              <a:t> indicating distances between coordinates.</a:t>
            </a:r>
          </a:p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11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391391B0-EAC2-2A9F-1773-84BA857944D3}"/>
              </a:ext>
            </a:extLst>
          </p:cNvPr>
          <p:cNvSpPr txBox="1"/>
          <p:nvPr/>
        </p:nvSpPr>
        <p:spPr>
          <a:xfrm>
            <a:off x="828368" y="5848499"/>
            <a:ext cx="1036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 err="1">
                <a:hlinkClick r:id="rId2"/>
              </a:rPr>
              <a:t>Capstone</a:t>
            </a:r>
            <a:r>
              <a:rPr lang="es-ES" sz="1400" dirty="0">
                <a:hlinkClick r:id="rId2"/>
              </a:rPr>
              <a:t>-Project-Antonio-Salgado/antonio-salgado-lab_jupyter_launch_site_location.jupyterlite.ipynb at </a:t>
            </a:r>
            <a:r>
              <a:rPr lang="es-ES" sz="1400" dirty="0" err="1">
                <a:hlinkClick r:id="rId2"/>
              </a:rPr>
              <a:t>main</a:t>
            </a:r>
            <a:r>
              <a:rPr lang="es-ES" sz="1400" dirty="0">
                <a:hlinkClick r:id="rId2"/>
              </a:rPr>
              <a:t> · Antoniosalgado208/</a:t>
            </a:r>
            <a:r>
              <a:rPr lang="es-ES" sz="1400" dirty="0" err="1">
                <a:hlinkClick r:id="rId2"/>
              </a:rPr>
              <a:t>Capstone</a:t>
            </a:r>
            <a:r>
              <a:rPr lang="es-ES" sz="1400" dirty="0">
                <a:hlinkClick r:id="rId2"/>
              </a:rPr>
              <a:t>-Project-Antonio-Salgado · GitHub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30177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Dashboard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with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Plotly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Dash</a:t>
            </a:r>
            <a:endParaRPr lang="es-E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7E7B8D-2041-D6D9-8685-B7CF0777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3842" y="1479020"/>
            <a:ext cx="10742398" cy="4404149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9600" b="1" dirty="0">
                <a:solidFill>
                  <a:schemeClr val="tx1"/>
                </a:solidFill>
              </a:rPr>
              <a:t>Graphs and plots </a:t>
            </a:r>
            <a:r>
              <a:rPr lang="en-US" sz="9600" dirty="0">
                <a:solidFill>
                  <a:schemeClr val="tx1"/>
                </a:solidFill>
              </a:rPr>
              <a:t>were used to visualize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9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9600" b="1" dirty="0">
                <a:solidFill>
                  <a:schemeClr val="tx1"/>
                </a:solidFill>
              </a:rPr>
              <a:t>Percentage of launches </a:t>
            </a:r>
            <a:r>
              <a:rPr lang="en-US" sz="9600" dirty="0">
                <a:solidFill>
                  <a:schemeClr val="tx1"/>
                </a:solidFill>
              </a:rPr>
              <a:t>by site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9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9600" b="1" dirty="0" err="1">
                <a:solidFill>
                  <a:schemeClr val="tx1"/>
                </a:solidFill>
              </a:rPr>
              <a:t>Payload</a:t>
            </a:r>
            <a:r>
              <a:rPr lang="es-ES" sz="9600" b="1" dirty="0">
                <a:solidFill>
                  <a:schemeClr val="tx1"/>
                </a:solidFill>
              </a:rPr>
              <a:t> </a:t>
            </a:r>
            <a:r>
              <a:rPr lang="es-ES" sz="9600" b="1" dirty="0" err="1">
                <a:solidFill>
                  <a:schemeClr val="tx1"/>
                </a:solidFill>
              </a:rPr>
              <a:t>range</a:t>
            </a:r>
            <a:endParaRPr lang="en-US" sz="96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96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9600" dirty="0">
                <a:solidFill>
                  <a:schemeClr val="tx1"/>
                </a:solidFill>
              </a:rPr>
              <a:t>They are key to: 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9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9600" b="1" dirty="0">
                <a:solidFill>
                  <a:schemeClr val="tx1"/>
                </a:solidFill>
              </a:rPr>
              <a:t>Analyze relation </a:t>
            </a:r>
            <a:r>
              <a:rPr lang="en-US" sz="9600" dirty="0">
                <a:solidFill>
                  <a:schemeClr val="tx1"/>
                </a:solidFill>
              </a:rPr>
              <a:t>between payloads and launch sites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9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s-ES" sz="9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9600" b="1" dirty="0" err="1">
                <a:solidFill>
                  <a:schemeClr val="tx1"/>
                </a:solidFill>
              </a:rPr>
              <a:t>Identify</a:t>
            </a:r>
            <a:r>
              <a:rPr lang="es-ES" sz="9600" b="1" dirty="0">
                <a:solidFill>
                  <a:schemeClr val="tx1"/>
                </a:solidFill>
              </a:rPr>
              <a:t> </a:t>
            </a:r>
            <a:r>
              <a:rPr lang="es-ES" sz="9600" b="1" dirty="0" err="1">
                <a:solidFill>
                  <a:schemeClr val="tx1"/>
                </a:solidFill>
              </a:rPr>
              <a:t>best</a:t>
            </a:r>
            <a:r>
              <a:rPr lang="es-ES" sz="9600" b="1" dirty="0">
                <a:solidFill>
                  <a:schemeClr val="tx1"/>
                </a:solidFill>
              </a:rPr>
              <a:t> place </a:t>
            </a:r>
            <a:r>
              <a:rPr lang="es-ES" sz="9600" dirty="0">
                <a:solidFill>
                  <a:schemeClr val="tx1"/>
                </a:solidFill>
              </a:rPr>
              <a:t>to </a:t>
            </a:r>
            <a:r>
              <a:rPr lang="es-ES" sz="9600" dirty="0" err="1">
                <a:solidFill>
                  <a:schemeClr val="tx1"/>
                </a:solidFill>
              </a:rPr>
              <a:t>launch</a:t>
            </a:r>
            <a:r>
              <a:rPr lang="es-ES" sz="9600" dirty="0">
                <a:solidFill>
                  <a:schemeClr val="tx1"/>
                </a:solidFill>
              </a:rPr>
              <a:t>, </a:t>
            </a:r>
            <a:r>
              <a:rPr lang="es-ES" sz="9600" dirty="0" err="1">
                <a:solidFill>
                  <a:schemeClr val="tx1"/>
                </a:solidFill>
              </a:rPr>
              <a:t>considering</a:t>
            </a:r>
            <a:r>
              <a:rPr lang="es-ES" sz="9600" dirty="0">
                <a:solidFill>
                  <a:schemeClr val="tx1"/>
                </a:solidFill>
              </a:rPr>
              <a:t> </a:t>
            </a:r>
            <a:r>
              <a:rPr lang="es-ES" sz="9600" dirty="0" err="1">
                <a:solidFill>
                  <a:schemeClr val="tx1"/>
                </a:solidFill>
              </a:rPr>
              <a:t>payload</a:t>
            </a:r>
            <a:endParaRPr lang="es-ES" sz="9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s-ES" sz="50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/>
              </a:solidFill>
            </a:endParaRPr>
          </a:p>
          <a:p>
            <a:pPr lvl="1"/>
            <a:r>
              <a:rPr lang="es-ES" sz="5600" dirty="0">
                <a:solidFill>
                  <a:schemeClr val="tx1"/>
                </a:solidFill>
              </a:rPr>
              <a:t>(7 charts) 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12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865C8F5-BFA7-6192-E022-A565D44FD3BE}"/>
              </a:ext>
            </a:extLst>
          </p:cNvPr>
          <p:cNvSpPr txBox="1"/>
          <p:nvPr/>
        </p:nvSpPr>
        <p:spPr>
          <a:xfrm>
            <a:off x="1083841" y="5689600"/>
            <a:ext cx="96136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 err="1">
                <a:hlinkClick r:id="rId2"/>
              </a:rPr>
              <a:t>Capstone</a:t>
            </a:r>
            <a:r>
              <a:rPr lang="es-ES" sz="1400" dirty="0">
                <a:hlinkClick r:id="rId2"/>
              </a:rPr>
              <a:t>-Project-Antonio-Salgado/</a:t>
            </a:r>
            <a:r>
              <a:rPr lang="es-ES" sz="1400" dirty="0" err="1">
                <a:hlinkClick r:id="rId2"/>
              </a:rPr>
              <a:t>Plotly</a:t>
            </a:r>
            <a:r>
              <a:rPr lang="es-ES" sz="1400" dirty="0">
                <a:hlinkClick r:id="rId2"/>
              </a:rPr>
              <a:t> </a:t>
            </a:r>
            <a:r>
              <a:rPr lang="es-ES" sz="1400" dirty="0" err="1">
                <a:hlinkClick r:id="rId2"/>
              </a:rPr>
              <a:t>Dash</a:t>
            </a:r>
            <a:r>
              <a:rPr lang="es-ES" sz="1400" dirty="0">
                <a:hlinkClick r:id="rId2"/>
              </a:rPr>
              <a:t> 2.png at </a:t>
            </a:r>
            <a:r>
              <a:rPr lang="es-ES" sz="1400" dirty="0" err="1">
                <a:hlinkClick r:id="rId2"/>
              </a:rPr>
              <a:t>main</a:t>
            </a:r>
            <a:r>
              <a:rPr lang="es-ES" sz="1400" dirty="0">
                <a:hlinkClick r:id="rId2"/>
              </a:rPr>
              <a:t> · Antoniosalgado208/</a:t>
            </a:r>
            <a:r>
              <a:rPr lang="es-ES" sz="1400" dirty="0" err="1">
                <a:hlinkClick r:id="rId2"/>
              </a:rPr>
              <a:t>Capstone</a:t>
            </a:r>
            <a:r>
              <a:rPr lang="es-ES" sz="1400" dirty="0">
                <a:hlinkClick r:id="rId2"/>
              </a:rPr>
              <a:t>-Project-Antonio-Salgado · GitHub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749560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rgbClr val="0070C0"/>
                </a:solidFill>
                <a:latin typeface="+mn-lt"/>
              </a:rPr>
              <a:t>Predictive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Analysis</a:t>
            </a:r>
            <a:endParaRPr lang="es-E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7E7B8D-2041-D6D9-8685-B7CF0777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4178" y="1347590"/>
            <a:ext cx="10515600" cy="324824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 models 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compared: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Logistic regression;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Support vector machine;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Decision tree;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 nearest neighbors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13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5157922F-53D1-E7FD-19C6-99032118BE1F}"/>
              </a:ext>
            </a:extLst>
          </p:cNvPr>
          <p:cNvSpPr/>
          <p:nvPr/>
        </p:nvSpPr>
        <p:spPr>
          <a:xfrm>
            <a:off x="1680011" y="4595833"/>
            <a:ext cx="1959429" cy="125963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Preparation</a:t>
            </a:r>
            <a:r>
              <a:rPr lang="es-ES" dirty="0">
                <a:solidFill>
                  <a:schemeClr val="bg1"/>
                </a:solidFill>
              </a:rPr>
              <a:t> /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Standarization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2EFE741-5795-428D-FBEA-1D34D355E2BA}"/>
              </a:ext>
            </a:extLst>
          </p:cNvPr>
          <p:cNvSpPr/>
          <p:nvPr/>
        </p:nvSpPr>
        <p:spPr>
          <a:xfrm>
            <a:off x="4489355" y="4595833"/>
            <a:ext cx="1959429" cy="125963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Hyperparameter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Combination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Testing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1FAF20E-2372-BA92-11A2-75D07BB5B425}"/>
              </a:ext>
            </a:extLst>
          </p:cNvPr>
          <p:cNvSpPr/>
          <p:nvPr/>
        </p:nvSpPr>
        <p:spPr>
          <a:xfrm>
            <a:off x="7298699" y="4595833"/>
            <a:ext cx="1959429" cy="125963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Results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Analysis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0FF1D3EF-D612-42A6-A9B8-E52BAD963427}"/>
              </a:ext>
            </a:extLst>
          </p:cNvPr>
          <p:cNvSpPr/>
          <p:nvPr/>
        </p:nvSpPr>
        <p:spPr>
          <a:xfrm>
            <a:off x="3681532" y="4983334"/>
            <a:ext cx="765731" cy="484632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D39185DF-1993-E88B-BB80-98A2551DE3F1}"/>
              </a:ext>
            </a:extLst>
          </p:cNvPr>
          <p:cNvSpPr/>
          <p:nvPr/>
        </p:nvSpPr>
        <p:spPr>
          <a:xfrm>
            <a:off x="6473354" y="4983334"/>
            <a:ext cx="765731" cy="484632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26B2F6E-3755-CF14-8E87-F5CB1459B7A3}"/>
              </a:ext>
            </a:extLst>
          </p:cNvPr>
          <p:cNvSpPr txBox="1"/>
          <p:nvPr/>
        </p:nvSpPr>
        <p:spPr>
          <a:xfrm>
            <a:off x="772538" y="6013994"/>
            <a:ext cx="100429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Capstone-Project-Antonio-Salgado/antonio-salgado-SpaceX_Machine_Learning_Prediction_Part_5.jupyterlite1.ipynb at main · Antoniosalgado208/Capstone-Project-Antonio-Salgado · GitHub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597214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Results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7E7B8D-2041-D6D9-8685-B7CF0777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7656" y="1547693"/>
            <a:ext cx="10556447" cy="517378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EDA Results</a:t>
            </a: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Utilized for </a:t>
            </a:r>
            <a:r>
              <a:rPr lang="en-US" sz="2600" b="1" dirty="0">
                <a:solidFill>
                  <a:schemeClr val="tx1"/>
                </a:solidFill>
              </a:rPr>
              <a:t>different launch sites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F9 v1.1 booster </a:t>
            </a:r>
            <a:r>
              <a:rPr lang="en-US" sz="2600" b="1" dirty="0">
                <a:solidFill>
                  <a:schemeClr val="tx1"/>
                </a:solidFill>
              </a:rPr>
              <a:t>average payload</a:t>
            </a:r>
            <a:r>
              <a:rPr lang="en-US" sz="2600" dirty="0">
                <a:solidFill>
                  <a:schemeClr val="tx1"/>
                </a:solidFill>
              </a:rPr>
              <a:t>: 2,928kg;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First successful landing </a:t>
            </a:r>
            <a:r>
              <a:rPr lang="en-US" sz="2600" dirty="0">
                <a:solidFill>
                  <a:schemeClr val="tx1"/>
                </a:solidFill>
              </a:rPr>
              <a:t>in 2015;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Successful booster landing </a:t>
            </a:r>
            <a:r>
              <a:rPr lang="en-US" sz="2600" dirty="0">
                <a:solidFill>
                  <a:schemeClr val="tx1"/>
                </a:solidFill>
              </a:rPr>
              <a:t>in drone ships;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Mission outcomes succ</a:t>
            </a:r>
            <a:r>
              <a:rPr lang="en-US" sz="2600" dirty="0">
                <a:solidFill>
                  <a:schemeClr val="tx1"/>
                </a:solidFill>
              </a:rPr>
              <a:t>ess near 100%;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Few booster versions failed</a:t>
            </a:r>
            <a:r>
              <a:rPr lang="en-US" sz="2600" dirty="0">
                <a:solidFill>
                  <a:schemeClr val="tx1"/>
                </a:solidFill>
              </a:rPr>
              <a:t>: B1012 and B1015;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Landing outcomes </a:t>
            </a:r>
            <a:r>
              <a:rPr lang="en-US" sz="2600" dirty="0">
                <a:solidFill>
                  <a:schemeClr val="tx1"/>
                </a:solidFill>
              </a:rPr>
              <a:t>substantial improvement since then.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14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31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Results</a:t>
            </a:r>
            <a:endParaRPr lang="es-E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7E7B8D-2041-D6D9-8685-B7CF0777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6986" y="1403636"/>
            <a:ext cx="10556447" cy="202536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EDA Results</a:t>
            </a: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Interactive analysis helps </a:t>
            </a:r>
            <a:r>
              <a:rPr lang="en-US" sz="2600" b="1" dirty="0">
                <a:solidFill>
                  <a:schemeClr val="tx1"/>
                </a:solidFill>
              </a:rPr>
              <a:t>identifying safety launching places</a:t>
            </a:r>
            <a:r>
              <a:rPr lang="en-US" sz="2600" dirty="0">
                <a:solidFill>
                  <a:schemeClr val="tx1"/>
                </a:solidFill>
              </a:rPr>
              <a:t>, near sea and with important infrastructure;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Most launches took place on </a:t>
            </a:r>
            <a:r>
              <a:rPr lang="en-US" sz="2600" b="1" dirty="0">
                <a:solidFill>
                  <a:schemeClr val="tx1"/>
                </a:solidFill>
              </a:rPr>
              <a:t>USA east coast.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15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9C7B2DA-5C77-5BD8-495D-53C966368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527" y="4044729"/>
            <a:ext cx="4241164" cy="215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EA06C90-999E-6D4D-97BB-B9F496A6A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483" y="4044727"/>
            <a:ext cx="4627068" cy="215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644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EE41604-6CE1-1135-30C3-D13F83E8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16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1A5619-E199-0C5B-5A77-87653F829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836"/>
            <a:ext cx="12318124" cy="693828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4676FF5-92B4-C1DB-F68A-0C5C9231D2AF}"/>
              </a:ext>
            </a:extLst>
          </p:cNvPr>
          <p:cNvSpPr txBox="1"/>
          <p:nvPr/>
        </p:nvSpPr>
        <p:spPr>
          <a:xfrm>
            <a:off x="702497" y="3043251"/>
            <a:ext cx="396782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chemeClr val="bg1"/>
                </a:solidFill>
              </a:rPr>
              <a:t>Section</a:t>
            </a:r>
            <a:r>
              <a:rPr lang="es-ES" sz="2000" dirty="0">
                <a:solidFill>
                  <a:schemeClr val="bg1"/>
                </a:solidFill>
              </a:rPr>
              <a:t> 2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sz="4000" dirty="0" err="1">
                <a:solidFill>
                  <a:schemeClr val="bg1"/>
                </a:solidFill>
              </a:rPr>
              <a:t>Insights</a:t>
            </a:r>
            <a:r>
              <a:rPr lang="es-ES" sz="4000" dirty="0">
                <a:solidFill>
                  <a:schemeClr val="bg1"/>
                </a:solidFill>
              </a:rPr>
              <a:t> </a:t>
            </a:r>
            <a:r>
              <a:rPr lang="es-ES" sz="4000" dirty="0" err="1">
                <a:solidFill>
                  <a:schemeClr val="bg1"/>
                </a:solidFill>
              </a:rPr>
              <a:t>drawn</a:t>
            </a:r>
            <a:endParaRPr lang="es-ES" sz="4000" dirty="0">
              <a:solidFill>
                <a:schemeClr val="bg1"/>
              </a:solidFill>
            </a:endParaRPr>
          </a:p>
          <a:p>
            <a:r>
              <a:rPr lang="es-ES" sz="4000" dirty="0" err="1">
                <a:solidFill>
                  <a:schemeClr val="bg1"/>
                </a:solidFill>
              </a:rPr>
              <a:t>From</a:t>
            </a:r>
            <a:r>
              <a:rPr lang="es-ES" sz="4000" dirty="0">
                <a:solidFill>
                  <a:schemeClr val="bg1"/>
                </a:solidFill>
              </a:rPr>
              <a:t> EDA</a:t>
            </a:r>
          </a:p>
        </p:txBody>
      </p:sp>
    </p:spTree>
    <p:extLst>
      <p:ext uri="{BB962C8B-B14F-4D97-AF65-F5344CB8AC3E}">
        <p14:creationId xmlns:p14="http://schemas.microsoft.com/office/powerpoint/2010/main" val="4133120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rgbClr val="0070C0"/>
                </a:solidFill>
                <a:latin typeface="+mn-lt"/>
              </a:rPr>
              <a:t>EDA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with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SQL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7E7B8D-2041-D6D9-8685-B7CF0777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520" y="2100789"/>
            <a:ext cx="8925396" cy="1003908"/>
          </a:xfrm>
        </p:spPr>
        <p:txBody>
          <a:bodyPr>
            <a:norm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sql</a:t>
            </a:r>
            <a:r>
              <a:rPr lang="en-US" sz="1600" dirty="0">
                <a:solidFill>
                  <a:schemeClr val="tx1"/>
                </a:solidFill>
              </a:rPr>
              <a:t> SELECT DISTINCT LAUNCH_SITE FROM SPACEXTBL ORDER BY 1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17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793A279E-59CA-83A6-A8D8-D1F06FDA7F08}"/>
              </a:ext>
            </a:extLst>
          </p:cNvPr>
          <p:cNvSpPr txBox="1"/>
          <p:nvPr/>
        </p:nvSpPr>
        <p:spPr>
          <a:xfrm>
            <a:off x="894572" y="1375594"/>
            <a:ext cx="104592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effectLst/>
                <a:latin typeface="-apple-system"/>
              </a:rPr>
              <a:t>Task 1</a:t>
            </a:r>
          </a:p>
          <a:p>
            <a:pPr algn="l" fontAlgn="base"/>
            <a:r>
              <a:rPr lang="en-US" sz="2000" b="1" i="0" dirty="0">
                <a:effectLst/>
                <a:latin typeface="-apple-system"/>
              </a:rPr>
              <a:t>Display the names of the unique launch sites in the space mission</a:t>
            </a:r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B6F89CD5-B575-A0FE-A012-B8F9CFE812DF}"/>
              </a:ext>
            </a:extLst>
          </p:cNvPr>
          <p:cNvSpPr txBox="1">
            <a:spLocks/>
          </p:cNvSpPr>
          <p:nvPr/>
        </p:nvSpPr>
        <p:spPr>
          <a:xfrm>
            <a:off x="1013706" y="3652897"/>
            <a:ext cx="8925396" cy="1003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700" dirty="0" err="1">
                <a:solidFill>
                  <a:schemeClr val="tx1"/>
                </a:solidFill>
              </a:rPr>
              <a:t>sql</a:t>
            </a:r>
            <a:r>
              <a:rPr lang="en-US" sz="1700" dirty="0">
                <a:solidFill>
                  <a:schemeClr val="tx1"/>
                </a:solidFill>
              </a:rPr>
              <a:t> SELECT * FROM SPACEXTBL WHERE LAUNCH_SITE LIKE 'CCA%' LIMIT 5;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5D7A45B-5004-A811-9CE6-3A131BB2E468}"/>
              </a:ext>
            </a:extLst>
          </p:cNvPr>
          <p:cNvSpPr txBox="1"/>
          <p:nvPr/>
        </p:nvSpPr>
        <p:spPr>
          <a:xfrm>
            <a:off x="866386" y="2917820"/>
            <a:ext cx="105993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effectLst/>
                <a:latin typeface="-apple-system"/>
              </a:rPr>
              <a:t>Task 2</a:t>
            </a:r>
          </a:p>
          <a:p>
            <a:pPr algn="l" fontAlgn="base"/>
            <a:r>
              <a:rPr lang="en-US" sz="2000" b="1" i="0" dirty="0">
                <a:effectLst/>
                <a:latin typeface="-apple-system"/>
              </a:rPr>
              <a:t>Display 5 records where launch sites begin with the string 'CCA'</a:t>
            </a:r>
          </a:p>
          <a:p>
            <a:pPr algn="l" fontAlgn="base"/>
            <a:endParaRPr lang="en-US" sz="2000" b="0" i="0" dirty="0">
              <a:effectLst/>
              <a:latin typeface="-apple-system"/>
            </a:endParaRPr>
          </a:p>
        </p:txBody>
      </p:sp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DAA40B28-935F-39A7-3F24-A4105D85171D}"/>
              </a:ext>
            </a:extLst>
          </p:cNvPr>
          <p:cNvSpPr txBox="1">
            <a:spLocks/>
          </p:cNvSpPr>
          <p:nvPr/>
        </p:nvSpPr>
        <p:spPr>
          <a:xfrm>
            <a:off x="1068767" y="5224557"/>
            <a:ext cx="8869024" cy="1003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700" dirty="0" err="1">
                <a:solidFill>
                  <a:schemeClr val="tx1"/>
                </a:solidFill>
              </a:rPr>
              <a:t>sql</a:t>
            </a:r>
            <a:r>
              <a:rPr lang="en-US" sz="1700" dirty="0">
                <a:solidFill>
                  <a:schemeClr val="tx1"/>
                </a:solidFill>
              </a:rPr>
              <a:t> SELECT SUM(PAYLOAD_MASS__KG_) AS TOTAL_PAYLOAD FROM SPACEXTBL WHERE PAYLOAD  LIKE '%CRS%'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E72CF2F-96F8-ED28-6C94-2230778666A6}"/>
              </a:ext>
            </a:extLst>
          </p:cNvPr>
          <p:cNvSpPr txBox="1"/>
          <p:nvPr/>
        </p:nvSpPr>
        <p:spPr>
          <a:xfrm>
            <a:off x="894572" y="4434671"/>
            <a:ext cx="104592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effectLst/>
                <a:latin typeface="-apple-system"/>
              </a:rPr>
              <a:t>Task 3</a:t>
            </a:r>
          </a:p>
          <a:p>
            <a:pPr algn="l" fontAlgn="base"/>
            <a:r>
              <a:rPr lang="en-US" sz="2000" b="1" i="0" dirty="0">
                <a:effectLst/>
                <a:latin typeface="-apple-system"/>
              </a:rPr>
              <a:t>Display the total payload mass carried by boosters launched by NASA (CRS)</a:t>
            </a:r>
          </a:p>
        </p:txBody>
      </p:sp>
    </p:spTree>
    <p:extLst>
      <p:ext uri="{BB962C8B-B14F-4D97-AF65-F5344CB8AC3E}">
        <p14:creationId xmlns:p14="http://schemas.microsoft.com/office/powerpoint/2010/main" val="4054100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rgbClr val="0070C0"/>
                </a:solidFill>
                <a:latin typeface="+mn-lt"/>
              </a:rPr>
              <a:t>EDA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with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SQL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18</a:t>
            </a:fld>
            <a:endParaRPr lang="es-ES" dirty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texto 4">
            <a:extLst>
              <a:ext uri="{FF2B5EF4-FFF2-40B4-BE49-F238E27FC236}">
                <a16:creationId xmlns:a16="http://schemas.microsoft.com/office/drawing/2014/main" id="{DE202CD7-21EB-B9C3-C1D1-3E8466714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639" y="2052491"/>
            <a:ext cx="8701548" cy="1003908"/>
          </a:xfrm>
        </p:spPr>
        <p:txBody>
          <a:bodyPr>
            <a:norm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700" dirty="0" err="1">
                <a:solidFill>
                  <a:schemeClr val="tx1"/>
                </a:solidFill>
              </a:rPr>
              <a:t>sql</a:t>
            </a:r>
            <a:r>
              <a:rPr lang="en-US" sz="1700" dirty="0">
                <a:solidFill>
                  <a:schemeClr val="tx1"/>
                </a:solidFill>
              </a:rPr>
              <a:t> SELECT AVG(PAYLOAD_MASS__KG_) AS AVG_PAYLOAD FROM SPACEXTBL WHERE BOOSTER_VERSION = 'F9 v1.1'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30CC0DD-A974-E944-B645-640131D99877}"/>
              </a:ext>
            </a:extLst>
          </p:cNvPr>
          <p:cNvSpPr txBox="1"/>
          <p:nvPr/>
        </p:nvSpPr>
        <p:spPr>
          <a:xfrm>
            <a:off x="894572" y="1316412"/>
            <a:ext cx="104592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effectLst/>
                <a:latin typeface="-apple-system"/>
              </a:rPr>
              <a:t>Task 4</a:t>
            </a:r>
          </a:p>
          <a:p>
            <a:pPr fontAlgn="base"/>
            <a:r>
              <a:rPr lang="en-US" sz="2000" b="1" i="0" dirty="0">
                <a:effectLst/>
                <a:latin typeface="-apple-system"/>
              </a:rPr>
              <a:t>Display average payload mass carried by booster version F9 v1.1</a:t>
            </a:r>
          </a:p>
        </p:txBody>
      </p:sp>
      <p:sp>
        <p:nvSpPr>
          <p:cNvPr id="8" name="Marcador de texto 4">
            <a:extLst>
              <a:ext uri="{FF2B5EF4-FFF2-40B4-BE49-F238E27FC236}">
                <a16:creationId xmlns:a16="http://schemas.microsoft.com/office/drawing/2014/main" id="{E15A9792-734F-4421-2A9C-A165BD797ABE}"/>
              </a:ext>
            </a:extLst>
          </p:cNvPr>
          <p:cNvSpPr txBox="1">
            <a:spLocks/>
          </p:cNvSpPr>
          <p:nvPr/>
        </p:nvSpPr>
        <p:spPr>
          <a:xfrm>
            <a:off x="1017639" y="3540198"/>
            <a:ext cx="9423179" cy="1003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700" dirty="0" err="1">
                <a:solidFill>
                  <a:schemeClr val="tx1"/>
                </a:solidFill>
              </a:rPr>
              <a:t>sql</a:t>
            </a:r>
            <a:r>
              <a:rPr lang="en-US" sz="1700" dirty="0">
                <a:solidFill>
                  <a:schemeClr val="tx1"/>
                </a:solidFill>
              </a:rPr>
              <a:t> SELECT MIN(DATE) AS FIRST_SUCCESS_GP FROM SPACEXTBL WHERE LANDING__OUTCOME = 'Success (ground pad)'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61A76F3-5CC0-CD88-F4A1-367AFBC05E46}"/>
              </a:ext>
            </a:extLst>
          </p:cNvPr>
          <p:cNvSpPr txBox="1"/>
          <p:nvPr/>
        </p:nvSpPr>
        <p:spPr>
          <a:xfrm>
            <a:off x="940046" y="2748622"/>
            <a:ext cx="104592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effectLst/>
                <a:latin typeface="-apple-system"/>
              </a:rPr>
              <a:t>Task 5</a:t>
            </a:r>
          </a:p>
          <a:p>
            <a:pPr algn="l" fontAlgn="base"/>
            <a:r>
              <a:rPr lang="en-US" sz="2000" b="1" dirty="0">
                <a:latin typeface="-apple-system"/>
              </a:rPr>
              <a:t>List the date when the first successful landing outcome in ground pay was achieved</a:t>
            </a:r>
            <a:endParaRPr lang="en-US" sz="2000" b="1" i="0" dirty="0">
              <a:effectLst/>
              <a:latin typeface="-apple-system"/>
            </a:endParaRP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563C1BE2-381A-7702-AD70-1FAB466ADC51}"/>
              </a:ext>
            </a:extLst>
          </p:cNvPr>
          <p:cNvSpPr txBox="1">
            <a:spLocks/>
          </p:cNvSpPr>
          <p:nvPr/>
        </p:nvSpPr>
        <p:spPr>
          <a:xfrm>
            <a:off x="1112298" y="5432635"/>
            <a:ext cx="9423179" cy="1003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700" dirty="0" err="1">
                <a:solidFill>
                  <a:schemeClr val="tx1"/>
                </a:solidFill>
              </a:rPr>
              <a:t>sql</a:t>
            </a:r>
            <a:r>
              <a:rPr lang="en-US" sz="1700" dirty="0">
                <a:solidFill>
                  <a:schemeClr val="tx1"/>
                </a:solidFill>
              </a:rPr>
              <a:t> SELECT DISTINCT BOOSTER_VERSION FROM SPACEXTBL WHERE PAYLOAD_MASS__KG_ BETWEEN 4000 AND 6000 AND LANDING__OUTCOME = 'Success (drone ship)'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EAE430-E1F9-F72A-5D7E-B1FABACBEFBA}"/>
              </a:ext>
            </a:extLst>
          </p:cNvPr>
          <p:cNvSpPr txBox="1"/>
          <p:nvPr/>
        </p:nvSpPr>
        <p:spPr>
          <a:xfrm>
            <a:off x="985520" y="4345037"/>
            <a:ext cx="104592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effectLst/>
                <a:latin typeface="-apple-system"/>
              </a:rPr>
              <a:t>Task 6</a:t>
            </a:r>
          </a:p>
          <a:p>
            <a:pPr fontAlgn="base"/>
            <a:r>
              <a:rPr lang="en-US" sz="2000" b="1" i="0" dirty="0">
                <a:effectLst/>
                <a:latin typeface="-apple-system"/>
              </a:rPr>
              <a:t>List the names of the boosters which have success in drone ship and have payload mass </a:t>
            </a:r>
          </a:p>
          <a:p>
            <a:pPr fontAlgn="base"/>
            <a:r>
              <a:rPr lang="en-US" sz="2000" b="1" i="0" dirty="0">
                <a:effectLst/>
                <a:latin typeface="-apple-system"/>
              </a:rPr>
              <a:t>greater than 4000 but less than 6000</a:t>
            </a:r>
            <a:endParaRPr lang="en-US" sz="20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22578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rgbClr val="0070C0"/>
                </a:solidFill>
                <a:latin typeface="+mn-lt"/>
              </a:rPr>
              <a:t>EDA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with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SQL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1548" y="6405943"/>
            <a:ext cx="2743200" cy="365125"/>
          </a:xfrm>
        </p:spPr>
        <p:txBody>
          <a:bodyPr/>
          <a:lstStyle/>
          <a:p>
            <a:fld id="{5C3AF03E-6916-4D8B-8C39-044220D56C61}" type="slidenum">
              <a:rPr lang="es-ES" smtClean="0"/>
              <a:t>19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texto 4">
            <a:extLst>
              <a:ext uri="{FF2B5EF4-FFF2-40B4-BE49-F238E27FC236}">
                <a16:creationId xmlns:a16="http://schemas.microsoft.com/office/drawing/2014/main" id="{48CEAD44-A3E2-7FEB-50DB-25C74E022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783" y="2179305"/>
            <a:ext cx="10266434" cy="1003908"/>
          </a:xfrm>
        </p:spPr>
        <p:txBody>
          <a:bodyPr>
            <a:norm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700" dirty="0" err="1">
                <a:solidFill>
                  <a:schemeClr val="tx1"/>
                </a:solidFill>
              </a:rPr>
              <a:t>sql</a:t>
            </a:r>
            <a:r>
              <a:rPr lang="en-US" sz="1700" dirty="0">
                <a:solidFill>
                  <a:schemeClr val="tx1"/>
                </a:solidFill>
              </a:rPr>
              <a:t> SELECT MISSION_OUTCOME, COUNT(*) AS QTY FROM SPACEXTBL GROUP BY MISSION_OUTCOME ORDER BY MISSION_OUTCOME;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3101548-6B45-9F34-B73E-7D9706747768}"/>
              </a:ext>
            </a:extLst>
          </p:cNvPr>
          <p:cNvSpPr txBox="1"/>
          <p:nvPr/>
        </p:nvSpPr>
        <p:spPr>
          <a:xfrm>
            <a:off x="940046" y="1444900"/>
            <a:ext cx="104592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000" b="1" i="0" dirty="0">
                <a:effectLst/>
                <a:latin typeface="-apple-system"/>
              </a:rPr>
              <a:t>Task 7</a:t>
            </a:r>
          </a:p>
          <a:p>
            <a:pPr fontAlgn="base"/>
            <a:r>
              <a:rPr lang="en-US" sz="2000" b="1" i="0" dirty="0">
                <a:effectLst/>
                <a:latin typeface="-apple-system"/>
              </a:rPr>
              <a:t>List the total number of successful and failure mission outcomes</a:t>
            </a:r>
          </a:p>
          <a:p>
            <a:pPr algn="l" fontAlgn="base"/>
            <a:endParaRPr lang="en-US" sz="2000" b="0" i="0" dirty="0">
              <a:effectLst/>
              <a:latin typeface="-apple-system"/>
            </a:endParaRPr>
          </a:p>
        </p:txBody>
      </p:sp>
      <p:sp>
        <p:nvSpPr>
          <p:cNvPr id="8" name="Marcador de texto 4">
            <a:extLst>
              <a:ext uri="{FF2B5EF4-FFF2-40B4-BE49-F238E27FC236}">
                <a16:creationId xmlns:a16="http://schemas.microsoft.com/office/drawing/2014/main" id="{F67E5FDD-DA65-9BE9-D50C-9ADD4AEACD09}"/>
              </a:ext>
            </a:extLst>
          </p:cNvPr>
          <p:cNvSpPr txBox="1">
            <a:spLocks/>
          </p:cNvSpPr>
          <p:nvPr/>
        </p:nvSpPr>
        <p:spPr>
          <a:xfrm>
            <a:off x="1128344" y="4068381"/>
            <a:ext cx="9423179" cy="1003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700" dirty="0" err="1">
                <a:solidFill>
                  <a:schemeClr val="tx1"/>
                </a:solidFill>
              </a:rPr>
              <a:t>sql</a:t>
            </a:r>
            <a:r>
              <a:rPr lang="en-US" sz="1700" dirty="0">
                <a:solidFill>
                  <a:schemeClr val="tx1"/>
                </a:solidFill>
              </a:rPr>
              <a:t> SELECT DISTINCT BOOSTER_VERSION FROM SPACEXTBL WHERE PAYLOAD_MASS__KG_ = (SELECT MAX(PAYLOAD_MASS__KG_) FROM SPACEXTBL) ORDER BY BOOSTER_VERSION;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776CCC-148E-3D27-C0EC-D87F1F1F4666}"/>
              </a:ext>
            </a:extLst>
          </p:cNvPr>
          <p:cNvSpPr txBox="1"/>
          <p:nvPr/>
        </p:nvSpPr>
        <p:spPr>
          <a:xfrm>
            <a:off x="985520" y="2978129"/>
            <a:ext cx="112519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effectLst/>
                <a:latin typeface="-apple-system"/>
              </a:rPr>
              <a:t>Task 8</a:t>
            </a:r>
          </a:p>
          <a:p>
            <a:pPr algn="l" fontAlgn="base"/>
            <a:r>
              <a:rPr lang="en-US" sz="2000" b="1" i="0" dirty="0">
                <a:effectLst/>
                <a:latin typeface="-apple-system"/>
              </a:rPr>
              <a:t>List the names of the </a:t>
            </a:r>
            <a:r>
              <a:rPr lang="en-US" sz="2000" b="1" i="0" dirty="0" err="1">
                <a:effectLst/>
                <a:latin typeface="-apple-system"/>
              </a:rPr>
              <a:t>booster_versions</a:t>
            </a:r>
            <a:r>
              <a:rPr lang="en-US" sz="2000" b="1" i="0" dirty="0">
                <a:effectLst/>
                <a:latin typeface="-apple-system"/>
              </a:rPr>
              <a:t> which have carried the maximum payload mass. </a:t>
            </a:r>
          </a:p>
          <a:p>
            <a:pPr algn="l" fontAlgn="base"/>
            <a:r>
              <a:rPr lang="en-US" sz="2000" b="1" i="0" dirty="0">
                <a:effectLst/>
                <a:latin typeface="-apple-system"/>
              </a:rPr>
              <a:t>Use a subquery</a:t>
            </a:r>
          </a:p>
          <a:p>
            <a:pPr algn="l" fontAlgn="base"/>
            <a:endParaRPr lang="en-US" sz="2000" b="0" i="0" dirty="0">
              <a:effectLst/>
              <a:latin typeface="-apple-system"/>
            </a:endParaRPr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249F2A5F-6A44-EC0F-4625-F2B338053697}"/>
              </a:ext>
            </a:extLst>
          </p:cNvPr>
          <p:cNvSpPr txBox="1">
            <a:spLocks/>
          </p:cNvSpPr>
          <p:nvPr/>
        </p:nvSpPr>
        <p:spPr>
          <a:xfrm>
            <a:off x="1128344" y="5854092"/>
            <a:ext cx="9423179" cy="1003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700" dirty="0" err="1">
                <a:solidFill>
                  <a:schemeClr val="tx1"/>
                </a:solidFill>
              </a:rPr>
              <a:t>sql</a:t>
            </a:r>
            <a:r>
              <a:rPr lang="en-US" sz="1700" dirty="0">
                <a:solidFill>
                  <a:schemeClr val="tx1"/>
                </a:solidFill>
              </a:rPr>
              <a:t> SELECT BOOSTER_VERSION, LAUNCH_SITE FROM SPACEXTBL WHERE LANDING__OUTCOME = 'Failure (drone ship)' AND DATE_PART('YEAR', DATE) = 2015;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5D951B4-2B52-3976-82F5-70E233B06045}"/>
              </a:ext>
            </a:extLst>
          </p:cNvPr>
          <p:cNvSpPr txBox="1"/>
          <p:nvPr/>
        </p:nvSpPr>
        <p:spPr>
          <a:xfrm>
            <a:off x="985520" y="4800156"/>
            <a:ext cx="104592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effectLst/>
                <a:latin typeface="-apple-system"/>
              </a:rPr>
              <a:t>Task 9</a:t>
            </a:r>
          </a:p>
          <a:p>
            <a:pPr fontAlgn="base"/>
            <a:r>
              <a:rPr lang="en-US" sz="2000" b="1" i="0" dirty="0">
                <a:effectLst/>
                <a:latin typeface="-apple-system"/>
              </a:rPr>
              <a:t>List the records which will display the month names, failure </a:t>
            </a:r>
            <a:r>
              <a:rPr lang="en-US" sz="2000" b="1" i="0" dirty="0" err="1">
                <a:effectLst/>
                <a:latin typeface="-apple-system"/>
              </a:rPr>
              <a:t>landing_outcomes</a:t>
            </a:r>
            <a:r>
              <a:rPr lang="en-US" sz="2000" b="1" i="0" dirty="0">
                <a:effectLst/>
                <a:latin typeface="-apple-system"/>
              </a:rPr>
              <a:t> in drone ship ,booster versions, </a:t>
            </a:r>
            <a:r>
              <a:rPr lang="en-US" sz="2000" b="1" i="0" dirty="0" err="1">
                <a:effectLst/>
                <a:latin typeface="-apple-system"/>
              </a:rPr>
              <a:t>launch_site</a:t>
            </a:r>
            <a:r>
              <a:rPr lang="en-US" sz="2000" b="1" i="0" dirty="0">
                <a:effectLst/>
                <a:latin typeface="-apple-system"/>
              </a:rPr>
              <a:t> for the months in year 2015.</a:t>
            </a:r>
          </a:p>
          <a:p>
            <a:pPr algn="l" fontAlgn="base"/>
            <a:endParaRPr lang="en-US" sz="20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009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A6B72-85D9-4CE3-1BE0-2D911B5D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715"/>
          </a:xfrm>
        </p:spPr>
        <p:txBody>
          <a:bodyPr>
            <a:normAutofit/>
          </a:bodyPr>
          <a:lstStyle/>
          <a:p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Outline</a:t>
            </a:r>
            <a:endParaRPr lang="es-ES" sz="3600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976D22-6240-D33F-2BB4-C4E9CC375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115"/>
            <a:ext cx="10515600" cy="3921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Executive Summary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Methodology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Results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Appendix</a:t>
            </a:r>
            <a:endParaRPr lang="en-US" sz="2400" b="1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F0EF9D-D512-4093-B92E-92413F72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2</a:t>
            </a:fld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F972334-B62B-D1EF-FAB0-E152F5C2892B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371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rgbClr val="0070C0"/>
                </a:solidFill>
                <a:latin typeface="+mn-lt"/>
              </a:rPr>
              <a:t>EDA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with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SQL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20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texto 4">
            <a:extLst>
              <a:ext uri="{FF2B5EF4-FFF2-40B4-BE49-F238E27FC236}">
                <a16:creationId xmlns:a16="http://schemas.microsoft.com/office/drawing/2014/main" id="{233B02FF-C7BF-299A-959E-084F55668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337" y="2425092"/>
            <a:ext cx="9423179" cy="1003908"/>
          </a:xfrm>
        </p:spPr>
        <p:txBody>
          <a:bodyPr>
            <a:norm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endParaRPr lang="es-ES" sz="18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Marcador de texto 4">
            <a:extLst>
              <a:ext uri="{FF2B5EF4-FFF2-40B4-BE49-F238E27FC236}">
                <a16:creationId xmlns:a16="http://schemas.microsoft.com/office/drawing/2014/main" id="{F4FF8CF0-4621-E5F7-3658-2CB60ED315A1}"/>
              </a:ext>
            </a:extLst>
          </p:cNvPr>
          <p:cNvSpPr txBox="1">
            <a:spLocks/>
          </p:cNvSpPr>
          <p:nvPr/>
        </p:nvSpPr>
        <p:spPr>
          <a:xfrm>
            <a:off x="1118886" y="2840088"/>
            <a:ext cx="9423179" cy="1003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sql</a:t>
            </a:r>
            <a:r>
              <a:rPr lang="en-US" sz="1600" dirty="0">
                <a:solidFill>
                  <a:schemeClr val="tx1"/>
                </a:solidFill>
              </a:rPr>
              <a:t> SELECT LANDING__OUTCOME, COUNT(*) AS QTY FROM SPACEXTBL WHERE DATE BETWEEN '2010-06-04' AND '2017-03-20' GROUP BY LANDING__OUTCOME ORDER BY QTY DESC 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EFEF235-8D4A-BA1D-494C-7173B8D50DB3}"/>
              </a:ext>
            </a:extLst>
          </p:cNvPr>
          <p:cNvSpPr txBox="1"/>
          <p:nvPr/>
        </p:nvSpPr>
        <p:spPr>
          <a:xfrm>
            <a:off x="866386" y="1763372"/>
            <a:ext cx="104592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effectLst/>
                <a:latin typeface="-apple-system"/>
              </a:rPr>
              <a:t>Task 10</a:t>
            </a:r>
          </a:p>
          <a:p>
            <a:pPr fontAlgn="base"/>
            <a:r>
              <a:rPr lang="en-US" sz="2000" b="1" i="0" dirty="0">
                <a:effectLst/>
                <a:latin typeface="-apple-system"/>
              </a:rPr>
              <a:t>Rank the count of successful </a:t>
            </a:r>
            <a:r>
              <a:rPr lang="en-US" sz="2000" b="1" i="0" dirty="0" err="1">
                <a:effectLst/>
                <a:latin typeface="-apple-system"/>
              </a:rPr>
              <a:t>landing_outcomes</a:t>
            </a:r>
            <a:r>
              <a:rPr lang="en-US" sz="2000" b="1" i="0" dirty="0">
                <a:effectLst/>
                <a:latin typeface="-apple-system"/>
              </a:rPr>
              <a:t> between the date 04-06-2010 and 20-03-2017 </a:t>
            </a:r>
          </a:p>
          <a:p>
            <a:pPr fontAlgn="base"/>
            <a:r>
              <a:rPr lang="en-US" sz="2000" b="1" i="0" dirty="0">
                <a:effectLst/>
                <a:latin typeface="-apple-system"/>
              </a:rPr>
              <a:t>in descending order</a:t>
            </a:r>
          </a:p>
          <a:p>
            <a:pPr algn="l" fontAlgn="base"/>
            <a:endParaRPr lang="en-US" sz="20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53245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rgbClr val="0070C0"/>
                </a:solidFill>
                <a:latin typeface="+mn-lt"/>
              </a:rPr>
              <a:t>Flight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Number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vs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Launch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Site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7E7B8D-2041-D6D9-8685-B7CF0777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0083" y="1603235"/>
            <a:ext cx="10591594" cy="251522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Best launch site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CCAF5 SLC 4O. Most recent launches successful;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Second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VAFB SLC 4E. Third: KSC LC 39A;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Success Rate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improvement over time.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21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0BAE35-6FF9-4A92-BF99-664DFEA2E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414" y="4095751"/>
            <a:ext cx="9669171" cy="18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556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Payload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vs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Launch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Site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22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7DC9B252-3607-5E33-928E-E6BD888D7145}"/>
              </a:ext>
            </a:extLst>
          </p:cNvPr>
          <p:cNvSpPr txBox="1"/>
          <p:nvPr/>
        </p:nvSpPr>
        <p:spPr>
          <a:xfrm>
            <a:off x="1089349" y="1931088"/>
            <a:ext cx="97808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i="0" dirty="0">
                <a:effectLst/>
              </a:rPr>
              <a:t>Excellent success rates </a:t>
            </a:r>
            <a:r>
              <a:rPr lang="en-US" sz="2400" b="0" i="0" dirty="0">
                <a:effectLst/>
              </a:rPr>
              <a:t>Payloads over 9,000+kg;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i="0" dirty="0">
                <a:effectLst/>
              </a:rPr>
              <a:t>Payloads over 12,000kg only possible </a:t>
            </a:r>
            <a:r>
              <a:rPr lang="en-US" sz="2400" b="0" i="0" dirty="0">
                <a:effectLst/>
              </a:rPr>
              <a:t>in CCAFS SLC 40  and KSC LC 39A Launch sites</a:t>
            </a:r>
            <a:endParaRPr lang="es-ES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E7AEAAF-48BA-E802-414A-49F48FEA5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551" y="4036525"/>
            <a:ext cx="9912217" cy="193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805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Payload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vs Flight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Number</a:t>
            </a:r>
            <a:endParaRPr lang="es-E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7E7B8D-2041-D6D9-8685-B7CF0777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0083" y="1603236"/>
            <a:ext cx="10459876" cy="1513188"/>
          </a:xfrm>
        </p:spPr>
        <p:txBody>
          <a:bodyPr>
            <a:norm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23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E2971D9D-EEDE-AFA4-65E6-D1353AA8E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322" y="3782507"/>
            <a:ext cx="9016163" cy="176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E2A78E3-731D-9E10-2967-696C42B48597}"/>
              </a:ext>
            </a:extLst>
          </p:cNvPr>
          <p:cNvSpPr txBox="1"/>
          <p:nvPr/>
        </p:nvSpPr>
        <p:spPr>
          <a:xfrm>
            <a:off x="1026549" y="1770478"/>
            <a:ext cx="106738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</a:rPr>
              <a:t>When </a:t>
            </a:r>
            <a:r>
              <a:rPr lang="en-US" sz="2400" b="1" i="0" dirty="0">
                <a:effectLst/>
              </a:rPr>
              <a:t>flight number increases</a:t>
            </a:r>
            <a:r>
              <a:rPr lang="en-US" sz="2400" b="0" i="0" dirty="0">
                <a:effectLst/>
              </a:rPr>
              <a:t>, the first stage is more likely to </a:t>
            </a:r>
            <a:r>
              <a:rPr lang="en-US" sz="2400" b="1" i="0" dirty="0">
                <a:effectLst/>
              </a:rPr>
              <a:t>land successfully</a:t>
            </a:r>
            <a:r>
              <a:rPr lang="en-US" sz="2400" b="0" i="0" dirty="0">
                <a:effectLst/>
              </a:rPr>
              <a:t>;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</a:rPr>
              <a:t>The </a:t>
            </a:r>
            <a:r>
              <a:rPr lang="en-US" sz="2400" b="1" i="0" dirty="0">
                <a:effectLst/>
              </a:rPr>
              <a:t>more massive the payload, the less likely </a:t>
            </a:r>
            <a:r>
              <a:rPr lang="en-US" sz="2400" b="0" i="0" dirty="0">
                <a:effectLst/>
              </a:rPr>
              <a:t>the first stage will return</a:t>
            </a:r>
            <a:r>
              <a:rPr lang="en-US" sz="2000" b="0" i="0" dirty="0">
                <a:effectLst/>
              </a:rPr>
              <a:t>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78159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Success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Rate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vs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Orbit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Type</a:t>
            </a:r>
            <a:endParaRPr lang="es-E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7E7B8D-2041-D6D9-8685-B7CF0777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0083" y="1603236"/>
            <a:ext cx="10459876" cy="1513188"/>
          </a:xfrm>
        </p:spPr>
        <p:txBody>
          <a:bodyPr>
            <a:norm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24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CE2A78E3-731D-9E10-2967-696C42B48597}"/>
              </a:ext>
            </a:extLst>
          </p:cNvPr>
          <p:cNvSpPr txBox="1"/>
          <p:nvPr/>
        </p:nvSpPr>
        <p:spPr>
          <a:xfrm>
            <a:off x="1110083" y="1480976"/>
            <a:ext cx="869846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</a:rPr>
              <a:t>Very high success rates on orbits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ES L-1;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GEO;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HEO;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SSO;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VLEO.</a:t>
            </a:r>
            <a:endParaRPr lang="es-ES" sz="2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AE6D2F9-485B-0FE3-58C5-9006CE72F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314" y="2359830"/>
            <a:ext cx="4838130" cy="364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196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rgbClr val="0070C0"/>
                </a:solidFill>
                <a:latin typeface="+mn-lt"/>
              </a:rPr>
              <a:t>Flight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Number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vs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Orbit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Type</a:t>
            </a:r>
            <a:endParaRPr lang="es-E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7E7B8D-2041-D6D9-8685-B7CF0777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0083" y="1603236"/>
            <a:ext cx="10459876" cy="1513188"/>
          </a:xfrm>
        </p:spPr>
        <p:txBody>
          <a:bodyPr>
            <a:norm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25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FDD9EE-FE91-CCFF-507A-6097DE8AC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92" y="3536311"/>
            <a:ext cx="10563581" cy="245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56F9495-F562-D4B8-A0F6-8485B8265279}"/>
              </a:ext>
            </a:extLst>
          </p:cNvPr>
          <p:cNvSpPr txBox="1"/>
          <p:nvPr/>
        </p:nvSpPr>
        <p:spPr>
          <a:xfrm>
            <a:off x="1110083" y="1890691"/>
            <a:ext cx="86984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i="0" dirty="0">
                <a:effectLst/>
              </a:rPr>
              <a:t>Success rate improvement </a:t>
            </a:r>
            <a:r>
              <a:rPr lang="en-US" sz="2400" b="0" i="0" dirty="0">
                <a:effectLst/>
              </a:rPr>
              <a:t>in all orbits over time;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i="0" dirty="0">
                <a:effectLst/>
              </a:rPr>
              <a:t>Opportunity: VLEO</a:t>
            </a:r>
            <a:r>
              <a:rPr lang="en-US" sz="2400" b="0" i="0" dirty="0">
                <a:effectLst/>
              </a:rPr>
              <a:t>. Latest frequency increase</a:t>
            </a:r>
            <a:r>
              <a:rPr lang="en-US" sz="2000" b="0" i="0" dirty="0">
                <a:effectLst/>
              </a:rPr>
              <a:t>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631761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Payload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vs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Orbit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Type</a:t>
            </a:r>
            <a:endParaRPr lang="es-E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26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23A008-D482-4D1C-1B7B-AEB8D275F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44" y="3928587"/>
            <a:ext cx="10243456" cy="204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DC9B252-3607-5E33-928E-E6BD888D7145}"/>
              </a:ext>
            </a:extLst>
          </p:cNvPr>
          <p:cNvSpPr txBox="1"/>
          <p:nvPr/>
        </p:nvSpPr>
        <p:spPr>
          <a:xfrm>
            <a:off x="1369267" y="1538357"/>
            <a:ext cx="78140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i="0" dirty="0">
                <a:effectLst/>
              </a:rPr>
              <a:t>No relationship </a:t>
            </a:r>
            <a:r>
              <a:rPr lang="en-US" sz="2400" b="0" i="0" dirty="0">
                <a:effectLst/>
              </a:rPr>
              <a:t>founded in GTO payload vs success rate;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i="0" dirty="0">
                <a:effectLst/>
              </a:rPr>
              <a:t>ISS: payload widest rate and success good rate;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-apple-system"/>
              </a:rPr>
              <a:t>SO and GEO: few launches.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615056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Launch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Success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Yearly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Trend</a:t>
            </a:r>
            <a:endParaRPr lang="es-E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27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8BC559-1EED-5A76-8BF3-FC2B156D5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163" y="3301836"/>
            <a:ext cx="7725747" cy="303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BDFB95D-98F3-1768-AE30-A52D685BF569}"/>
              </a:ext>
            </a:extLst>
          </p:cNvPr>
          <p:cNvSpPr txBox="1"/>
          <p:nvPr/>
        </p:nvSpPr>
        <p:spPr>
          <a:xfrm>
            <a:off x="1201316" y="1663969"/>
            <a:ext cx="81098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i="0" dirty="0">
                <a:effectLst/>
              </a:rPr>
              <a:t>Remarkable success rate increase </a:t>
            </a:r>
            <a:r>
              <a:rPr lang="en-US" sz="2400" b="0" i="0" dirty="0">
                <a:effectLst/>
              </a:rPr>
              <a:t>during 2013 /2020 period;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0" i="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/>
              <a:t>Technology improvement </a:t>
            </a:r>
            <a:r>
              <a:rPr lang="en-US" sz="2400" dirty="0"/>
              <a:t>during 2010 /2015 period.</a:t>
            </a:r>
          </a:p>
        </p:txBody>
      </p:sp>
    </p:spTree>
    <p:extLst>
      <p:ext uri="{BB962C8B-B14F-4D97-AF65-F5344CB8AC3E}">
        <p14:creationId xmlns:p14="http://schemas.microsoft.com/office/powerpoint/2010/main" val="464939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All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Launch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names</a:t>
            </a:r>
            <a:endParaRPr lang="es-E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28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0BDFB95D-98F3-1768-AE30-A52D685BF569}"/>
              </a:ext>
            </a:extLst>
          </p:cNvPr>
          <p:cNvSpPr txBox="1"/>
          <p:nvPr/>
        </p:nvSpPr>
        <p:spPr>
          <a:xfrm>
            <a:off x="1175631" y="2229486"/>
            <a:ext cx="4107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</a:rPr>
              <a:t>Launch names are as follows: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2966964-3157-1CA4-5B2D-60E87B79A6A9}"/>
              </a:ext>
            </a:extLst>
          </p:cNvPr>
          <p:cNvSpPr txBox="1"/>
          <p:nvPr/>
        </p:nvSpPr>
        <p:spPr>
          <a:xfrm>
            <a:off x="1175631" y="1674772"/>
            <a:ext cx="92268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</a:rPr>
              <a:t>Process to get them: select unique “</a:t>
            </a:r>
            <a:r>
              <a:rPr lang="en-US" sz="2400" b="0" i="0" dirty="0" err="1">
                <a:effectLst/>
              </a:rPr>
              <a:t>launch_site</a:t>
            </a:r>
            <a:r>
              <a:rPr lang="en-US" sz="2400" b="0" i="0" dirty="0">
                <a:effectLst/>
              </a:rPr>
              <a:t>” values from dataset; 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12EF8B74-DDC7-03B4-9A78-1353F7EDF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85685"/>
              </p:ext>
            </p:extLst>
          </p:nvPr>
        </p:nvGraphicFramePr>
        <p:xfrm>
          <a:off x="1264122" y="3333135"/>
          <a:ext cx="1455575" cy="2287639"/>
        </p:xfrm>
        <a:graphic>
          <a:graphicData uri="http://schemas.openxmlformats.org/drawingml/2006/table">
            <a:tbl>
              <a:tblPr/>
              <a:tblGrid>
                <a:gridCol w="1455575">
                  <a:extLst>
                    <a:ext uri="{9D8B030D-6E8A-4147-A177-3AD203B41FA5}">
                      <a16:colId xmlns:a16="http://schemas.microsoft.com/office/drawing/2014/main" val="3391909859"/>
                    </a:ext>
                  </a:extLst>
                </a:gridCol>
              </a:tblGrid>
              <a:tr h="38819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Launch</a:t>
                      </a:r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Site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775344"/>
                  </a:ext>
                </a:extLst>
              </a:tr>
              <a:tr h="4748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CCAFS LC-40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24240"/>
                  </a:ext>
                </a:extLst>
              </a:tr>
              <a:tr h="4748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CCAFS SLC-40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157039"/>
                  </a:ext>
                </a:extLst>
              </a:tr>
              <a:tr h="4748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KSC LC-39A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87193"/>
                  </a:ext>
                </a:extLst>
              </a:tr>
              <a:tr h="4748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VAFB SLC-4E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54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438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Launch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sites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names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starting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with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“CCA”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29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0BDFB95D-98F3-1768-AE30-A52D685BF569}"/>
              </a:ext>
            </a:extLst>
          </p:cNvPr>
          <p:cNvSpPr txBox="1"/>
          <p:nvPr/>
        </p:nvSpPr>
        <p:spPr>
          <a:xfrm>
            <a:off x="1091456" y="1519084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They are five launches from Cape </a:t>
            </a:r>
            <a:r>
              <a:rPr lang="en-US" sz="2400" dirty="0" err="1"/>
              <a:t>Cañaveral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Launch sites are the following: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4C83291-C5EE-1766-4429-C5561CBE7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206966"/>
              </p:ext>
            </p:extLst>
          </p:nvPr>
        </p:nvGraphicFramePr>
        <p:xfrm>
          <a:off x="1091456" y="3351382"/>
          <a:ext cx="10515601" cy="2338218"/>
        </p:xfrm>
        <a:graphic>
          <a:graphicData uri="http://schemas.openxmlformats.org/drawingml/2006/table">
            <a:tbl>
              <a:tblPr/>
              <a:tblGrid>
                <a:gridCol w="1019186">
                  <a:extLst>
                    <a:ext uri="{9D8B030D-6E8A-4147-A177-3AD203B41FA5}">
                      <a16:colId xmlns:a16="http://schemas.microsoft.com/office/drawing/2014/main" val="3790739264"/>
                    </a:ext>
                  </a:extLst>
                </a:gridCol>
                <a:gridCol w="1019186">
                  <a:extLst>
                    <a:ext uri="{9D8B030D-6E8A-4147-A177-3AD203B41FA5}">
                      <a16:colId xmlns:a16="http://schemas.microsoft.com/office/drawing/2014/main" val="2544084114"/>
                    </a:ext>
                  </a:extLst>
                </a:gridCol>
                <a:gridCol w="1019186">
                  <a:extLst>
                    <a:ext uri="{9D8B030D-6E8A-4147-A177-3AD203B41FA5}">
                      <a16:colId xmlns:a16="http://schemas.microsoft.com/office/drawing/2014/main" val="2564047791"/>
                    </a:ext>
                  </a:extLst>
                </a:gridCol>
                <a:gridCol w="1019186">
                  <a:extLst>
                    <a:ext uri="{9D8B030D-6E8A-4147-A177-3AD203B41FA5}">
                      <a16:colId xmlns:a16="http://schemas.microsoft.com/office/drawing/2014/main" val="1547170599"/>
                    </a:ext>
                  </a:extLst>
                </a:gridCol>
                <a:gridCol w="1342927">
                  <a:extLst>
                    <a:ext uri="{9D8B030D-6E8A-4147-A177-3AD203B41FA5}">
                      <a16:colId xmlns:a16="http://schemas.microsoft.com/office/drawing/2014/main" val="2582050442"/>
                    </a:ext>
                  </a:extLst>
                </a:gridCol>
                <a:gridCol w="1019186">
                  <a:extLst>
                    <a:ext uri="{9D8B030D-6E8A-4147-A177-3AD203B41FA5}">
                      <a16:colId xmlns:a16="http://schemas.microsoft.com/office/drawing/2014/main" val="3474358906"/>
                    </a:ext>
                  </a:extLst>
                </a:gridCol>
                <a:gridCol w="1019186">
                  <a:extLst>
                    <a:ext uri="{9D8B030D-6E8A-4147-A177-3AD203B41FA5}">
                      <a16:colId xmlns:a16="http://schemas.microsoft.com/office/drawing/2014/main" val="365576345"/>
                    </a:ext>
                  </a:extLst>
                </a:gridCol>
                <a:gridCol w="1019186">
                  <a:extLst>
                    <a:ext uri="{9D8B030D-6E8A-4147-A177-3AD203B41FA5}">
                      <a16:colId xmlns:a16="http://schemas.microsoft.com/office/drawing/2014/main" val="2191441573"/>
                    </a:ext>
                  </a:extLst>
                </a:gridCol>
                <a:gridCol w="1019186">
                  <a:extLst>
                    <a:ext uri="{9D8B030D-6E8A-4147-A177-3AD203B41FA5}">
                      <a16:colId xmlns:a16="http://schemas.microsoft.com/office/drawing/2014/main" val="3152539254"/>
                    </a:ext>
                  </a:extLst>
                </a:gridCol>
                <a:gridCol w="1019186">
                  <a:extLst>
                    <a:ext uri="{9D8B030D-6E8A-4147-A177-3AD203B41FA5}">
                      <a16:colId xmlns:a16="http://schemas.microsoft.com/office/drawing/2014/main" val="3757353782"/>
                    </a:ext>
                  </a:extLst>
                </a:gridCol>
              </a:tblGrid>
              <a:tr h="38970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Booster Version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Launch</a:t>
                      </a:r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Site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Payload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Payload Mass kg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Orbit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Mission Outcome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Landing Outcome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227574"/>
                  </a:ext>
                </a:extLst>
              </a:tr>
              <a:tr h="38970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2010-06-04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18:45:00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F9 v1.0 B0003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CCAFS LC-40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Dragon Spacecraft     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LEO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SpaceX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 (Parachute)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592654"/>
                  </a:ext>
                </a:extLst>
              </a:tr>
              <a:tr h="38970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2010-12-08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15:43:00</a:t>
                      </a:r>
                    </a:p>
                  </a:txBody>
                  <a:tcPr marL="7194" marR="7194" marT="719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F9 v1.0 B0004</a:t>
                      </a:r>
                    </a:p>
                  </a:txBody>
                  <a:tcPr marL="7194" marR="7194" marT="719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CCAFS LC-40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Dragon demo flight C1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LEO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NASA (COTS)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 (Parachute)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620733"/>
                  </a:ext>
                </a:extLst>
              </a:tr>
              <a:tr h="38970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2012-05-22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7:44:00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F9 v1.0 B0005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CCAFS LC-40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Dragon demo flight C2      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LEO (ISS)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NASA (COTS)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attempt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393944"/>
                  </a:ext>
                </a:extLst>
              </a:tr>
              <a:tr h="38970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2012-10-08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0:35:00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F9 v1.0 B0006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CCAFS LC-40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SpaceX CRS-1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LEO (ISS)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NASA (CRS)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No attempt 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222578"/>
                  </a:ext>
                </a:extLst>
              </a:tr>
              <a:tr h="38970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2013-03-01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15:10:00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F9 v1.0 B0007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CCAFS LC-40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SpaceX CRS-2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LEO (ISS)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NASA (CRS)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4" marR="7194" marT="7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No </a:t>
                      </a:r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194" marR="7194" marT="719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72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21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BDFCF-416E-BACA-6671-594EFF5A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962"/>
            <a:ext cx="10515600" cy="690878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rgbClr val="0070C0"/>
                </a:solidFill>
                <a:latin typeface="+mn-lt"/>
              </a:rPr>
              <a:t>Executive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Summary</a:t>
            </a:r>
            <a:endParaRPr lang="es-E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92413-76EA-2749-5DD9-C31FC5904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192"/>
            <a:ext cx="10218576" cy="571718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Available data were analyzed with different methodologies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scraping and SpaceX API, in the Data Collection first step;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wrangling, data visualization and interactive visual analytics, in the EDA second step;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Machine Learning, in the Prediction last step. Decision Tree algorithm (83% accuracy) chosen as predictive tool.</a:t>
            </a:r>
          </a:p>
          <a:p>
            <a:pPr lvl="1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Summary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Valuable data were collected from different public sources;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Best features to predict launchings success were identified with EDA;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Factors considered: payload, launch site, orbit type,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etc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 to predict and manage this opportunity was developed using Machine Learning Prediction.</a:t>
            </a:r>
          </a:p>
          <a:p>
            <a:endParaRPr lang="es-E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C0C6F97-0F70-6442-4C7B-FACD75177973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599336-3CC2-3411-C915-0F8515DD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741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+mn-lt"/>
              </a:rPr>
              <a:t>4.2. Total </a:t>
            </a:r>
            <a:r>
              <a:rPr lang="es-ES" sz="3600" dirty="0" err="1">
                <a:latin typeface="+mn-lt"/>
              </a:rPr>
              <a:t>payload</a:t>
            </a:r>
            <a:r>
              <a:rPr lang="es-ES" sz="3600" dirty="0">
                <a:latin typeface="+mn-lt"/>
              </a:rPr>
              <a:t> </a:t>
            </a:r>
            <a:r>
              <a:rPr lang="es-ES" sz="3600" dirty="0" err="1">
                <a:latin typeface="+mn-lt"/>
              </a:rPr>
              <a:t>mass</a:t>
            </a:r>
            <a:endParaRPr lang="es-ES" sz="3600" dirty="0">
              <a:latin typeface="+mn-lt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30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0BDFB95D-98F3-1768-AE30-A52D685BF569}"/>
              </a:ext>
            </a:extLst>
          </p:cNvPr>
          <p:cNvSpPr txBox="1"/>
          <p:nvPr/>
        </p:nvSpPr>
        <p:spPr>
          <a:xfrm>
            <a:off x="1201317" y="1663967"/>
            <a:ext cx="67529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</a:rPr>
              <a:t>Total payload mass carried by boosters from NASA;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</a:rPr>
              <a:t>Adding all payloads with “CRS” codes</a:t>
            </a:r>
            <a:endParaRPr lang="en-US" sz="2400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BD2388AF-3B82-2506-85FB-4D0D633D3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21100"/>
              </p:ext>
            </p:extLst>
          </p:nvPr>
        </p:nvGraphicFramePr>
        <p:xfrm>
          <a:off x="1898780" y="3428999"/>
          <a:ext cx="2589244" cy="695132"/>
        </p:xfrm>
        <a:graphic>
          <a:graphicData uri="http://schemas.openxmlformats.org/drawingml/2006/table">
            <a:tbl>
              <a:tblPr/>
              <a:tblGrid>
                <a:gridCol w="2589244">
                  <a:extLst>
                    <a:ext uri="{9D8B030D-6E8A-4147-A177-3AD203B41FA5}">
                      <a16:colId xmlns:a16="http://schemas.microsoft.com/office/drawing/2014/main" val="2324813365"/>
                    </a:ext>
                  </a:extLst>
                </a:gridCol>
              </a:tblGrid>
              <a:tr h="34756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Payload (kg)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986019"/>
                  </a:ext>
                </a:extLst>
              </a:tr>
              <a:tr h="34756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111.268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535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88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Average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Payload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Mass</a:t>
            </a:r>
            <a:endParaRPr lang="es-E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31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0BDFB95D-98F3-1768-AE30-A52D685BF569}"/>
              </a:ext>
            </a:extLst>
          </p:cNvPr>
          <p:cNvSpPr txBox="1"/>
          <p:nvPr/>
        </p:nvSpPr>
        <p:spPr>
          <a:xfrm>
            <a:off x="1201317" y="1681316"/>
            <a:ext cx="81294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</a:rPr>
              <a:t>Average payload mass carried by booster version F9 v1.1;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</a:rPr>
              <a:t>Filtering and calculating the Avg of above version:</a:t>
            </a:r>
            <a:endParaRPr lang="en-US" sz="2400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BD2388AF-3B82-2506-85FB-4D0D633D3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09326"/>
              </p:ext>
            </p:extLst>
          </p:nvPr>
        </p:nvGraphicFramePr>
        <p:xfrm>
          <a:off x="1859451" y="3694470"/>
          <a:ext cx="2589244" cy="695132"/>
        </p:xfrm>
        <a:graphic>
          <a:graphicData uri="http://schemas.openxmlformats.org/drawingml/2006/table">
            <a:tbl>
              <a:tblPr/>
              <a:tblGrid>
                <a:gridCol w="2589244">
                  <a:extLst>
                    <a:ext uri="{9D8B030D-6E8A-4147-A177-3AD203B41FA5}">
                      <a16:colId xmlns:a16="http://schemas.microsoft.com/office/drawing/2014/main" val="2324813365"/>
                    </a:ext>
                  </a:extLst>
                </a:gridCol>
              </a:tblGrid>
              <a:tr h="34756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Payload</a:t>
                      </a:r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(kg)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986019"/>
                  </a:ext>
                </a:extLst>
              </a:tr>
              <a:tr h="34756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535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864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First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successful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landing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date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32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39744664-06FD-22C3-81A6-84B9CA1B61C8}"/>
              </a:ext>
            </a:extLst>
          </p:cNvPr>
          <p:cNvSpPr txBox="1"/>
          <p:nvPr/>
        </p:nvSpPr>
        <p:spPr>
          <a:xfrm>
            <a:off x="1073498" y="1663966"/>
            <a:ext cx="76347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</a:rPr>
              <a:t>Landing outcome on ground pad;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</a:rPr>
              <a:t>Filtering and getting the minimum date value:</a:t>
            </a:r>
            <a:endParaRPr lang="en-US" sz="2400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7EA585C-5F4D-CC06-5F12-E8C1804DE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3608"/>
              </p:ext>
            </p:extLst>
          </p:nvPr>
        </p:nvGraphicFramePr>
        <p:xfrm>
          <a:off x="1849619" y="3776691"/>
          <a:ext cx="2589244" cy="695132"/>
        </p:xfrm>
        <a:graphic>
          <a:graphicData uri="http://schemas.openxmlformats.org/drawingml/2006/table">
            <a:tbl>
              <a:tblPr/>
              <a:tblGrid>
                <a:gridCol w="2589244">
                  <a:extLst>
                    <a:ext uri="{9D8B030D-6E8A-4147-A177-3AD203B41FA5}">
                      <a16:colId xmlns:a16="http://schemas.microsoft.com/office/drawing/2014/main" val="2324813365"/>
                    </a:ext>
                  </a:extLst>
                </a:gridCol>
              </a:tblGrid>
              <a:tr h="34756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986019"/>
                  </a:ext>
                </a:extLst>
              </a:tr>
              <a:tr h="34756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2015-12-22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535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634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Successful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Drone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landing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. 4000 / 6000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mass</a:t>
            </a:r>
            <a:endParaRPr lang="es-ES" sz="3600" dirty="0">
              <a:latin typeface="+mn-lt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33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93AC001E-3E86-197E-2DA9-A249B9CA6980}"/>
              </a:ext>
            </a:extLst>
          </p:cNvPr>
          <p:cNvSpPr txBox="1"/>
          <p:nvPr/>
        </p:nvSpPr>
        <p:spPr>
          <a:xfrm>
            <a:off x="985520" y="1589895"/>
            <a:ext cx="84278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</a:rPr>
              <a:t>Successful Booster landing with 4000 / 6000 payload mass;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</a:rPr>
              <a:t>Four Booster version meeting above criteria: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E168344E-6E88-D05B-EB85-0FD7C67E2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523457"/>
              </p:ext>
            </p:extLst>
          </p:nvPr>
        </p:nvGraphicFramePr>
        <p:xfrm>
          <a:off x="1303953" y="3253978"/>
          <a:ext cx="1455575" cy="2435622"/>
        </p:xfrm>
        <a:graphic>
          <a:graphicData uri="http://schemas.openxmlformats.org/drawingml/2006/table">
            <a:tbl>
              <a:tblPr/>
              <a:tblGrid>
                <a:gridCol w="1455575">
                  <a:extLst>
                    <a:ext uri="{9D8B030D-6E8A-4147-A177-3AD203B41FA5}">
                      <a16:colId xmlns:a16="http://schemas.microsoft.com/office/drawing/2014/main" val="3391909859"/>
                    </a:ext>
                  </a:extLst>
                </a:gridCol>
              </a:tblGrid>
              <a:tr h="4748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Booster</a:t>
                      </a:r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Version</a:t>
                      </a:r>
                      <a:endParaRPr lang="es-E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775344"/>
                  </a:ext>
                </a:extLst>
              </a:tr>
              <a:tr h="4748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F9 FT B1021.2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24240"/>
                  </a:ext>
                </a:extLst>
              </a:tr>
              <a:tr h="4748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F9 FT B1031.2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157039"/>
                  </a:ext>
                </a:extLst>
              </a:tr>
              <a:tr h="4748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F9 FT B1022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87193"/>
                  </a:ext>
                </a:extLst>
              </a:tr>
              <a:tr h="4748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F9 FT B1026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54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322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07" y="32512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Quantity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of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Successful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/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Failure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missions</a:t>
            </a:r>
            <a:endParaRPr lang="es-E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34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0BDFB95D-98F3-1768-AE30-A52D685BF569}"/>
              </a:ext>
            </a:extLst>
          </p:cNvPr>
          <p:cNvSpPr txBox="1"/>
          <p:nvPr/>
        </p:nvSpPr>
        <p:spPr>
          <a:xfrm>
            <a:off x="1211149" y="1606202"/>
            <a:ext cx="80733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</a:rPr>
              <a:t>Number of successful and failure mission outcomes;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0" i="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Grouping and counting records for each group: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5055A2A-CFCF-F45F-5B8E-1FBD733BFE98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6527904-443B-E680-FE52-C57A123B5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98159"/>
              </p:ext>
            </p:extLst>
          </p:nvPr>
        </p:nvGraphicFramePr>
        <p:xfrm>
          <a:off x="2454744" y="3314488"/>
          <a:ext cx="4719994" cy="2010748"/>
        </p:xfrm>
        <a:graphic>
          <a:graphicData uri="http://schemas.openxmlformats.org/drawingml/2006/table">
            <a:tbl>
              <a:tblPr/>
              <a:tblGrid>
                <a:gridCol w="2205686">
                  <a:extLst>
                    <a:ext uri="{9D8B030D-6E8A-4147-A177-3AD203B41FA5}">
                      <a16:colId xmlns:a16="http://schemas.microsoft.com/office/drawing/2014/main" val="2497541487"/>
                    </a:ext>
                  </a:extLst>
                </a:gridCol>
                <a:gridCol w="2514308">
                  <a:extLst>
                    <a:ext uri="{9D8B030D-6E8A-4147-A177-3AD203B41FA5}">
                      <a16:colId xmlns:a16="http://schemas.microsoft.com/office/drawing/2014/main" val="3736979256"/>
                    </a:ext>
                  </a:extLst>
                </a:gridCol>
              </a:tblGrid>
              <a:tr h="50268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Mission</a:t>
                      </a:r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Outcome</a:t>
                      </a:r>
                      <a:endParaRPr lang="es-E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Occurrences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455252"/>
                  </a:ext>
                </a:extLst>
              </a:tr>
              <a:tr h="50268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44088"/>
                  </a:ext>
                </a:extLst>
              </a:tr>
              <a:tr h="50268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unclear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status)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588429"/>
                  </a:ext>
                </a:extLst>
              </a:tr>
              <a:tr h="50268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 (in flight)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76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379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Boosters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carried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maximum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payload</a:t>
            </a:r>
            <a:endParaRPr lang="es-E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35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0BDFB95D-98F3-1768-AE30-A52D685BF569}"/>
              </a:ext>
            </a:extLst>
          </p:cNvPr>
          <p:cNvSpPr txBox="1"/>
          <p:nvPr/>
        </p:nvSpPr>
        <p:spPr>
          <a:xfrm>
            <a:off x="1071148" y="1779225"/>
            <a:ext cx="90743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</a:rPr>
              <a:t>Booster that carried maximum payload mass, included in database: </a:t>
            </a:r>
            <a:endParaRPr lang="en-US" sz="24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2D3DFB8-216E-E7AB-B60A-EE24A6941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386356"/>
              </p:ext>
            </p:extLst>
          </p:nvPr>
        </p:nvGraphicFramePr>
        <p:xfrm>
          <a:off x="2071396" y="3313380"/>
          <a:ext cx="1968758" cy="2471602"/>
        </p:xfrm>
        <a:graphic>
          <a:graphicData uri="http://schemas.openxmlformats.org/drawingml/2006/table">
            <a:tbl>
              <a:tblPr/>
              <a:tblGrid>
                <a:gridCol w="1968758">
                  <a:extLst>
                    <a:ext uri="{9D8B030D-6E8A-4147-A177-3AD203B41FA5}">
                      <a16:colId xmlns:a16="http://schemas.microsoft.com/office/drawing/2014/main" val="656712122"/>
                    </a:ext>
                  </a:extLst>
                </a:gridCol>
              </a:tblGrid>
              <a:tr h="3530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Booster</a:t>
                      </a:r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Version</a:t>
                      </a:r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(…)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313244"/>
                  </a:ext>
                </a:extLst>
              </a:tr>
              <a:tr h="3530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F9 B5 B1048.4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22700"/>
                  </a:ext>
                </a:extLst>
              </a:tr>
              <a:tr h="3530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F9 B5 B1048.5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041264"/>
                  </a:ext>
                </a:extLst>
              </a:tr>
              <a:tr h="3530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F9 B5 B1049.4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635799"/>
                  </a:ext>
                </a:extLst>
              </a:tr>
              <a:tr h="3530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F9 B5 B1049.5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407969"/>
                  </a:ext>
                </a:extLst>
              </a:tr>
              <a:tr h="3530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F9 B5 B1049.7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626431"/>
                  </a:ext>
                </a:extLst>
              </a:tr>
              <a:tr h="3530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F9 B5 B1051.3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18275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0DE534E-5D63-380F-C842-C0577A01C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97680"/>
              </p:ext>
            </p:extLst>
          </p:nvPr>
        </p:nvGraphicFramePr>
        <p:xfrm>
          <a:off x="5608346" y="3313380"/>
          <a:ext cx="2017873" cy="2471602"/>
        </p:xfrm>
        <a:graphic>
          <a:graphicData uri="http://schemas.openxmlformats.org/drawingml/2006/table">
            <a:tbl>
              <a:tblPr/>
              <a:tblGrid>
                <a:gridCol w="2017873">
                  <a:extLst>
                    <a:ext uri="{9D8B030D-6E8A-4147-A177-3AD203B41FA5}">
                      <a16:colId xmlns:a16="http://schemas.microsoft.com/office/drawing/2014/main" val="656712122"/>
                    </a:ext>
                  </a:extLst>
                </a:gridCol>
              </a:tblGrid>
              <a:tr h="3530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Booster</a:t>
                      </a:r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Version</a:t>
                      </a:r>
                      <a:endParaRPr lang="es-E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313244"/>
                  </a:ext>
                </a:extLst>
              </a:tr>
              <a:tr h="3530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F9 B5 B1051.4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22700"/>
                  </a:ext>
                </a:extLst>
              </a:tr>
              <a:tr h="3530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F9 B5 B1051.6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041264"/>
                  </a:ext>
                </a:extLst>
              </a:tr>
              <a:tr h="3530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F9 B5 B1056.4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635799"/>
                  </a:ext>
                </a:extLst>
              </a:tr>
              <a:tr h="3530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F9 B5 B1058.3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407969"/>
                  </a:ext>
                </a:extLst>
              </a:tr>
              <a:tr h="3530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F9 B5 B1060.2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626431"/>
                  </a:ext>
                </a:extLst>
              </a:tr>
              <a:tr h="3530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F9 B5 B1060.3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18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94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rgbClr val="0070C0"/>
                </a:solidFill>
                <a:latin typeface="+mn-lt"/>
              </a:rPr>
              <a:t>2015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Launch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records</a:t>
            </a:r>
            <a:endParaRPr lang="es-E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36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75A04042-EA8A-4F62-B2D3-96469C978827}"/>
              </a:ext>
            </a:extLst>
          </p:cNvPr>
          <p:cNvSpPr txBox="1"/>
          <p:nvPr/>
        </p:nvSpPr>
        <p:spPr>
          <a:xfrm>
            <a:off x="1249475" y="1761586"/>
            <a:ext cx="82976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</a:rPr>
              <a:t>Drone ship failed landing, booster versions and launch sites: </a:t>
            </a:r>
            <a:endParaRPr lang="en-US" sz="2400" dirty="0"/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D94C61CE-24F9-D454-8303-7046B24A8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13185"/>
              </p:ext>
            </p:extLst>
          </p:nvPr>
        </p:nvGraphicFramePr>
        <p:xfrm>
          <a:off x="2340078" y="3036380"/>
          <a:ext cx="4788310" cy="1701160"/>
        </p:xfrm>
        <a:graphic>
          <a:graphicData uri="http://schemas.openxmlformats.org/drawingml/2006/table">
            <a:tbl>
              <a:tblPr/>
              <a:tblGrid>
                <a:gridCol w="2629231">
                  <a:extLst>
                    <a:ext uri="{9D8B030D-6E8A-4147-A177-3AD203B41FA5}">
                      <a16:colId xmlns:a16="http://schemas.microsoft.com/office/drawing/2014/main" val="772463542"/>
                    </a:ext>
                  </a:extLst>
                </a:gridCol>
                <a:gridCol w="2159079">
                  <a:extLst>
                    <a:ext uri="{9D8B030D-6E8A-4147-A177-3AD203B41FA5}">
                      <a16:colId xmlns:a16="http://schemas.microsoft.com/office/drawing/2014/main" val="878234965"/>
                    </a:ext>
                  </a:extLst>
                </a:gridCol>
              </a:tblGrid>
              <a:tr h="50405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Booster Version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Launch</a:t>
                      </a:r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Site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35075"/>
                  </a:ext>
                </a:extLst>
              </a:tr>
              <a:tr h="50405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F9 V1.1 B1012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CCAFS LC-40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230126"/>
                  </a:ext>
                </a:extLst>
              </a:tr>
              <a:tr h="6930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F9 V1.1 B1015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CCAFS LC-40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088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673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dirty="0" err="1">
                <a:solidFill>
                  <a:schemeClr val="accent1"/>
                </a:solidFill>
                <a:latin typeface="+mn-lt"/>
              </a:rPr>
              <a:t>Landing</a:t>
            </a:r>
            <a:r>
              <a:rPr lang="es-ES" sz="36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s-ES" sz="3600" dirty="0" err="1">
                <a:solidFill>
                  <a:schemeClr val="accent1"/>
                </a:solidFill>
                <a:latin typeface="+mn-lt"/>
              </a:rPr>
              <a:t>outcomes</a:t>
            </a:r>
            <a:r>
              <a:rPr lang="es-ES" sz="3600" dirty="0">
                <a:solidFill>
                  <a:schemeClr val="accent1"/>
                </a:solidFill>
                <a:latin typeface="+mn-lt"/>
              </a:rPr>
              <a:t> ranking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37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0BDFB95D-98F3-1768-AE30-A52D685BF569}"/>
              </a:ext>
            </a:extLst>
          </p:cNvPr>
          <p:cNvSpPr txBox="1"/>
          <p:nvPr/>
        </p:nvSpPr>
        <p:spPr>
          <a:xfrm>
            <a:off x="1201317" y="1663969"/>
            <a:ext cx="60942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</a:rPr>
              <a:t>Landing ranking between 2010-06-04 and 2017;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</a:rPr>
              <a:t>“No attempt” taken into account </a:t>
            </a:r>
            <a:endParaRPr lang="en-US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9FBBE82-4551-C691-A8FD-697E47056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184740"/>
              </p:ext>
            </p:extLst>
          </p:nvPr>
        </p:nvGraphicFramePr>
        <p:xfrm>
          <a:off x="3165987" y="3082867"/>
          <a:ext cx="4695314" cy="2993463"/>
        </p:xfrm>
        <a:graphic>
          <a:graphicData uri="http://schemas.openxmlformats.org/drawingml/2006/table">
            <a:tbl>
              <a:tblPr/>
              <a:tblGrid>
                <a:gridCol w="2347657">
                  <a:extLst>
                    <a:ext uri="{9D8B030D-6E8A-4147-A177-3AD203B41FA5}">
                      <a16:colId xmlns:a16="http://schemas.microsoft.com/office/drawing/2014/main" val="378184152"/>
                    </a:ext>
                  </a:extLst>
                </a:gridCol>
                <a:gridCol w="2347657">
                  <a:extLst>
                    <a:ext uri="{9D8B030D-6E8A-4147-A177-3AD203B41FA5}">
                      <a16:colId xmlns:a16="http://schemas.microsoft.com/office/drawing/2014/main" val="792416790"/>
                    </a:ext>
                  </a:extLst>
                </a:gridCol>
              </a:tblGrid>
              <a:tr h="33260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Landing Outcome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Occurrences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251818"/>
                  </a:ext>
                </a:extLst>
              </a:tr>
              <a:tr h="33260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attempt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785063"/>
                  </a:ext>
                </a:extLst>
              </a:tr>
              <a:tr h="33260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 (drone ship)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747941"/>
                  </a:ext>
                </a:extLst>
              </a:tr>
              <a:tr h="33260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 (drone ship)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18230"/>
                  </a:ext>
                </a:extLst>
              </a:tr>
              <a:tr h="33260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Controlled (ocean)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478196"/>
                  </a:ext>
                </a:extLst>
              </a:tr>
              <a:tr h="33260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 (ground pad)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581295"/>
                  </a:ext>
                </a:extLst>
              </a:tr>
              <a:tr h="33260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 (parachute)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573467"/>
                  </a:ext>
                </a:extLst>
              </a:tr>
              <a:tr h="33260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Uncontrolled (ocean)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226437"/>
                  </a:ext>
                </a:extLst>
              </a:tr>
              <a:tr h="33260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Precluded (drone ship)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505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090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EE41604-6CE1-1135-30C3-D13F83E8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38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1A5619-E199-0C5B-5A77-87653F829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836"/>
            <a:ext cx="12318124" cy="693828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4676FF5-92B4-C1DB-F68A-0C5C9231D2AF}"/>
              </a:ext>
            </a:extLst>
          </p:cNvPr>
          <p:cNvSpPr txBox="1"/>
          <p:nvPr/>
        </p:nvSpPr>
        <p:spPr>
          <a:xfrm>
            <a:off x="702497" y="3043251"/>
            <a:ext cx="441027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chemeClr val="bg1"/>
                </a:solidFill>
              </a:rPr>
              <a:t>Section</a:t>
            </a:r>
            <a:r>
              <a:rPr lang="es-ES" sz="2000" dirty="0">
                <a:solidFill>
                  <a:schemeClr val="bg1"/>
                </a:solidFill>
              </a:rPr>
              <a:t> 4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sz="4000" dirty="0" err="1">
                <a:solidFill>
                  <a:schemeClr val="bg1"/>
                </a:solidFill>
              </a:rPr>
              <a:t>Launch</a:t>
            </a:r>
            <a:r>
              <a:rPr lang="es-ES" sz="4000" dirty="0">
                <a:solidFill>
                  <a:schemeClr val="bg1"/>
                </a:solidFill>
              </a:rPr>
              <a:t> Sites</a:t>
            </a:r>
          </a:p>
          <a:p>
            <a:r>
              <a:rPr lang="es-ES" sz="4000" dirty="0" err="1">
                <a:solidFill>
                  <a:schemeClr val="bg1"/>
                </a:solidFill>
              </a:rPr>
              <a:t>Proximities</a:t>
            </a:r>
            <a:r>
              <a:rPr lang="es-ES" sz="4000" dirty="0">
                <a:solidFill>
                  <a:schemeClr val="bg1"/>
                </a:solidFill>
              </a:rPr>
              <a:t> </a:t>
            </a:r>
            <a:r>
              <a:rPr lang="es-ES" sz="4000" dirty="0" err="1">
                <a:solidFill>
                  <a:schemeClr val="bg1"/>
                </a:solidFill>
              </a:rPr>
              <a:t>Analysis</a:t>
            </a:r>
            <a:endParaRPr lang="es-E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1783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1" y="238625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All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launch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sites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proximity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analysis</a:t>
            </a:r>
            <a:endParaRPr lang="es-E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39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0BDFB95D-98F3-1768-AE30-A52D685BF569}"/>
              </a:ext>
            </a:extLst>
          </p:cNvPr>
          <p:cNvSpPr txBox="1"/>
          <p:nvPr/>
        </p:nvSpPr>
        <p:spPr>
          <a:xfrm>
            <a:off x="1152155" y="1664888"/>
            <a:ext cx="9486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</a:rPr>
              <a:t>Sites near sea selected due to safety, not far from roads / railroads</a:t>
            </a:r>
            <a:endParaRPr lang="en-US" sz="2400" dirty="0"/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FF0F59BF-8E4B-D2B8-2879-F32DAD726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405" y="2811549"/>
            <a:ext cx="6468628" cy="328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30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Introduction</a:t>
            </a:r>
            <a:endParaRPr lang="es-E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7E7B8D-2041-D6D9-8685-B7CF0777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810" y="1717345"/>
            <a:ext cx="11280140" cy="4727378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9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Objective</a:t>
            </a:r>
          </a:p>
          <a:p>
            <a:pPr lvl="1"/>
            <a:endParaRPr lang="en-US" sz="9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9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Analyze the convenience (or not) of creating the new start up: </a:t>
            </a:r>
            <a:r>
              <a:rPr lang="en-US" sz="9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SpaceY</a:t>
            </a:r>
            <a:endParaRPr lang="en-US" sz="9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9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Consider the current SpaceX market dominance as key factor to overcome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9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62M$ SpaceX launch cost (reusing first stage) vs 165M$ competitors cost</a:t>
            </a:r>
          </a:p>
          <a:p>
            <a:pPr lvl="1"/>
            <a:endParaRPr lang="en-US" sz="9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9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Key points to address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9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9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Launches cost estimation, based on first stage successful landing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9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Best place for launching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9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Predict launching success to bid against SpaceX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9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4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647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Launch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outcomes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by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site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40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0BDFB95D-98F3-1768-AE30-A52D685BF569}"/>
              </a:ext>
            </a:extLst>
          </p:cNvPr>
          <p:cNvSpPr txBox="1"/>
          <p:nvPr/>
        </p:nvSpPr>
        <p:spPr>
          <a:xfrm>
            <a:off x="985520" y="1663268"/>
            <a:ext cx="10105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-apple-system"/>
              </a:rPr>
              <a:t>Color-labeled markers in clusters identify launch sites with high success rates</a:t>
            </a:r>
            <a:r>
              <a:rPr lang="en-US" b="0" i="0" dirty="0">
                <a:effectLst/>
                <a:latin typeface="-apple-system"/>
              </a:rPr>
              <a:t>.</a:t>
            </a:r>
            <a:endParaRPr lang="en-US" dirty="0"/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8082E3FF-D184-F438-9C0C-92CBF3B20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451" y="2458065"/>
            <a:ext cx="6964138" cy="389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312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Logistics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and safety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41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0BDFB95D-98F3-1768-AE30-A52D685BF569}"/>
              </a:ext>
            </a:extLst>
          </p:cNvPr>
          <p:cNvSpPr txBox="1"/>
          <p:nvPr/>
        </p:nvSpPr>
        <p:spPr>
          <a:xfrm>
            <a:off x="1152154" y="1723335"/>
            <a:ext cx="8296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</a:rPr>
              <a:t>Sites with favorable logistics and far from </a:t>
            </a:r>
            <a:r>
              <a:rPr lang="en-US" sz="2400" b="0" i="0" dirty="0" err="1">
                <a:effectLst/>
              </a:rPr>
              <a:t>inhabitaded</a:t>
            </a:r>
            <a:r>
              <a:rPr lang="en-US" sz="2400" b="0" i="0" dirty="0">
                <a:effectLst/>
              </a:rPr>
              <a:t> areas</a:t>
            </a:r>
            <a:endParaRPr lang="en-US" sz="2400" dirty="0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2489A862-4094-832A-81A5-09BDB47B0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303" y="2823839"/>
            <a:ext cx="6664489" cy="310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329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EE41604-6CE1-1135-30C3-D13F83E8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42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1A5619-E199-0C5B-5A77-87653F829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836"/>
            <a:ext cx="12318124" cy="693828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4676FF5-92B4-C1DB-F68A-0C5C9231D2AF}"/>
              </a:ext>
            </a:extLst>
          </p:cNvPr>
          <p:cNvSpPr txBox="1"/>
          <p:nvPr/>
        </p:nvSpPr>
        <p:spPr>
          <a:xfrm>
            <a:off x="702497" y="3043251"/>
            <a:ext cx="396782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chemeClr val="bg1"/>
                </a:solidFill>
              </a:rPr>
              <a:t>Section</a:t>
            </a:r>
            <a:r>
              <a:rPr lang="es-ES" sz="2000" dirty="0">
                <a:solidFill>
                  <a:schemeClr val="bg1"/>
                </a:solidFill>
              </a:rPr>
              <a:t> 5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sz="4000" dirty="0" err="1">
                <a:solidFill>
                  <a:schemeClr val="bg1"/>
                </a:solidFill>
              </a:rPr>
              <a:t>Build</a:t>
            </a:r>
            <a:r>
              <a:rPr lang="es-ES" sz="4000" dirty="0">
                <a:solidFill>
                  <a:schemeClr val="bg1"/>
                </a:solidFill>
              </a:rPr>
              <a:t> a </a:t>
            </a:r>
            <a:r>
              <a:rPr lang="es-ES" sz="4000" dirty="0" err="1">
                <a:solidFill>
                  <a:schemeClr val="bg1"/>
                </a:solidFill>
              </a:rPr>
              <a:t>Dashboard</a:t>
            </a:r>
            <a:r>
              <a:rPr lang="es-ES" sz="4000" dirty="0">
                <a:solidFill>
                  <a:schemeClr val="bg1"/>
                </a:solidFill>
              </a:rPr>
              <a:t> </a:t>
            </a:r>
            <a:r>
              <a:rPr lang="es-ES" sz="4000" dirty="0" err="1">
                <a:solidFill>
                  <a:schemeClr val="bg1"/>
                </a:solidFill>
              </a:rPr>
              <a:t>with</a:t>
            </a:r>
            <a:r>
              <a:rPr lang="es-ES" sz="4000" dirty="0">
                <a:solidFill>
                  <a:schemeClr val="bg1"/>
                </a:solidFill>
              </a:rPr>
              <a:t> </a:t>
            </a:r>
            <a:r>
              <a:rPr lang="es-ES" sz="4000" dirty="0" err="1">
                <a:solidFill>
                  <a:schemeClr val="bg1"/>
                </a:solidFill>
              </a:rPr>
              <a:t>Plotly</a:t>
            </a:r>
            <a:r>
              <a:rPr lang="es-ES" sz="4000" dirty="0">
                <a:solidFill>
                  <a:schemeClr val="bg1"/>
                </a:solidFill>
              </a:rPr>
              <a:t> </a:t>
            </a:r>
            <a:r>
              <a:rPr lang="es-ES" sz="4000" dirty="0" err="1">
                <a:solidFill>
                  <a:schemeClr val="bg1"/>
                </a:solidFill>
              </a:rPr>
              <a:t>Dash</a:t>
            </a:r>
            <a:endParaRPr lang="es-E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346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+mn-lt"/>
              </a:rPr>
              <a:t>4.2. </a:t>
            </a:r>
            <a:r>
              <a:rPr lang="es-ES" sz="3600" dirty="0" err="1">
                <a:latin typeface="+mn-lt"/>
              </a:rPr>
              <a:t>Dashboard</a:t>
            </a:r>
            <a:r>
              <a:rPr lang="es-ES" sz="3600" dirty="0">
                <a:latin typeface="+mn-lt"/>
              </a:rPr>
              <a:t> </a:t>
            </a:r>
            <a:r>
              <a:rPr lang="es-ES" sz="3600" dirty="0" err="1">
                <a:latin typeface="+mn-lt"/>
              </a:rPr>
              <a:t>with</a:t>
            </a:r>
            <a:r>
              <a:rPr lang="es-ES" sz="3600" dirty="0">
                <a:latin typeface="+mn-lt"/>
              </a:rPr>
              <a:t> </a:t>
            </a:r>
            <a:r>
              <a:rPr lang="es-ES" sz="3600" dirty="0" err="1">
                <a:latin typeface="+mn-lt"/>
              </a:rPr>
              <a:t>Plotly</a:t>
            </a:r>
            <a:r>
              <a:rPr lang="es-ES" sz="3600" dirty="0">
                <a:latin typeface="+mn-lt"/>
              </a:rPr>
              <a:t> </a:t>
            </a:r>
            <a:r>
              <a:rPr lang="es-ES" sz="3600" dirty="0" err="1">
                <a:latin typeface="+mn-lt"/>
              </a:rPr>
              <a:t>Dash</a:t>
            </a:r>
            <a:endParaRPr lang="es-ES" sz="3600" dirty="0">
              <a:latin typeface="+mn-lt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43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8BE359D-237A-CB57-50DB-1F405CCFD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23174" cy="6819285"/>
          </a:xfrm>
          <a:prstGeom prst="rect">
            <a:avLst/>
          </a:prstGeom>
        </p:spPr>
      </p:pic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0BDFB95D-98F3-1768-AE30-A52D685BF569}"/>
              </a:ext>
            </a:extLst>
          </p:cNvPr>
          <p:cNvSpPr txBox="1"/>
          <p:nvPr/>
        </p:nvSpPr>
        <p:spPr>
          <a:xfrm>
            <a:off x="1211148" y="1850783"/>
            <a:ext cx="6664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</a:rPr>
              <a:t>Sites near sea selected due to safety, not far from roads / railroads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292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+mn-lt"/>
              </a:rPr>
              <a:t>4.2. </a:t>
            </a:r>
            <a:r>
              <a:rPr lang="es-ES" sz="3600" dirty="0" err="1">
                <a:latin typeface="+mn-lt"/>
              </a:rPr>
              <a:t>Dashboard</a:t>
            </a:r>
            <a:r>
              <a:rPr lang="es-ES" sz="3600" dirty="0">
                <a:latin typeface="+mn-lt"/>
              </a:rPr>
              <a:t> </a:t>
            </a:r>
            <a:r>
              <a:rPr lang="es-ES" sz="3600" dirty="0" err="1">
                <a:latin typeface="+mn-lt"/>
              </a:rPr>
              <a:t>with</a:t>
            </a:r>
            <a:r>
              <a:rPr lang="es-ES" sz="3600" dirty="0">
                <a:latin typeface="+mn-lt"/>
              </a:rPr>
              <a:t> </a:t>
            </a:r>
            <a:r>
              <a:rPr lang="es-ES" sz="3600" dirty="0" err="1">
                <a:latin typeface="+mn-lt"/>
              </a:rPr>
              <a:t>Plotly</a:t>
            </a:r>
            <a:r>
              <a:rPr lang="es-ES" sz="3600" dirty="0">
                <a:latin typeface="+mn-lt"/>
              </a:rPr>
              <a:t> </a:t>
            </a:r>
            <a:r>
              <a:rPr lang="es-ES" sz="3600" dirty="0" err="1">
                <a:latin typeface="+mn-lt"/>
              </a:rPr>
              <a:t>Dash</a:t>
            </a:r>
            <a:endParaRPr lang="es-ES" sz="3600" dirty="0">
              <a:latin typeface="+mn-lt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44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0BDFB95D-98F3-1768-AE30-A52D685BF569}"/>
              </a:ext>
            </a:extLst>
          </p:cNvPr>
          <p:cNvSpPr txBox="1"/>
          <p:nvPr/>
        </p:nvSpPr>
        <p:spPr>
          <a:xfrm>
            <a:off x="1211148" y="1850783"/>
            <a:ext cx="6664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</a:rPr>
              <a:t>Sites near sea selected due to safety, not far from roads / railroads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1F1BC2B-B6B4-1751-36C3-A2F81AE22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1174"/>
            <a:ext cx="12265198" cy="689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6585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+mn-lt"/>
              </a:rPr>
              <a:t>4.2. </a:t>
            </a:r>
            <a:r>
              <a:rPr lang="es-ES" sz="3600" dirty="0" err="1">
                <a:latin typeface="+mn-lt"/>
              </a:rPr>
              <a:t>Dashboard</a:t>
            </a:r>
            <a:r>
              <a:rPr lang="es-ES" sz="3600" dirty="0">
                <a:latin typeface="+mn-lt"/>
              </a:rPr>
              <a:t> </a:t>
            </a:r>
            <a:r>
              <a:rPr lang="es-ES" sz="3600" dirty="0" err="1">
                <a:latin typeface="+mn-lt"/>
              </a:rPr>
              <a:t>with</a:t>
            </a:r>
            <a:r>
              <a:rPr lang="es-ES" sz="3600" dirty="0">
                <a:latin typeface="+mn-lt"/>
              </a:rPr>
              <a:t> </a:t>
            </a:r>
            <a:r>
              <a:rPr lang="es-ES" sz="3600" dirty="0" err="1">
                <a:latin typeface="+mn-lt"/>
              </a:rPr>
              <a:t>Plotly</a:t>
            </a:r>
            <a:r>
              <a:rPr lang="es-ES" sz="3600" dirty="0">
                <a:latin typeface="+mn-lt"/>
              </a:rPr>
              <a:t> </a:t>
            </a:r>
            <a:r>
              <a:rPr lang="es-ES" sz="3600" dirty="0" err="1">
                <a:latin typeface="+mn-lt"/>
              </a:rPr>
              <a:t>Dash</a:t>
            </a:r>
            <a:endParaRPr lang="es-ES" sz="3600" dirty="0">
              <a:latin typeface="+mn-lt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45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0BDFB95D-98F3-1768-AE30-A52D685BF569}"/>
              </a:ext>
            </a:extLst>
          </p:cNvPr>
          <p:cNvSpPr txBox="1"/>
          <p:nvPr/>
        </p:nvSpPr>
        <p:spPr>
          <a:xfrm>
            <a:off x="1211148" y="1850783"/>
            <a:ext cx="6664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</a:rPr>
              <a:t>Sites near sea selected due to safety, not far from roads / railroads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7EB626C-82AE-8F81-9BBB-D9CE9C686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74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1839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EE41604-6CE1-1135-30C3-D13F83E8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46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1A5619-E199-0C5B-5A77-87653F829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836"/>
            <a:ext cx="12318124" cy="693828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4676FF5-92B4-C1DB-F68A-0C5C9231D2AF}"/>
              </a:ext>
            </a:extLst>
          </p:cNvPr>
          <p:cNvSpPr txBox="1"/>
          <p:nvPr/>
        </p:nvSpPr>
        <p:spPr>
          <a:xfrm>
            <a:off x="702497" y="3043251"/>
            <a:ext cx="4223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chemeClr val="bg1"/>
                </a:solidFill>
              </a:rPr>
              <a:t>Section</a:t>
            </a:r>
            <a:r>
              <a:rPr lang="es-ES" sz="2000" dirty="0">
                <a:solidFill>
                  <a:schemeClr val="bg1"/>
                </a:solidFill>
              </a:rPr>
              <a:t> 6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sz="4000" dirty="0">
                <a:solidFill>
                  <a:schemeClr val="bg1"/>
                </a:solidFill>
              </a:rPr>
              <a:t>Predictive </a:t>
            </a:r>
            <a:r>
              <a:rPr lang="es-ES" sz="4000" dirty="0" err="1">
                <a:solidFill>
                  <a:schemeClr val="bg1"/>
                </a:solidFill>
              </a:rPr>
              <a:t>Analysis</a:t>
            </a:r>
            <a:endParaRPr lang="es-E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5496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 err="1">
                <a:solidFill>
                  <a:schemeClr val="accent5"/>
                </a:solidFill>
                <a:latin typeface="+mn-lt"/>
              </a:rPr>
              <a:t>Classification</a:t>
            </a:r>
            <a:r>
              <a:rPr lang="es-ES" sz="3600" b="1" dirty="0">
                <a:solidFill>
                  <a:schemeClr val="accent5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chemeClr val="accent5"/>
                </a:solidFill>
                <a:latin typeface="+mn-lt"/>
              </a:rPr>
              <a:t>Accuracy</a:t>
            </a:r>
            <a:endParaRPr lang="es-ES" sz="3600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7E7B8D-2041-D6D9-8685-B7CF0777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7656" y="1739578"/>
            <a:ext cx="10556447" cy="487458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Best model to predict successful landings: Decision Tree Classifier.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Accuracy: 87+%;  Test Data Accuracy: 94+%.</a:t>
            </a:r>
            <a:endParaRPr lang="en-US" dirty="0">
              <a:solidFill>
                <a:schemeClr val="tx1"/>
              </a:solidFill>
            </a:endParaRPr>
          </a:p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47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8366F6D9-3299-B206-0869-10769FC6D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691" y="3029954"/>
            <a:ext cx="4778998" cy="3435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3000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chemeClr val="accent1"/>
                </a:solidFill>
                <a:latin typeface="+mn-lt"/>
              </a:rPr>
              <a:t>Predictive </a:t>
            </a:r>
            <a:r>
              <a:rPr lang="es-ES" sz="3600" b="1" dirty="0" err="1">
                <a:solidFill>
                  <a:schemeClr val="accent1"/>
                </a:solidFill>
                <a:latin typeface="+mn-lt"/>
              </a:rPr>
              <a:t>Analysis</a:t>
            </a:r>
            <a:endParaRPr lang="es-ES" sz="36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48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0BDFB95D-98F3-1768-AE30-A52D685BF569}"/>
              </a:ext>
            </a:extLst>
          </p:cNvPr>
          <p:cNvSpPr txBox="1"/>
          <p:nvPr/>
        </p:nvSpPr>
        <p:spPr>
          <a:xfrm>
            <a:off x="985521" y="1762293"/>
            <a:ext cx="10368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</a:rPr>
              <a:t>Data Confusion Matrix proves accuracy by showing numbers of true positive and true negative vs false.</a:t>
            </a: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62D223-E526-FBCA-1831-5AFBDFC7E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941" y="2733839"/>
            <a:ext cx="4830014" cy="362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3187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EE41604-6CE1-1135-30C3-D13F83E8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49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1A5619-E199-0C5B-5A77-87653F829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836"/>
            <a:ext cx="12318124" cy="693828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4676FF5-92B4-C1DB-F68A-0C5C9231D2AF}"/>
              </a:ext>
            </a:extLst>
          </p:cNvPr>
          <p:cNvSpPr txBox="1"/>
          <p:nvPr/>
        </p:nvSpPr>
        <p:spPr>
          <a:xfrm>
            <a:off x="702497" y="3043251"/>
            <a:ext cx="42234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chemeClr val="bg1"/>
                </a:solidFill>
              </a:rPr>
              <a:t>Section</a:t>
            </a:r>
            <a:r>
              <a:rPr lang="es-ES" sz="2000" dirty="0">
                <a:solidFill>
                  <a:schemeClr val="bg1"/>
                </a:solidFill>
              </a:rPr>
              <a:t> 7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sz="4000" dirty="0" err="1">
                <a:solidFill>
                  <a:schemeClr val="bg1"/>
                </a:solidFill>
              </a:rPr>
              <a:t>Conclusions</a:t>
            </a:r>
            <a:endParaRPr lang="es-E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85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EE41604-6CE1-1135-30C3-D13F83E8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5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1A5619-E199-0C5B-5A77-87653F829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836"/>
            <a:ext cx="12318124" cy="693828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4676FF5-92B4-C1DB-F68A-0C5C9231D2AF}"/>
              </a:ext>
            </a:extLst>
          </p:cNvPr>
          <p:cNvSpPr txBox="1"/>
          <p:nvPr/>
        </p:nvSpPr>
        <p:spPr>
          <a:xfrm>
            <a:off x="702497" y="3043251"/>
            <a:ext cx="39678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chemeClr val="bg1"/>
                </a:solidFill>
              </a:rPr>
              <a:t>Section</a:t>
            </a:r>
            <a:r>
              <a:rPr lang="es-ES" sz="2000" dirty="0">
                <a:solidFill>
                  <a:schemeClr val="bg1"/>
                </a:solidFill>
              </a:rPr>
              <a:t> 1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sz="4000" dirty="0" err="1">
                <a:solidFill>
                  <a:schemeClr val="bg1"/>
                </a:solidFill>
              </a:rPr>
              <a:t>Methodology</a:t>
            </a:r>
            <a:endParaRPr lang="es-E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5740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4D56B9-4E01-7B6B-72EA-35D1212E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50</a:t>
            </a:fld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E189EF4-B90B-CF32-2483-37A7ABB05A57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FCEBE763-883C-5CF6-BB8E-650AE1370EA5}"/>
              </a:ext>
            </a:extLst>
          </p:cNvPr>
          <p:cNvSpPr txBox="1"/>
          <p:nvPr/>
        </p:nvSpPr>
        <p:spPr>
          <a:xfrm>
            <a:off x="985520" y="4197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 err="1">
                <a:solidFill>
                  <a:schemeClr val="accent1"/>
                </a:solidFill>
                <a:latin typeface="+mn-lt"/>
              </a:rPr>
              <a:t>Main</a:t>
            </a:r>
            <a:r>
              <a:rPr lang="es-ES" sz="36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chemeClr val="accent1"/>
                </a:solidFill>
                <a:latin typeface="+mn-lt"/>
              </a:rPr>
              <a:t>Conclusions</a:t>
            </a:r>
            <a:endParaRPr lang="es-ES" sz="3600" b="1" dirty="0">
              <a:solidFill>
                <a:schemeClr val="accent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A8264C4-7583-E0A5-A7E1-22BC4DC29C71}"/>
              </a:ext>
            </a:extLst>
          </p:cNvPr>
          <p:cNvSpPr txBox="1"/>
          <p:nvPr/>
        </p:nvSpPr>
        <p:spPr>
          <a:xfrm>
            <a:off x="847868" y="1833997"/>
            <a:ext cx="1120648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Different data sources were analyzed and conclusions were refined with them;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best launch site is KSC LC-39A and launches above 7,000kg are less risky;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Landing outcomes improve over time due to evolution of technology and processes;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Best performing models among four algorithms were sized;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Decision Tree Classifier outperformed others by 5%, with 88% accuracy;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Accuracy is key to decision making, but must be refined as false positive rate is 0 and negative 0.5;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With historical data, model predicted successful launches, but half of failed launches were also classified as successes;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It is key to </a:t>
            </a:r>
            <a:r>
              <a:rPr lang="en-US" sz="2400" dirty="0" err="1"/>
              <a:t>SpaceY's</a:t>
            </a:r>
            <a:r>
              <a:rPr lang="en-US" sz="2400" dirty="0"/>
              <a:t> business success to continuously improve the model by introducing the always evolving DS technologies and methods (see Recommendations)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9759584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4D56B9-4E01-7B6B-72EA-35D1212E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51</a:t>
            </a:fld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E189EF4-B90B-CF32-2483-37A7ABB05A57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FCEBE763-883C-5CF6-BB8E-650AE1370EA5}"/>
              </a:ext>
            </a:extLst>
          </p:cNvPr>
          <p:cNvSpPr txBox="1"/>
          <p:nvPr/>
        </p:nvSpPr>
        <p:spPr>
          <a:xfrm>
            <a:off x="596618" y="471727"/>
            <a:ext cx="114817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 err="1">
                <a:solidFill>
                  <a:schemeClr val="accent1"/>
                </a:solidFill>
                <a:latin typeface="+mn-lt"/>
              </a:rPr>
              <a:t>Recommendations</a:t>
            </a:r>
            <a:r>
              <a:rPr lang="es-ES" sz="3600" b="1" dirty="0">
                <a:solidFill>
                  <a:schemeClr val="accent1"/>
                </a:solidFill>
                <a:latin typeface="+mn-lt"/>
              </a:rPr>
              <a:t> to </a:t>
            </a:r>
            <a:r>
              <a:rPr lang="es-ES" sz="3600" b="1" dirty="0" err="1">
                <a:solidFill>
                  <a:schemeClr val="accent1"/>
                </a:solidFill>
                <a:latin typeface="+mn-lt"/>
              </a:rPr>
              <a:t>SpaceY</a:t>
            </a:r>
            <a:r>
              <a:rPr lang="es-ES" sz="36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chemeClr val="accent1"/>
                </a:solidFill>
                <a:latin typeface="+mn-lt"/>
              </a:rPr>
              <a:t>Board</a:t>
            </a:r>
            <a:r>
              <a:rPr lang="es-ES" sz="3600" b="1" dirty="0">
                <a:solidFill>
                  <a:schemeClr val="accent1"/>
                </a:solidFill>
                <a:latin typeface="+mn-lt"/>
              </a:rPr>
              <a:t> – </a:t>
            </a:r>
            <a:r>
              <a:rPr lang="es-ES" sz="3600" b="1" dirty="0" err="1">
                <a:solidFill>
                  <a:schemeClr val="accent1"/>
                </a:solidFill>
                <a:latin typeface="+mn-lt"/>
              </a:rPr>
              <a:t>Identifying</a:t>
            </a:r>
            <a:r>
              <a:rPr lang="es-ES" sz="3600" b="1" dirty="0">
                <a:solidFill>
                  <a:schemeClr val="accent1"/>
                </a:solidFill>
                <a:latin typeface="+mn-lt"/>
              </a:rPr>
              <a:t> the GAP</a:t>
            </a:r>
            <a:endParaRPr lang="es-ES" sz="3600" b="1" dirty="0">
              <a:solidFill>
                <a:schemeClr val="accent1"/>
              </a:solidFill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2BB9CCBC-C996-3309-059F-EE5A0237A628}"/>
              </a:ext>
            </a:extLst>
          </p:cNvPr>
          <p:cNvGrpSpPr/>
          <p:nvPr/>
        </p:nvGrpSpPr>
        <p:grpSpPr>
          <a:xfrm>
            <a:off x="1112360" y="1885336"/>
            <a:ext cx="1750142" cy="4471014"/>
            <a:chOff x="1391264" y="1885336"/>
            <a:chExt cx="1263446" cy="4471014"/>
          </a:xfrm>
        </p:grpSpPr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BFD8E253-31DF-1F46-738D-DEDE28D7C7BE}"/>
                </a:ext>
              </a:extLst>
            </p:cNvPr>
            <p:cNvSpPr txBox="1"/>
            <p:nvPr/>
          </p:nvSpPr>
          <p:spPr>
            <a:xfrm>
              <a:off x="1406013" y="1885336"/>
              <a:ext cx="1248697" cy="447101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0379C61-52A6-F233-37BA-7E1CB89B5CDB}"/>
                </a:ext>
              </a:extLst>
            </p:cNvPr>
            <p:cNvCxnSpPr>
              <a:stCxn id="2" idx="1"/>
              <a:endCxn id="2" idx="3"/>
            </p:cNvCxnSpPr>
            <p:nvPr/>
          </p:nvCxnSpPr>
          <p:spPr>
            <a:xfrm>
              <a:off x="1406013" y="4120843"/>
              <a:ext cx="124869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AFA36906-8753-C7B2-0533-87E81DDC5352}"/>
                </a:ext>
              </a:extLst>
            </p:cNvPr>
            <p:cNvCxnSpPr/>
            <p:nvPr/>
          </p:nvCxnSpPr>
          <p:spPr>
            <a:xfrm>
              <a:off x="1391264" y="3063875"/>
              <a:ext cx="124869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37AE1CC0-9DA4-D2F3-AB16-E09798D1A3E9}"/>
                </a:ext>
              </a:extLst>
            </p:cNvPr>
            <p:cNvCxnSpPr/>
            <p:nvPr/>
          </p:nvCxnSpPr>
          <p:spPr>
            <a:xfrm>
              <a:off x="1406013" y="2508353"/>
              <a:ext cx="124869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BA0EE5CB-9142-B421-1230-51DA34C9BCAE}"/>
                </a:ext>
              </a:extLst>
            </p:cNvPr>
            <p:cNvCxnSpPr/>
            <p:nvPr/>
          </p:nvCxnSpPr>
          <p:spPr>
            <a:xfrm>
              <a:off x="1406013" y="3624314"/>
              <a:ext cx="124869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04176D65-27C4-97E9-7A10-BB40E95F5017}"/>
                </a:ext>
              </a:extLst>
            </p:cNvPr>
            <p:cNvCxnSpPr/>
            <p:nvPr/>
          </p:nvCxnSpPr>
          <p:spPr>
            <a:xfrm>
              <a:off x="1406013" y="4661617"/>
              <a:ext cx="124869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D1A4D1E1-7E09-5866-FF16-60B7B20833BD}"/>
                </a:ext>
              </a:extLst>
            </p:cNvPr>
            <p:cNvCxnSpPr/>
            <p:nvPr/>
          </p:nvCxnSpPr>
          <p:spPr>
            <a:xfrm>
              <a:off x="1391264" y="5787411"/>
              <a:ext cx="124869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AF0177C8-2B04-2958-9A12-BBD48483E329}"/>
                </a:ext>
              </a:extLst>
            </p:cNvPr>
            <p:cNvCxnSpPr/>
            <p:nvPr/>
          </p:nvCxnSpPr>
          <p:spPr>
            <a:xfrm>
              <a:off x="1406013" y="5222057"/>
              <a:ext cx="124869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C70BEFCF-9876-6E07-B844-96FBB794597D}"/>
              </a:ext>
            </a:extLst>
          </p:cNvPr>
          <p:cNvGrpSpPr/>
          <p:nvPr/>
        </p:nvGrpSpPr>
        <p:grpSpPr>
          <a:xfrm>
            <a:off x="3834580" y="1885336"/>
            <a:ext cx="2340078" cy="4471014"/>
            <a:chOff x="1391264" y="1885336"/>
            <a:chExt cx="1263446" cy="4471014"/>
          </a:xfrm>
        </p:grpSpPr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AAC8AB8F-B311-316F-E8A4-9CF5547621DC}"/>
                </a:ext>
              </a:extLst>
            </p:cNvPr>
            <p:cNvSpPr txBox="1"/>
            <p:nvPr/>
          </p:nvSpPr>
          <p:spPr>
            <a:xfrm>
              <a:off x="1406013" y="1885336"/>
              <a:ext cx="1248697" cy="447101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CCA22DD1-4337-DA91-89C2-E44C492AFDF8}"/>
                </a:ext>
              </a:extLst>
            </p:cNvPr>
            <p:cNvCxnSpPr>
              <a:stCxn id="18" idx="1"/>
              <a:endCxn id="18" idx="3"/>
            </p:cNvCxnSpPr>
            <p:nvPr/>
          </p:nvCxnSpPr>
          <p:spPr>
            <a:xfrm>
              <a:off x="1406013" y="4120843"/>
              <a:ext cx="124869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1A7077E3-3283-BAE7-2165-EB2E66590E76}"/>
                </a:ext>
              </a:extLst>
            </p:cNvPr>
            <p:cNvCxnSpPr/>
            <p:nvPr/>
          </p:nvCxnSpPr>
          <p:spPr>
            <a:xfrm>
              <a:off x="1391264" y="3063875"/>
              <a:ext cx="124869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C4BF29E-62A0-7CC9-EAFD-FA0FD31C6035}"/>
                </a:ext>
              </a:extLst>
            </p:cNvPr>
            <p:cNvCxnSpPr/>
            <p:nvPr/>
          </p:nvCxnSpPr>
          <p:spPr>
            <a:xfrm>
              <a:off x="1406013" y="2508353"/>
              <a:ext cx="124869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8A9B76ED-2AEF-1293-A955-C89657AE6553}"/>
                </a:ext>
              </a:extLst>
            </p:cNvPr>
            <p:cNvCxnSpPr/>
            <p:nvPr/>
          </p:nvCxnSpPr>
          <p:spPr>
            <a:xfrm>
              <a:off x="1406013" y="3624314"/>
              <a:ext cx="124869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C27B7F60-65D7-6CD5-B417-E706B15988B4}"/>
                </a:ext>
              </a:extLst>
            </p:cNvPr>
            <p:cNvCxnSpPr/>
            <p:nvPr/>
          </p:nvCxnSpPr>
          <p:spPr>
            <a:xfrm>
              <a:off x="1406013" y="4661617"/>
              <a:ext cx="124869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A1E519DE-0FB9-7566-76E2-16FA32C25CB9}"/>
                </a:ext>
              </a:extLst>
            </p:cNvPr>
            <p:cNvCxnSpPr/>
            <p:nvPr/>
          </p:nvCxnSpPr>
          <p:spPr>
            <a:xfrm>
              <a:off x="1391264" y="5787411"/>
              <a:ext cx="124869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BB13F1EE-EC05-D2AC-7F3E-9BD9A5BFBB65}"/>
                </a:ext>
              </a:extLst>
            </p:cNvPr>
            <p:cNvCxnSpPr/>
            <p:nvPr/>
          </p:nvCxnSpPr>
          <p:spPr>
            <a:xfrm>
              <a:off x="1406013" y="5222057"/>
              <a:ext cx="124869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1AB83139-79F2-6095-8738-E38BFB20D043}"/>
              </a:ext>
            </a:extLst>
          </p:cNvPr>
          <p:cNvGrpSpPr/>
          <p:nvPr/>
        </p:nvGrpSpPr>
        <p:grpSpPr>
          <a:xfrm>
            <a:off x="7892845" y="1885336"/>
            <a:ext cx="2340078" cy="4471014"/>
            <a:chOff x="1391264" y="1885336"/>
            <a:chExt cx="1263446" cy="4471014"/>
          </a:xfrm>
        </p:grpSpPr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8415CA20-534A-99DA-9BD4-71E917576478}"/>
                </a:ext>
              </a:extLst>
            </p:cNvPr>
            <p:cNvSpPr txBox="1"/>
            <p:nvPr/>
          </p:nvSpPr>
          <p:spPr>
            <a:xfrm>
              <a:off x="1406013" y="1885336"/>
              <a:ext cx="1248697" cy="447101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3CC956C0-3117-CF59-8F54-4FDA1C386852}"/>
                </a:ext>
              </a:extLst>
            </p:cNvPr>
            <p:cNvCxnSpPr>
              <a:stCxn id="27" idx="1"/>
              <a:endCxn id="27" idx="3"/>
            </p:cNvCxnSpPr>
            <p:nvPr/>
          </p:nvCxnSpPr>
          <p:spPr>
            <a:xfrm>
              <a:off x="1406013" y="4120843"/>
              <a:ext cx="124869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D115867-50CC-4A55-0EBC-CEB7262F960B}"/>
                </a:ext>
              </a:extLst>
            </p:cNvPr>
            <p:cNvCxnSpPr/>
            <p:nvPr/>
          </p:nvCxnSpPr>
          <p:spPr>
            <a:xfrm>
              <a:off x="1391264" y="3063875"/>
              <a:ext cx="124869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5E3F1F33-8B35-C790-AAA2-C5536CEFC205}"/>
                </a:ext>
              </a:extLst>
            </p:cNvPr>
            <p:cNvCxnSpPr/>
            <p:nvPr/>
          </p:nvCxnSpPr>
          <p:spPr>
            <a:xfrm>
              <a:off x="1406013" y="2508353"/>
              <a:ext cx="124869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08BDEA7F-F740-B10E-3A81-1D057280BCA6}"/>
                </a:ext>
              </a:extLst>
            </p:cNvPr>
            <p:cNvCxnSpPr/>
            <p:nvPr/>
          </p:nvCxnSpPr>
          <p:spPr>
            <a:xfrm>
              <a:off x="1406013" y="3624314"/>
              <a:ext cx="124869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8E2C164E-0AC2-9EB7-8718-C1843902C61E}"/>
                </a:ext>
              </a:extLst>
            </p:cNvPr>
            <p:cNvCxnSpPr/>
            <p:nvPr/>
          </p:nvCxnSpPr>
          <p:spPr>
            <a:xfrm>
              <a:off x="1406013" y="4661617"/>
              <a:ext cx="124869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A0A534D3-C82C-6436-9502-5F1E89AD6140}"/>
                </a:ext>
              </a:extLst>
            </p:cNvPr>
            <p:cNvCxnSpPr/>
            <p:nvPr/>
          </p:nvCxnSpPr>
          <p:spPr>
            <a:xfrm>
              <a:off x="1391264" y="5787411"/>
              <a:ext cx="124869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3F572615-BB72-B2C5-6D98-D5854C898264}"/>
                </a:ext>
              </a:extLst>
            </p:cNvPr>
            <p:cNvCxnSpPr/>
            <p:nvPr/>
          </p:nvCxnSpPr>
          <p:spPr>
            <a:xfrm>
              <a:off x="1406013" y="5222057"/>
              <a:ext cx="124869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0022F11-FFFB-1709-2C51-D51FD9CD1D44}"/>
              </a:ext>
            </a:extLst>
          </p:cNvPr>
          <p:cNvSpPr txBox="1"/>
          <p:nvPr/>
        </p:nvSpPr>
        <p:spPr>
          <a:xfrm>
            <a:off x="1406013" y="1357049"/>
            <a:ext cx="123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 </a:t>
            </a:r>
            <a:r>
              <a:rPr lang="es-ES" sz="2000" b="1" dirty="0"/>
              <a:t>CRITERIA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F87BD4B-5A15-212E-CA9B-BDD4DAB004D9}"/>
              </a:ext>
            </a:extLst>
          </p:cNvPr>
          <p:cNvSpPr txBox="1"/>
          <p:nvPr/>
        </p:nvSpPr>
        <p:spPr>
          <a:xfrm>
            <a:off x="4253818" y="1373773"/>
            <a:ext cx="1694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 </a:t>
            </a:r>
            <a:r>
              <a:rPr lang="es-ES" sz="2000" b="1" dirty="0"/>
              <a:t>AS-IS (NOW)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2B7B3BE-7951-FC02-A6BB-D37C6CFC59FE}"/>
              </a:ext>
            </a:extLst>
          </p:cNvPr>
          <p:cNvSpPr txBox="1"/>
          <p:nvPr/>
        </p:nvSpPr>
        <p:spPr>
          <a:xfrm>
            <a:off x="8311804" y="1337229"/>
            <a:ext cx="1773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 </a:t>
            </a:r>
            <a:r>
              <a:rPr lang="es-ES" sz="2000" b="1" dirty="0"/>
              <a:t>TO-BE (2050)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BC6698C-AE39-F8DB-FC9A-13D239E83B70}"/>
              </a:ext>
            </a:extLst>
          </p:cNvPr>
          <p:cNvSpPr txBox="1"/>
          <p:nvPr/>
        </p:nvSpPr>
        <p:spPr>
          <a:xfrm>
            <a:off x="6421833" y="1357049"/>
            <a:ext cx="123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      </a:t>
            </a:r>
            <a:r>
              <a:rPr lang="es-ES" sz="2000" b="1" dirty="0"/>
              <a:t>GAP</a:t>
            </a:r>
          </a:p>
        </p:txBody>
      </p:sp>
      <p:sp>
        <p:nvSpPr>
          <p:cNvPr id="42" name="Flecha: a la derecha 41">
            <a:extLst>
              <a:ext uri="{FF2B5EF4-FFF2-40B4-BE49-F238E27FC236}">
                <a16:creationId xmlns:a16="http://schemas.microsoft.com/office/drawing/2014/main" id="{BC662231-DFBF-BA73-3897-98EAEF1844A5}"/>
              </a:ext>
            </a:extLst>
          </p:cNvPr>
          <p:cNvSpPr/>
          <p:nvPr/>
        </p:nvSpPr>
        <p:spPr>
          <a:xfrm>
            <a:off x="6413089" y="3500284"/>
            <a:ext cx="1383892" cy="707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5645A0F-13B6-DF23-93D4-F5E8F4B855F5}"/>
              </a:ext>
            </a:extLst>
          </p:cNvPr>
          <p:cNvSpPr txBox="1"/>
          <p:nvPr/>
        </p:nvSpPr>
        <p:spPr>
          <a:xfrm>
            <a:off x="1347554" y="1862785"/>
            <a:ext cx="1493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  </a:t>
            </a:r>
            <a:r>
              <a:rPr lang="es-ES" sz="1400" b="1" dirty="0"/>
              <a:t>GLOBAL POPULATION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0E5435A2-C209-5FCC-00D6-730E86D2C624}"/>
              </a:ext>
            </a:extLst>
          </p:cNvPr>
          <p:cNvSpPr txBox="1"/>
          <p:nvPr/>
        </p:nvSpPr>
        <p:spPr>
          <a:xfrm>
            <a:off x="985520" y="2607231"/>
            <a:ext cx="1847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    </a:t>
            </a:r>
            <a:r>
              <a:rPr lang="es-ES" sz="1400" b="1" dirty="0"/>
              <a:t>INTERNET USERS 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91A35FB-5EB5-15DC-1B27-141A2DB4E79B}"/>
              </a:ext>
            </a:extLst>
          </p:cNvPr>
          <p:cNvSpPr txBox="1"/>
          <p:nvPr/>
        </p:nvSpPr>
        <p:spPr>
          <a:xfrm>
            <a:off x="1036268" y="3206234"/>
            <a:ext cx="1847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AVAILABLE DATA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0505D13D-BD8C-ABFB-53DD-E24165D6E1F9}"/>
              </a:ext>
            </a:extLst>
          </p:cNvPr>
          <p:cNvSpPr txBox="1"/>
          <p:nvPr/>
        </p:nvSpPr>
        <p:spPr>
          <a:xfrm>
            <a:off x="1036268" y="3562840"/>
            <a:ext cx="1847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  </a:t>
            </a:r>
            <a:r>
              <a:rPr lang="es-ES" sz="1400" b="1" dirty="0"/>
              <a:t>GLOBAL ROBOT </a:t>
            </a:r>
          </a:p>
          <a:p>
            <a:r>
              <a:rPr lang="es-ES" sz="1400" b="1" dirty="0"/>
              <a:t>       WORKFORCE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250F43C-D450-F36C-B2ED-1C2F20D70BD9}"/>
              </a:ext>
            </a:extLst>
          </p:cNvPr>
          <p:cNvSpPr txBox="1"/>
          <p:nvPr/>
        </p:nvSpPr>
        <p:spPr>
          <a:xfrm>
            <a:off x="4170558" y="2034245"/>
            <a:ext cx="1493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       </a:t>
            </a:r>
            <a:r>
              <a:rPr lang="es-ES" sz="1100" b="1" dirty="0"/>
              <a:t>7.9 BILLION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3B5067FA-A4E7-D391-2EBE-592012912463}"/>
              </a:ext>
            </a:extLst>
          </p:cNvPr>
          <p:cNvSpPr txBox="1"/>
          <p:nvPr/>
        </p:nvSpPr>
        <p:spPr>
          <a:xfrm>
            <a:off x="4167281" y="2611863"/>
            <a:ext cx="1941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    </a:t>
            </a:r>
            <a:r>
              <a:rPr lang="es-ES" sz="1100" b="1" dirty="0"/>
              <a:t>5.0 BILLION (63%)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FF8F0537-C804-41E3-9AE6-4BC670F9B681}"/>
              </a:ext>
            </a:extLst>
          </p:cNvPr>
          <p:cNvSpPr txBox="1"/>
          <p:nvPr/>
        </p:nvSpPr>
        <p:spPr>
          <a:xfrm>
            <a:off x="4186139" y="3166891"/>
            <a:ext cx="1723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   </a:t>
            </a:r>
            <a:r>
              <a:rPr lang="es-ES" sz="1100" b="1" dirty="0"/>
              <a:t>1,000 ZETABYTES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1C91CE83-A5A0-1EE6-D566-B55AED6BA7D1}"/>
              </a:ext>
            </a:extLst>
          </p:cNvPr>
          <p:cNvSpPr txBox="1"/>
          <p:nvPr/>
        </p:nvSpPr>
        <p:spPr>
          <a:xfrm>
            <a:off x="3793272" y="3700812"/>
            <a:ext cx="2544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    </a:t>
            </a:r>
            <a:r>
              <a:rPr lang="es-ES" sz="1100" b="1" dirty="0"/>
              <a:t>3.5 MILLION (0.003 BILLION)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52EB1A32-A5A2-96B9-5087-B7C930C3FED6}"/>
              </a:ext>
            </a:extLst>
          </p:cNvPr>
          <p:cNvSpPr txBox="1"/>
          <p:nvPr/>
        </p:nvSpPr>
        <p:spPr>
          <a:xfrm>
            <a:off x="3873834" y="4080662"/>
            <a:ext cx="23127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/>
              <a:t>    CLOUD COMPUTING</a:t>
            </a:r>
          </a:p>
          <a:p>
            <a:pPr algn="ctr"/>
            <a:r>
              <a:rPr lang="es-ES" sz="1100" b="1" dirty="0"/>
              <a:t>ARTIFICIAL INTELLIGENCE</a:t>
            </a:r>
          </a:p>
          <a:p>
            <a:pPr algn="ctr"/>
            <a:r>
              <a:rPr lang="es-ES" sz="1100" b="1" dirty="0"/>
              <a:t>MACHINE LEARNING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0EECB23-03C9-DD1E-9099-2D4B2C258F59}"/>
              </a:ext>
            </a:extLst>
          </p:cNvPr>
          <p:cNvSpPr txBox="1"/>
          <p:nvPr/>
        </p:nvSpPr>
        <p:spPr>
          <a:xfrm>
            <a:off x="3999606" y="4600310"/>
            <a:ext cx="20612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    </a:t>
            </a:r>
            <a:r>
              <a:rPr lang="es-ES" sz="1100" b="1" dirty="0"/>
              <a:t>SQL</a:t>
            </a:r>
          </a:p>
          <a:p>
            <a:pPr algn="ctr"/>
            <a:r>
              <a:rPr lang="es-ES" sz="1100" b="1" dirty="0"/>
              <a:t>REALTIONAL DATABASES</a:t>
            </a:r>
          </a:p>
          <a:p>
            <a:pPr algn="ctr"/>
            <a:r>
              <a:rPr lang="es-ES" sz="1100" b="1" dirty="0"/>
              <a:t>NEURAL NETWORKS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3D4C841D-C919-0A03-6899-DBB1398A6C6A}"/>
              </a:ext>
            </a:extLst>
          </p:cNvPr>
          <p:cNvSpPr txBox="1"/>
          <p:nvPr/>
        </p:nvSpPr>
        <p:spPr>
          <a:xfrm>
            <a:off x="1130625" y="4096323"/>
            <a:ext cx="2072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GLOBAL IT INDUSTRY       TECHNOL/PROCESS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B88D9D4D-A08F-529E-75EF-8D605A591523}"/>
              </a:ext>
            </a:extLst>
          </p:cNvPr>
          <p:cNvSpPr txBox="1"/>
          <p:nvPr/>
        </p:nvSpPr>
        <p:spPr>
          <a:xfrm>
            <a:off x="1433820" y="4659248"/>
            <a:ext cx="1493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DATA SCIENCE</a:t>
            </a:r>
          </a:p>
          <a:p>
            <a:r>
              <a:rPr lang="es-ES" sz="1400" b="1" dirty="0"/>
              <a:t>STATE OF ART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DAB38A0F-FAC6-2520-44C3-82CD01F223CB}"/>
              </a:ext>
            </a:extLst>
          </p:cNvPr>
          <p:cNvSpPr txBox="1"/>
          <p:nvPr/>
        </p:nvSpPr>
        <p:spPr>
          <a:xfrm>
            <a:off x="1431191" y="5219306"/>
            <a:ext cx="1493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AEROSPACE </a:t>
            </a:r>
          </a:p>
          <a:p>
            <a:r>
              <a:rPr lang="es-ES" sz="1600" b="1" dirty="0"/>
              <a:t>INDUSTRY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3A10A488-C345-68FA-BB4C-F0C2AF166351}"/>
              </a:ext>
            </a:extLst>
          </p:cNvPr>
          <p:cNvSpPr txBox="1"/>
          <p:nvPr/>
        </p:nvSpPr>
        <p:spPr>
          <a:xfrm>
            <a:off x="1036268" y="5784949"/>
            <a:ext cx="1942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CRITICAL SUCCESS             FACTORS (CSF)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3C0C926-983A-FC90-BC04-30B892EACAD6}"/>
              </a:ext>
            </a:extLst>
          </p:cNvPr>
          <p:cNvSpPr txBox="1"/>
          <p:nvPr/>
        </p:nvSpPr>
        <p:spPr>
          <a:xfrm>
            <a:off x="3699045" y="5164315"/>
            <a:ext cx="247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    </a:t>
            </a:r>
            <a:r>
              <a:rPr lang="es-ES" sz="1100" b="1" dirty="0"/>
              <a:t>ACCESS TO PRIVATE SECTORS</a:t>
            </a:r>
          </a:p>
          <a:p>
            <a:pPr algn="ctr"/>
            <a:r>
              <a:rPr lang="es-ES" sz="1100" b="1" dirty="0"/>
              <a:t>   CONTINUOUS LEARNING</a:t>
            </a:r>
          </a:p>
          <a:p>
            <a:pPr algn="ctr"/>
            <a:r>
              <a:rPr lang="es-ES" sz="1100" b="1" dirty="0"/>
              <a:t>    1ST STAGE RECOVERY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DF958373-430A-D2A0-F292-89A2C4B2671A}"/>
              </a:ext>
            </a:extLst>
          </p:cNvPr>
          <p:cNvSpPr txBox="1"/>
          <p:nvPr/>
        </p:nvSpPr>
        <p:spPr>
          <a:xfrm>
            <a:off x="3513499" y="5746139"/>
            <a:ext cx="29603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   </a:t>
            </a:r>
            <a:r>
              <a:rPr lang="es-ES" sz="1100" b="1" dirty="0"/>
              <a:t>DATA MINING / INTERPRETATION</a:t>
            </a:r>
          </a:p>
          <a:p>
            <a:pPr algn="ctr"/>
            <a:r>
              <a:rPr lang="es-ES" sz="1100" b="1" dirty="0"/>
              <a:t>BUSINESS FORECASTING</a:t>
            </a:r>
          </a:p>
          <a:p>
            <a:pPr algn="ctr"/>
            <a:r>
              <a:rPr lang="es-ES" sz="1100" b="1" dirty="0"/>
              <a:t>SMART DECISION MAKING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C24939B4-5938-01E2-C335-94F1D6D2D249}"/>
              </a:ext>
            </a:extLst>
          </p:cNvPr>
          <p:cNvSpPr txBox="1"/>
          <p:nvPr/>
        </p:nvSpPr>
        <p:spPr>
          <a:xfrm>
            <a:off x="8464231" y="2024725"/>
            <a:ext cx="1493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    </a:t>
            </a:r>
            <a:r>
              <a:rPr lang="es-ES" sz="1100" b="1" dirty="0"/>
              <a:t>9.8 BILLION</a:t>
            </a:r>
          </a:p>
        </p:txBody>
      </p:sp>
      <p:sp>
        <p:nvSpPr>
          <p:cNvPr id="1024" name="CuadroTexto 1023">
            <a:extLst>
              <a:ext uri="{FF2B5EF4-FFF2-40B4-BE49-F238E27FC236}">
                <a16:creationId xmlns:a16="http://schemas.microsoft.com/office/drawing/2014/main" id="{B0838D4E-C985-2DCD-6E2D-574909194979}"/>
              </a:ext>
            </a:extLst>
          </p:cNvPr>
          <p:cNvSpPr txBox="1"/>
          <p:nvPr/>
        </p:nvSpPr>
        <p:spPr>
          <a:xfrm>
            <a:off x="8271264" y="2600440"/>
            <a:ext cx="1836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    </a:t>
            </a:r>
            <a:r>
              <a:rPr lang="es-ES" sz="1100" b="1" dirty="0"/>
              <a:t>8.9 BILLION (90%)</a:t>
            </a:r>
          </a:p>
        </p:txBody>
      </p:sp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3C15A9E4-09C9-78B8-487B-B64D15D0E6F9}"/>
              </a:ext>
            </a:extLst>
          </p:cNvPr>
          <p:cNvSpPr txBox="1"/>
          <p:nvPr/>
        </p:nvSpPr>
        <p:spPr>
          <a:xfrm>
            <a:off x="8093496" y="3187749"/>
            <a:ext cx="2174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    </a:t>
            </a:r>
            <a:r>
              <a:rPr lang="es-ES" sz="1100" b="1" dirty="0"/>
              <a:t>500,000+ ZETABYTES</a:t>
            </a:r>
          </a:p>
        </p:txBody>
      </p:sp>
      <p:sp>
        <p:nvSpPr>
          <p:cNvPr id="1027" name="CuadroTexto 1026">
            <a:extLst>
              <a:ext uri="{FF2B5EF4-FFF2-40B4-BE49-F238E27FC236}">
                <a16:creationId xmlns:a16="http://schemas.microsoft.com/office/drawing/2014/main" id="{AEC72F45-47A3-41C2-CA17-ABAD89512AA8}"/>
              </a:ext>
            </a:extLst>
          </p:cNvPr>
          <p:cNvSpPr txBox="1"/>
          <p:nvPr/>
        </p:nvSpPr>
        <p:spPr>
          <a:xfrm>
            <a:off x="8433569" y="3689571"/>
            <a:ext cx="1493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    </a:t>
            </a:r>
            <a:r>
              <a:rPr lang="es-ES" sz="1100" b="1" dirty="0"/>
              <a:t>9.4 BILLION</a:t>
            </a:r>
          </a:p>
        </p:txBody>
      </p:sp>
      <p:sp>
        <p:nvSpPr>
          <p:cNvPr id="1031" name="CuadroTexto 1030">
            <a:extLst>
              <a:ext uri="{FF2B5EF4-FFF2-40B4-BE49-F238E27FC236}">
                <a16:creationId xmlns:a16="http://schemas.microsoft.com/office/drawing/2014/main" id="{2D979148-0228-B4C2-1ABD-354FFC5CF033}"/>
              </a:ext>
            </a:extLst>
          </p:cNvPr>
          <p:cNvSpPr txBox="1"/>
          <p:nvPr/>
        </p:nvSpPr>
        <p:spPr>
          <a:xfrm>
            <a:off x="7848194" y="4117545"/>
            <a:ext cx="24566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/>
              <a:t>QUANTUM COMPUTING</a:t>
            </a:r>
          </a:p>
          <a:p>
            <a:pPr algn="ctr"/>
            <a:r>
              <a:rPr lang="es-ES" sz="1100" b="1" dirty="0"/>
              <a:t>NEW NETWORKING TECHNOLOGIES</a:t>
            </a:r>
          </a:p>
          <a:p>
            <a:pPr algn="ctr"/>
            <a:r>
              <a:rPr lang="es-ES" sz="1100" b="1" dirty="0"/>
              <a:t>CLEAN ENERGIES</a:t>
            </a:r>
          </a:p>
        </p:txBody>
      </p:sp>
      <p:sp>
        <p:nvSpPr>
          <p:cNvPr id="1032" name="CuadroTexto 1031">
            <a:extLst>
              <a:ext uri="{FF2B5EF4-FFF2-40B4-BE49-F238E27FC236}">
                <a16:creationId xmlns:a16="http://schemas.microsoft.com/office/drawing/2014/main" id="{CC9FB15E-3308-56B3-9C18-177C09D09E08}"/>
              </a:ext>
            </a:extLst>
          </p:cNvPr>
          <p:cNvSpPr txBox="1"/>
          <p:nvPr/>
        </p:nvSpPr>
        <p:spPr>
          <a:xfrm>
            <a:off x="7619177" y="4627048"/>
            <a:ext cx="29294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    </a:t>
            </a:r>
            <a:r>
              <a:rPr lang="es-ES" sz="1100" b="1" dirty="0"/>
              <a:t>ROBUST ANALYTICAL MODELS</a:t>
            </a:r>
          </a:p>
          <a:p>
            <a:pPr algn="ctr"/>
            <a:r>
              <a:rPr lang="es-ES" sz="1100" b="1" dirty="0"/>
              <a:t>SECURE PLATFORMS-CYBERATTACKS</a:t>
            </a:r>
          </a:p>
          <a:p>
            <a:pPr algn="ctr"/>
            <a:r>
              <a:rPr lang="es-ES" sz="1100" b="1" dirty="0"/>
              <a:t>HUMAN EMOTIONS DETECTION</a:t>
            </a:r>
          </a:p>
        </p:txBody>
      </p:sp>
      <p:sp>
        <p:nvSpPr>
          <p:cNvPr id="1033" name="CuadroTexto 1032">
            <a:extLst>
              <a:ext uri="{FF2B5EF4-FFF2-40B4-BE49-F238E27FC236}">
                <a16:creationId xmlns:a16="http://schemas.microsoft.com/office/drawing/2014/main" id="{63D4D15F-A940-C45E-FF80-404C50FDFEED}"/>
              </a:ext>
            </a:extLst>
          </p:cNvPr>
          <p:cNvSpPr txBox="1"/>
          <p:nvPr/>
        </p:nvSpPr>
        <p:spPr>
          <a:xfrm>
            <a:off x="7796981" y="5188527"/>
            <a:ext cx="25874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   </a:t>
            </a:r>
            <a:r>
              <a:rPr lang="es-ES" sz="1100" b="1" dirty="0"/>
              <a:t>1,000 STARSHIPS TO MARS</a:t>
            </a:r>
          </a:p>
          <a:p>
            <a:pPr algn="ctr"/>
            <a:r>
              <a:rPr lang="es-ES" sz="1100" b="1" dirty="0"/>
              <a:t>100+ TIMES CHEAPER VS TODAY</a:t>
            </a:r>
          </a:p>
          <a:p>
            <a:pPr algn="ctr"/>
            <a:r>
              <a:rPr lang="es-ES" sz="1100" b="1" dirty="0"/>
              <a:t>ASTEROIDS MINING DEVELOPMENT</a:t>
            </a:r>
          </a:p>
        </p:txBody>
      </p:sp>
      <p:sp>
        <p:nvSpPr>
          <p:cNvPr id="1034" name="CuadroTexto 1033">
            <a:extLst>
              <a:ext uri="{FF2B5EF4-FFF2-40B4-BE49-F238E27FC236}">
                <a16:creationId xmlns:a16="http://schemas.microsoft.com/office/drawing/2014/main" id="{3DA3A0F5-A5B4-F8FC-6C9E-620BFAF7A330}"/>
              </a:ext>
            </a:extLst>
          </p:cNvPr>
          <p:cNvSpPr txBox="1"/>
          <p:nvPr/>
        </p:nvSpPr>
        <p:spPr>
          <a:xfrm>
            <a:off x="7473210" y="5745061"/>
            <a:ext cx="31390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    </a:t>
            </a:r>
            <a:r>
              <a:rPr lang="es-ES" sz="1100" b="1" dirty="0"/>
              <a:t>DS PROFS CONTINUOUS LEARNING</a:t>
            </a:r>
          </a:p>
          <a:p>
            <a:pPr algn="ctr"/>
            <a:r>
              <a:rPr lang="es-ES" sz="1100" b="1" dirty="0"/>
              <a:t>EFFICIENCY ADVANCED TOOLS</a:t>
            </a:r>
          </a:p>
          <a:p>
            <a:pPr algn="ctr"/>
            <a:r>
              <a:rPr lang="es-ES" sz="1100" b="1" dirty="0"/>
              <a:t>IT ORGS SHARING BUDGETS</a:t>
            </a:r>
          </a:p>
        </p:txBody>
      </p:sp>
    </p:spTree>
    <p:extLst>
      <p:ext uri="{BB962C8B-B14F-4D97-AF65-F5344CB8AC3E}">
        <p14:creationId xmlns:p14="http://schemas.microsoft.com/office/powerpoint/2010/main" val="914799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4D56B9-4E01-7B6B-72EA-35D1212E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52</a:t>
            </a:fld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E189EF4-B90B-CF32-2483-37A7ABB05A57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FCEBE763-883C-5CF6-BB8E-650AE1370EA5}"/>
              </a:ext>
            </a:extLst>
          </p:cNvPr>
          <p:cNvSpPr txBox="1"/>
          <p:nvPr/>
        </p:nvSpPr>
        <p:spPr>
          <a:xfrm>
            <a:off x="737420" y="433262"/>
            <a:ext cx="10950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 err="1">
                <a:solidFill>
                  <a:schemeClr val="accent1"/>
                </a:solidFill>
                <a:latin typeface="+mn-lt"/>
              </a:rPr>
              <a:t>SpaceY</a:t>
            </a:r>
            <a:r>
              <a:rPr lang="es-ES" sz="36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s-ES" sz="3600" b="1" dirty="0" err="1">
                <a:solidFill>
                  <a:schemeClr val="accent1"/>
                </a:solidFill>
                <a:latin typeface="+mn-lt"/>
              </a:rPr>
              <a:t>Board</a:t>
            </a:r>
            <a:r>
              <a:rPr lang="es-ES" sz="3600" b="1" dirty="0">
                <a:solidFill>
                  <a:schemeClr val="accent1"/>
                </a:solidFill>
                <a:latin typeface="+mn-lt"/>
              </a:rPr>
              <a:t> – </a:t>
            </a:r>
            <a:r>
              <a:rPr lang="es-ES" sz="3600" b="1" dirty="0" err="1">
                <a:solidFill>
                  <a:schemeClr val="accent1"/>
                </a:solidFill>
                <a:latin typeface="+mn-lt"/>
              </a:rPr>
              <a:t>Addressing</a:t>
            </a:r>
            <a:r>
              <a:rPr lang="es-ES" sz="3600" b="1" dirty="0">
                <a:solidFill>
                  <a:schemeClr val="accent1"/>
                </a:solidFill>
                <a:latin typeface="+mn-lt"/>
              </a:rPr>
              <a:t> 2050 vs 2020 GAP </a:t>
            </a:r>
            <a:r>
              <a:rPr lang="es-ES" sz="3600" b="1" dirty="0" err="1">
                <a:solidFill>
                  <a:schemeClr val="accent1"/>
                </a:solidFill>
                <a:latin typeface="+mn-lt"/>
              </a:rPr>
              <a:t>I</a:t>
            </a:r>
            <a:r>
              <a:rPr lang="es-ES" sz="3600" b="1" dirty="0" err="1">
                <a:solidFill>
                  <a:schemeClr val="accent1"/>
                </a:solidFill>
              </a:rPr>
              <a:t>nitiatives</a:t>
            </a:r>
            <a:endParaRPr lang="es-ES" sz="3600" b="1" dirty="0">
              <a:solidFill>
                <a:schemeClr val="accent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299DF34-97F3-39ED-E00D-A147945593BF}"/>
              </a:ext>
            </a:extLst>
          </p:cNvPr>
          <p:cNvSpPr txBox="1"/>
          <p:nvPr/>
        </p:nvSpPr>
        <p:spPr>
          <a:xfrm>
            <a:off x="838200" y="1501981"/>
            <a:ext cx="1076386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SpaceY</a:t>
            </a:r>
            <a:r>
              <a:rPr lang="es-ES" sz="2400" dirty="0"/>
              <a:t> </a:t>
            </a:r>
            <a:r>
              <a:rPr lang="es-ES" sz="2400" dirty="0" err="1"/>
              <a:t>needs</a:t>
            </a:r>
            <a:r>
              <a:rPr lang="es-ES" sz="2400" dirty="0"/>
              <a:t> to </a:t>
            </a:r>
            <a:r>
              <a:rPr lang="es-ES" sz="2400" dirty="0" err="1"/>
              <a:t>provision</a:t>
            </a:r>
            <a:r>
              <a:rPr lang="es-ES" sz="2400" dirty="0"/>
              <a:t> </a:t>
            </a:r>
            <a:r>
              <a:rPr lang="es-ES" sz="2400" dirty="0" err="1"/>
              <a:t>enough</a:t>
            </a:r>
            <a:r>
              <a:rPr lang="es-ES" sz="2400" dirty="0"/>
              <a:t> </a:t>
            </a:r>
            <a:r>
              <a:rPr lang="es-ES" sz="2400" dirty="0" err="1"/>
              <a:t>budget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Data </a:t>
            </a:r>
            <a:r>
              <a:rPr lang="es-ES" sz="2400" dirty="0" err="1"/>
              <a:t>Science</a:t>
            </a:r>
            <a:r>
              <a:rPr lang="es-ES" sz="2400" dirty="0"/>
              <a:t> </a:t>
            </a:r>
            <a:r>
              <a:rPr lang="es-ES" sz="2400" dirty="0" err="1"/>
              <a:t>professionals</a:t>
            </a:r>
            <a:r>
              <a:rPr lang="es-ES" sz="2400" dirty="0"/>
              <a:t> to: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err="1"/>
              <a:t>Augment</a:t>
            </a:r>
            <a:r>
              <a:rPr lang="es-ES" sz="2400" dirty="0"/>
              <a:t> </a:t>
            </a:r>
            <a:r>
              <a:rPr lang="es-ES" sz="2400" dirty="0" err="1"/>
              <a:t>business</a:t>
            </a:r>
            <a:r>
              <a:rPr lang="es-ES" sz="2400" dirty="0"/>
              <a:t> </a:t>
            </a:r>
            <a:r>
              <a:rPr lang="es-ES" sz="2400" dirty="0" err="1"/>
              <a:t>process</a:t>
            </a:r>
            <a:r>
              <a:rPr lang="es-ES" sz="2400" dirty="0"/>
              <a:t>, </a:t>
            </a:r>
            <a:r>
              <a:rPr lang="es-ES" sz="2400" dirty="0" err="1"/>
              <a:t>amplifying</a:t>
            </a:r>
            <a:r>
              <a:rPr lang="es-ES" sz="2400" dirty="0"/>
              <a:t> </a:t>
            </a:r>
            <a:r>
              <a:rPr lang="es-ES" sz="2400" dirty="0" err="1"/>
              <a:t>databases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human-machine </a:t>
            </a:r>
            <a:r>
              <a:rPr lang="es-ES" sz="2400" dirty="0" err="1"/>
              <a:t>interactions</a:t>
            </a:r>
            <a:r>
              <a:rPr lang="es-ES" sz="24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err="1"/>
              <a:t>Incorporate</a:t>
            </a:r>
            <a:r>
              <a:rPr lang="es-ES" sz="2400" dirty="0"/>
              <a:t> </a:t>
            </a:r>
            <a:r>
              <a:rPr lang="es-ES" sz="2400" dirty="0" err="1"/>
              <a:t>interdisciplinary</a:t>
            </a:r>
            <a:r>
              <a:rPr lang="es-ES" sz="2400" dirty="0"/>
              <a:t> </a:t>
            </a:r>
            <a:r>
              <a:rPr lang="es-ES" sz="2400" dirty="0" err="1"/>
              <a:t>concepts</a:t>
            </a:r>
            <a:r>
              <a:rPr lang="es-ES" sz="2400" dirty="0"/>
              <a:t> (</a:t>
            </a:r>
            <a:r>
              <a:rPr lang="es-ES" sz="2400" dirty="0" err="1"/>
              <a:t>sociology</a:t>
            </a:r>
            <a:r>
              <a:rPr lang="es-ES" sz="2400" dirty="0"/>
              <a:t> / </a:t>
            </a:r>
            <a:r>
              <a:rPr lang="es-ES" sz="2400" dirty="0" err="1"/>
              <a:t>psychology</a:t>
            </a:r>
            <a:r>
              <a:rPr lang="es-ES" sz="2400" dirty="0"/>
              <a:t>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err="1"/>
              <a:t>Amplify</a:t>
            </a:r>
            <a:r>
              <a:rPr lang="es-ES" sz="2400" dirty="0"/>
              <a:t> social media as </a:t>
            </a:r>
            <a:r>
              <a:rPr lang="es-ES" sz="2400" dirty="0" err="1"/>
              <a:t>source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data (Twitter, Facebook, </a:t>
            </a:r>
            <a:r>
              <a:rPr lang="es-ES" sz="2400" dirty="0" err="1"/>
              <a:t>others</a:t>
            </a:r>
            <a:r>
              <a:rPr lang="es-ES" sz="2400" dirty="0"/>
              <a:t>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err="1"/>
              <a:t>Develop</a:t>
            </a:r>
            <a:r>
              <a:rPr lang="es-ES" sz="2400" dirty="0"/>
              <a:t> </a:t>
            </a:r>
            <a:r>
              <a:rPr lang="es-ES" sz="2400" dirty="0" err="1"/>
              <a:t>Team</a:t>
            </a:r>
            <a:r>
              <a:rPr lang="es-ES" sz="2400" dirty="0"/>
              <a:t> </a:t>
            </a:r>
            <a:r>
              <a:rPr lang="es-ES" sz="2400" dirty="0" err="1"/>
              <a:t>Activity</a:t>
            </a:r>
            <a:r>
              <a:rPr lang="es-ES" sz="2400" dirty="0"/>
              <a:t> (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creating</a:t>
            </a:r>
            <a:r>
              <a:rPr lang="es-ES" sz="2400" dirty="0"/>
              <a:t> </a:t>
            </a:r>
            <a:r>
              <a:rPr lang="es-ES" sz="2400" dirty="0" err="1"/>
              <a:t>models</a:t>
            </a:r>
            <a:r>
              <a:rPr lang="es-ES" sz="2400" dirty="0"/>
              <a:t> to </a:t>
            </a:r>
            <a:r>
              <a:rPr lang="es-ES" sz="2400" dirty="0" err="1"/>
              <a:t>how</a:t>
            </a:r>
            <a:r>
              <a:rPr lang="es-ES" sz="2400" dirty="0"/>
              <a:t> to use once </a:t>
            </a:r>
            <a:r>
              <a:rPr lang="es-ES" sz="2400" dirty="0" err="1"/>
              <a:t>built</a:t>
            </a:r>
            <a:r>
              <a:rPr lang="es-ES" sz="2400" dirty="0"/>
              <a:t> </a:t>
            </a:r>
            <a:r>
              <a:rPr lang="es-ES" sz="2400" dirty="0" err="1"/>
              <a:t>them</a:t>
            </a:r>
            <a:r>
              <a:rPr lang="es-ES" sz="2400" dirty="0"/>
              <a:t>);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err="1"/>
              <a:t>Increase</a:t>
            </a:r>
            <a:r>
              <a:rPr lang="es-ES" sz="2400" dirty="0"/>
              <a:t> </a:t>
            </a:r>
            <a:r>
              <a:rPr lang="es-ES" sz="2400" dirty="0" err="1"/>
              <a:t>Cybersecurity</a:t>
            </a:r>
            <a:r>
              <a:rPr lang="es-ES" sz="2400" dirty="0"/>
              <a:t> </a:t>
            </a:r>
            <a:r>
              <a:rPr lang="es-ES" sz="2400" dirty="0" err="1"/>
              <a:t>skills</a:t>
            </a:r>
            <a:r>
              <a:rPr lang="es-ES" sz="2400" dirty="0"/>
              <a:t> (</a:t>
            </a:r>
            <a:r>
              <a:rPr lang="es-ES" sz="2400" dirty="0" err="1"/>
              <a:t>safeguard</a:t>
            </a:r>
            <a:r>
              <a:rPr lang="es-ES" sz="2400" dirty="0"/>
              <a:t> </a:t>
            </a:r>
            <a:r>
              <a:rPr lang="es-ES" sz="2400" dirty="0" err="1"/>
              <a:t>business</a:t>
            </a:r>
            <a:r>
              <a:rPr lang="es-ES" sz="2400" dirty="0"/>
              <a:t> data);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Be </a:t>
            </a:r>
            <a:r>
              <a:rPr lang="es-ES" sz="2400" dirty="0" err="1"/>
              <a:t>ready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a </a:t>
            </a:r>
            <a:r>
              <a:rPr lang="es-ES" sz="2400" dirty="0" err="1"/>
              <a:t>growing</a:t>
            </a:r>
            <a:r>
              <a:rPr lang="es-ES" sz="2400" dirty="0"/>
              <a:t> Cloud Computing </a:t>
            </a:r>
            <a:r>
              <a:rPr lang="es-ES" sz="2400" dirty="0" err="1"/>
              <a:t>prevalence</a:t>
            </a:r>
            <a:r>
              <a:rPr lang="es-ES" sz="24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err="1"/>
              <a:t>Bring</a:t>
            </a:r>
            <a:r>
              <a:rPr lang="es-ES" sz="2400" dirty="0"/>
              <a:t> apps to capture </a:t>
            </a:r>
            <a:r>
              <a:rPr lang="es-ES" sz="2400" dirty="0" err="1"/>
              <a:t>workflows</a:t>
            </a:r>
            <a:r>
              <a:rPr lang="es-ES" sz="2400" dirty="0"/>
              <a:t> and </a:t>
            </a:r>
            <a:r>
              <a:rPr lang="es-ES" sz="2400" dirty="0" err="1"/>
              <a:t>train</a:t>
            </a:r>
            <a:r>
              <a:rPr lang="es-ES" sz="2400" dirty="0"/>
              <a:t> on </a:t>
            </a:r>
            <a:r>
              <a:rPr lang="es-ES" sz="2400" dirty="0" err="1"/>
              <a:t>best</a:t>
            </a:r>
            <a:r>
              <a:rPr lang="es-ES" sz="2400" dirty="0"/>
              <a:t> </a:t>
            </a:r>
            <a:r>
              <a:rPr lang="es-ES" sz="2400" dirty="0" err="1"/>
              <a:t>practices</a:t>
            </a:r>
            <a:r>
              <a:rPr lang="es-ES" sz="24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2400" dirty="0"/>
              <a:t>DS </a:t>
            </a:r>
            <a:r>
              <a:rPr lang="es-ES" sz="2400" dirty="0" err="1"/>
              <a:t>Coding</a:t>
            </a:r>
            <a:r>
              <a:rPr lang="es-ES" sz="2400" dirty="0"/>
              <a:t> and AI </a:t>
            </a:r>
            <a:r>
              <a:rPr lang="es-ES" sz="2400" dirty="0" err="1"/>
              <a:t>essentials</a:t>
            </a:r>
            <a:r>
              <a:rPr lang="es-ES" sz="2400" dirty="0"/>
              <a:t>, </a:t>
            </a:r>
            <a:r>
              <a:rPr lang="es-ES" sz="2400" dirty="0" err="1"/>
              <a:t>but</a:t>
            </a:r>
            <a:r>
              <a:rPr lang="es-ES" sz="2400" dirty="0"/>
              <a:t> </a:t>
            </a:r>
            <a:r>
              <a:rPr lang="es-ES" sz="2400" dirty="0" err="1"/>
              <a:t>develop</a:t>
            </a:r>
            <a:r>
              <a:rPr lang="es-ES" sz="2400" dirty="0"/>
              <a:t> </a:t>
            </a:r>
            <a:r>
              <a:rPr lang="es-ES" sz="2400" dirty="0" err="1"/>
              <a:t>also</a:t>
            </a:r>
            <a:r>
              <a:rPr lang="es-ES" sz="2400" dirty="0"/>
              <a:t> more </a:t>
            </a:r>
            <a:r>
              <a:rPr lang="es-ES" sz="2400" dirty="0" err="1"/>
              <a:t>bussines</a:t>
            </a:r>
            <a:r>
              <a:rPr lang="es-ES" sz="2400" dirty="0"/>
              <a:t> </a:t>
            </a:r>
            <a:r>
              <a:rPr lang="es-ES" sz="2400" dirty="0" err="1"/>
              <a:t>oriented</a:t>
            </a:r>
            <a:r>
              <a:rPr lang="es-ES" sz="24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Quantum </a:t>
            </a:r>
            <a:r>
              <a:rPr lang="es-ES" sz="2400" dirty="0" err="1"/>
              <a:t>leap</a:t>
            </a:r>
            <a:r>
              <a:rPr lang="es-ES" sz="2400" dirty="0"/>
              <a:t> </a:t>
            </a:r>
            <a:r>
              <a:rPr lang="es-ES" sz="2400" dirty="0" err="1"/>
              <a:t>initiation</a:t>
            </a:r>
            <a:r>
              <a:rPr lang="es-ES" sz="2400" dirty="0"/>
              <a:t>. </a:t>
            </a:r>
            <a:r>
              <a:rPr lang="es-ES" sz="2400" dirty="0" err="1"/>
              <a:t>Algoritms</a:t>
            </a:r>
            <a:r>
              <a:rPr lang="es-ES" sz="2400" dirty="0"/>
              <a:t> to </a:t>
            </a:r>
            <a:r>
              <a:rPr lang="es-ES" sz="2400" dirty="0" err="1"/>
              <a:t>solve</a:t>
            </a:r>
            <a:r>
              <a:rPr lang="es-ES" sz="2400" dirty="0"/>
              <a:t> real-time </a:t>
            </a:r>
            <a:r>
              <a:rPr lang="es-ES" sz="2400" dirty="0" err="1"/>
              <a:t>problems</a:t>
            </a:r>
            <a:r>
              <a:rPr lang="es-ES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02268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Summary</a:t>
            </a:r>
            <a:endParaRPr lang="es-E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7E7B8D-2041-D6D9-8685-B7CF0777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8299" y="1366344"/>
            <a:ext cx="10542721" cy="281520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Collection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ML model building through calls to SpaceX API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Scraping was performed using Wikipedia 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wrangling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uniformed tagging with landing results and device summary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Exploratory data analysis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(EDA) using visualization and SQL</a:t>
            </a:r>
          </a:p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6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DDCF3414-891E-80EA-9DE4-D93FB01AF138}"/>
              </a:ext>
            </a:extLst>
          </p:cNvPr>
          <p:cNvSpPr txBox="1"/>
          <p:nvPr/>
        </p:nvSpPr>
        <p:spPr>
          <a:xfrm>
            <a:off x="898299" y="4234728"/>
            <a:ext cx="101887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Interactive visual analyti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 using Folium and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Plotly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Dash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Predictive analysis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using classification models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collected normalized and divided in training and test data sets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Evaluated by four different classification models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Accuracy evaluated with different parameters combinations </a:t>
            </a:r>
          </a:p>
        </p:txBody>
      </p:sp>
    </p:spTree>
    <p:extLst>
      <p:ext uri="{BB962C8B-B14F-4D97-AF65-F5344CB8AC3E}">
        <p14:creationId xmlns:p14="http://schemas.microsoft.com/office/powerpoint/2010/main" val="237932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rgbClr val="0070C0"/>
                </a:solidFill>
                <a:latin typeface="+mn-lt"/>
              </a:rPr>
              <a:t>Data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Collection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– SpaceX API / Web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Scraping</a:t>
            </a:r>
            <a:endParaRPr lang="es-E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7E7B8D-2041-D6D9-8685-B7CF0777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3901" y="1420972"/>
            <a:ext cx="10515600" cy="52639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Data sets collected using web scraping technics in SpaceX API and Wikipedia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7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DE2A5E3A-9911-EB40-4AFA-C9A5CCC08707}"/>
              </a:ext>
            </a:extLst>
          </p:cNvPr>
          <p:cNvSpPr txBox="1"/>
          <p:nvPr/>
        </p:nvSpPr>
        <p:spPr>
          <a:xfrm>
            <a:off x="1197805" y="2124253"/>
            <a:ext cx="31397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SpaceX offers an API with  data to be used</a:t>
            </a:r>
            <a:r>
              <a:rPr lang="en-US" dirty="0"/>
              <a:t>;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API used as per attached flowchart and data is persisted.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A9008A-57A2-2357-0463-0EBBFE521473}"/>
              </a:ext>
            </a:extLst>
          </p:cNvPr>
          <p:cNvSpPr txBox="1"/>
          <p:nvPr/>
        </p:nvSpPr>
        <p:spPr>
          <a:xfrm>
            <a:off x="6295803" y="2124253"/>
            <a:ext cx="313975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SpaceX launches data  obtained from Wikipedia</a:t>
            </a:r>
            <a:r>
              <a:rPr lang="en-US" dirty="0"/>
              <a:t>;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Request and </a:t>
            </a:r>
            <a:r>
              <a:rPr lang="en-US" dirty="0" err="1"/>
              <a:t>BeautifulSoup</a:t>
            </a:r>
            <a:r>
              <a:rPr lang="en-US" dirty="0"/>
              <a:t> libraries utilized;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Static URL converted to Panda </a:t>
            </a:r>
            <a:r>
              <a:rPr lang="en-US" dirty="0" err="1"/>
              <a:t>DataFrame</a:t>
            </a:r>
            <a:r>
              <a:rPr lang="en-US" dirty="0"/>
              <a:t>;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Data downloaded as per attached flowchart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EDF77427-6508-C6A3-CC24-C293E3E01E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377875"/>
              </p:ext>
            </p:extLst>
          </p:nvPr>
        </p:nvGraphicFramePr>
        <p:xfrm>
          <a:off x="4221571" y="1718110"/>
          <a:ext cx="1885460" cy="425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A2F6D234-449F-9A55-03EB-13FC76FD67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422986"/>
              </p:ext>
            </p:extLst>
          </p:nvPr>
        </p:nvGraphicFramePr>
        <p:xfrm>
          <a:off x="9286265" y="1718110"/>
          <a:ext cx="1885460" cy="425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08519DE2-F6B4-0D32-87FB-8B6ECDD94B67}"/>
              </a:ext>
            </a:extLst>
          </p:cNvPr>
          <p:cNvSpPr txBox="1"/>
          <p:nvPr/>
        </p:nvSpPr>
        <p:spPr>
          <a:xfrm>
            <a:off x="1197805" y="5599553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 err="1"/>
              <a:t>Source</a:t>
            </a:r>
            <a:r>
              <a:rPr lang="es-ES" sz="1400" dirty="0"/>
              <a:t> Codes: </a:t>
            </a:r>
            <a:r>
              <a:rPr lang="es-ES" sz="1400" dirty="0" err="1">
                <a:hlinkClick r:id="rId12"/>
              </a:rPr>
              <a:t>Capstone</a:t>
            </a:r>
            <a:r>
              <a:rPr lang="es-ES" sz="1400" dirty="0">
                <a:hlinkClick r:id="rId12"/>
              </a:rPr>
              <a:t>-Project-Antonio-Salgado/</a:t>
            </a:r>
            <a:r>
              <a:rPr lang="es-ES" sz="1400" dirty="0" err="1">
                <a:hlinkClick r:id="rId12"/>
              </a:rPr>
              <a:t>antonio</a:t>
            </a:r>
            <a:r>
              <a:rPr lang="es-ES" sz="1400" dirty="0">
                <a:hlinkClick r:id="rId12"/>
              </a:rPr>
              <a:t>-salgado-</a:t>
            </a:r>
            <a:r>
              <a:rPr lang="es-ES" sz="1400" dirty="0" err="1">
                <a:hlinkClick r:id="rId12"/>
              </a:rPr>
              <a:t>jupyter</a:t>
            </a:r>
            <a:r>
              <a:rPr lang="es-ES" sz="1400" dirty="0">
                <a:hlinkClick r:id="rId12"/>
              </a:rPr>
              <a:t>-</a:t>
            </a:r>
            <a:r>
              <a:rPr lang="es-ES" sz="1400" dirty="0" err="1">
                <a:hlinkClick r:id="rId12"/>
              </a:rPr>
              <a:t>labs</a:t>
            </a:r>
            <a:r>
              <a:rPr lang="es-ES" sz="1400" dirty="0">
                <a:hlinkClick r:id="rId12"/>
              </a:rPr>
              <a:t>-</a:t>
            </a:r>
            <a:r>
              <a:rPr lang="es-ES" sz="1400" dirty="0" err="1">
                <a:hlinkClick r:id="rId12"/>
              </a:rPr>
              <a:t>spacex</a:t>
            </a:r>
            <a:r>
              <a:rPr lang="es-ES" sz="1400" dirty="0">
                <a:hlinkClick r:id="rId12"/>
              </a:rPr>
              <a:t>-data-</a:t>
            </a:r>
            <a:r>
              <a:rPr lang="es-ES" sz="1400" dirty="0" err="1">
                <a:hlinkClick r:id="rId12"/>
              </a:rPr>
              <a:t>collection</a:t>
            </a:r>
            <a:r>
              <a:rPr lang="es-ES" sz="1400" dirty="0">
                <a:hlinkClick r:id="rId12"/>
              </a:rPr>
              <a:t>-</a:t>
            </a:r>
            <a:r>
              <a:rPr lang="es-ES" sz="1400" dirty="0" err="1">
                <a:hlinkClick r:id="rId12"/>
              </a:rPr>
              <a:t>api.ipynb</a:t>
            </a:r>
            <a:r>
              <a:rPr lang="es-ES" sz="1400" dirty="0">
                <a:hlinkClick r:id="rId12"/>
              </a:rPr>
              <a:t> at </a:t>
            </a:r>
            <a:r>
              <a:rPr lang="es-ES" sz="1400" dirty="0" err="1">
                <a:hlinkClick r:id="rId12"/>
              </a:rPr>
              <a:t>main</a:t>
            </a:r>
            <a:r>
              <a:rPr lang="es-ES" sz="1400" dirty="0">
                <a:hlinkClick r:id="rId12"/>
              </a:rPr>
              <a:t> · Antoniosalgado208/</a:t>
            </a:r>
            <a:r>
              <a:rPr lang="es-ES" sz="1400" dirty="0" err="1">
                <a:hlinkClick r:id="rId12"/>
              </a:rPr>
              <a:t>Capstone</a:t>
            </a:r>
            <a:r>
              <a:rPr lang="es-ES" sz="1400" dirty="0">
                <a:hlinkClick r:id="rId12"/>
              </a:rPr>
              <a:t>-Project-Antonio-Salgado · GitHub</a:t>
            </a:r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 err="1">
                <a:hlinkClick r:id="rId13"/>
              </a:rPr>
              <a:t>Capstone</a:t>
            </a:r>
            <a:r>
              <a:rPr lang="es-ES" sz="1400" dirty="0">
                <a:hlinkClick r:id="rId13"/>
              </a:rPr>
              <a:t>-Project-Antonio-Salgado/</a:t>
            </a:r>
            <a:r>
              <a:rPr lang="es-ES" sz="1400" dirty="0" err="1">
                <a:hlinkClick r:id="rId13"/>
              </a:rPr>
              <a:t>antonio</a:t>
            </a:r>
            <a:r>
              <a:rPr lang="es-ES" sz="1400" dirty="0">
                <a:hlinkClick r:id="rId13"/>
              </a:rPr>
              <a:t>-salgado-</a:t>
            </a:r>
            <a:r>
              <a:rPr lang="es-ES" sz="1400" dirty="0" err="1">
                <a:hlinkClick r:id="rId13"/>
              </a:rPr>
              <a:t>jupyter</a:t>
            </a:r>
            <a:r>
              <a:rPr lang="es-ES" sz="1400" dirty="0">
                <a:hlinkClick r:id="rId13"/>
              </a:rPr>
              <a:t>-</a:t>
            </a:r>
            <a:r>
              <a:rPr lang="es-ES" sz="1400" dirty="0" err="1">
                <a:hlinkClick r:id="rId13"/>
              </a:rPr>
              <a:t>labs-webscraping.ipynb</a:t>
            </a:r>
            <a:r>
              <a:rPr lang="es-ES" sz="1400" dirty="0">
                <a:hlinkClick r:id="rId13"/>
              </a:rPr>
              <a:t> at </a:t>
            </a:r>
            <a:r>
              <a:rPr lang="es-ES" sz="1400" dirty="0" err="1">
                <a:hlinkClick r:id="rId13"/>
              </a:rPr>
              <a:t>main</a:t>
            </a:r>
            <a:r>
              <a:rPr lang="es-ES" sz="1400" dirty="0">
                <a:hlinkClick r:id="rId13"/>
              </a:rPr>
              <a:t> · Antoniosalgado208/</a:t>
            </a:r>
            <a:r>
              <a:rPr lang="es-ES" sz="1400" dirty="0" err="1">
                <a:hlinkClick r:id="rId13"/>
              </a:rPr>
              <a:t>Capstone</a:t>
            </a:r>
            <a:r>
              <a:rPr lang="es-ES" sz="1400" dirty="0">
                <a:hlinkClick r:id="rId13"/>
              </a:rPr>
              <a:t>-Project-Antonio-Salgado · GitHub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07700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rgbClr val="0070C0"/>
                </a:solidFill>
                <a:latin typeface="+mn-lt"/>
              </a:rPr>
              <a:t>Data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Wrangling</a:t>
            </a:r>
            <a:endParaRPr lang="es-E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7E7B8D-2041-D6D9-8685-B7CF0777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520" y="1280002"/>
            <a:ext cx="10840720" cy="3248243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9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Exploratory Data Analysis </a:t>
            </a:r>
            <a:r>
              <a:rPr lang="en-US" sz="9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 database;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9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9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gathering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9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Summary launches per site, occurrences per orbit, mission outcome per orbit;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9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9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checking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9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Missing values, data type in columns, launches per site, counts per orbit type;</a:t>
            </a:r>
          </a:p>
          <a:p>
            <a:pPr lvl="1"/>
            <a:endParaRPr lang="en-US" sz="9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9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Landing outcome label </a:t>
            </a:r>
            <a:r>
              <a:rPr lang="en-US" sz="9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from outcome column</a:t>
            </a:r>
          </a:p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8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B5E913FA-3471-09B9-6FFB-0A077A7916A8}"/>
              </a:ext>
            </a:extLst>
          </p:cNvPr>
          <p:cNvSpPr/>
          <p:nvPr/>
        </p:nvSpPr>
        <p:spPr>
          <a:xfrm>
            <a:off x="1670179" y="4639847"/>
            <a:ext cx="1959429" cy="125963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EDA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06E80F1-8985-6210-A885-71F4868C330D}"/>
              </a:ext>
            </a:extLst>
          </p:cNvPr>
          <p:cNvSpPr/>
          <p:nvPr/>
        </p:nvSpPr>
        <p:spPr>
          <a:xfrm>
            <a:off x="4479523" y="4639847"/>
            <a:ext cx="1959429" cy="125963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Summary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0469A96-8C5B-A597-165F-7BAEDAFC1655}"/>
              </a:ext>
            </a:extLst>
          </p:cNvPr>
          <p:cNvSpPr/>
          <p:nvPr/>
        </p:nvSpPr>
        <p:spPr>
          <a:xfrm>
            <a:off x="7288867" y="4639847"/>
            <a:ext cx="1959429" cy="125963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Landing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Outcome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Label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215F165E-EEDF-E8C7-ACC2-7139C38091FD}"/>
              </a:ext>
            </a:extLst>
          </p:cNvPr>
          <p:cNvSpPr/>
          <p:nvPr/>
        </p:nvSpPr>
        <p:spPr>
          <a:xfrm>
            <a:off x="3671700" y="5027348"/>
            <a:ext cx="765731" cy="484632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6E0FFC7D-6693-5E73-1C35-4C6A7FFE8839}"/>
              </a:ext>
            </a:extLst>
          </p:cNvPr>
          <p:cNvSpPr/>
          <p:nvPr/>
        </p:nvSpPr>
        <p:spPr>
          <a:xfrm>
            <a:off x="6463522" y="5027348"/>
            <a:ext cx="765731" cy="484632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04EE98-329C-EA1F-034B-7229E1546068}"/>
              </a:ext>
            </a:extLst>
          </p:cNvPr>
          <p:cNvSpPr txBox="1"/>
          <p:nvPr/>
        </p:nvSpPr>
        <p:spPr>
          <a:xfrm>
            <a:off x="1174676" y="6202461"/>
            <a:ext cx="102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>
                <a:hlinkClick r:id="rId2"/>
              </a:rPr>
              <a:t>Capstone-Project-Antonio-Salgado/antonio-salgado-labs-jupyter-spacex-data_wrangling_jupyterlite.ipynb at main · Antoniosalgado208/Capstone-Project-Antonio-Salgado · GitHub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6212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A66D3F-A4D9-5AD3-16B5-8CB0478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43841"/>
            <a:ext cx="10840720" cy="843279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rgbClr val="0070C0"/>
                </a:solidFill>
                <a:latin typeface="+mn-lt"/>
              </a:rPr>
              <a:t>EDA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with</a:t>
            </a:r>
            <a:r>
              <a:rPr lang="es-ES" sz="3600" b="1" dirty="0">
                <a:solidFill>
                  <a:srgbClr val="0070C0"/>
                </a:solidFill>
                <a:latin typeface="+mn-lt"/>
              </a:rPr>
              <a:t> Data </a:t>
            </a:r>
            <a:r>
              <a:rPr lang="es-ES" sz="3600" b="1" dirty="0" err="1">
                <a:solidFill>
                  <a:srgbClr val="0070C0"/>
                </a:solidFill>
                <a:latin typeface="+mn-lt"/>
              </a:rPr>
              <a:t>Visualization</a:t>
            </a:r>
            <a:endParaRPr lang="es-E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7E7B8D-2041-D6D9-8685-B7CF0777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520" y="1322472"/>
            <a:ext cx="10515600" cy="324824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First stage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Exploratory Data Analysis on database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Second stage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Data gathering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Summary launches per site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Occurrences of each orbit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Mission outcome per orbit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Last stage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Landing outcome label from outcome column</a:t>
            </a:r>
          </a:p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1C04-A642-80FF-5B33-AE808D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03E-6916-4D8B-8C39-044220D56C61}" type="slidenum">
              <a:rPr lang="es-ES" smtClean="0"/>
              <a:t>9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C10BA0-6950-C5B8-9BBD-C0B85009D135}"/>
              </a:ext>
            </a:extLst>
          </p:cNvPr>
          <p:cNvCxnSpPr>
            <a:cxnSpLocks/>
          </p:cNvCxnSpPr>
          <p:nvPr/>
        </p:nvCxnSpPr>
        <p:spPr>
          <a:xfrm>
            <a:off x="985520" y="1168400"/>
            <a:ext cx="10368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DC60990E-1BBA-7ECE-C241-516ED52C6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105" y="4459316"/>
            <a:ext cx="8082367" cy="157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6762AF2-622F-6579-EEDE-85AF535FAD67}"/>
              </a:ext>
            </a:extLst>
          </p:cNvPr>
          <p:cNvSpPr txBox="1"/>
          <p:nvPr/>
        </p:nvSpPr>
        <p:spPr>
          <a:xfrm>
            <a:off x="838200" y="6202461"/>
            <a:ext cx="1036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 err="1">
                <a:hlinkClick r:id="rId3"/>
              </a:rPr>
              <a:t>Capstone</a:t>
            </a:r>
            <a:r>
              <a:rPr lang="es-ES" sz="1400" dirty="0">
                <a:hlinkClick r:id="rId3"/>
              </a:rPr>
              <a:t>-Project-Antonio-Salgado/</a:t>
            </a:r>
            <a:r>
              <a:rPr lang="es-ES" sz="1400" dirty="0" err="1">
                <a:hlinkClick r:id="rId3"/>
              </a:rPr>
              <a:t>jupyter-labs-eda-dataviz.ipynb.jupyterlite.ipynb</a:t>
            </a:r>
            <a:r>
              <a:rPr lang="es-ES" sz="1400" dirty="0">
                <a:hlinkClick r:id="rId3"/>
              </a:rPr>
              <a:t> at </a:t>
            </a:r>
            <a:r>
              <a:rPr lang="es-ES" sz="1400" dirty="0" err="1">
                <a:hlinkClick r:id="rId3"/>
              </a:rPr>
              <a:t>main</a:t>
            </a:r>
            <a:r>
              <a:rPr lang="es-ES" sz="1400" dirty="0">
                <a:hlinkClick r:id="rId3"/>
              </a:rPr>
              <a:t> · Antoniosalgado208/</a:t>
            </a:r>
            <a:r>
              <a:rPr lang="es-ES" sz="1400" dirty="0" err="1">
                <a:hlinkClick r:id="rId3"/>
              </a:rPr>
              <a:t>Capstone</a:t>
            </a:r>
            <a:r>
              <a:rPr lang="es-ES" sz="1400" dirty="0">
                <a:hlinkClick r:id="rId3"/>
              </a:rPr>
              <a:t>-Project-Antonio-Salgado · GitHub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530130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5728</TotalTime>
  <Words>2660</Words>
  <Application>Microsoft Office PowerPoint</Application>
  <PresentationFormat>Panorámica</PresentationFormat>
  <Paragraphs>578</Paragraphs>
  <Slides>52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8" baseType="lpstr">
      <vt:lpstr>-apple-system</vt:lpstr>
      <vt:lpstr>Arial</vt:lpstr>
      <vt:lpstr>Calibri</vt:lpstr>
      <vt:lpstr>Calibri Light</vt:lpstr>
      <vt:lpstr>Wingdings</vt:lpstr>
      <vt:lpstr>Tema de Office</vt:lpstr>
      <vt:lpstr>Winning Space Race with Data Science</vt:lpstr>
      <vt:lpstr>Outline</vt:lpstr>
      <vt:lpstr>Executive Summary</vt:lpstr>
      <vt:lpstr>Introduction</vt:lpstr>
      <vt:lpstr>Presentación de PowerPoint</vt:lpstr>
      <vt:lpstr>Summary</vt:lpstr>
      <vt:lpstr>Data Collection – SpaceX API / Web Scraping</vt:lpstr>
      <vt:lpstr>Data Wrangling</vt:lpstr>
      <vt:lpstr>EDA with Data Visualization</vt:lpstr>
      <vt:lpstr>EDA with SQL</vt:lpstr>
      <vt:lpstr>Interactive Map with Folium</vt:lpstr>
      <vt:lpstr>Dashboard with Plotly Dash</vt:lpstr>
      <vt:lpstr>Predictive Analysis</vt:lpstr>
      <vt:lpstr>Results </vt:lpstr>
      <vt:lpstr>Results</vt:lpstr>
      <vt:lpstr>Presentación de PowerPoint</vt:lpstr>
      <vt:lpstr>EDA with SQL</vt:lpstr>
      <vt:lpstr>EDA with SQL</vt:lpstr>
      <vt:lpstr>EDA with SQL</vt:lpstr>
      <vt:lpstr>EDA with SQL</vt:lpstr>
      <vt:lpstr>Flight Number vs Launch Site</vt:lpstr>
      <vt:lpstr>Payload vs Launch Site</vt:lpstr>
      <vt:lpstr>Payload vs Flight Number</vt:lpstr>
      <vt:lpstr>Success Rate vs Orbit Type</vt:lpstr>
      <vt:lpstr>Flight Number vs Orbit Type</vt:lpstr>
      <vt:lpstr>Payload vs Orbit Type</vt:lpstr>
      <vt:lpstr>Launch Success Yearly Trend</vt:lpstr>
      <vt:lpstr>All Launch names</vt:lpstr>
      <vt:lpstr>Launch sites names starting with “CCA”</vt:lpstr>
      <vt:lpstr>4.2. Total payload mass</vt:lpstr>
      <vt:lpstr>Average Payload Mass</vt:lpstr>
      <vt:lpstr>First successful landing date</vt:lpstr>
      <vt:lpstr>Successful Drone landing. 4000 / 6000 mass</vt:lpstr>
      <vt:lpstr>Quantity of Successful / Failure missions</vt:lpstr>
      <vt:lpstr>Boosters carried maximum payload</vt:lpstr>
      <vt:lpstr>2015 Launch records</vt:lpstr>
      <vt:lpstr>Landing outcomes ranking</vt:lpstr>
      <vt:lpstr>Presentación de PowerPoint</vt:lpstr>
      <vt:lpstr>All launch sites proximity analysis</vt:lpstr>
      <vt:lpstr>Launch outcomes by site</vt:lpstr>
      <vt:lpstr>Logistics and safety</vt:lpstr>
      <vt:lpstr>Presentación de PowerPoint</vt:lpstr>
      <vt:lpstr>4.2. Dashboard with Plotly Dash</vt:lpstr>
      <vt:lpstr>4.2. Dashboard with Plotly Dash</vt:lpstr>
      <vt:lpstr>4.2. Dashboard with Plotly Dash</vt:lpstr>
      <vt:lpstr>Presentación de PowerPoint</vt:lpstr>
      <vt:lpstr>Classification Accuracy</vt:lpstr>
      <vt:lpstr>Predictive Analysis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Salgado</dc:creator>
  <cp:lastModifiedBy>Antonio Salgado</cp:lastModifiedBy>
  <cp:revision>42</cp:revision>
  <cp:lastPrinted>2023-06-06T19:37:28Z</cp:lastPrinted>
  <dcterms:created xsi:type="dcterms:W3CDTF">2023-05-23T14:52:48Z</dcterms:created>
  <dcterms:modified xsi:type="dcterms:W3CDTF">2023-06-10T11:09:34Z</dcterms:modified>
</cp:coreProperties>
</file>