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4288E-50D8-6F0B-636C-E36BC2C0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5CFBD-B704-D79E-DD20-1E7E3A42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39939-966E-4049-BD2F-B7D4743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F183E-1B81-3FBA-5538-AD609AC1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5C42F-F79C-87A6-613C-89901AD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04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9B0B0-A3AC-7A81-FBB0-71B6A0C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27C3F1-E221-DF42-C9CA-2E3F202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0A34E7-2970-8251-BDEB-A778D298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19005-AB7A-0A5F-792C-1CE4C1EB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33A12-937E-353F-9D42-93A95035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7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4971C-8FD0-E437-C832-5E5BCDC2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462807-2570-81E7-F492-B95FBFFE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D2284-F18A-8B2F-E6D8-792C5B30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6C5EA-4630-8E7D-FB45-586BFDE2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1FD62-E03B-DE4A-FB74-434CBB18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74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32D08-4051-0BCA-BD35-0343AD56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8B951-A6C3-469D-CEC4-4436F990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6A869-ACC2-6A2D-2933-7869FF1F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7F8B8-3E8C-CD12-539B-93D481B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1685D-0C16-9386-FF85-B5C23B79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2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E603-AF7C-35CC-8A56-5C1D889B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608FF9-124E-FBF4-D735-0A6483A8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90268-D497-1BD0-6E4B-05F0C583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C00B2-B857-11CD-1518-EB3ACA91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8548B-86DA-AA01-B196-D25F472F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51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4160-3A71-07A9-10A2-D91F7C5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1D31B-6F59-E26E-EA4C-4FA180BC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ACC02-69CC-A27E-8101-2C6D4072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7D21EF-4557-4857-CF88-77AD63DF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E848E-4F41-98A3-CB08-52586DE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EB090-E9D2-932A-37A4-C2C0A4FE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61108-C5F1-72B9-64BD-47D49EB2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39F4E-E8F6-7879-8ABA-08A4D110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0A21C6-E879-1670-3EE0-49216E425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320B58-3066-C49D-F18C-27F12DB2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5132EC-A825-364E-E5D3-517F0776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57773C-83DB-A87D-E044-4BC6659C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D56C6-82C7-FE1F-C805-FFBDCDE5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A1D71B-6619-4077-1DDA-A6315E88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62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9A5B1-800A-E9C6-81D1-FCA0FFD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67794-1B2A-142A-DB4F-409BC65E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F15A5E-7386-33D3-6126-4CBDDB0C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5AC615-61C6-F675-FAB9-35334BFB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5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F746E4-F8D2-F5BF-DA51-B0FCF1D7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BAECDC-4819-8F9E-FB40-D7E000F2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43348C-9FB6-1296-A3C1-36E8081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8EEA3-BA07-F130-3619-BEF2C71B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5F646-4DBE-F808-0C6F-24D4ADB2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89E8AD-BCF6-7314-92F1-F127EED7F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56935B-771D-401F-E1B3-9397B085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5732A9-5FFC-41AC-4815-4F717E32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99DE4-422B-7786-4D2A-80EE3EA0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38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E5231-1347-D9FE-28E6-15A40189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BF4E11-2939-DDB2-E072-A9A7DBFEB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203DBD-AC0D-3250-866D-272F6A6BF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07E73E-E1D1-9C9C-96C5-E21C4DA3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2D143-E1CB-43A4-AABF-5CB08BDE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78166-C909-AEDA-5695-02130C9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9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5659D-4D2F-9496-2E73-E6C2C62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6A2A9-FD55-2787-2DF9-FD80109C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17EA8-B60E-9CF7-61C0-627FE8001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408F-1B80-4446-AF26-857D698F69CA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01140-165B-FD6B-BC23-B65AEA9E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B7F6C-8052-8635-74D0-D5028800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F140-0495-485B-B203-89DD904B0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7FD878-BB97-08DE-2EF5-F6A3C6082BB6}"/>
              </a:ext>
            </a:extLst>
          </p:cNvPr>
          <p:cNvSpPr txBox="1"/>
          <p:nvPr/>
        </p:nvSpPr>
        <p:spPr>
          <a:xfrm>
            <a:off x="2890158" y="1826081"/>
            <a:ext cx="609755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sz="2800" b="1" dirty="0"/>
          </a:p>
          <a:p>
            <a:pPr algn="ctr"/>
            <a:r>
              <a:rPr lang="es-ES" sz="3200" b="1" dirty="0" err="1"/>
              <a:t>Capstone</a:t>
            </a:r>
            <a:r>
              <a:rPr lang="es-ES" sz="3200" b="1" dirty="0"/>
              <a:t> Project</a:t>
            </a:r>
          </a:p>
          <a:p>
            <a:pPr algn="ctr"/>
            <a:endParaRPr lang="es-ES" sz="2800" b="1" dirty="0"/>
          </a:p>
          <a:p>
            <a:pPr algn="ctr"/>
            <a:r>
              <a:rPr lang="es-ES" sz="2800" b="1" dirty="0" err="1"/>
              <a:t>Introduction</a:t>
            </a:r>
            <a:r>
              <a:rPr lang="es-ES" sz="2800" b="1" dirty="0"/>
              <a:t> and </a:t>
            </a:r>
            <a:r>
              <a:rPr lang="es-ES" sz="2800" b="1" dirty="0" err="1"/>
              <a:t>Summary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24138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5BC69E78-CEC2-D673-643E-4C992CC5EA1F}"/>
              </a:ext>
            </a:extLst>
          </p:cNvPr>
          <p:cNvGrpSpPr/>
          <p:nvPr/>
        </p:nvGrpSpPr>
        <p:grpSpPr>
          <a:xfrm>
            <a:off x="2097055" y="1863361"/>
            <a:ext cx="8222602" cy="3790790"/>
            <a:chOff x="1929104" y="1574112"/>
            <a:chExt cx="8222602" cy="379079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C8D3DE7-7F2A-996A-8501-85B3F64430F2}"/>
                </a:ext>
              </a:extLst>
            </p:cNvPr>
            <p:cNvSpPr txBox="1"/>
            <p:nvPr/>
          </p:nvSpPr>
          <p:spPr>
            <a:xfrm>
              <a:off x="1929104" y="2299128"/>
              <a:ext cx="822260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Analyze the convenience (or not) of creating the new start up: </a:t>
              </a:r>
              <a:r>
                <a:rPr lang="en-US" sz="1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SpaceY</a:t>
              </a:r>
              <a:endParaRPr lang="en-US" sz="1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Consider the current SpaceX market dominance as key factor to overcome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62M$ SpaceX launch cost (reusing first stage) vs 165M$ competitors cost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91E7756-B128-8B34-F332-FEE501BB4637}"/>
                </a:ext>
              </a:extLst>
            </p:cNvPr>
            <p:cNvSpPr txBox="1"/>
            <p:nvPr/>
          </p:nvSpPr>
          <p:spPr>
            <a:xfrm>
              <a:off x="1929104" y="4164573"/>
              <a:ext cx="749481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Launches cost estimation, based on first stage successful landing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Best place for launching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Predict launching success to bid against SpaceX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endPara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208251-C804-0B22-B28E-A4DFA865CB59}"/>
                </a:ext>
              </a:extLst>
            </p:cNvPr>
            <p:cNvSpPr txBox="1"/>
            <p:nvPr/>
          </p:nvSpPr>
          <p:spPr>
            <a:xfrm>
              <a:off x="2041072" y="1574112"/>
              <a:ext cx="6097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Objective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DDFAD9C-7938-9CC2-430D-FCC6171E0094}"/>
                </a:ext>
              </a:extLst>
            </p:cNvPr>
            <p:cNvSpPr txBox="1"/>
            <p:nvPr/>
          </p:nvSpPr>
          <p:spPr>
            <a:xfrm>
              <a:off x="2041072" y="3484521"/>
              <a:ext cx="6097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Key points to address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007576-D181-A797-DC80-5A5948812E31}"/>
              </a:ext>
            </a:extLst>
          </p:cNvPr>
          <p:cNvSpPr txBox="1"/>
          <p:nvPr/>
        </p:nvSpPr>
        <p:spPr>
          <a:xfrm>
            <a:off x="4538176" y="832505"/>
            <a:ext cx="283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/>
              <a:t>Introduction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763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3768420-C411-939B-9C13-F8C5E5FBE04E}"/>
              </a:ext>
            </a:extLst>
          </p:cNvPr>
          <p:cNvSpPr txBox="1"/>
          <p:nvPr/>
        </p:nvSpPr>
        <p:spPr>
          <a:xfrm>
            <a:off x="1546546" y="2003108"/>
            <a:ext cx="925830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Available data were analyzed with different methodologies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scraping and SpaceX API, in the Data Collection first step;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wrangling, data visualization and interactive visual analytics, in the EDA second step;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Learning, in the Prediction last step. Decision Tree algorithm (83% accuracy) chosen as predictive tool.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Valuable data were collected from different public sources;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features to predict launchings success were identified with EDA;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Factors considered: payload, launch site, orbit type,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to predict and manage this opportunity was developed using Machine Learning Prediction.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143E72-A80D-57CE-C1D8-C58525A30D23}"/>
              </a:ext>
            </a:extLst>
          </p:cNvPr>
          <p:cNvSpPr txBox="1"/>
          <p:nvPr/>
        </p:nvSpPr>
        <p:spPr>
          <a:xfrm>
            <a:off x="4124712" y="897820"/>
            <a:ext cx="352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Executive </a:t>
            </a:r>
            <a:r>
              <a:rPr lang="es-ES" sz="3200" b="1" dirty="0" err="1"/>
              <a:t>Summary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86622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8064483-B4D2-0D54-5A82-59518FA2C99E}"/>
              </a:ext>
            </a:extLst>
          </p:cNvPr>
          <p:cNvGrpSpPr/>
          <p:nvPr/>
        </p:nvGrpSpPr>
        <p:grpSpPr>
          <a:xfrm>
            <a:off x="2003749" y="1732472"/>
            <a:ext cx="8614488" cy="4312410"/>
            <a:chOff x="2013079" y="1440084"/>
            <a:chExt cx="8614488" cy="4312410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88A919BE-5978-887C-E115-C8613F489602}"/>
                </a:ext>
              </a:extLst>
            </p:cNvPr>
            <p:cNvSpPr txBox="1"/>
            <p:nvPr/>
          </p:nvSpPr>
          <p:spPr>
            <a:xfrm>
              <a:off x="2013079" y="1440084"/>
              <a:ext cx="8614488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Collection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ML model building through calls to SpaceX API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Web Scraping was performed using Wikipedia 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wrangling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uniformed tagging with landing results and device summary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Exploratory data analysis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(EDA) using visualization and SQL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7912E01-FEEA-22C1-7BAC-544AF941FD30}"/>
                </a:ext>
              </a:extLst>
            </p:cNvPr>
            <p:cNvSpPr txBox="1"/>
            <p:nvPr/>
          </p:nvSpPr>
          <p:spPr>
            <a:xfrm>
              <a:off x="2013079" y="3998168"/>
              <a:ext cx="795201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Interactive visual analyti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cs using Folium and </a:t>
              </a:r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Plotly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Dash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Predictive analysis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using classification models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collected normalized and divided in training and test data sets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Evaluated by four different classification models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evaluated with different parameters combinations </a:t>
              </a: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E2D81D88-49B7-AC90-C854-27AB28EDA803}"/>
              </a:ext>
            </a:extLst>
          </p:cNvPr>
          <p:cNvSpPr txBox="1"/>
          <p:nvPr/>
        </p:nvSpPr>
        <p:spPr>
          <a:xfrm>
            <a:off x="4147651" y="813118"/>
            <a:ext cx="389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      </a:t>
            </a:r>
            <a:r>
              <a:rPr lang="es-ES" sz="3200" b="1" dirty="0" err="1"/>
              <a:t>Summary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65184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256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Salgado</dc:creator>
  <cp:lastModifiedBy>Antonio Salgado</cp:lastModifiedBy>
  <cp:revision>1</cp:revision>
  <dcterms:created xsi:type="dcterms:W3CDTF">2023-06-10T13:46:02Z</dcterms:created>
  <dcterms:modified xsi:type="dcterms:W3CDTF">2023-06-10T14:09:39Z</dcterms:modified>
</cp:coreProperties>
</file>