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00" r:id="rId4"/>
    <p:sldId id="278" r:id="rId5"/>
    <p:sldId id="277" r:id="rId6"/>
    <p:sldId id="309" r:id="rId7"/>
    <p:sldId id="311" r:id="rId8"/>
    <p:sldId id="312" r:id="rId9"/>
    <p:sldId id="328" r:id="rId10"/>
    <p:sldId id="301" r:id="rId11"/>
    <p:sldId id="306" r:id="rId12"/>
    <p:sldId id="327" r:id="rId13"/>
    <p:sldId id="303" r:id="rId14"/>
    <p:sldId id="307" r:id="rId15"/>
    <p:sldId id="297" r:id="rId16"/>
    <p:sldId id="313" r:id="rId17"/>
    <p:sldId id="314" r:id="rId18"/>
    <p:sldId id="315" r:id="rId19"/>
    <p:sldId id="316" r:id="rId20"/>
    <p:sldId id="317" r:id="rId21"/>
    <p:sldId id="329" r:id="rId22"/>
    <p:sldId id="290" r:id="rId23"/>
    <p:sldId id="289" r:id="rId24"/>
    <p:sldId id="319" r:id="rId25"/>
    <p:sldId id="320" r:id="rId26"/>
    <p:sldId id="321" r:id="rId27"/>
    <p:sldId id="322" r:id="rId28"/>
    <p:sldId id="323" r:id="rId29"/>
    <p:sldId id="324" r:id="rId30"/>
    <p:sldId id="325" r:id="rId31"/>
    <p:sldId id="326" r:id="rId32"/>
    <p:sldId id="286" r:id="rId33"/>
    <p:sldId id="294" r:id="rId34"/>
    <p:sldId id="318"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46AF-1FF8-1F60-2061-ECE49748E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2FB99C0-D42B-B23F-84E3-D297DD7D8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FB90E1-BA1F-06C0-9717-1755E684E576}"/>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5" name="Footer Placeholder 4">
            <a:extLst>
              <a:ext uri="{FF2B5EF4-FFF2-40B4-BE49-F238E27FC236}">
                <a16:creationId xmlns:a16="http://schemas.microsoft.com/office/drawing/2014/main" id="{FFA671E4-F7DF-15DE-6B1F-D53C1F2144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84FB9C-EAB0-314A-48ED-7B280E148FA1}"/>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70737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9DF0-D862-9B68-59FA-D4002A0050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323E29-C476-10F0-5D6F-9DB73C40B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88B7B0-06A6-4E59-94C4-5B0BD01046EC}"/>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5" name="Footer Placeholder 4">
            <a:extLst>
              <a:ext uri="{FF2B5EF4-FFF2-40B4-BE49-F238E27FC236}">
                <a16:creationId xmlns:a16="http://schemas.microsoft.com/office/drawing/2014/main" id="{9B1ABE8D-4FB4-5D05-A5F4-41F669E09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C93D5B-E177-F1A3-F489-EC756DA00DD7}"/>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64376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1040A-68A6-C88B-FEC4-036C277909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39C98C-5D23-7577-0D1A-9CAF0FE194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F02105-EE0D-8204-58FF-43C14495CCAC}"/>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5" name="Footer Placeholder 4">
            <a:extLst>
              <a:ext uri="{FF2B5EF4-FFF2-40B4-BE49-F238E27FC236}">
                <a16:creationId xmlns:a16="http://schemas.microsoft.com/office/drawing/2014/main" id="{B4CA774B-B96B-1AC4-5C4B-8D6B599806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496E84-61BF-0641-924F-E26A91D8A692}"/>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303995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6F7F-6777-93E9-3C01-CA6F3BC4E4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FAC69F-6D6A-E2FA-C126-9EACD8545B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719AC3-D7DB-FE82-B142-89D193A21A74}"/>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5" name="Footer Placeholder 4">
            <a:extLst>
              <a:ext uri="{FF2B5EF4-FFF2-40B4-BE49-F238E27FC236}">
                <a16:creationId xmlns:a16="http://schemas.microsoft.com/office/drawing/2014/main" id="{B18DE772-1D97-9E44-44A9-358BF5C2A9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F2FADA-00C3-D2F8-905F-80FB828841C9}"/>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294054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375E-2177-38CF-5854-9709C1970C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7DE578C-3957-47AC-18A6-B5F4FE9E3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5B47E3-9F94-9007-6BDF-BC55F2E04180}"/>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5" name="Footer Placeholder 4">
            <a:extLst>
              <a:ext uri="{FF2B5EF4-FFF2-40B4-BE49-F238E27FC236}">
                <a16:creationId xmlns:a16="http://schemas.microsoft.com/office/drawing/2014/main" id="{EF40C67E-A78E-2C4C-AC3B-ABDF6CD474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95C00-5C69-7FAD-9204-531BCF5FA760}"/>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108326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8CD7-7DCB-F5B5-57DE-FFA89418857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3B0FCE-ADAC-160D-786E-DF7FEC9A9C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63F3434-088A-6EE7-3B2A-9B4A50910C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193482D-9096-DA84-EA04-1AAF98DEC762}"/>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6" name="Footer Placeholder 5">
            <a:extLst>
              <a:ext uri="{FF2B5EF4-FFF2-40B4-BE49-F238E27FC236}">
                <a16:creationId xmlns:a16="http://schemas.microsoft.com/office/drawing/2014/main" id="{B0789374-9539-CE6E-664A-B1F7DFCA1F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4A87E0-A1FB-59BC-5E74-24DB8772A951}"/>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90073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E8E2-6C56-7936-C454-F3A282B517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8C6152-4C39-FB9D-8358-842B1AE9F7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97A82-B69E-FD84-5741-8C517E7B95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E1B6E6-4883-7E52-C6CC-B411C472BF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996FD1-C37A-6EA2-ADE0-7A38EAD404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0A00987-4C75-1081-45FB-D8F7E76378C8}"/>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8" name="Footer Placeholder 7">
            <a:extLst>
              <a:ext uri="{FF2B5EF4-FFF2-40B4-BE49-F238E27FC236}">
                <a16:creationId xmlns:a16="http://schemas.microsoft.com/office/drawing/2014/main" id="{9E914098-FC98-EA46-B7CA-D63DAE0E13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607FD5E-42B1-6616-E61E-A3A1D86ED6F0}"/>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93809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BCB6-2427-1446-4BAB-4A46F37826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25C7AE-DB02-13E2-E40E-4A71D78E10D0}"/>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4" name="Footer Placeholder 3">
            <a:extLst>
              <a:ext uri="{FF2B5EF4-FFF2-40B4-BE49-F238E27FC236}">
                <a16:creationId xmlns:a16="http://schemas.microsoft.com/office/drawing/2014/main" id="{471416F3-F86D-6954-9E45-3943CB04ABF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CA499F2-4073-E709-F97D-01FC3EC695B4}"/>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230104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D1A8D-19B1-A613-E907-575031241455}"/>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3" name="Footer Placeholder 2">
            <a:extLst>
              <a:ext uri="{FF2B5EF4-FFF2-40B4-BE49-F238E27FC236}">
                <a16:creationId xmlns:a16="http://schemas.microsoft.com/office/drawing/2014/main" id="{1BC6EF9F-331C-9456-0779-76C66937ECA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FAA581-63EA-D65A-FBED-72A37926989C}"/>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126232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517A-B1D3-C73C-EB28-D78928910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25E686-4170-A414-704E-815AFC8838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32553D-40B2-657C-1747-7ABEC18BE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CE108-DCEE-CD30-6A8A-76DF75546EC9}"/>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6" name="Footer Placeholder 5">
            <a:extLst>
              <a:ext uri="{FF2B5EF4-FFF2-40B4-BE49-F238E27FC236}">
                <a16:creationId xmlns:a16="http://schemas.microsoft.com/office/drawing/2014/main" id="{A02B7360-2F73-9BA9-7EF6-CE9791B59E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481B83-9DD8-2551-7F28-13C0CE0B77B2}"/>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7812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2949-AF94-66BC-1819-5B249CFF5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6A0473-21D2-F3C4-5464-AFE698832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72EC92-6308-48E9-95BE-D0CDDCF5A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E712E-8310-D6DC-A975-111F250C6E5C}"/>
              </a:ext>
            </a:extLst>
          </p:cNvPr>
          <p:cNvSpPr>
            <a:spLocks noGrp="1"/>
          </p:cNvSpPr>
          <p:nvPr>
            <p:ph type="dt" sz="half" idx="10"/>
          </p:nvPr>
        </p:nvSpPr>
        <p:spPr/>
        <p:txBody>
          <a:bodyPr/>
          <a:lstStyle/>
          <a:p>
            <a:fld id="{55AA18B5-A22F-4D66-8665-C60300B18193}" type="datetimeFigureOut">
              <a:rPr lang="en-GB" smtClean="0"/>
              <a:t>11/06/2024</a:t>
            </a:fld>
            <a:endParaRPr lang="en-GB"/>
          </a:p>
        </p:txBody>
      </p:sp>
      <p:sp>
        <p:nvSpPr>
          <p:cNvPr id="6" name="Footer Placeholder 5">
            <a:extLst>
              <a:ext uri="{FF2B5EF4-FFF2-40B4-BE49-F238E27FC236}">
                <a16:creationId xmlns:a16="http://schemas.microsoft.com/office/drawing/2014/main" id="{C4C503BB-1FA5-B03D-7D6F-49E63F2194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96D272-F118-8F7B-52AD-C90972E61DB8}"/>
              </a:ext>
            </a:extLst>
          </p:cNvPr>
          <p:cNvSpPr>
            <a:spLocks noGrp="1"/>
          </p:cNvSpPr>
          <p:nvPr>
            <p:ph type="sldNum" sz="quarter" idx="12"/>
          </p:nvPr>
        </p:nvSpPr>
        <p:spPr/>
        <p:txBody>
          <a:bodyPr/>
          <a:lstStyle/>
          <a:p>
            <a:fld id="{C4C0AA49-1DDC-43BA-949B-0D5EF3AD329C}" type="slidenum">
              <a:rPr lang="en-GB" smtClean="0"/>
              <a:t>‹#›</a:t>
            </a:fld>
            <a:endParaRPr lang="en-GB"/>
          </a:p>
        </p:txBody>
      </p:sp>
    </p:spTree>
    <p:extLst>
      <p:ext uri="{BB962C8B-B14F-4D97-AF65-F5344CB8AC3E}">
        <p14:creationId xmlns:p14="http://schemas.microsoft.com/office/powerpoint/2010/main" val="380248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4F84D-D707-A0B5-6A79-CA6E6FB42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DB04AF-A4EA-6A17-F87B-A7CB9C07F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989A3D-C473-FEEE-DEAF-B9482F1CDF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A18B5-A22F-4D66-8665-C60300B18193}" type="datetimeFigureOut">
              <a:rPr lang="en-GB" smtClean="0"/>
              <a:t>11/06/2024</a:t>
            </a:fld>
            <a:endParaRPr lang="en-GB"/>
          </a:p>
        </p:txBody>
      </p:sp>
      <p:sp>
        <p:nvSpPr>
          <p:cNvPr id="5" name="Footer Placeholder 4">
            <a:extLst>
              <a:ext uri="{FF2B5EF4-FFF2-40B4-BE49-F238E27FC236}">
                <a16:creationId xmlns:a16="http://schemas.microsoft.com/office/drawing/2014/main" id="{8CD2C42B-9110-FB99-819E-ABDEAED86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48EF98E-1781-EF8C-CD5E-A0BF90BA0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0AA49-1DDC-43BA-949B-0D5EF3AD329C}" type="slidenum">
              <a:rPr lang="en-GB" smtClean="0"/>
              <a:t>‹#›</a:t>
            </a:fld>
            <a:endParaRPr lang="en-GB"/>
          </a:p>
        </p:txBody>
      </p:sp>
    </p:spTree>
    <p:extLst>
      <p:ext uri="{BB962C8B-B14F-4D97-AF65-F5344CB8AC3E}">
        <p14:creationId xmlns:p14="http://schemas.microsoft.com/office/powerpoint/2010/main" val="2049773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and tablet icons&#10;&#10;Description automatically generated with medium confidence">
            <a:extLst>
              <a:ext uri="{FF2B5EF4-FFF2-40B4-BE49-F238E27FC236}">
                <a16:creationId xmlns:a16="http://schemas.microsoft.com/office/drawing/2014/main" id="{FE705F36-D17D-75E4-63D6-5D2093FEB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63"/>
            <a:ext cx="12192000" cy="6858000"/>
          </a:xfrm>
          <a:prstGeom prst="rect">
            <a:avLst/>
          </a:prstGeom>
        </p:spPr>
      </p:pic>
      <p:sp>
        <p:nvSpPr>
          <p:cNvPr id="2" name="Rectangle: Single Corner Rounded 1">
            <a:extLst>
              <a:ext uri="{FF2B5EF4-FFF2-40B4-BE49-F238E27FC236}">
                <a16:creationId xmlns:a16="http://schemas.microsoft.com/office/drawing/2014/main" id="{4F867746-98F4-480F-F389-A3BF6018A40C}"/>
              </a:ext>
            </a:extLst>
          </p:cNvPr>
          <p:cNvSpPr/>
          <p:nvPr/>
        </p:nvSpPr>
        <p:spPr>
          <a:xfrm>
            <a:off x="4793672" y="3283527"/>
            <a:ext cx="1828800" cy="942109"/>
          </a:xfrm>
          <a:prstGeom prst="round1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Questions Bank Generation System</a:t>
            </a:r>
            <a:endParaRPr lang="ar-EG" dirty="0"/>
          </a:p>
        </p:txBody>
      </p:sp>
      <p:pic>
        <p:nvPicPr>
          <p:cNvPr id="3" name="image1.png">
            <a:extLst>
              <a:ext uri="{FF2B5EF4-FFF2-40B4-BE49-F238E27FC236}">
                <a16:creationId xmlns:a16="http://schemas.microsoft.com/office/drawing/2014/main" id="{5A32911C-E970-DCFA-A2C5-DC39318CB9F7}"/>
              </a:ext>
            </a:extLst>
          </p:cNvPr>
          <p:cNvPicPr/>
          <p:nvPr/>
        </p:nvPicPr>
        <p:blipFill>
          <a:blip r:embed="rId3"/>
          <a:srcRect/>
          <a:stretch>
            <a:fillRect/>
          </a:stretch>
        </p:blipFill>
        <p:spPr>
          <a:xfrm>
            <a:off x="103516" y="374418"/>
            <a:ext cx="3360119" cy="1495946"/>
          </a:xfrm>
          <a:prstGeom prst="rect">
            <a:avLst/>
          </a:prstGeom>
          <a:ln/>
        </p:spPr>
      </p:pic>
      <p:sp>
        <p:nvSpPr>
          <p:cNvPr id="6" name="Rectangle 5">
            <a:extLst>
              <a:ext uri="{FF2B5EF4-FFF2-40B4-BE49-F238E27FC236}">
                <a16:creationId xmlns:a16="http://schemas.microsoft.com/office/drawing/2014/main" id="{642A3EA6-45DD-9E68-4C7F-2BD1E00865E8}"/>
              </a:ext>
            </a:extLst>
          </p:cNvPr>
          <p:cNvSpPr/>
          <p:nvPr/>
        </p:nvSpPr>
        <p:spPr>
          <a:xfrm>
            <a:off x="9036426" y="5921607"/>
            <a:ext cx="2836920" cy="923330"/>
          </a:xfrm>
          <a:prstGeom prst="rect">
            <a:avLst/>
          </a:prstGeom>
        </p:spPr>
        <p:txBody>
          <a:bodyPr wrap="square">
            <a:spAutoFit/>
          </a:bodyPr>
          <a:lstStyle/>
          <a:p>
            <a:r>
              <a:rPr lang="en-US" dirty="0">
                <a:solidFill>
                  <a:schemeClr val="bg1">
                    <a:lumMod val="50000"/>
                  </a:schemeClr>
                </a:solidFill>
              </a:rPr>
              <a:t>Graduation Project </a:t>
            </a:r>
          </a:p>
          <a:p>
            <a:r>
              <a:rPr lang="en-US" dirty="0">
                <a:solidFill>
                  <a:schemeClr val="bg1">
                    <a:lumMod val="50000"/>
                  </a:schemeClr>
                </a:solidFill>
              </a:rPr>
              <a:t>Academic Year 2023-2024 </a:t>
            </a:r>
          </a:p>
          <a:p>
            <a:r>
              <a:rPr lang="en-US" dirty="0">
                <a:solidFill>
                  <a:schemeClr val="bg1">
                    <a:lumMod val="50000"/>
                  </a:schemeClr>
                </a:solidFill>
              </a:rPr>
              <a:t>Midyear Presentation </a:t>
            </a:r>
          </a:p>
        </p:txBody>
      </p:sp>
    </p:spTree>
    <p:extLst>
      <p:ext uri="{BB962C8B-B14F-4D97-AF65-F5344CB8AC3E}">
        <p14:creationId xmlns:p14="http://schemas.microsoft.com/office/powerpoint/2010/main" val="3403934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D0C142A-6F7E-40AA-B2B5-1B6E827B2938}"/>
              </a:ext>
            </a:extLst>
          </p:cNvPr>
          <p:cNvSpPr txBox="1">
            <a:spLocks/>
          </p:cNvSpPr>
          <p:nvPr/>
        </p:nvSpPr>
        <p:spPr>
          <a:xfrm>
            <a:off x="473419" y="1376653"/>
            <a:ext cx="6399576" cy="41928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3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The students</a:t>
            </a:r>
            <a:r>
              <a:rPr lang="en-US" sz="3600"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a:t>
            </a:r>
          </a:p>
          <a:p>
            <a:pPr marL="0" indent="0">
              <a:buNone/>
            </a:pPr>
            <a:endParaRPr lang="en-US" sz="36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dirty="0">
                <a:effectLst/>
                <a:latin typeface="Calibri" panose="020F0502020204030204" pitchFamily="34" charset="0"/>
                <a:ea typeface="Calibri" panose="020F0502020204030204" pitchFamily="34" charset="0"/>
                <a:cs typeface="Arial" panose="020B0604020202020204" pitchFamily="34" charset="0"/>
              </a:rPr>
              <a:t>If you student you need to get a large number of diverse questions that cover all aspects of the topic you are searching for without frequenting many sites that repeat the same questions on different sites, which wastes a lot of your study time.</a:t>
            </a:r>
          </a:p>
          <a:p>
            <a:pPr marL="0" indent="0">
              <a:buNone/>
            </a:pPr>
            <a:endParaRPr lang="en-US" sz="36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6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600" dirty="0"/>
          </a:p>
          <a:p>
            <a:pPr marL="0" indent="0">
              <a:buFont typeface="Arial" panose="020B0604020202020204" pitchFamily="34" charset="0"/>
              <a:buNone/>
            </a:pPr>
            <a:endParaRPr lang="en-US" dirty="0"/>
          </a:p>
        </p:txBody>
      </p:sp>
      <p:pic>
        <p:nvPicPr>
          <p:cNvPr id="6" name="Picture 5">
            <a:extLst>
              <a:ext uri="{FF2B5EF4-FFF2-40B4-BE49-F238E27FC236}">
                <a16:creationId xmlns:a16="http://schemas.microsoft.com/office/drawing/2014/main" id="{D016FBE0-E22A-4AEE-BE7D-7427D1AA8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7375" y="1623752"/>
            <a:ext cx="3946151" cy="3469341"/>
          </a:xfrm>
          <a:prstGeom prst="rect">
            <a:avLst/>
          </a:prstGeom>
        </p:spPr>
      </p:pic>
    </p:spTree>
    <p:extLst>
      <p:ext uri="{BB962C8B-B14F-4D97-AF65-F5344CB8AC3E}">
        <p14:creationId xmlns:p14="http://schemas.microsoft.com/office/powerpoint/2010/main" val="134991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1FCB75-8BE7-4561-8A57-01F357B8D3F0}"/>
              </a:ext>
            </a:extLst>
          </p:cNvPr>
          <p:cNvSpPr txBox="1"/>
          <p:nvPr/>
        </p:nvSpPr>
        <p:spPr>
          <a:xfrm>
            <a:off x="426070" y="939201"/>
            <a:ext cx="6938682" cy="3966470"/>
          </a:xfrm>
          <a:prstGeom prst="rect">
            <a:avLst/>
          </a:prstGeom>
          <a:noFill/>
        </p:spPr>
        <p:txBody>
          <a:bodyPr wrap="square">
            <a:spAutoFit/>
          </a:bodyPr>
          <a:lstStyle/>
          <a:p>
            <a:pPr>
              <a:buFont typeface="Wingdings" panose="05000000000000000000" pitchFamily="2" charset="2"/>
              <a:buChar char="q"/>
            </a:pPr>
            <a:r>
              <a:rPr lang="en-US" sz="3600"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professors </a:t>
            </a:r>
            <a:r>
              <a:rPr lang="en-US" sz="3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and </a:t>
            </a:r>
            <a:r>
              <a:rPr lang="en-US" sz="3600"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teachers:</a:t>
            </a:r>
          </a:p>
          <a:p>
            <a:endParaRPr lang="en-US" sz="3600" b="1" dirty="0">
              <a:solidFill>
                <a:schemeClr val="accent2"/>
              </a:solidFill>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2800" dirty="0" smtClean="0">
                <a:effectLst/>
                <a:latin typeface="Calibri" panose="020F0502020204030204" pitchFamily="34" charset="0"/>
                <a:ea typeface="Calibri" panose="020F0502020204030204" pitchFamily="34" charset="0"/>
                <a:cs typeface="Arial" panose="020B0604020202020204" pitchFamily="34" charset="0"/>
              </a:rPr>
              <a:t>If </a:t>
            </a:r>
            <a:r>
              <a:rPr lang="en-US" sz="2800" dirty="0">
                <a:effectLst/>
                <a:latin typeface="Calibri" panose="020F0502020204030204" pitchFamily="34" charset="0"/>
                <a:ea typeface="Calibri" panose="020F0502020204030204" pitchFamily="34" charset="0"/>
                <a:cs typeface="Arial" panose="020B0604020202020204" pitchFamily="34" charset="0"/>
              </a:rPr>
              <a:t>you are a university doctor or teacher, you want to get a large number of diverse questions that have the same efficiency and different numbers that cover all aspects of the topic, but this will cost you a lot of time and effort.</a:t>
            </a:r>
          </a:p>
        </p:txBody>
      </p:sp>
      <p:pic>
        <p:nvPicPr>
          <p:cNvPr id="5" name="Picture 4">
            <a:extLst>
              <a:ext uri="{FF2B5EF4-FFF2-40B4-BE49-F238E27FC236}">
                <a16:creationId xmlns:a16="http://schemas.microsoft.com/office/drawing/2014/main" id="{12E4B147-A96D-439D-A465-A76A45BA3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8598" y="939201"/>
            <a:ext cx="4733365" cy="4568236"/>
          </a:xfrm>
          <a:prstGeom prst="rect">
            <a:avLst/>
          </a:prstGeom>
        </p:spPr>
      </p:pic>
    </p:spTree>
    <p:extLst>
      <p:ext uri="{BB962C8B-B14F-4D97-AF65-F5344CB8AC3E}">
        <p14:creationId xmlns:p14="http://schemas.microsoft.com/office/powerpoint/2010/main" val="142242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2813"/>
            <a:ext cx="10515600" cy="1325563"/>
          </a:xfrm>
        </p:spPr>
        <p:txBody>
          <a:bodyPr>
            <a:normAutofit/>
          </a:bodyPr>
          <a:lstStyle/>
          <a:p>
            <a:pPr algn="ctr"/>
            <a:r>
              <a:rPr lang="en-US" sz="6600" b="1" dirty="0" smtClean="0">
                <a:solidFill>
                  <a:schemeClr val="accent2">
                    <a:lumMod val="75000"/>
                  </a:schemeClr>
                </a:solidFill>
              </a:rPr>
              <a:t>Solution</a:t>
            </a:r>
            <a:endParaRPr lang="en-US" sz="6600" b="1" dirty="0">
              <a:solidFill>
                <a:schemeClr val="accent2">
                  <a:lumMod val="75000"/>
                </a:schemeClr>
              </a:solidFill>
            </a:endParaRPr>
          </a:p>
        </p:txBody>
      </p:sp>
    </p:spTree>
    <p:extLst>
      <p:ext uri="{BB962C8B-B14F-4D97-AF65-F5344CB8AC3E}">
        <p14:creationId xmlns:p14="http://schemas.microsoft.com/office/powerpoint/2010/main" val="250003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FE30FA-8846-4DEA-9D9B-F891B216A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7295" y="2377047"/>
            <a:ext cx="4123763" cy="3609975"/>
          </a:xfrm>
          <a:prstGeom prst="rect">
            <a:avLst/>
          </a:prstGeom>
        </p:spPr>
      </p:pic>
      <p:sp>
        <p:nvSpPr>
          <p:cNvPr id="6" name="TextBox 5">
            <a:extLst>
              <a:ext uri="{FF2B5EF4-FFF2-40B4-BE49-F238E27FC236}">
                <a16:creationId xmlns:a16="http://schemas.microsoft.com/office/drawing/2014/main" id="{0CB14220-4F12-4DAD-9C3A-304361CEF986}"/>
              </a:ext>
            </a:extLst>
          </p:cNvPr>
          <p:cNvSpPr txBox="1"/>
          <p:nvPr/>
        </p:nvSpPr>
        <p:spPr>
          <a:xfrm>
            <a:off x="158756" y="1396375"/>
            <a:ext cx="6714565" cy="5047536"/>
          </a:xfrm>
          <a:prstGeom prst="rect">
            <a:avLst/>
          </a:prstGeom>
          <a:noFill/>
        </p:spPr>
        <p:txBody>
          <a:bodyPr wrap="square">
            <a:spAutoFit/>
          </a:bodyPr>
          <a:lstStyle/>
          <a:p>
            <a:pPr marL="457200" indent="-457200">
              <a:buFont typeface="Wingdings" panose="05000000000000000000" pitchFamily="2" charset="2"/>
              <a:buChar char="q"/>
            </a:pPr>
            <a:r>
              <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The students</a:t>
            </a:r>
            <a:r>
              <a:rPr lang="en-US" sz="3600" b="1"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	</a:t>
            </a:r>
          </a:p>
          <a:p>
            <a:endParaRPr lang="en-US" sz="3600" b="1"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endPar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r>
              <a:rPr lang="en-US" sz="2800" dirty="0">
                <a:effectLst/>
                <a:latin typeface="Calibri" panose="020F0502020204030204" pitchFamily="34" charset="0"/>
                <a:ea typeface="Calibri" panose="020F0502020204030204" pitchFamily="34" charset="0"/>
                <a:cs typeface="Arial" panose="020B0604020202020204" pitchFamily="34" charset="0"/>
              </a:rPr>
              <a:t>The question bank provides you with the various questions you need to understand your study materials. You practice the different types of questions that can be the subject of an exam without going to many sites that waste a lot of study time.</a:t>
            </a:r>
          </a:p>
          <a:p>
            <a:endParaRPr lang="en-US" sz="2800" dirty="0"/>
          </a:p>
          <a:p>
            <a:endParaRPr lang="en-US" dirty="0"/>
          </a:p>
        </p:txBody>
      </p:sp>
    </p:spTree>
    <p:extLst>
      <p:ext uri="{BB962C8B-B14F-4D97-AF65-F5344CB8AC3E}">
        <p14:creationId xmlns:p14="http://schemas.microsoft.com/office/powerpoint/2010/main" val="138626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0505-23CF-47FE-9115-1487DC4C7969}"/>
              </a:ext>
            </a:extLst>
          </p:cNvPr>
          <p:cNvSpPr>
            <a:spLocks noGrp="1"/>
          </p:cNvSpPr>
          <p:nvPr>
            <p:ph type="title"/>
          </p:nvPr>
        </p:nvSpPr>
        <p:spPr>
          <a:xfrm>
            <a:off x="222813" y="290310"/>
            <a:ext cx="10515600" cy="1325563"/>
          </a:xfrm>
        </p:spPr>
        <p:txBody>
          <a:bodyPr/>
          <a:lstStyle/>
          <a:p>
            <a:r>
              <a:rPr lang="en-US"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a:r>
            <a:br>
              <a:rPr lang="en-US"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CB0D7A57-103E-4947-BD05-8B5D03F485B5}"/>
              </a:ext>
            </a:extLst>
          </p:cNvPr>
          <p:cNvSpPr txBox="1"/>
          <p:nvPr/>
        </p:nvSpPr>
        <p:spPr>
          <a:xfrm>
            <a:off x="222813" y="869503"/>
            <a:ext cx="6096000" cy="4616648"/>
          </a:xfrm>
          <a:prstGeom prst="rect">
            <a:avLst/>
          </a:prstGeom>
          <a:noFill/>
        </p:spPr>
        <p:txBody>
          <a:bodyPr wrap="square">
            <a:spAutoFit/>
          </a:bodyPr>
          <a:lstStyle/>
          <a:p>
            <a:pPr marL="457200" indent="-457200">
              <a:buFont typeface="Wingdings" panose="05000000000000000000" pitchFamily="2" charset="2"/>
              <a:buChar char="q"/>
            </a:pPr>
            <a:r>
              <a:rPr lang="en-US" sz="3600" b="1"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professors </a:t>
            </a:r>
            <a:r>
              <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and </a:t>
            </a:r>
            <a:r>
              <a:rPr lang="en-US" sz="3600" b="1"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teachers </a:t>
            </a:r>
            <a:r>
              <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a:t>
            </a:r>
            <a:r>
              <a:rPr lang="en-US" sz="3600" dirty="0">
                <a:effectLst/>
                <a:latin typeface="Calibri" panose="020F0502020204030204" pitchFamily="34" charset="0"/>
                <a:ea typeface="Calibri" panose="020F0502020204030204" pitchFamily="34" charset="0"/>
                <a:cs typeface="Arial" panose="020B0604020202020204" pitchFamily="34" charset="0"/>
              </a:rPr>
              <a:t> </a:t>
            </a:r>
            <a:endParaRPr lang="en-US" sz="3600" dirty="0" smtClean="0">
              <a:effectLst/>
              <a:latin typeface="Calibri" panose="020F0502020204030204" pitchFamily="34" charset="0"/>
              <a:ea typeface="Calibri" panose="020F0502020204030204" pitchFamily="34" charset="0"/>
              <a:cs typeface="Arial" panose="020B0604020202020204" pitchFamily="34" charset="0"/>
            </a:endParaRPr>
          </a:p>
          <a:p>
            <a:endParaRPr lang="en-US" sz="3600" dirty="0" smtClean="0">
              <a:effectLst/>
              <a:latin typeface="Calibri" panose="020F0502020204030204" pitchFamily="34" charset="0"/>
              <a:ea typeface="Calibri" panose="020F0502020204030204" pitchFamily="34" charset="0"/>
              <a:cs typeface="Arial" panose="020B0604020202020204" pitchFamily="34" charset="0"/>
            </a:endParaRPr>
          </a:p>
          <a:p>
            <a:endParaRPr lang="en-US" sz="3600" dirty="0">
              <a:effectLst/>
              <a:latin typeface="Calibri" panose="020F0502020204030204" pitchFamily="34" charset="0"/>
              <a:ea typeface="Calibri" panose="020F0502020204030204" pitchFamily="34" charset="0"/>
              <a:cs typeface="Arial" panose="020B0604020202020204" pitchFamily="34" charset="0"/>
            </a:endParaRPr>
          </a:p>
          <a:p>
            <a:r>
              <a:rPr lang="en-US" sz="2800" dirty="0">
                <a:effectLst/>
                <a:latin typeface="Calibri" panose="020F0502020204030204" pitchFamily="34" charset="0"/>
                <a:ea typeface="Calibri" panose="020F0502020204030204" pitchFamily="34" charset="0"/>
                <a:cs typeface="Arial" panose="020B0604020202020204" pitchFamily="34" charset="0"/>
              </a:rPr>
              <a:t>The question bank provides you with the various questions you need in setting different tests that cover all aspects of the subject. These questions have the same idea and different numbers, which helps you set equal tests for all students.</a:t>
            </a:r>
          </a:p>
          <a:p>
            <a:pPr marL="457200" indent="-457200">
              <a:buFont typeface="Wingdings" panose="05000000000000000000" pitchFamily="2" charset="2"/>
              <a:buChar char="q"/>
            </a:pPr>
            <a:endParaRPr lang="en-US" sz="18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BC43AF8-44E2-41D9-963C-27480E5D5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093" y="1453839"/>
            <a:ext cx="4773707" cy="426916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79730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09D9-000D-C135-37C0-9C6A4968F4A2}"/>
              </a:ext>
            </a:extLst>
          </p:cNvPr>
          <p:cNvSpPr>
            <a:spLocks noGrp="1"/>
          </p:cNvSpPr>
          <p:nvPr>
            <p:ph type="title"/>
          </p:nvPr>
        </p:nvSpPr>
        <p:spPr>
          <a:xfrm>
            <a:off x="829887" y="198870"/>
            <a:ext cx="10515600" cy="1325563"/>
          </a:xfrm>
        </p:spPr>
        <p:txBody>
          <a:bodyPr>
            <a:normAutofit/>
          </a:bodyPr>
          <a:lstStyle/>
          <a:p>
            <a:r>
              <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Electronic system.</a:t>
            </a:r>
            <a:endParaRPr lang="en-GB" sz="3600" b="1" dirty="0">
              <a:solidFill>
                <a:schemeClr val="accent2"/>
              </a:solidFill>
              <a:latin typeface="Calibri (Body)"/>
            </a:endParaRPr>
          </a:p>
        </p:txBody>
      </p:sp>
      <p:pic>
        <p:nvPicPr>
          <p:cNvPr id="9" name="Content Placeholder 8">
            <a:extLst>
              <a:ext uri="{FF2B5EF4-FFF2-40B4-BE49-F238E27FC236}">
                <a16:creationId xmlns:a16="http://schemas.microsoft.com/office/drawing/2014/main" id="{85AF3986-EF23-4563-A175-6E09B0C34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731" y="1718877"/>
            <a:ext cx="10336306" cy="4840471"/>
          </a:xfrm>
          <a:prstGeom prst="rect">
            <a:avLst/>
          </a:prstGeom>
        </p:spPr>
      </p:pic>
    </p:spTree>
    <p:extLst>
      <p:ext uri="{BB962C8B-B14F-4D97-AF65-F5344CB8AC3E}">
        <p14:creationId xmlns:p14="http://schemas.microsoft.com/office/powerpoint/2010/main" val="245757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8D60C-63F5-40EB-A179-300326F64ED2}"/>
              </a:ext>
            </a:extLst>
          </p:cNvPr>
          <p:cNvSpPr>
            <a:spLocks noGrp="1"/>
          </p:cNvSpPr>
          <p:nvPr>
            <p:ph idx="1"/>
          </p:nvPr>
        </p:nvSpPr>
        <p:spPr>
          <a:xfrm>
            <a:off x="259976" y="439270"/>
            <a:ext cx="11093824" cy="6060141"/>
          </a:xfrm>
        </p:spPr>
        <p:txBody>
          <a:bodyPr/>
          <a:lstStyle/>
          <a:p>
            <a:pPr marL="0" indent="0">
              <a:buNone/>
            </a:pPr>
            <a:r>
              <a:rPr lang="en-US" b="1" dirty="0">
                <a:effectLst/>
                <a:latin typeface="Calibri" panose="020F0502020204030204" pitchFamily="34" charset="0"/>
                <a:ea typeface="Calibri" panose="020F0502020204030204" pitchFamily="34" charset="0"/>
                <a:cs typeface="Arial" panose="020B0604020202020204" pitchFamily="34" charset="0"/>
              </a:rPr>
              <a:t> </a:t>
            </a:r>
            <a:r>
              <a:rPr lang="en-US" sz="3200" b="1"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Electronic </a:t>
            </a:r>
            <a:r>
              <a:rPr lang="en-US" sz="32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exam system</a:t>
            </a:r>
            <a:r>
              <a:rPr lang="en-US" sz="3200" b="1"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a:t>
            </a:r>
          </a:p>
          <a:p>
            <a:pPr marL="0" indent="0">
              <a:buNone/>
            </a:pPr>
            <a:endParaRPr lang="en-US" sz="32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b="1" dirty="0">
                <a:effectLst/>
                <a:latin typeface="Calibri" panose="020F0502020204030204" pitchFamily="34" charset="0"/>
                <a:ea typeface="Calibri" panose="020F0502020204030204" pitchFamily="34" charset="0"/>
                <a:cs typeface="Arial" panose="020B0604020202020204" pitchFamily="34" charset="0"/>
              </a:rPr>
              <a:t>1-Question generation </a:t>
            </a:r>
            <a:r>
              <a:rPr lang="en-US" b="1" dirty="0" smtClean="0">
                <a:effectLst/>
                <a:latin typeface="Calibri" panose="020F0502020204030204" pitchFamily="34" charset="0"/>
                <a:ea typeface="Calibri" panose="020F0502020204030204" pitchFamily="34" charset="0"/>
                <a:cs typeface="Arial" panose="020B0604020202020204" pitchFamily="34" charset="0"/>
              </a:rPr>
              <a:t>system:</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It is a system that creates questions and stores them in the database within the question bank.</a:t>
            </a:r>
          </a:p>
          <a:p>
            <a:pPr marL="0" indent="0">
              <a:buNone/>
            </a:pPr>
            <a:r>
              <a:rPr lang="en-US" b="1" dirty="0">
                <a:effectLst/>
                <a:latin typeface="Calibri" panose="020F0502020204030204" pitchFamily="34" charset="0"/>
                <a:ea typeface="Calibri" panose="020F0502020204030204" pitchFamily="34" charset="0"/>
                <a:cs typeface="Arial" panose="020B0604020202020204" pitchFamily="34" charset="0"/>
              </a:rPr>
              <a:t>2-Exam generation system:</a:t>
            </a:r>
          </a:p>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The exam generation system conducts exams in general, as it takes the set of questions that were created within the database through the question bank.</a:t>
            </a:r>
          </a:p>
          <a:p>
            <a:pPr marL="0" indent="0">
              <a:buNone/>
            </a:pPr>
            <a:r>
              <a:rPr lang="en-US" b="1" dirty="0">
                <a:effectLst/>
                <a:latin typeface="Calibri" panose="020F0502020204030204" pitchFamily="34" charset="0"/>
                <a:ea typeface="Calibri" panose="020F0502020204030204" pitchFamily="34" charset="0"/>
                <a:cs typeface="Arial" panose="020B0604020202020204" pitchFamily="34" charset="0"/>
              </a:rPr>
              <a:t>3-Exam correction system:</a:t>
            </a: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It is a system for automatic correction of student exams, as it stores students’ answers and then compares them with the correct exam model stored in the database.</a:t>
            </a:r>
          </a:p>
          <a:p>
            <a:pPr marL="0" indent="0">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400" dirty="0">
              <a:solidFill>
                <a:schemeClr val="accent2"/>
              </a:solidFill>
            </a:endParaRPr>
          </a:p>
        </p:txBody>
      </p:sp>
    </p:spTree>
    <p:extLst>
      <p:ext uri="{BB962C8B-B14F-4D97-AF65-F5344CB8AC3E}">
        <p14:creationId xmlns:p14="http://schemas.microsoft.com/office/powerpoint/2010/main" val="967992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BB659-3188-48C6-B7CE-E1CB2C80B798}"/>
              </a:ext>
            </a:extLst>
          </p:cNvPr>
          <p:cNvSpPr>
            <a:spLocks noGrp="1"/>
          </p:cNvSpPr>
          <p:nvPr>
            <p:ph idx="1"/>
          </p:nvPr>
        </p:nvSpPr>
        <p:spPr>
          <a:xfrm>
            <a:off x="290619" y="683762"/>
            <a:ext cx="11129682" cy="5002144"/>
          </a:xfrm>
        </p:spPr>
        <p:txBody>
          <a:bodyPr>
            <a:normAutofit/>
          </a:bodyPr>
          <a:lstStyle/>
          <a:p>
            <a:pPr marL="0" indent="0">
              <a:buNone/>
            </a:pPr>
            <a:r>
              <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Database </a:t>
            </a:r>
            <a:r>
              <a:rPr lang="en-US" sz="32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server</a:t>
            </a:r>
            <a:r>
              <a:rPr lang="en-US" sz="3600" b="1"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a:t>
            </a:r>
          </a:p>
          <a:p>
            <a:pPr marL="0" indent="0">
              <a:buNone/>
            </a:pPr>
            <a:endPar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b="1" dirty="0" smtClean="0">
                <a:effectLst/>
                <a:latin typeface="Calibri" panose="020F0502020204030204" pitchFamily="34" charset="0"/>
                <a:ea typeface="Calibri" panose="020F0502020204030204" pitchFamily="34" charset="0"/>
                <a:cs typeface="Arial" panose="020B0604020202020204" pitchFamily="34" charset="0"/>
              </a:rPr>
              <a:t>1-Questions </a:t>
            </a:r>
            <a:r>
              <a:rPr lang="en-US" b="1" dirty="0">
                <a:effectLst/>
                <a:latin typeface="Calibri" panose="020F0502020204030204" pitchFamily="34" charset="0"/>
                <a:ea typeface="Calibri" panose="020F0502020204030204" pitchFamily="34" charset="0"/>
                <a:cs typeface="Arial" panose="020B0604020202020204" pitchFamily="34" charset="0"/>
              </a:rPr>
              <a:t>Bank: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It stores the questions created by the question generation system and then sends them to the exam generation system.</a:t>
            </a:r>
          </a:p>
          <a:p>
            <a:pPr marL="0" indent="0">
              <a:buNone/>
            </a:pPr>
            <a:r>
              <a:rPr lang="en-US" b="1" dirty="0" smtClean="0">
                <a:effectLst/>
                <a:latin typeface="Calibri" panose="020F0502020204030204" pitchFamily="34" charset="0"/>
                <a:ea typeface="Calibri" panose="020F0502020204030204" pitchFamily="34" charset="0"/>
                <a:cs typeface="Arial" panose="020B0604020202020204" pitchFamily="34" charset="0"/>
              </a:rPr>
              <a:t>2-Students:</a:t>
            </a:r>
            <a:endParaRPr lang="en-US" b="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b="1"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Students solve questions stored within the exam generation system.</a:t>
            </a:r>
          </a:p>
          <a:p>
            <a:pPr marL="0" indent="0">
              <a:buNone/>
            </a:pPr>
            <a:r>
              <a:rPr lang="en-US" b="1" dirty="0">
                <a:effectLst/>
                <a:latin typeface="Calibri" panose="020F0502020204030204" pitchFamily="34" charset="0"/>
                <a:ea typeface="Calibri" panose="020F0502020204030204" pitchFamily="34" charset="0"/>
                <a:cs typeface="Arial" panose="020B0604020202020204" pitchFamily="34" charset="0"/>
              </a:rPr>
              <a:t>3-Exams: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It stores all the exams taken by the students, which the system corrects in the following according to the exam pattern.</a:t>
            </a:r>
          </a:p>
          <a:p>
            <a:pPr marL="0" indent="0">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600" dirty="0">
              <a:solidFill>
                <a:schemeClr val="accent2"/>
              </a:solidFill>
            </a:endParaRPr>
          </a:p>
        </p:txBody>
      </p:sp>
    </p:spTree>
    <p:extLst>
      <p:ext uri="{BB962C8B-B14F-4D97-AF65-F5344CB8AC3E}">
        <p14:creationId xmlns:p14="http://schemas.microsoft.com/office/powerpoint/2010/main" val="160829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805AE1-05E5-4EB5-9508-193FF648D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482" y="143434"/>
            <a:ext cx="7422777" cy="6562165"/>
          </a:xfrm>
          <a:prstGeom prst="rect">
            <a:avLst/>
          </a:prstGeom>
        </p:spPr>
      </p:pic>
      <p:sp>
        <p:nvSpPr>
          <p:cNvPr id="9" name="TextBox 8">
            <a:extLst>
              <a:ext uri="{FF2B5EF4-FFF2-40B4-BE49-F238E27FC236}">
                <a16:creationId xmlns:a16="http://schemas.microsoft.com/office/drawing/2014/main" id="{100BF2A1-C60E-4A38-B0AB-782E3A800FB2}"/>
              </a:ext>
            </a:extLst>
          </p:cNvPr>
          <p:cNvSpPr txBox="1"/>
          <p:nvPr/>
        </p:nvSpPr>
        <p:spPr>
          <a:xfrm>
            <a:off x="304800" y="232193"/>
            <a:ext cx="2895600" cy="1754326"/>
          </a:xfrm>
          <a:prstGeom prst="rect">
            <a:avLst/>
          </a:prstGeom>
          <a:noFill/>
        </p:spPr>
        <p:txBody>
          <a:bodyPr wrap="square">
            <a:spAutoFit/>
          </a:bodyPr>
          <a:lstStyle/>
          <a:p>
            <a:pPr marL="0" indent="0" algn="ctr">
              <a:buNone/>
            </a:pPr>
            <a:r>
              <a:rPr lang="en-US" sz="3600" b="1" dirty="0">
                <a:solidFill>
                  <a:schemeClr val="accent2"/>
                </a:solidFill>
              </a:rPr>
              <a:t>The </a:t>
            </a:r>
            <a:r>
              <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Flowchart </a:t>
            </a:r>
          </a:p>
          <a:p>
            <a:pPr marL="0" indent="0" algn="ctr">
              <a:buNone/>
            </a:pPr>
            <a:r>
              <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for Question Bank:</a:t>
            </a:r>
          </a:p>
        </p:txBody>
      </p:sp>
    </p:spTree>
    <p:extLst>
      <p:ext uri="{BB962C8B-B14F-4D97-AF65-F5344CB8AC3E}">
        <p14:creationId xmlns:p14="http://schemas.microsoft.com/office/powerpoint/2010/main" val="1902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6960F-7AC2-425D-95AE-288734661B86}"/>
              </a:ext>
            </a:extLst>
          </p:cNvPr>
          <p:cNvSpPr>
            <a:spLocks noGrp="1"/>
          </p:cNvSpPr>
          <p:nvPr>
            <p:ph idx="1"/>
          </p:nvPr>
        </p:nvSpPr>
        <p:spPr>
          <a:xfrm>
            <a:off x="762000" y="265765"/>
            <a:ext cx="9690847" cy="6377082"/>
          </a:xfrm>
        </p:spPr>
        <p:txBody>
          <a:bodyPr>
            <a:normAutofit fontScale="92500" lnSpcReduction="10000"/>
          </a:bodyPr>
          <a:lstStyle/>
          <a:p>
            <a:pPr marL="0" indent="0">
              <a:buNone/>
            </a:pPr>
            <a:r>
              <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Algorithm for flowchart :</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1 : start</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2 : Initialize variable (S,T, ...)</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3 : database connection</a:t>
            </a:r>
            <a:r>
              <a:rPr lang="en-US" sz="1800" b="1" dirty="0">
                <a:effectLst/>
                <a:latin typeface="Arial" panose="020B0604020202020204" pitchFamily="34" charset="0"/>
                <a:ea typeface="Calibri" panose="020F0502020204030204" pitchFamily="34"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4 : no , go step5</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5 : print “connection error”</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6 : yes, go step 7</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7 : open file</a:t>
            </a:r>
            <a:r>
              <a:rPr lang="en-US" sz="1800" b="1" dirty="0">
                <a:effectLst/>
                <a:latin typeface="Arial" panose="020B0604020202020204" pitchFamily="34" charset="0"/>
                <a:ea typeface="Calibri" panose="020F0502020204030204" pitchFamily="34"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8 : S=(0 to n)</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9 : T=(0 to n )</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10 : Format questions and operations</a:t>
            </a:r>
            <a:r>
              <a:rPr lang="en-US" sz="1800" b="1" dirty="0">
                <a:effectLst/>
                <a:latin typeface="Arial" panose="020B0604020202020204" pitchFamily="34" charset="0"/>
                <a:ea typeface="Calibri" panose="020F0502020204030204" pitchFamily="34"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11 : Write questions to file</a:t>
            </a:r>
            <a:r>
              <a:rPr lang="en-US" sz="1800" b="1" dirty="0">
                <a:effectLst/>
                <a:latin typeface="Arial" panose="020B0604020202020204" pitchFamily="34" charset="0"/>
                <a:ea typeface="Calibri" panose="020F0502020204030204" pitchFamily="34"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11 : Save questions in database</a:t>
            </a:r>
            <a:r>
              <a:rPr lang="en-US" sz="1800" b="1" dirty="0">
                <a:effectLst/>
                <a:latin typeface="Arial" panose="020B0604020202020204" pitchFamily="34" charset="0"/>
                <a:ea typeface="Calibri" panose="020F0502020204030204" pitchFamily="34"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12 : no, go to step 13</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13 : Print “error”</a:t>
            </a:r>
            <a:r>
              <a:rPr lang="en-US" sz="1800" b="1" dirty="0">
                <a:effectLst/>
                <a:latin typeface="Arial" panose="020B0604020202020204" pitchFamily="34" charset="0"/>
                <a:ea typeface="Calibri" panose="020F0502020204030204" pitchFamily="34" charset="0"/>
                <a:cs typeface="Arial" panose="020B0604020202020204" pitchFamily="34" charset="0"/>
              </a:rPr>
              <a:t> </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14 : yes, go to step 15</a:t>
            </a: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15 : print the questions</a:t>
            </a:r>
            <a:r>
              <a:rPr lang="en-US" sz="1800" b="1" dirty="0">
                <a:effectLst/>
                <a:latin typeface="Arial" panose="020B0604020202020204" pitchFamily="34" charset="0"/>
                <a:ea typeface="Calibri" panose="020F0502020204030204" pitchFamily="34"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1800" b="1" dirty="0">
                <a:effectLst/>
                <a:latin typeface="Calibri" panose="020F0502020204030204" pitchFamily="34" charset="0"/>
                <a:ea typeface="Calibri" panose="020F0502020204030204" pitchFamily="34" charset="0"/>
                <a:cs typeface="Arial" panose="020B0604020202020204" pitchFamily="34" charset="0"/>
              </a:rPr>
              <a:t>Step 16 : End</a:t>
            </a:r>
          </a:p>
          <a:p>
            <a:pPr marL="0" indent="0">
              <a:buNone/>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dirty="0">
              <a:solidFill>
                <a:schemeClr val="accent2"/>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583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C2F46E-0522-1447-91F7-9137E4DEE192}"/>
              </a:ext>
            </a:extLst>
          </p:cNvPr>
          <p:cNvSpPr txBox="1"/>
          <p:nvPr/>
        </p:nvSpPr>
        <p:spPr>
          <a:xfrm>
            <a:off x="311123" y="490054"/>
            <a:ext cx="4745786" cy="923330"/>
          </a:xfrm>
          <a:prstGeom prst="rect">
            <a:avLst/>
          </a:prstGeom>
          <a:noFill/>
        </p:spPr>
        <p:txBody>
          <a:bodyPr wrap="square" rtlCol="0">
            <a:spAutoFit/>
          </a:bodyPr>
          <a:lstStyle/>
          <a:p>
            <a:r>
              <a:rPr lang="en-US" sz="5400" b="1" dirty="0">
                <a:solidFill>
                  <a:schemeClr val="accent2"/>
                </a:solidFill>
              </a:rPr>
              <a:t>Team Members</a:t>
            </a:r>
            <a:r>
              <a:rPr lang="en-US" dirty="0"/>
              <a:t> </a:t>
            </a:r>
          </a:p>
        </p:txBody>
      </p:sp>
      <p:sp>
        <p:nvSpPr>
          <p:cNvPr id="4" name="TextBox 3">
            <a:extLst>
              <a:ext uri="{FF2B5EF4-FFF2-40B4-BE49-F238E27FC236}">
                <a16:creationId xmlns:a16="http://schemas.microsoft.com/office/drawing/2014/main" id="{1688E3DE-B593-BD50-0193-56D72D7570F8}"/>
              </a:ext>
            </a:extLst>
          </p:cNvPr>
          <p:cNvSpPr txBox="1"/>
          <p:nvPr/>
        </p:nvSpPr>
        <p:spPr>
          <a:xfrm>
            <a:off x="7296150" y="490054"/>
            <a:ext cx="3505200" cy="923330"/>
          </a:xfrm>
          <a:prstGeom prst="rect">
            <a:avLst/>
          </a:prstGeom>
          <a:noFill/>
        </p:spPr>
        <p:txBody>
          <a:bodyPr wrap="square">
            <a:spAutoFit/>
          </a:bodyPr>
          <a:lstStyle/>
          <a:p>
            <a:r>
              <a:rPr lang="en-US" sz="5400" b="1" dirty="0">
                <a:solidFill>
                  <a:schemeClr val="accent2"/>
                </a:solidFill>
              </a:rPr>
              <a:t>Supervisors</a:t>
            </a:r>
            <a:endParaRPr lang="en-US" sz="5400" dirty="0">
              <a:solidFill>
                <a:schemeClr val="accent2"/>
              </a:solidFill>
            </a:endParaRPr>
          </a:p>
        </p:txBody>
      </p:sp>
      <p:sp>
        <p:nvSpPr>
          <p:cNvPr id="5" name="TextBox 4">
            <a:extLst>
              <a:ext uri="{FF2B5EF4-FFF2-40B4-BE49-F238E27FC236}">
                <a16:creationId xmlns:a16="http://schemas.microsoft.com/office/drawing/2014/main" id="{10013776-332E-48D3-2897-180B95DE2F1A}"/>
              </a:ext>
            </a:extLst>
          </p:cNvPr>
          <p:cNvSpPr txBox="1"/>
          <p:nvPr/>
        </p:nvSpPr>
        <p:spPr>
          <a:xfrm>
            <a:off x="311123" y="2182186"/>
            <a:ext cx="6496650" cy="4801314"/>
          </a:xfrm>
          <a:prstGeom prst="rect">
            <a:avLst/>
          </a:prstGeom>
          <a:noFill/>
        </p:spPr>
        <p:txBody>
          <a:bodyPr wrap="none" rtlCol="0">
            <a:spAutoFit/>
          </a:bodyPr>
          <a:lstStyle/>
          <a:p>
            <a:pPr marL="457200" indent="-457200">
              <a:buFont typeface="Wingdings" panose="05000000000000000000" pitchFamily="2" charset="2"/>
              <a:buChar char="q"/>
            </a:pPr>
            <a:r>
              <a:rPr lang="en-US" sz="3600" dirty="0"/>
              <a:t>Shenouda Gad Fakhry Gad</a:t>
            </a:r>
          </a:p>
          <a:p>
            <a:pPr marL="457200" indent="-457200">
              <a:buFont typeface="Wingdings" panose="05000000000000000000" pitchFamily="2" charset="2"/>
              <a:buChar char="q"/>
            </a:pPr>
            <a:r>
              <a:rPr lang="en-US" sz="3600" dirty="0"/>
              <a:t>Antonious mokhles sedrak</a:t>
            </a:r>
          </a:p>
          <a:p>
            <a:pPr marL="457200" indent="-457200">
              <a:buFont typeface="Wingdings" panose="05000000000000000000" pitchFamily="2" charset="2"/>
              <a:buChar char="q"/>
            </a:pPr>
            <a:r>
              <a:rPr lang="en-US" sz="3600" dirty="0"/>
              <a:t>Felotaos waheed zekry basta</a:t>
            </a:r>
          </a:p>
          <a:p>
            <a:pPr marL="457200" indent="-457200">
              <a:buFont typeface="Wingdings" panose="05000000000000000000" pitchFamily="2" charset="2"/>
              <a:buChar char="q"/>
            </a:pPr>
            <a:r>
              <a:rPr lang="en-US" sz="3600" dirty="0"/>
              <a:t>Kerolos Basem Tawdrous Louka</a:t>
            </a:r>
          </a:p>
          <a:p>
            <a:pPr marL="457200" indent="-457200">
              <a:buFont typeface="Wingdings" panose="05000000000000000000" pitchFamily="2" charset="2"/>
              <a:buChar char="q"/>
            </a:pPr>
            <a:r>
              <a:rPr lang="en-US" sz="3600" dirty="0"/>
              <a:t>Hazem khairy abdelhamid </a:t>
            </a:r>
          </a:p>
          <a:p>
            <a:pPr marL="457200" indent="-457200">
              <a:buFont typeface="Wingdings" panose="05000000000000000000" pitchFamily="2" charset="2"/>
              <a:buChar char="q"/>
            </a:pPr>
            <a:r>
              <a:rPr lang="en-US" sz="3600" dirty="0"/>
              <a:t>Ragab Hossny Ahmad hassan</a:t>
            </a:r>
          </a:p>
          <a:p>
            <a:pPr marL="457200" indent="-457200">
              <a:buFont typeface="Wingdings" panose="05000000000000000000" pitchFamily="2" charset="2"/>
              <a:buChar char="q"/>
            </a:pPr>
            <a:r>
              <a:rPr lang="en-US" sz="3600" dirty="0"/>
              <a:t>Mohammed Alaa Anter Ahmed</a:t>
            </a:r>
          </a:p>
          <a:p>
            <a:pPr marL="457200" indent="-457200">
              <a:buFont typeface="Wingdings" panose="05000000000000000000" pitchFamily="2" charset="2"/>
              <a:buChar char="q"/>
            </a:pPr>
            <a:endParaRPr lang="en-US" sz="3600"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ECEE29CD-3FF1-2AF1-0DA2-DA85660236A6}"/>
              </a:ext>
            </a:extLst>
          </p:cNvPr>
          <p:cNvSpPr txBox="1"/>
          <p:nvPr/>
        </p:nvSpPr>
        <p:spPr>
          <a:xfrm>
            <a:off x="7640901" y="2654423"/>
            <a:ext cx="3816808" cy="1200329"/>
          </a:xfrm>
          <a:prstGeom prst="rect">
            <a:avLst/>
          </a:prstGeom>
          <a:noFill/>
        </p:spPr>
        <p:txBody>
          <a:bodyPr wrap="square" rtlCol="0">
            <a:spAutoFit/>
          </a:bodyPr>
          <a:lstStyle/>
          <a:p>
            <a:r>
              <a:rPr lang="en-US" sz="3600" dirty="0"/>
              <a:t>Dr. Ahmed Ezz</a:t>
            </a:r>
          </a:p>
          <a:p>
            <a:r>
              <a:rPr lang="en-US" sz="3600" dirty="0"/>
              <a:t>Eng. Sara Hamdy</a:t>
            </a:r>
          </a:p>
        </p:txBody>
      </p:sp>
    </p:spTree>
    <p:extLst>
      <p:ext uri="{BB962C8B-B14F-4D97-AF65-F5344CB8AC3E}">
        <p14:creationId xmlns:p14="http://schemas.microsoft.com/office/powerpoint/2010/main" val="376287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FCC10-4B87-4A7F-8D6B-6C93C870648B}"/>
              </a:ext>
            </a:extLst>
          </p:cNvPr>
          <p:cNvSpPr>
            <a:spLocks noGrp="1"/>
          </p:cNvSpPr>
          <p:nvPr>
            <p:ph idx="1"/>
          </p:nvPr>
        </p:nvSpPr>
        <p:spPr>
          <a:xfrm>
            <a:off x="448235" y="394447"/>
            <a:ext cx="10905565" cy="5782516"/>
          </a:xfrm>
        </p:spPr>
        <p:txBody>
          <a:bodyPr>
            <a:normAutofit/>
          </a:bodyPr>
          <a:lstStyle/>
          <a:p>
            <a:pPr marL="0" indent="0">
              <a:buNone/>
            </a:pPr>
            <a:r>
              <a:rPr lang="en-US" sz="3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Pseudocode for Flowchart:</a:t>
            </a:r>
          </a:p>
          <a:p>
            <a:pPr marL="0" indent="0">
              <a:buNone/>
            </a:pPr>
            <a:r>
              <a:rPr lang="en-US" sz="2400" dirty="0">
                <a:latin typeface="Calibri" panose="020F0502020204030204" pitchFamily="34" charset="0"/>
                <a:ea typeface="Calibri" panose="020F0502020204030204" pitchFamily="34" charset="0"/>
                <a:cs typeface="Arial" panose="020B0604020202020204" pitchFamily="34" charset="0"/>
              </a:rPr>
              <a:t>Start the program</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Initialize variable (S,T ,....)</a:t>
            </a: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Connection database</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Open file for writing</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Using the for loop to create new variables for (S , T,…)</a:t>
            </a: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Format questions and operations</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Save questions in database</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Print the questions</a:t>
            </a:r>
          </a:p>
          <a:p>
            <a:pPr marL="0" indent="0">
              <a:buNone/>
            </a:pPr>
            <a:r>
              <a:rPr lang="en-US" sz="2400" dirty="0">
                <a:effectLst/>
                <a:latin typeface="Calibri" panose="020F0502020204030204" pitchFamily="34" charset="0"/>
                <a:ea typeface="Calibri" panose="020F0502020204030204" pitchFamily="34" charset="0"/>
                <a:cs typeface="Arial" panose="020B0604020202020204" pitchFamily="34" charset="0"/>
              </a:rPr>
              <a:t>Finish the program</a:t>
            </a:r>
          </a:p>
          <a:p>
            <a:pPr marL="0" indent="0">
              <a:buNone/>
            </a:pPr>
            <a:endParaRPr lang="en-US" sz="3600" dirty="0">
              <a:solidFill>
                <a:schemeClr val="accent2"/>
              </a:solidFill>
            </a:endParaRPr>
          </a:p>
        </p:txBody>
      </p:sp>
    </p:spTree>
    <p:extLst>
      <p:ext uri="{BB962C8B-B14F-4D97-AF65-F5344CB8AC3E}">
        <p14:creationId xmlns:p14="http://schemas.microsoft.com/office/powerpoint/2010/main" val="843052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2493183"/>
            <a:ext cx="10515600" cy="1325563"/>
          </a:xfrm>
        </p:spPr>
        <p:txBody>
          <a:bodyPr/>
          <a:lstStyle/>
          <a:p>
            <a:pPr algn="ctr"/>
            <a:r>
              <a:rPr lang="en-US" b="1" dirty="0" smtClean="0">
                <a:solidFill>
                  <a:schemeClr val="accent2">
                    <a:lumMod val="75000"/>
                  </a:schemeClr>
                </a:solidFill>
              </a:rPr>
              <a:t>Examples</a:t>
            </a:r>
            <a:endParaRPr lang="en-US" b="1" dirty="0">
              <a:solidFill>
                <a:schemeClr val="accent2">
                  <a:lumMod val="75000"/>
                </a:schemeClr>
              </a:solidFill>
            </a:endParaRPr>
          </a:p>
        </p:txBody>
      </p:sp>
    </p:spTree>
    <p:extLst>
      <p:ext uri="{BB962C8B-B14F-4D97-AF65-F5344CB8AC3E}">
        <p14:creationId xmlns:p14="http://schemas.microsoft.com/office/powerpoint/2010/main" val="3590549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085C95C-A920-43E3-A596-B5F05F6839CD}"/>
              </a:ext>
            </a:extLst>
          </p:cNvPr>
          <p:cNvSpPr>
            <a:spLocks noGrp="1"/>
          </p:cNvSpPr>
          <p:nvPr>
            <p:ph idx="1"/>
          </p:nvPr>
        </p:nvSpPr>
        <p:spPr>
          <a:xfrm>
            <a:off x="838200" y="1120588"/>
            <a:ext cx="10515600" cy="5459506"/>
          </a:xfrm>
        </p:spPr>
        <p:txBody>
          <a:bodyPr/>
          <a:lstStyle/>
          <a:p>
            <a:pPr marL="0" indent="0">
              <a:buNone/>
            </a:pPr>
            <a:r>
              <a:rPr lang="en-US" sz="2000" dirty="0" smtClean="0">
                <a:solidFill>
                  <a:schemeClr val="accent2"/>
                </a:solidFill>
              </a:rPr>
              <a:t>1-Calculates </a:t>
            </a:r>
            <a:r>
              <a:rPr lang="en-US" sz="2000" dirty="0">
                <a:solidFill>
                  <a:schemeClr val="accent2"/>
                </a:solidFill>
              </a:rPr>
              <a:t>average velocity based on distance and time:</a:t>
            </a:r>
          </a:p>
          <a:p>
            <a:pPr marL="0" indent="0">
              <a:buNone/>
            </a:pPr>
            <a:endParaRPr lang="en-US" dirty="0">
              <a:solidFill>
                <a:schemeClr val="accent2"/>
              </a:solidFill>
            </a:endParaRPr>
          </a:p>
          <a:p>
            <a:pPr marL="0" indent="0">
              <a:buNone/>
            </a:pPr>
            <a:endParaRPr lang="en-US" dirty="0"/>
          </a:p>
        </p:txBody>
      </p:sp>
      <p:pic>
        <p:nvPicPr>
          <p:cNvPr id="9" name="Picture 8">
            <a:extLst>
              <a:ext uri="{FF2B5EF4-FFF2-40B4-BE49-F238E27FC236}">
                <a16:creationId xmlns:a16="http://schemas.microsoft.com/office/drawing/2014/main" id="{C0F25422-3159-4C39-840C-164CC1A60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097742"/>
            <a:ext cx="9973235" cy="4398728"/>
          </a:xfrm>
          <a:prstGeom prst="rect">
            <a:avLst/>
          </a:prstGeom>
        </p:spPr>
      </p:pic>
    </p:spTree>
    <p:extLst>
      <p:ext uri="{BB962C8B-B14F-4D97-AF65-F5344CB8AC3E}">
        <p14:creationId xmlns:p14="http://schemas.microsoft.com/office/powerpoint/2010/main" val="162511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14A6CA7-65A0-4CF4-BFB3-8CDAD0C9D5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530" y="923365"/>
            <a:ext cx="10177023" cy="5567081"/>
          </a:xfrm>
        </p:spPr>
      </p:pic>
      <p:sp>
        <p:nvSpPr>
          <p:cNvPr id="7" name="Title 6">
            <a:extLst>
              <a:ext uri="{FF2B5EF4-FFF2-40B4-BE49-F238E27FC236}">
                <a16:creationId xmlns:a16="http://schemas.microsoft.com/office/drawing/2014/main" id="{4300B3BB-E847-4B8C-9431-AD4D2F5A3DC9}"/>
              </a:ext>
            </a:extLst>
          </p:cNvPr>
          <p:cNvSpPr>
            <a:spLocks noGrp="1"/>
          </p:cNvSpPr>
          <p:nvPr>
            <p:ph type="title"/>
          </p:nvPr>
        </p:nvSpPr>
        <p:spPr>
          <a:xfrm>
            <a:off x="838200" y="367554"/>
            <a:ext cx="10515600" cy="887506"/>
          </a:xfrm>
        </p:spPr>
        <p:txBody>
          <a:bodyPr>
            <a:normAutofit fontScale="90000"/>
          </a:bodyPr>
          <a:lstStyle/>
          <a:p>
            <a:r>
              <a:rPr lang="en-US" sz="2700" b="1" dirty="0">
                <a:solidFill>
                  <a:schemeClr val="accent2"/>
                </a:solidFill>
              </a:rPr>
              <a:t>2-Calculates accelerates </a:t>
            </a:r>
            <a:r>
              <a:rPr lang="en-US" sz="2200" b="1" dirty="0">
                <a:solidFill>
                  <a:schemeClr val="accent2"/>
                </a:solidFill>
              </a:rPr>
              <a:t>based</a:t>
            </a:r>
            <a:r>
              <a:rPr lang="en-US" sz="2700" b="1" dirty="0">
                <a:solidFill>
                  <a:schemeClr val="accent2"/>
                </a:solidFill>
              </a:rPr>
              <a:t> on distance and time</a:t>
            </a:r>
            <a:r>
              <a:rPr lang="en-US" sz="2700" b="1" dirty="0" smtClean="0">
                <a:solidFill>
                  <a:schemeClr val="accent2"/>
                </a:solidFill>
              </a:rPr>
              <a:t>:</a:t>
            </a:r>
            <a:r>
              <a:rPr lang="en-US" sz="4400" b="1" dirty="0">
                <a:solidFill>
                  <a:schemeClr val="accent2"/>
                </a:solidFill>
              </a:rPr>
              <a:t/>
            </a:r>
            <a:br>
              <a:rPr lang="en-US" sz="4400" b="1" dirty="0">
                <a:solidFill>
                  <a:schemeClr val="accent2"/>
                </a:solidFill>
              </a:rPr>
            </a:br>
            <a:endParaRPr lang="en-US" dirty="0"/>
          </a:p>
        </p:txBody>
      </p:sp>
    </p:spTree>
    <p:extLst>
      <p:ext uri="{BB962C8B-B14F-4D97-AF65-F5344CB8AC3E}">
        <p14:creationId xmlns:p14="http://schemas.microsoft.com/office/powerpoint/2010/main" val="1236764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9FD6-D1BD-4094-A005-4895242C9C4D}"/>
              </a:ext>
            </a:extLst>
          </p:cNvPr>
          <p:cNvSpPr>
            <a:spLocks noGrp="1"/>
          </p:cNvSpPr>
          <p:nvPr>
            <p:ph type="title"/>
          </p:nvPr>
        </p:nvSpPr>
        <p:spPr>
          <a:xfrm>
            <a:off x="838200" y="365126"/>
            <a:ext cx="10515600" cy="988546"/>
          </a:xfrm>
        </p:spPr>
        <p:txBody>
          <a:bodyPr>
            <a:normAutofit/>
          </a:bodyPr>
          <a:lstStyle/>
          <a:p>
            <a:r>
              <a:rPr lang="en-US" sz="2400" b="1" dirty="0">
                <a:solidFill>
                  <a:schemeClr val="accent2"/>
                </a:solidFill>
              </a:rPr>
              <a:t>3-Calculates accelerates based on variable velocity and variable time:</a:t>
            </a:r>
            <a:br>
              <a:rPr lang="en-US" sz="2400" b="1" dirty="0">
                <a:solidFill>
                  <a:schemeClr val="accent2"/>
                </a:solidFill>
              </a:rPr>
            </a:br>
            <a:endParaRPr lang="en-US" sz="2400" b="1" dirty="0"/>
          </a:p>
        </p:txBody>
      </p:sp>
      <p:pic>
        <p:nvPicPr>
          <p:cNvPr id="7" name="Content Placeholder 6">
            <a:extLst>
              <a:ext uri="{FF2B5EF4-FFF2-40B4-BE49-F238E27FC236}">
                <a16:creationId xmlns:a16="http://schemas.microsoft.com/office/drawing/2014/main" id="{F06F5106-8E12-44FC-8A0D-57EF02FF09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436" y="1039906"/>
            <a:ext cx="10112188" cy="5452968"/>
          </a:xfrm>
        </p:spPr>
      </p:pic>
    </p:spTree>
    <p:extLst>
      <p:ext uri="{BB962C8B-B14F-4D97-AF65-F5344CB8AC3E}">
        <p14:creationId xmlns:p14="http://schemas.microsoft.com/office/powerpoint/2010/main" val="478045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D79D-C449-46B4-9678-C3AB89FF3533}"/>
              </a:ext>
            </a:extLst>
          </p:cNvPr>
          <p:cNvSpPr>
            <a:spLocks noGrp="1"/>
          </p:cNvSpPr>
          <p:nvPr>
            <p:ph type="title"/>
          </p:nvPr>
        </p:nvSpPr>
        <p:spPr>
          <a:xfrm>
            <a:off x="838200" y="365125"/>
            <a:ext cx="10515600" cy="728569"/>
          </a:xfrm>
        </p:spPr>
        <p:txBody>
          <a:bodyPr>
            <a:normAutofit/>
          </a:bodyPr>
          <a:lstStyle/>
          <a:p>
            <a:r>
              <a:rPr lang="en-US" sz="2400" b="1" dirty="0">
                <a:solidFill>
                  <a:schemeClr val="accent2"/>
                </a:solidFill>
              </a:rPr>
              <a:t>4-Calculates distance based on accelerates and time:</a:t>
            </a:r>
            <a:endParaRPr lang="en-US" sz="2400" dirty="0"/>
          </a:p>
        </p:txBody>
      </p:sp>
      <p:pic>
        <p:nvPicPr>
          <p:cNvPr id="5" name="Content Placeholder 4">
            <a:extLst>
              <a:ext uri="{FF2B5EF4-FFF2-40B4-BE49-F238E27FC236}">
                <a16:creationId xmlns:a16="http://schemas.microsoft.com/office/drawing/2014/main" id="{8A66C917-91B6-4198-BE22-DC4AAAC57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920" y="1093694"/>
            <a:ext cx="10776880" cy="5181599"/>
          </a:xfrm>
        </p:spPr>
      </p:pic>
    </p:spTree>
    <p:extLst>
      <p:ext uri="{BB962C8B-B14F-4D97-AF65-F5344CB8AC3E}">
        <p14:creationId xmlns:p14="http://schemas.microsoft.com/office/powerpoint/2010/main" val="40921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A00B-40D8-4EE1-A615-5AA0CE44D31D}"/>
              </a:ext>
            </a:extLst>
          </p:cNvPr>
          <p:cNvSpPr>
            <a:spLocks noGrp="1"/>
          </p:cNvSpPr>
          <p:nvPr>
            <p:ph type="title"/>
          </p:nvPr>
        </p:nvSpPr>
        <p:spPr>
          <a:xfrm>
            <a:off x="838200" y="365125"/>
            <a:ext cx="10515600" cy="907863"/>
          </a:xfrm>
        </p:spPr>
        <p:txBody>
          <a:bodyPr>
            <a:normAutofit/>
          </a:bodyPr>
          <a:lstStyle/>
          <a:p>
            <a:r>
              <a:rPr lang="en-US" sz="2400" b="1" dirty="0">
                <a:solidFill>
                  <a:schemeClr val="accent2"/>
                </a:solidFill>
              </a:rPr>
              <a:t>5-Calculates distance based on time and the equation of motion for uniformly accelerated motion :</a:t>
            </a:r>
            <a:endParaRPr lang="en-US" sz="2400" b="1" dirty="0"/>
          </a:p>
        </p:txBody>
      </p:sp>
      <p:pic>
        <p:nvPicPr>
          <p:cNvPr id="7" name="Content Placeholder 6">
            <a:extLst>
              <a:ext uri="{FF2B5EF4-FFF2-40B4-BE49-F238E27FC236}">
                <a16:creationId xmlns:a16="http://schemas.microsoft.com/office/drawing/2014/main" id="{60ED73F4-DF1D-425A-80ED-EF1B8AAAEE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329" y="1256049"/>
            <a:ext cx="9789459" cy="5126822"/>
          </a:xfrm>
        </p:spPr>
      </p:pic>
    </p:spTree>
    <p:extLst>
      <p:ext uri="{BB962C8B-B14F-4D97-AF65-F5344CB8AC3E}">
        <p14:creationId xmlns:p14="http://schemas.microsoft.com/office/powerpoint/2010/main" val="1617001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68F6-C9F1-4697-A990-AA6A75FCB321}"/>
              </a:ext>
            </a:extLst>
          </p:cNvPr>
          <p:cNvSpPr>
            <a:spLocks noGrp="1"/>
          </p:cNvSpPr>
          <p:nvPr>
            <p:ph type="title"/>
          </p:nvPr>
        </p:nvSpPr>
        <p:spPr>
          <a:xfrm>
            <a:off x="528918" y="365126"/>
            <a:ext cx="10667280" cy="854075"/>
          </a:xfrm>
        </p:spPr>
        <p:txBody>
          <a:bodyPr>
            <a:normAutofit/>
          </a:bodyPr>
          <a:lstStyle/>
          <a:p>
            <a:r>
              <a:rPr lang="en-US" sz="2400" b="1" dirty="0">
                <a:solidFill>
                  <a:schemeClr val="accent2"/>
                </a:solidFill>
              </a:rPr>
              <a:t>6-Calculates velocity based on accelerates uniformly and time:</a:t>
            </a:r>
            <a:endParaRPr lang="en-US" sz="2400" b="1" dirty="0"/>
          </a:p>
        </p:txBody>
      </p:sp>
      <p:pic>
        <p:nvPicPr>
          <p:cNvPr id="5" name="Content Placeholder 4">
            <a:extLst>
              <a:ext uri="{FF2B5EF4-FFF2-40B4-BE49-F238E27FC236}">
                <a16:creationId xmlns:a16="http://schemas.microsoft.com/office/drawing/2014/main" id="{65649109-B238-4ABC-B56E-CACE45F79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598" y="1219199"/>
            <a:ext cx="10515600" cy="5273675"/>
          </a:xfrm>
        </p:spPr>
      </p:pic>
    </p:spTree>
    <p:extLst>
      <p:ext uri="{BB962C8B-B14F-4D97-AF65-F5344CB8AC3E}">
        <p14:creationId xmlns:p14="http://schemas.microsoft.com/office/powerpoint/2010/main" val="288098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ED06-0FB7-470A-B247-291C287202F4}"/>
              </a:ext>
            </a:extLst>
          </p:cNvPr>
          <p:cNvSpPr>
            <a:spLocks noGrp="1"/>
          </p:cNvSpPr>
          <p:nvPr>
            <p:ph type="title"/>
          </p:nvPr>
        </p:nvSpPr>
        <p:spPr>
          <a:xfrm>
            <a:off x="838200" y="365125"/>
            <a:ext cx="10515600" cy="827181"/>
          </a:xfrm>
        </p:spPr>
        <p:txBody>
          <a:bodyPr>
            <a:normAutofit/>
          </a:bodyPr>
          <a:lstStyle/>
          <a:p>
            <a:r>
              <a:rPr lang="en-US" sz="2400" b="1" dirty="0">
                <a:solidFill>
                  <a:schemeClr val="accent2"/>
                </a:solidFill>
              </a:rPr>
              <a:t>7-Calculates acceleration based on force and mass:</a:t>
            </a:r>
            <a:endParaRPr lang="en-US" sz="2400" dirty="0"/>
          </a:p>
        </p:txBody>
      </p:sp>
      <p:pic>
        <p:nvPicPr>
          <p:cNvPr id="5" name="Content Placeholder 4">
            <a:extLst>
              <a:ext uri="{FF2B5EF4-FFF2-40B4-BE49-F238E27FC236}">
                <a16:creationId xmlns:a16="http://schemas.microsoft.com/office/drawing/2014/main" id="{9DEA3554-826F-47AE-8654-23602D1EC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435" y="1192306"/>
            <a:ext cx="9807389" cy="5300569"/>
          </a:xfrm>
        </p:spPr>
      </p:pic>
    </p:spTree>
    <p:extLst>
      <p:ext uri="{BB962C8B-B14F-4D97-AF65-F5344CB8AC3E}">
        <p14:creationId xmlns:p14="http://schemas.microsoft.com/office/powerpoint/2010/main" val="2634355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F8D6-03D5-4ACE-818E-C4FE8F1C6AEE}"/>
              </a:ext>
            </a:extLst>
          </p:cNvPr>
          <p:cNvSpPr>
            <a:spLocks noGrp="1"/>
          </p:cNvSpPr>
          <p:nvPr>
            <p:ph type="title"/>
          </p:nvPr>
        </p:nvSpPr>
        <p:spPr>
          <a:xfrm>
            <a:off x="838200" y="365125"/>
            <a:ext cx="10515600" cy="979581"/>
          </a:xfrm>
        </p:spPr>
        <p:txBody>
          <a:bodyPr>
            <a:normAutofit/>
          </a:bodyPr>
          <a:lstStyle/>
          <a:p>
            <a:r>
              <a:rPr lang="en-US" sz="2400" b="1" dirty="0">
                <a:solidFill>
                  <a:schemeClr val="accent2"/>
                </a:solidFill>
              </a:rPr>
              <a:t>8-Calculates velocity based on initial velocity and time:</a:t>
            </a:r>
            <a:endParaRPr lang="en-US" sz="2400" dirty="0"/>
          </a:p>
        </p:txBody>
      </p:sp>
      <p:pic>
        <p:nvPicPr>
          <p:cNvPr id="5" name="Content Placeholder 4">
            <a:extLst>
              <a:ext uri="{FF2B5EF4-FFF2-40B4-BE49-F238E27FC236}">
                <a16:creationId xmlns:a16="http://schemas.microsoft.com/office/drawing/2014/main" id="{B46D0159-DCB9-4CCD-91C6-494D3D04D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330" y="1344707"/>
            <a:ext cx="9789458" cy="5020234"/>
          </a:xfrm>
        </p:spPr>
      </p:pic>
    </p:spTree>
    <p:extLst>
      <p:ext uri="{BB962C8B-B14F-4D97-AF65-F5344CB8AC3E}">
        <p14:creationId xmlns:p14="http://schemas.microsoft.com/office/powerpoint/2010/main" val="199618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0A3BD-F561-F18B-7FAC-917D035990BF}"/>
              </a:ext>
            </a:extLst>
          </p:cNvPr>
          <p:cNvSpPr>
            <a:spLocks noGrp="1"/>
          </p:cNvSpPr>
          <p:nvPr>
            <p:ph sz="half" idx="1"/>
          </p:nvPr>
        </p:nvSpPr>
        <p:spPr>
          <a:xfrm>
            <a:off x="4285130" y="237902"/>
            <a:ext cx="1932709" cy="712427"/>
          </a:xfrm>
        </p:spPr>
        <p:txBody>
          <a:bodyPr>
            <a:normAutofit fontScale="92500" lnSpcReduction="10000"/>
          </a:bodyPr>
          <a:lstStyle/>
          <a:p>
            <a:pPr marL="0" indent="0" algn="ctr">
              <a:buNone/>
            </a:pPr>
            <a:r>
              <a:rPr lang="en-US" sz="4400" b="1" dirty="0">
                <a:solidFill>
                  <a:schemeClr val="accent2"/>
                </a:solidFill>
              </a:rPr>
              <a:t>Content</a:t>
            </a:r>
            <a:endParaRPr lang="ar-EG" sz="4400" b="1" dirty="0">
              <a:solidFill>
                <a:schemeClr val="accent2"/>
              </a:solidFill>
            </a:endParaRPr>
          </a:p>
        </p:txBody>
      </p:sp>
      <p:sp>
        <p:nvSpPr>
          <p:cNvPr id="4" name="Content Placeholder 3">
            <a:extLst>
              <a:ext uri="{FF2B5EF4-FFF2-40B4-BE49-F238E27FC236}">
                <a16:creationId xmlns:a16="http://schemas.microsoft.com/office/drawing/2014/main" id="{77475A9C-A3CE-667E-4A92-C1EA569F1860}"/>
              </a:ext>
            </a:extLst>
          </p:cNvPr>
          <p:cNvSpPr>
            <a:spLocks noGrp="1"/>
          </p:cNvSpPr>
          <p:nvPr>
            <p:ph sz="half" idx="2"/>
          </p:nvPr>
        </p:nvSpPr>
        <p:spPr>
          <a:xfrm>
            <a:off x="466165" y="1111624"/>
            <a:ext cx="5629835" cy="5208494"/>
          </a:xfrm>
        </p:spPr>
        <p:txBody>
          <a:bodyPr>
            <a:normAutofit fontScale="92500" lnSpcReduction="10000"/>
          </a:bodyPr>
          <a:lstStyle/>
          <a:p>
            <a:pPr>
              <a:buFont typeface="Wingdings" panose="05000000000000000000" pitchFamily="2" charset="2"/>
              <a:buChar char="q"/>
            </a:pPr>
            <a:r>
              <a:rPr lang="en-US" sz="2600" b="1" dirty="0"/>
              <a:t>Introduction</a:t>
            </a:r>
          </a:p>
          <a:p>
            <a:pPr>
              <a:buFont typeface="Wingdings" panose="05000000000000000000" pitchFamily="2" charset="2"/>
              <a:buChar char="q"/>
            </a:pPr>
            <a:r>
              <a:rPr lang="en-US" sz="2600" b="1" dirty="0"/>
              <a:t>Project General Vision</a:t>
            </a:r>
          </a:p>
          <a:p>
            <a:pPr>
              <a:buFont typeface="Wingdings" panose="05000000000000000000" pitchFamily="2" charset="2"/>
              <a:buChar char="q"/>
            </a:pPr>
            <a:r>
              <a:rPr lang="en-GB" sz="2600" b="1" dirty="0"/>
              <a:t>goals</a:t>
            </a:r>
            <a:endParaRPr lang="en-US" sz="2600" b="1" dirty="0"/>
          </a:p>
          <a:p>
            <a:pPr>
              <a:buFont typeface="Wingdings" panose="05000000000000000000" pitchFamily="2" charset="2"/>
              <a:buChar char="q"/>
            </a:pPr>
            <a:r>
              <a:rPr lang="en-US" sz="2600" b="1" dirty="0"/>
              <a:t>Problem</a:t>
            </a:r>
            <a:r>
              <a:rPr lang="en-US" sz="2600" b="1" dirty="0">
                <a:solidFill>
                  <a:schemeClr val="accent2"/>
                </a:solidFill>
                <a:latin typeface="+mn-lt"/>
                <a:ea typeface="+mn-ea"/>
                <a:cs typeface="+mn-cs"/>
              </a:rPr>
              <a:t> </a:t>
            </a:r>
            <a:r>
              <a:rPr lang="en-US" sz="2600" b="1" dirty="0">
                <a:latin typeface="+mn-lt"/>
                <a:ea typeface="+mn-ea"/>
                <a:cs typeface="+mn-cs"/>
              </a:rPr>
              <a:t>Definition</a:t>
            </a:r>
            <a:endParaRPr lang="en-US" sz="2600" b="1" dirty="0"/>
          </a:p>
          <a:p>
            <a:pPr>
              <a:buFont typeface="Wingdings" panose="05000000000000000000" pitchFamily="2" charset="2"/>
              <a:buChar char="q"/>
            </a:pPr>
            <a:r>
              <a:rPr lang="en-US" sz="2600" b="1" dirty="0"/>
              <a:t>Solution</a:t>
            </a:r>
          </a:p>
          <a:p>
            <a:pPr>
              <a:buFont typeface="Wingdings" panose="05000000000000000000" pitchFamily="2" charset="2"/>
              <a:buChar char="q"/>
            </a:pPr>
            <a:r>
              <a:rPr lang="en-US" sz="2600" b="1" dirty="0">
                <a:effectLst/>
                <a:latin typeface="Calibri" panose="020F0502020204030204" pitchFamily="34" charset="0"/>
                <a:ea typeface="Calibri" panose="020F0502020204030204" pitchFamily="34" charset="0"/>
                <a:cs typeface="Arial" panose="020B0604020202020204" pitchFamily="34" charset="0"/>
              </a:rPr>
              <a:t>Electronic system</a:t>
            </a:r>
          </a:p>
          <a:p>
            <a:pPr>
              <a:buFont typeface="Wingdings" panose="05000000000000000000" pitchFamily="2" charset="2"/>
              <a:buChar char="q"/>
            </a:pPr>
            <a:r>
              <a:rPr lang="en-US" sz="2600" b="1" dirty="0" smtClean="0"/>
              <a:t>System </a:t>
            </a:r>
            <a:r>
              <a:rPr lang="en-US" sz="2600" b="1" dirty="0">
                <a:effectLst/>
                <a:latin typeface="Calibri" panose="020F0502020204030204" pitchFamily="34" charset="0"/>
                <a:ea typeface="Calibri" panose="020F0502020204030204" pitchFamily="34" charset="0"/>
                <a:cs typeface="Arial" panose="020B0604020202020204" pitchFamily="34" charset="0"/>
              </a:rPr>
              <a:t>Flowchart</a:t>
            </a:r>
            <a:endParaRPr lang="en-US" sz="2600" b="1" dirty="0"/>
          </a:p>
          <a:p>
            <a:pPr>
              <a:buFont typeface="Wingdings" panose="05000000000000000000" pitchFamily="2" charset="2"/>
              <a:buChar char="q"/>
            </a:pPr>
            <a:r>
              <a:rPr lang="en-US" sz="2600" b="1" dirty="0" smtClean="0">
                <a:effectLst/>
                <a:latin typeface="Calibri" panose="020F0502020204030204" pitchFamily="34" charset="0"/>
                <a:ea typeface="Calibri" panose="020F0502020204030204" pitchFamily="34" charset="0"/>
                <a:cs typeface="Arial" panose="020B0604020202020204" pitchFamily="34" charset="0"/>
              </a:rPr>
              <a:t>Flowchart Implementation</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q"/>
            </a:pPr>
            <a:r>
              <a:rPr lang="en-US" sz="2600" b="1" dirty="0"/>
              <a:t>Examples</a:t>
            </a:r>
          </a:p>
          <a:p>
            <a:pPr>
              <a:buFont typeface="Wingdings" panose="05000000000000000000" pitchFamily="2" charset="2"/>
              <a:buChar char="q"/>
            </a:pPr>
            <a:r>
              <a:rPr lang="en-GB" sz="2600" b="1" dirty="0">
                <a:latin typeface="Calibri (Body)"/>
              </a:rPr>
              <a:t>Achievement of the First Term</a:t>
            </a:r>
          </a:p>
          <a:p>
            <a:pPr>
              <a:buFont typeface="Wingdings" panose="05000000000000000000" pitchFamily="2" charset="2"/>
              <a:buChar char="q"/>
            </a:pPr>
            <a:r>
              <a:rPr lang="en-GB" sz="2600" b="1" dirty="0">
                <a:latin typeface="Calibri (Body)"/>
              </a:rPr>
              <a:t>Achievement of the Second Term</a:t>
            </a:r>
          </a:p>
          <a:p>
            <a:pPr>
              <a:buFont typeface="Wingdings" panose="05000000000000000000" pitchFamily="2" charset="2"/>
              <a:buChar char="q"/>
            </a:pPr>
            <a:r>
              <a:rPr lang="en-US" sz="2600" b="1" dirty="0" smtClean="0">
                <a:effectLst/>
                <a:latin typeface="Calibri" panose="020F0502020204030204" pitchFamily="34" charset="0"/>
                <a:ea typeface="Calibri" panose="020F0502020204030204" pitchFamily="34" charset="0"/>
                <a:cs typeface="Arial" panose="020B0604020202020204" pitchFamily="34" charset="0"/>
              </a:rPr>
              <a:t>Future Work</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q"/>
            </a:pPr>
            <a:endParaRPr lang="en-GB" sz="2600" dirty="0">
              <a:latin typeface="Calibri (Body)"/>
            </a:endParaRPr>
          </a:p>
          <a:p>
            <a:pPr>
              <a:buFont typeface="Wingdings" panose="05000000000000000000" pitchFamily="2" charset="2"/>
              <a:buChar char="q"/>
            </a:pPr>
            <a:endParaRPr lang="en-GB" sz="2600" dirty="0">
              <a:latin typeface="Calibri (Body)"/>
            </a:endParaRPr>
          </a:p>
          <a:p>
            <a:pPr>
              <a:buFont typeface="Wingdings" panose="05000000000000000000" pitchFamily="2" charset="2"/>
              <a:buChar char="q"/>
            </a:pPr>
            <a:endParaRPr lang="en-GB" sz="2600" dirty="0">
              <a:latin typeface="Calibri (Body)"/>
            </a:endParaRPr>
          </a:p>
          <a:p>
            <a:pPr>
              <a:buFont typeface="Wingdings" panose="05000000000000000000" pitchFamily="2" charset="2"/>
              <a:buChar char="q"/>
            </a:pPr>
            <a:endParaRPr lang="en-US" sz="2600" dirty="0"/>
          </a:p>
          <a:p>
            <a:endParaRPr lang="en-US" dirty="0"/>
          </a:p>
          <a:p>
            <a:endParaRPr lang="ar-EG" dirty="0"/>
          </a:p>
        </p:txBody>
      </p:sp>
      <p:pic>
        <p:nvPicPr>
          <p:cNvPr id="5" name="Picture 4">
            <a:extLst>
              <a:ext uri="{FF2B5EF4-FFF2-40B4-BE49-F238E27FC236}">
                <a16:creationId xmlns:a16="http://schemas.microsoft.com/office/drawing/2014/main" id="{DDA8966A-F3B4-4C74-965F-9F8B61BD2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452562"/>
            <a:ext cx="4186517" cy="4589650"/>
          </a:xfrm>
          <a:prstGeom prst="rect">
            <a:avLst/>
          </a:prstGeom>
        </p:spPr>
      </p:pic>
    </p:spTree>
    <p:extLst>
      <p:ext uri="{BB962C8B-B14F-4D97-AF65-F5344CB8AC3E}">
        <p14:creationId xmlns:p14="http://schemas.microsoft.com/office/powerpoint/2010/main" val="2814887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5697-A2BA-48A0-999B-3BB8579A98EB}"/>
              </a:ext>
            </a:extLst>
          </p:cNvPr>
          <p:cNvSpPr>
            <a:spLocks noGrp="1"/>
          </p:cNvSpPr>
          <p:nvPr>
            <p:ph type="title"/>
          </p:nvPr>
        </p:nvSpPr>
        <p:spPr>
          <a:xfrm>
            <a:off x="838200" y="508561"/>
            <a:ext cx="10515600" cy="916827"/>
          </a:xfrm>
        </p:spPr>
        <p:txBody>
          <a:bodyPr>
            <a:normAutofit/>
          </a:bodyPr>
          <a:lstStyle/>
          <a:p>
            <a:r>
              <a:rPr lang="en-US" sz="2400" b="1" dirty="0">
                <a:solidFill>
                  <a:schemeClr val="accent2"/>
                </a:solidFill>
              </a:rPr>
              <a:t>9-Calculates distance based on initial velocity and time:</a:t>
            </a:r>
            <a:endParaRPr lang="en-US" sz="2400" dirty="0"/>
          </a:p>
        </p:txBody>
      </p:sp>
      <p:pic>
        <p:nvPicPr>
          <p:cNvPr id="5" name="Content Placeholder 4">
            <a:extLst>
              <a:ext uri="{FF2B5EF4-FFF2-40B4-BE49-F238E27FC236}">
                <a16:creationId xmlns:a16="http://schemas.microsoft.com/office/drawing/2014/main" id="{99E6A7CF-B4E6-41C8-A4F7-AB05DFEA9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38" y="1690689"/>
            <a:ext cx="10078638" cy="4351524"/>
          </a:xfrm>
        </p:spPr>
      </p:pic>
    </p:spTree>
    <p:extLst>
      <p:ext uri="{BB962C8B-B14F-4D97-AF65-F5344CB8AC3E}">
        <p14:creationId xmlns:p14="http://schemas.microsoft.com/office/powerpoint/2010/main" val="2967186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D296-80D8-4B1A-9F3C-D9B603862587}"/>
              </a:ext>
            </a:extLst>
          </p:cNvPr>
          <p:cNvSpPr>
            <a:spLocks noGrp="1"/>
          </p:cNvSpPr>
          <p:nvPr>
            <p:ph type="title"/>
          </p:nvPr>
        </p:nvSpPr>
        <p:spPr>
          <a:xfrm>
            <a:off x="838200" y="365125"/>
            <a:ext cx="10515600" cy="979581"/>
          </a:xfrm>
        </p:spPr>
        <p:txBody>
          <a:bodyPr>
            <a:normAutofit/>
          </a:bodyPr>
          <a:lstStyle/>
          <a:p>
            <a:r>
              <a:rPr lang="en-US" sz="2400" b="1" dirty="0">
                <a:solidFill>
                  <a:schemeClr val="accent2"/>
                </a:solidFill>
              </a:rPr>
              <a:t>10-Calculates kinetic energy based on mass and velocity:</a:t>
            </a:r>
            <a:endParaRPr lang="en-US" sz="2400" dirty="0"/>
          </a:p>
        </p:txBody>
      </p:sp>
      <p:pic>
        <p:nvPicPr>
          <p:cNvPr id="5" name="Content Placeholder 4">
            <a:extLst>
              <a:ext uri="{FF2B5EF4-FFF2-40B4-BE49-F238E27FC236}">
                <a16:creationId xmlns:a16="http://schemas.microsoft.com/office/drawing/2014/main" id="{D0AE67CA-E224-40F5-BF14-5D6972379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153" y="1434353"/>
            <a:ext cx="9672917" cy="4751293"/>
          </a:xfrm>
        </p:spPr>
      </p:pic>
    </p:spTree>
    <p:extLst>
      <p:ext uri="{BB962C8B-B14F-4D97-AF65-F5344CB8AC3E}">
        <p14:creationId xmlns:p14="http://schemas.microsoft.com/office/powerpoint/2010/main" val="3528178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B2B1A-B059-2848-1FEE-7C751C257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DA617B-FB71-E5BB-D2BC-B781A04ABF89}"/>
              </a:ext>
            </a:extLst>
          </p:cNvPr>
          <p:cNvSpPr>
            <a:spLocks noGrp="1"/>
          </p:cNvSpPr>
          <p:nvPr>
            <p:ph type="title"/>
          </p:nvPr>
        </p:nvSpPr>
        <p:spPr>
          <a:xfrm>
            <a:off x="623047" y="424703"/>
            <a:ext cx="10515600" cy="1325563"/>
          </a:xfrm>
        </p:spPr>
        <p:txBody>
          <a:bodyPr>
            <a:normAutofit/>
          </a:bodyPr>
          <a:lstStyle/>
          <a:p>
            <a:r>
              <a:rPr lang="en-GB" sz="3600" b="1" dirty="0">
                <a:solidFill>
                  <a:schemeClr val="accent2"/>
                </a:solidFill>
                <a:latin typeface="Calibri (Body)"/>
              </a:rPr>
              <a:t>Achievement of the First Term</a:t>
            </a:r>
          </a:p>
        </p:txBody>
      </p:sp>
      <p:sp>
        <p:nvSpPr>
          <p:cNvPr id="3" name="Content Placeholder 2">
            <a:extLst>
              <a:ext uri="{FF2B5EF4-FFF2-40B4-BE49-F238E27FC236}">
                <a16:creationId xmlns:a16="http://schemas.microsoft.com/office/drawing/2014/main" id="{12CA6930-D943-7F7C-53A3-E9A4406A42A3}"/>
              </a:ext>
            </a:extLst>
          </p:cNvPr>
          <p:cNvSpPr>
            <a:spLocks noGrp="1"/>
          </p:cNvSpPr>
          <p:nvPr>
            <p:ph idx="1"/>
          </p:nvPr>
        </p:nvSpPr>
        <p:spPr/>
        <p:txBody>
          <a:bodyPr>
            <a:normAutofit/>
          </a:bodyPr>
          <a:lstStyle/>
          <a:p>
            <a:endParaRPr lang="en-GB" sz="4000" dirty="0"/>
          </a:p>
          <a:p>
            <a:pPr marL="0" indent="0">
              <a:buNone/>
            </a:pPr>
            <a:endParaRPr lang="en-GB" sz="4000" dirty="0"/>
          </a:p>
        </p:txBody>
      </p:sp>
      <p:sp>
        <p:nvSpPr>
          <p:cNvPr id="4" name="Content Placeholder 2">
            <a:extLst>
              <a:ext uri="{FF2B5EF4-FFF2-40B4-BE49-F238E27FC236}">
                <a16:creationId xmlns:a16="http://schemas.microsoft.com/office/drawing/2014/main" id="{0A98E725-36D1-BA46-04AA-3525ECE686FC}"/>
              </a:ext>
            </a:extLst>
          </p:cNvPr>
          <p:cNvSpPr txBox="1">
            <a:spLocks/>
          </p:cNvSpPr>
          <p:nvPr/>
        </p:nvSpPr>
        <p:spPr>
          <a:xfrm>
            <a:off x="623047" y="1750266"/>
            <a:ext cx="8655424" cy="3844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GB" dirty="0"/>
              <a:t>Understand the problem.</a:t>
            </a:r>
          </a:p>
          <a:p>
            <a:pPr marL="514350" indent="-514350">
              <a:buFont typeface="+mj-lt"/>
              <a:buAutoNum type="arabicPeriod"/>
            </a:pPr>
            <a:r>
              <a:rPr lang="en-GB" dirty="0"/>
              <a:t>Building the model.</a:t>
            </a:r>
          </a:p>
          <a:p>
            <a:pPr marL="514350" indent="-514350">
              <a:buFont typeface="+mj-lt"/>
              <a:buAutoNum type="arabicPeriod"/>
            </a:pPr>
            <a:r>
              <a:rPr lang="en-GB" dirty="0"/>
              <a:t>Understand the question bank generation system requirements.</a:t>
            </a:r>
          </a:p>
          <a:p>
            <a:pPr marL="514350" indent="-514350">
              <a:buFont typeface="+mj-lt"/>
              <a:buAutoNum type="arabicPeriod"/>
            </a:pPr>
            <a:r>
              <a:rPr lang="en-GB" dirty="0"/>
              <a:t>Choose the material of physics as an example.</a:t>
            </a:r>
          </a:p>
          <a:p>
            <a:pPr marL="514350" indent="-514350">
              <a:buFont typeface="+mj-lt"/>
              <a:buAutoNum type="arabicPeriod"/>
            </a:pPr>
            <a:r>
              <a:rPr lang="en-GB" dirty="0"/>
              <a:t>Implement some questions and answers.</a:t>
            </a:r>
          </a:p>
          <a:p>
            <a:pPr marL="514350" indent="-514350">
              <a:buFont typeface="+mj-lt"/>
              <a:buAutoNum type="arabicPeriod"/>
            </a:pPr>
            <a:r>
              <a:rPr lang="en-GB" dirty="0"/>
              <a:t>Save results in text file.</a:t>
            </a:r>
          </a:p>
        </p:txBody>
      </p:sp>
    </p:spTree>
    <p:extLst>
      <p:ext uri="{BB962C8B-B14F-4D97-AF65-F5344CB8AC3E}">
        <p14:creationId xmlns:p14="http://schemas.microsoft.com/office/powerpoint/2010/main" val="955251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A0E5-8F48-1BDA-24DD-71FB036E7A78}"/>
              </a:ext>
            </a:extLst>
          </p:cNvPr>
          <p:cNvSpPr>
            <a:spLocks noGrp="1"/>
          </p:cNvSpPr>
          <p:nvPr>
            <p:ph type="title"/>
          </p:nvPr>
        </p:nvSpPr>
        <p:spPr>
          <a:xfrm>
            <a:off x="761999" y="273685"/>
            <a:ext cx="7863840" cy="1325563"/>
          </a:xfrm>
        </p:spPr>
        <p:txBody>
          <a:bodyPr>
            <a:normAutofit/>
          </a:bodyPr>
          <a:lstStyle/>
          <a:p>
            <a:r>
              <a:rPr lang="en-GB" sz="3600" b="1" dirty="0">
                <a:solidFill>
                  <a:schemeClr val="accent2"/>
                </a:solidFill>
                <a:latin typeface="Calibri (Body)"/>
              </a:rPr>
              <a:t>Achievement of the Second Term</a:t>
            </a:r>
          </a:p>
        </p:txBody>
      </p:sp>
      <p:sp>
        <p:nvSpPr>
          <p:cNvPr id="3" name="Content Placeholder 2">
            <a:extLst>
              <a:ext uri="{FF2B5EF4-FFF2-40B4-BE49-F238E27FC236}">
                <a16:creationId xmlns:a16="http://schemas.microsoft.com/office/drawing/2014/main" id="{B7FC26E5-BD4A-612E-F590-65DCAC706F44}"/>
              </a:ext>
            </a:extLst>
          </p:cNvPr>
          <p:cNvSpPr>
            <a:spLocks noGrp="1"/>
          </p:cNvSpPr>
          <p:nvPr>
            <p:ph idx="1"/>
          </p:nvPr>
        </p:nvSpPr>
        <p:spPr>
          <a:xfrm>
            <a:off x="761999" y="2122950"/>
            <a:ext cx="9583271" cy="3513079"/>
          </a:xfrm>
        </p:spPr>
        <p:txBody>
          <a:bodyPr>
            <a:normAutofit/>
          </a:bodyPr>
          <a:lstStyle/>
          <a:p>
            <a:pPr marL="514350" indent="-514350">
              <a:buFont typeface="+mj-lt"/>
              <a:buAutoNum type="arabicPeriod"/>
            </a:pPr>
            <a:r>
              <a:rPr lang="en-GB" dirty="0"/>
              <a:t>Design database for question bank.</a:t>
            </a:r>
          </a:p>
          <a:p>
            <a:pPr marL="514350" indent="-514350">
              <a:buFont typeface="+mj-lt"/>
              <a:buAutoNum type="arabicPeriod"/>
            </a:pPr>
            <a:r>
              <a:rPr lang="en-GB" dirty="0"/>
              <a:t>Connect the question bank generation system with the Database.</a:t>
            </a:r>
          </a:p>
          <a:p>
            <a:pPr marL="514350" indent="-514350">
              <a:buFont typeface="+mj-lt"/>
              <a:buAutoNum type="arabicPeriod"/>
            </a:pPr>
            <a:r>
              <a:rPr lang="en-GB" dirty="0"/>
              <a:t>Make wrong answers using random numbers. </a:t>
            </a:r>
          </a:p>
          <a:p>
            <a:pPr marL="514350" indent="-514350">
              <a:buFont typeface="+mj-lt"/>
              <a:buAutoNum type="arabicPeriod"/>
            </a:pPr>
            <a:r>
              <a:rPr lang="en-GB" dirty="0"/>
              <a:t>Write the final report.</a:t>
            </a:r>
          </a:p>
          <a:p>
            <a:pPr marL="514350" indent="-514350">
              <a:buFont typeface="+mj-lt"/>
              <a:buAutoNum type="arabicPeriod"/>
            </a:pPr>
            <a:r>
              <a:rPr lang="en-GB" dirty="0"/>
              <a:t>preparing the final presentation.</a:t>
            </a:r>
          </a:p>
        </p:txBody>
      </p:sp>
    </p:spTree>
    <p:extLst>
      <p:ext uri="{BB962C8B-B14F-4D97-AF65-F5344CB8AC3E}">
        <p14:creationId xmlns:p14="http://schemas.microsoft.com/office/powerpoint/2010/main" val="1458548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316BF-BA20-4F88-BE7A-8ECBB3986E2D}"/>
              </a:ext>
            </a:extLst>
          </p:cNvPr>
          <p:cNvSpPr>
            <a:spLocks noGrp="1"/>
          </p:cNvSpPr>
          <p:nvPr>
            <p:ph idx="1"/>
          </p:nvPr>
        </p:nvSpPr>
        <p:spPr>
          <a:xfrm>
            <a:off x="632421" y="955963"/>
            <a:ext cx="9708776" cy="2917769"/>
          </a:xfrm>
        </p:spPr>
        <p:txBody>
          <a:bodyPr>
            <a:normAutofit fontScale="92500" lnSpcReduction="20000"/>
          </a:bodyPr>
          <a:lstStyle/>
          <a:p>
            <a:pPr marL="0" indent="0">
              <a:buNone/>
            </a:pPr>
            <a:r>
              <a:rPr lang="en-US" sz="3900" b="1" dirty="0" smtClean="0">
                <a:solidFill>
                  <a:schemeClr val="accent2"/>
                </a:solidFill>
                <a:effectLst/>
                <a:latin typeface="Calibri" panose="020F0502020204030204" pitchFamily="34" charset="0"/>
                <a:ea typeface="Calibri" panose="020F0502020204030204" pitchFamily="34" charset="0"/>
                <a:cs typeface="Arial" panose="020B0604020202020204" pitchFamily="34" charset="0"/>
              </a:rPr>
              <a:t>Future Work</a:t>
            </a:r>
            <a:endParaRPr lang="en-US" sz="39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smtClean="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dirty="0" smtClean="0">
                <a:effectLst/>
                <a:latin typeface="Calibri" panose="020F0502020204030204" pitchFamily="34" charset="0"/>
                <a:ea typeface="Calibri" panose="020F0502020204030204" pitchFamily="34" charset="0"/>
                <a:cs typeface="Arial" panose="020B0604020202020204" pitchFamily="34" charset="0"/>
              </a:rPr>
              <a:t>we </a:t>
            </a:r>
            <a:r>
              <a:rPr lang="en-US" dirty="0">
                <a:effectLst/>
                <a:latin typeface="Calibri" panose="020F0502020204030204" pitchFamily="34" charset="0"/>
                <a:ea typeface="Calibri" panose="020F0502020204030204" pitchFamily="34" charset="0"/>
                <a:cs typeface="Arial" panose="020B0604020202020204" pitchFamily="34" charset="0"/>
              </a:rPr>
              <a:t>will develop the question bank to resemble Moodle, and we can also integrate artificial intelligence to enhance its flexibility and user-friendliness, thereby saving time and effort.</a:t>
            </a:r>
          </a:p>
          <a:p>
            <a:pPr marL="0" indent="0">
              <a:buNone/>
            </a:pPr>
            <a:endParaRPr lang="en-US" dirty="0"/>
          </a:p>
        </p:txBody>
      </p:sp>
    </p:spTree>
    <p:extLst>
      <p:ext uri="{BB962C8B-B14F-4D97-AF65-F5344CB8AC3E}">
        <p14:creationId xmlns:p14="http://schemas.microsoft.com/office/powerpoint/2010/main" val="1842348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3AC37-278E-4002-8864-031D4A08D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8" y="203779"/>
            <a:ext cx="11277599" cy="6339575"/>
          </a:xfrm>
          <a:prstGeom prst="rect">
            <a:avLst/>
          </a:prstGeom>
        </p:spPr>
      </p:pic>
    </p:spTree>
    <p:extLst>
      <p:ext uri="{BB962C8B-B14F-4D97-AF65-F5344CB8AC3E}">
        <p14:creationId xmlns:p14="http://schemas.microsoft.com/office/powerpoint/2010/main" val="2097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21E56-50E8-1EA4-5DE7-8390AE5EAA98}"/>
              </a:ext>
            </a:extLst>
          </p:cNvPr>
          <p:cNvSpPr>
            <a:spLocks noGrp="1"/>
          </p:cNvSpPr>
          <p:nvPr>
            <p:ph idx="1"/>
          </p:nvPr>
        </p:nvSpPr>
        <p:spPr>
          <a:xfrm>
            <a:off x="838200" y="1840038"/>
            <a:ext cx="6551815" cy="4435255"/>
          </a:xfrm>
        </p:spPr>
        <p:txBody>
          <a:bodyPr>
            <a:normAutofit/>
          </a:bodyPr>
          <a:lstStyle/>
          <a:p>
            <a:pPr>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Arial" panose="020B0604020202020204" pitchFamily="34" charset="0"/>
              </a:rPr>
              <a:t>It is an electronic question bank that builds questions programmatically without the need to write the questions manually, which makes it more efficient and accurate without wasting time and effort. It also covers all aspects of the subject through the presence of a large number of different questions that you can get answers to in order to have great knowledge about the subject. Which you are looking for.</a:t>
            </a:r>
            <a:endParaRPr lang="en-GB" dirty="0"/>
          </a:p>
          <a:p>
            <a:pPr marL="0" indent="0">
              <a:buNone/>
            </a:pPr>
            <a:endParaRPr lang="en-GB" dirty="0"/>
          </a:p>
        </p:txBody>
      </p:sp>
      <p:sp>
        <p:nvSpPr>
          <p:cNvPr id="4" name="TextBox 3">
            <a:extLst>
              <a:ext uri="{FF2B5EF4-FFF2-40B4-BE49-F238E27FC236}">
                <a16:creationId xmlns:a16="http://schemas.microsoft.com/office/drawing/2014/main" id="{2A3B39DC-D924-EB4C-344F-F7BBE6526416}"/>
              </a:ext>
            </a:extLst>
          </p:cNvPr>
          <p:cNvSpPr txBox="1"/>
          <p:nvPr/>
        </p:nvSpPr>
        <p:spPr>
          <a:xfrm>
            <a:off x="838200" y="574816"/>
            <a:ext cx="5158970" cy="590931"/>
          </a:xfrm>
          <a:prstGeom prst="rect">
            <a:avLst/>
          </a:prstGeom>
          <a:noFill/>
        </p:spPr>
        <p:txBody>
          <a:bodyPr wrap="square">
            <a:spAutoFit/>
          </a:bodyPr>
          <a:lstStyle/>
          <a:p>
            <a:pPr marR="0" lvl="0" defTabSz="914400" rtl="0" eaLnBrk="1" fontAlgn="auto" latinLnBrk="0" hangingPunct="1">
              <a:lnSpc>
                <a:spcPct val="90000"/>
              </a:lnSpc>
              <a:spcBef>
                <a:spcPts val="1000"/>
              </a:spcBef>
              <a:spcAft>
                <a:spcPts val="0"/>
              </a:spcAft>
              <a:buClrTx/>
              <a:buSzTx/>
              <a:tabLst/>
              <a:defRPr/>
            </a:pPr>
            <a:r>
              <a:rPr kumimoji="0" lang="en-US" sz="3600" b="1" i="0" u="none" strike="noStrike" kern="1200" cap="none" spc="0" normalizeH="0" baseline="0" noProof="0" dirty="0">
                <a:ln>
                  <a:noFill/>
                </a:ln>
                <a:solidFill>
                  <a:schemeClr val="accent2"/>
                </a:solidFill>
                <a:effectLst/>
                <a:uLnTx/>
                <a:uFillTx/>
                <a:latin typeface="Calibri" panose="020F0502020204030204"/>
                <a:ea typeface="+mn-ea"/>
                <a:cs typeface="+mn-cs"/>
              </a:rPr>
              <a:t>Introduction</a:t>
            </a:r>
          </a:p>
        </p:txBody>
      </p:sp>
      <p:pic>
        <p:nvPicPr>
          <p:cNvPr id="5" name="Picture 4">
            <a:extLst>
              <a:ext uri="{FF2B5EF4-FFF2-40B4-BE49-F238E27FC236}">
                <a16:creationId xmlns:a16="http://schemas.microsoft.com/office/drawing/2014/main" id="{B54B109C-480F-45CE-9FF6-8AA5C309C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693" y="1748118"/>
            <a:ext cx="3290047" cy="428263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5883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730B1-8D41-A467-FA2C-81FE3F9BFA03}"/>
              </a:ext>
            </a:extLst>
          </p:cNvPr>
          <p:cNvSpPr>
            <a:spLocks noGrp="1"/>
          </p:cNvSpPr>
          <p:nvPr>
            <p:ph idx="1"/>
          </p:nvPr>
        </p:nvSpPr>
        <p:spPr>
          <a:xfrm>
            <a:off x="447501" y="1127109"/>
            <a:ext cx="5697071" cy="4183911"/>
          </a:xfrm>
        </p:spPr>
        <p:txBody>
          <a:bodyPr>
            <a:noAutofit/>
          </a:bodyPr>
          <a:lstStyle/>
          <a:p>
            <a:pPr>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Arial" panose="020B0604020202020204" pitchFamily="34" charset="0"/>
              </a:rPr>
              <a:t>The question bank generation system contains different questions that have the same </a:t>
            </a:r>
            <a:r>
              <a:rPr lang="en-US" dirty="0" smtClean="0">
                <a:effectLst/>
                <a:latin typeface="Calibri" panose="020F0502020204030204" pitchFamily="34" charset="0"/>
                <a:ea typeface="Calibri" panose="020F0502020204030204" pitchFamily="34" charset="0"/>
                <a:cs typeface="Arial" panose="020B0604020202020204" pitchFamily="34" charset="0"/>
              </a:rPr>
              <a:t>accuracy, experience </a:t>
            </a:r>
            <a:r>
              <a:rPr lang="en-US" dirty="0">
                <a:effectLst/>
                <a:latin typeface="Calibri" panose="020F0502020204030204" pitchFamily="34" charset="0"/>
                <a:ea typeface="Calibri" panose="020F0502020204030204" pitchFamily="34" charset="0"/>
                <a:cs typeface="Arial" panose="020B0604020202020204" pitchFamily="34" charset="0"/>
              </a:rPr>
              <a:t>and revolve around one topic to include the information correctly and you can understand the topic you want to understand without overlapping the information you have.</a:t>
            </a:r>
            <a:endParaRPr lang="en-GB" dirty="0"/>
          </a:p>
        </p:txBody>
      </p:sp>
      <p:pic>
        <p:nvPicPr>
          <p:cNvPr id="5" name="Picture 4">
            <a:extLst>
              <a:ext uri="{FF2B5EF4-FFF2-40B4-BE49-F238E27FC236}">
                <a16:creationId xmlns:a16="http://schemas.microsoft.com/office/drawing/2014/main" id="{18CC2ABB-D59B-4EFC-A1AF-948B792A6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270" y="1127109"/>
            <a:ext cx="5206960" cy="446442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5363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3D81-0136-20FA-2327-313DB3386D04}"/>
              </a:ext>
            </a:extLst>
          </p:cNvPr>
          <p:cNvSpPr>
            <a:spLocks noGrp="1"/>
          </p:cNvSpPr>
          <p:nvPr>
            <p:ph type="title"/>
          </p:nvPr>
        </p:nvSpPr>
        <p:spPr>
          <a:xfrm>
            <a:off x="838199" y="423314"/>
            <a:ext cx="10515600" cy="1325563"/>
          </a:xfrm>
        </p:spPr>
        <p:txBody>
          <a:bodyPr>
            <a:normAutofit/>
          </a:bodyPr>
          <a:lstStyle/>
          <a:p>
            <a:r>
              <a:rPr lang="en-GB" sz="3600" b="1" dirty="0">
                <a:solidFill>
                  <a:schemeClr val="accent2"/>
                </a:solidFill>
                <a:latin typeface="Calibri (Body)"/>
              </a:rPr>
              <a:t>Project General Vision</a:t>
            </a:r>
            <a:endParaRPr lang="en-GB" sz="3600" dirty="0">
              <a:solidFill>
                <a:schemeClr val="accent2"/>
              </a:solidFill>
              <a:latin typeface="Calibri (Body)"/>
            </a:endParaRPr>
          </a:p>
        </p:txBody>
      </p:sp>
      <p:sp>
        <p:nvSpPr>
          <p:cNvPr id="3" name="Content Placeholder 2">
            <a:extLst>
              <a:ext uri="{FF2B5EF4-FFF2-40B4-BE49-F238E27FC236}">
                <a16:creationId xmlns:a16="http://schemas.microsoft.com/office/drawing/2014/main" id="{1E853EEA-9A34-3ABD-AE9A-987463EE877D}"/>
              </a:ext>
            </a:extLst>
          </p:cNvPr>
          <p:cNvSpPr>
            <a:spLocks noGrp="1"/>
          </p:cNvSpPr>
          <p:nvPr>
            <p:ph idx="1"/>
          </p:nvPr>
        </p:nvSpPr>
        <p:spPr>
          <a:xfrm>
            <a:off x="838199" y="1748877"/>
            <a:ext cx="5614851" cy="4244600"/>
          </a:xfrm>
        </p:spPr>
        <p:txBody>
          <a:bodyPr>
            <a:normAutofit lnSpcReduction="10000"/>
          </a:bodyPr>
          <a:lstStyle/>
          <a:p>
            <a:pPr marL="0" indent="0">
              <a:buNone/>
            </a:pPr>
            <a:endParaRPr lang="ar-EG" sz="3200" b="1" dirty="0"/>
          </a:p>
          <a:p>
            <a:pPr>
              <a:buFont typeface="Wingdings" panose="05000000000000000000" pitchFamily="2" charset="2"/>
              <a:buChar char="q"/>
            </a:pPr>
            <a:r>
              <a:rPr lang="en-GB" dirty="0"/>
              <a:t>This question bank generation system is an integrated system for building and managing online exams.</a:t>
            </a:r>
          </a:p>
          <a:p>
            <a:pPr marL="0" indent="0">
              <a:buNone/>
            </a:pPr>
            <a:endParaRPr lang="en-GB" sz="2600" dirty="0"/>
          </a:p>
          <a:p>
            <a:pPr>
              <a:buFont typeface="Wingdings" panose="05000000000000000000" pitchFamily="2" charset="2"/>
              <a:buChar char="q"/>
            </a:pPr>
            <a:r>
              <a:rPr lang="en-GB" dirty="0"/>
              <a:t>The general vision of the project is divided into two parts, from the student’s side and from the professor’s </a:t>
            </a:r>
            <a:r>
              <a:rPr lang="en-GB" dirty="0" smtClean="0"/>
              <a:t>side.</a:t>
            </a:r>
            <a:endParaRPr lang="en-GB" dirty="0"/>
          </a:p>
        </p:txBody>
      </p:sp>
      <p:pic>
        <p:nvPicPr>
          <p:cNvPr id="7" name="Picture 6">
            <a:extLst>
              <a:ext uri="{FF2B5EF4-FFF2-40B4-BE49-F238E27FC236}">
                <a16:creationId xmlns:a16="http://schemas.microsoft.com/office/drawing/2014/main" id="{09252B92-E1C9-455F-BE3F-1EC1B1FA3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877" y="2306467"/>
            <a:ext cx="4909440" cy="3550024"/>
          </a:xfrm>
          <a:prstGeom prst="rect">
            <a:avLst/>
          </a:prstGeom>
        </p:spPr>
      </p:pic>
    </p:spTree>
    <p:extLst>
      <p:ext uri="{BB962C8B-B14F-4D97-AF65-F5344CB8AC3E}">
        <p14:creationId xmlns:p14="http://schemas.microsoft.com/office/powerpoint/2010/main" val="112292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89CA8-ED7A-93E4-1E0E-92A174E9F7FA}"/>
              </a:ext>
            </a:extLst>
          </p:cNvPr>
          <p:cNvSpPr>
            <a:spLocks noGrp="1"/>
          </p:cNvSpPr>
          <p:nvPr>
            <p:ph idx="1"/>
          </p:nvPr>
        </p:nvSpPr>
        <p:spPr>
          <a:xfrm>
            <a:off x="783770" y="1828828"/>
            <a:ext cx="5220789" cy="4386295"/>
          </a:xfrm>
        </p:spPr>
        <p:txBody>
          <a:bodyPr>
            <a:normAutofit fontScale="25000" lnSpcReduction="20000"/>
          </a:bodyPr>
          <a:lstStyle/>
          <a:p>
            <a:endParaRPr lang="ar-EG" sz="3600" dirty="0">
              <a:solidFill>
                <a:schemeClr val="accent2"/>
              </a:solidFill>
            </a:endParaRPr>
          </a:p>
          <a:p>
            <a:endParaRPr lang="ar-EG" sz="3600" dirty="0">
              <a:solidFill>
                <a:schemeClr val="accent2"/>
              </a:solidFill>
            </a:endParaRPr>
          </a:p>
          <a:p>
            <a:pPr>
              <a:buFont typeface="Wingdings" panose="05000000000000000000" pitchFamily="2" charset="2"/>
              <a:buChar char="q"/>
            </a:pPr>
            <a:r>
              <a:rPr lang="en-GB" sz="11200" dirty="0"/>
              <a:t>Developing and improving the quality of education.</a:t>
            </a:r>
            <a:endParaRPr lang="en-GB" sz="11200" dirty="0">
              <a:solidFill>
                <a:schemeClr val="accent2"/>
              </a:solidFill>
            </a:endParaRPr>
          </a:p>
          <a:p>
            <a:pPr>
              <a:buFont typeface="Wingdings" panose="05000000000000000000" pitchFamily="2" charset="2"/>
              <a:buChar char="q"/>
            </a:pPr>
            <a:r>
              <a:rPr lang="en-GB" sz="11200" i="0" dirty="0">
                <a:effectLst/>
                <a:latin typeface="Calibri (Body)"/>
              </a:rPr>
              <a:t>Evaluate the level of students fairly.</a:t>
            </a:r>
            <a:endParaRPr lang="en-GB" sz="11200" i="0" dirty="0">
              <a:solidFill>
                <a:schemeClr val="accent2"/>
              </a:solidFill>
              <a:effectLst/>
              <a:latin typeface="Calibri (Body)"/>
            </a:endParaRPr>
          </a:p>
          <a:p>
            <a:pPr>
              <a:buFont typeface="Wingdings" panose="05000000000000000000" pitchFamily="2" charset="2"/>
              <a:buChar char="q"/>
            </a:pPr>
            <a:r>
              <a:rPr lang="en-GB" sz="11200" dirty="0"/>
              <a:t>Ease and speed in conducting quizzes and exams while ensuring quality.</a:t>
            </a:r>
          </a:p>
          <a:p>
            <a:pPr>
              <a:buFont typeface="Wingdings" panose="05000000000000000000" pitchFamily="2" charset="2"/>
              <a:buChar char="q"/>
            </a:pPr>
            <a:r>
              <a:rPr lang="en-GB" sz="11200" dirty="0"/>
              <a:t>Prevent Cheating During </a:t>
            </a:r>
            <a:r>
              <a:rPr lang="en-GB" sz="11200" dirty="0" smtClean="0"/>
              <a:t>Testing.</a:t>
            </a:r>
            <a:r>
              <a:rPr lang="en-GB" sz="12800" dirty="0">
                <a:solidFill>
                  <a:schemeClr val="accent2"/>
                </a:solidFill>
              </a:rPr>
              <a:t/>
            </a:r>
            <a:br>
              <a:rPr lang="en-GB" sz="12800" dirty="0">
                <a:solidFill>
                  <a:schemeClr val="accent2"/>
                </a:solidFill>
              </a:rPr>
            </a:br>
            <a:r>
              <a:rPr lang="en-GB" sz="12800" dirty="0"/>
              <a:t/>
            </a:r>
            <a:br>
              <a:rPr lang="en-GB" sz="12800" dirty="0"/>
            </a:br>
            <a:r>
              <a:rPr lang="en-GB" sz="2800" b="1" dirty="0"/>
              <a:t/>
            </a:r>
            <a:br>
              <a:rPr lang="en-GB" sz="2800" b="1" dirty="0"/>
            </a:br>
            <a:r>
              <a:rPr lang="en-GB" sz="2800" dirty="0"/>
              <a:t/>
            </a:r>
            <a:br>
              <a:rPr lang="en-GB" sz="2800" dirty="0"/>
            </a:br>
            <a:endParaRPr lang="en-GB" dirty="0"/>
          </a:p>
        </p:txBody>
      </p:sp>
      <p:sp>
        <p:nvSpPr>
          <p:cNvPr id="4" name="TextBox 3">
            <a:extLst>
              <a:ext uri="{FF2B5EF4-FFF2-40B4-BE49-F238E27FC236}">
                <a16:creationId xmlns:a16="http://schemas.microsoft.com/office/drawing/2014/main" id="{627785F6-92FB-F0C7-0264-E5C96199F5C9}"/>
              </a:ext>
            </a:extLst>
          </p:cNvPr>
          <p:cNvSpPr txBox="1"/>
          <p:nvPr/>
        </p:nvSpPr>
        <p:spPr>
          <a:xfrm>
            <a:off x="783770" y="413262"/>
            <a:ext cx="3448595" cy="646331"/>
          </a:xfrm>
          <a:prstGeom prst="rect">
            <a:avLst/>
          </a:prstGeom>
          <a:noFill/>
        </p:spPr>
        <p:txBody>
          <a:bodyPr wrap="square">
            <a:spAutoFit/>
          </a:bodyPr>
          <a:lstStyle/>
          <a:p>
            <a:r>
              <a:rPr lang="en-GB" sz="3600" b="1" dirty="0">
                <a:solidFill>
                  <a:schemeClr val="accent2"/>
                </a:solidFill>
              </a:rPr>
              <a:t>G</a:t>
            </a:r>
            <a:r>
              <a:rPr lang="en-GB" sz="3600" b="1" dirty="0" smtClean="0">
                <a:solidFill>
                  <a:schemeClr val="accent2"/>
                </a:solidFill>
              </a:rPr>
              <a:t>oals</a:t>
            </a:r>
            <a:endParaRPr lang="en-GB" sz="3600" b="1" dirty="0">
              <a:solidFill>
                <a:schemeClr val="accent2"/>
              </a:solidFill>
            </a:endParaRPr>
          </a:p>
        </p:txBody>
      </p:sp>
      <p:pic>
        <p:nvPicPr>
          <p:cNvPr id="5" name="Picture 4">
            <a:extLst>
              <a:ext uri="{FF2B5EF4-FFF2-40B4-BE49-F238E27FC236}">
                <a16:creationId xmlns:a16="http://schemas.microsoft.com/office/drawing/2014/main" id="{50CF4716-C09A-40A3-9F2C-91D944ACC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16" y="2045537"/>
            <a:ext cx="5342021" cy="3952875"/>
          </a:xfrm>
          <a:prstGeom prst="rect">
            <a:avLst/>
          </a:prstGeom>
        </p:spPr>
      </p:pic>
    </p:spTree>
    <p:extLst>
      <p:ext uri="{BB962C8B-B14F-4D97-AF65-F5344CB8AC3E}">
        <p14:creationId xmlns:p14="http://schemas.microsoft.com/office/powerpoint/2010/main" val="134743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57F14-DA52-659D-0D17-72F0487FD612}"/>
              </a:ext>
            </a:extLst>
          </p:cNvPr>
          <p:cNvSpPr>
            <a:spLocks noGrp="1"/>
          </p:cNvSpPr>
          <p:nvPr>
            <p:ph idx="1"/>
          </p:nvPr>
        </p:nvSpPr>
        <p:spPr>
          <a:xfrm>
            <a:off x="657129" y="2187715"/>
            <a:ext cx="8724123" cy="3720353"/>
          </a:xfrm>
        </p:spPr>
        <p:txBody>
          <a:bodyPr>
            <a:normAutofit/>
          </a:bodyPr>
          <a:lstStyle/>
          <a:p>
            <a:pPr>
              <a:buFont typeface="Wingdings" panose="05000000000000000000" pitchFamily="2" charset="2"/>
              <a:buChar char="q"/>
            </a:pPr>
            <a:r>
              <a:rPr lang="en-GB" dirty="0"/>
              <a:t>A Question Bank Generation System(QBGS), is that it is a renewable, programmable and automatic question bank that produces an infinite number of questions with different ideas and different </a:t>
            </a:r>
            <a:r>
              <a:rPr lang="en-US" dirty="0"/>
              <a:t>solutions.</a:t>
            </a:r>
            <a:endParaRPr lang="ar-EG" dirty="0"/>
          </a:p>
          <a:p>
            <a:pPr marL="0" indent="0">
              <a:buNone/>
            </a:pPr>
            <a:endParaRPr lang="ar-EG" sz="4400" b="1" dirty="0"/>
          </a:p>
          <a:p>
            <a:endParaRPr lang="ar-EG" sz="4400" b="1" dirty="0"/>
          </a:p>
          <a:p>
            <a:pPr marL="0" indent="0">
              <a:buNone/>
            </a:pPr>
            <a:endParaRPr lang="en-GB" sz="4400" b="1" dirty="0"/>
          </a:p>
          <a:p>
            <a:endParaRPr lang="en-GB" sz="4400" b="1" dirty="0"/>
          </a:p>
          <a:p>
            <a:endParaRPr lang="en-GB" sz="4400" b="1" dirty="0"/>
          </a:p>
          <a:p>
            <a:endParaRPr lang="en-GB" sz="4400" b="1" dirty="0"/>
          </a:p>
          <a:p>
            <a:endParaRPr lang="en-GB" sz="4400" b="1" dirty="0"/>
          </a:p>
          <a:p>
            <a:endParaRPr lang="en-GB" sz="4000" b="1" dirty="0"/>
          </a:p>
        </p:txBody>
      </p:sp>
      <p:sp>
        <p:nvSpPr>
          <p:cNvPr id="4" name="TextBox 3">
            <a:extLst>
              <a:ext uri="{FF2B5EF4-FFF2-40B4-BE49-F238E27FC236}">
                <a16:creationId xmlns:a16="http://schemas.microsoft.com/office/drawing/2014/main" id="{CA7ED259-D3DF-3511-16EB-6C8507D2FDE7}"/>
              </a:ext>
            </a:extLst>
          </p:cNvPr>
          <p:cNvSpPr txBox="1"/>
          <p:nvPr/>
        </p:nvSpPr>
        <p:spPr>
          <a:xfrm>
            <a:off x="657129" y="596880"/>
            <a:ext cx="8682858" cy="646331"/>
          </a:xfrm>
          <a:prstGeom prst="rect">
            <a:avLst/>
          </a:prstGeom>
          <a:noFill/>
        </p:spPr>
        <p:txBody>
          <a:bodyPr wrap="square">
            <a:spAutoFit/>
          </a:bodyPr>
          <a:lstStyle/>
          <a:p>
            <a:r>
              <a:rPr lang="en-GB" sz="3600" b="1" dirty="0">
                <a:solidFill>
                  <a:schemeClr val="accent2"/>
                </a:solidFill>
              </a:rPr>
              <a:t>Goals </a:t>
            </a:r>
            <a:r>
              <a:rPr lang="en-GB" sz="3600" b="1" dirty="0" smtClean="0">
                <a:solidFill>
                  <a:schemeClr val="accent2"/>
                </a:solidFill>
              </a:rPr>
              <a:t>C</a:t>
            </a:r>
            <a:r>
              <a:rPr lang="en-GB" sz="3600" b="1" dirty="0" smtClean="0">
                <a:solidFill>
                  <a:schemeClr val="accent2"/>
                </a:solidFill>
              </a:rPr>
              <a:t>ont.:</a:t>
            </a:r>
            <a:endParaRPr lang="en-GB" sz="3600" b="1" dirty="0">
              <a:solidFill>
                <a:schemeClr val="accent2"/>
              </a:solidFill>
            </a:endParaRPr>
          </a:p>
        </p:txBody>
      </p:sp>
    </p:spTree>
    <p:extLst>
      <p:ext uri="{BB962C8B-B14F-4D97-AF65-F5344CB8AC3E}">
        <p14:creationId xmlns:p14="http://schemas.microsoft.com/office/powerpoint/2010/main" val="149685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142" y="2468245"/>
            <a:ext cx="10515600" cy="1325563"/>
          </a:xfrm>
        </p:spPr>
        <p:txBody>
          <a:bodyPr/>
          <a:lstStyle/>
          <a:p>
            <a:pPr algn="ctr"/>
            <a:r>
              <a:rPr lang="en-US" b="1" dirty="0" smtClean="0">
                <a:solidFill>
                  <a:schemeClr val="accent2">
                    <a:lumMod val="75000"/>
                  </a:schemeClr>
                </a:solidFill>
              </a:rPr>
              <a:t>Problem Definition</a:t>
            </a:r>
            <a:endParaRPr lang="en-US" b="1" dirty="0">
              <a:solidFill>
                <a:schemeClr val="accent2">
                  <a:lumMod val="75000"/>
                </a:schemeClr>
              </a:solidFill>
            </a:endParaRPr>
          </a:p>
        </p:txBody>
      </p:sp>
    </p:spTree>
    <p:extLst>
      <p:ext uri="{BB962C8B-B14F-4D97-AF65-F5344CB8AC3E}">
        <p14:creationId xmlns:p14="http://schemas.microsoft.com/office/powerpoint/2010/main" val="2873059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2315</TotalTime>
  <Words>842</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(Body)</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Project General Vision</vt:lpstr>
      <vt:lpstr>PowerPoint Presentation</vt:lpstr>
      <vt:lpstr>PowerPoint Presentation</vt:lpstr>
      <vt:lpstr>Problem Definition</vt:lpstr>
      <vt:lpstr>PowerPoint Presentation</vt:lpstr>
      <vt:lpstr>PowerPoint Presentation</vt:lpstr>
      <vt:lpstr>Solution</vt:lpstr>
      <vt:lpstr>PowerPoint Presentation</vt:lpstr>
      <vt:lpstr> </vt:lpstr>
      <vt:lpstr>Electronic system.</vt:lpstr>
      <vt:lpstr>PowerPoint Presentation</vt:lpstr>
      <vt:lpstr>PowerPoint Presentation</vt:lpstr>
      <vt:lpstr>PowerPoint Presentation</vt:lpstr>
      <vt:lpstr>PowerPoint Presentation</vt:lpstr>
      <vt:lpstr>PowerPoint Presentation</vt:lpstr>
      <vt:lpstr>Examples</vt:lpstr>
      <vt:lpstr>PowerPoint Presentation</vt:lpstr>
      <vt:lpstr>2-Calculates accelerates based on distance and time: </vt:lpstr>
      <vt:lpstr>3-Calculates accelerates based on variable velocity and variable time: </vt:lpstr>
      <vt:lpstr>4-Calculates distance based on accelerates and time:</vt:lpstr>
      <vt:lpstr>5-Calculates distance based on time and the equation of motion for uniformly accelerated motion :</vt:lpstr>
      <vt:lpstr>6-Calculates velocity based on accelerates uniformly and time:</vt:lpstr>
      <vt:lpstr>7-Calculates acceleration based on force and mass:</vt:lpstr>
      <vt:lpstr>8-Calculates velocity based on initial velocity and time:</vt:lpstr>
      <vt:lpstr>9-Calculates distance based on initial velocity and time:</vt:lpstr>
      <vt:lpstr>10-Calculates kinetic energy based on mass and velocity:</vt:lpstr>
      <vt:lpstr>Achievement of the First Term</vt:lpstr>
      <vt:lpstr>Achievement of the Second Term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antones sedrak fahmy</dc:creator>
  <cp:lastModifiedBy>pc04</cp:lastModifiedBy>
  <cp:revision>41</cp:revision>
  <dcterms:created xsi:type="dcterms:W3CDTF">2024-02-04T14:29:02Z</dcterms:created>
  <dcterms:modified xsi:type="dcterms:W3CDTF">2024-06-11T15:33:36Z</dcterms:modified>
</cp:coreProperties>
</file>