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5"/>
    <p:restoredTop sz="94677"/>
  </p:normalViewPr>
  <p:slideViewPr>
    <p:cSldViewPr snapToGrid="0">
      <p:cViewPr varScale="1">
        <p:scale>
          <a:sx n="87" d="100"/>
          <a:sy n="87" d="100"/>
        </p:scale>
        <p:origin x="47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461F-B65E-7EC6-3671-F987D97DF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A7BB9-D0CC-360B-E0C8-B124288BE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C85F3-F549-AB7A-7B47-35C2F089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85E7-0A59-0342-85B4-695D155526BB}" type="datetimeFigureOut">
              <a:rPr lang="en-BE" smtClean="0"/>
              <a:t>05/13/2024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A2598-B8FB-80FC-C6C0-4BF6B078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749EE-EE27-6BCA-665F-1D653009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40D0-208B-3F41-A59C-FA91309D5863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728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F194-E08F-1922-2C2F-392AC7CD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620BD-3E4E-0D89-8E22-2700D96E6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243A7-BD10-5315-F855-566E77AC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85E7-0A59-0342-85B4-695D155526BB}" type="datetimeFigureOut">
              <a:rPr lang="en-BE" smtClean="0"/>
              <a:t>05/13/2024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4FE9D-E332-5D61-16E2-380B98B1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C4924-5AE4-F693-767A-917E5D3D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40D0-208B-3F41-A59C-FA91309D5863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4157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235FE7-A257-F72E-B33C-12449113A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3C011-7E15-FC0A-D01A-8DAE8923D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749AD-A3BA-F0BC-2B43-1205AB4E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85E7-0A59-0342-85B4-695D155526BB}" type="datetimeFigureOut">
              <a:rPr lang="en-BE" smtClean="0"/>
              <a:t>05/13/2024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A3EE7-A3E4-AB59-141A-C86F84B3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B2932-D7F2-5720-72FE-C46CB533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40D0-208B-3F41-A59C-FA91309D5863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1312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D9C3-05F8-8F4C-2C39-8E2506AA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FFE3-1AF2-EE77-106E-BAC1B66E1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08772-6CEE-384F-E2BA-DFAA0BFC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85E7-0A59-0342-85B4-695D155526BB}" type="datetimeFigureOut">
              <a:rPr lang="en-BE" smtClean="0"/>
              <a:t>05/13/2024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EACF0-581B-8680-9A5E-608E2E30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8C8D7-5BC1-2EBE-0D46-26FC1436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40D0-208B-3F41-A59C-FA91309D5863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607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3174-4278-727D-5E93-1D16C34B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490C0-F65F-58B2-6346-FAE136B7D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E36E4-668F-4850-2828-8902BF53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85E7-0A59-0342-85B4-695D155526BB}" type="datetimeFigureOut">
              <a:rPr lang="en-BE" smtClean="0"/>
              <a:t>05/13/2024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2B349-FFA5-CE2D-3B6F-724A908D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288E0-FC54-70AB-94BF-C6583144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40D0-208B-3F41-A59C-FA91309D5863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3993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F3F0-80F1-0DF5-6498-1C880D22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5FE09-1F38-389F-AA5A-20433C6FB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67E92-1400-F3C6-8316-579FB05A5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672F7-8287-D08E-BE50-6FEBBF1C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85E7-0A59-0342-85B4-695D155526BB}" type="datetimeFigureOut">
              <a:rPr lang="en-BE" smtClean="0"/>
              <a:t>05/13/2024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3E06C-1832-51FD-565E-90B01AAA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1117E-306D-DACB-9E5D-E2A1DF7B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40D0-208B-3F41-A59C-FA91309D5863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6413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E129-9400-159F-0D75-ADE4A9122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885F-FB11-96B0-A9D5-AA562F75B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3AFAB-195C-4F1D-DF5D-7EB46B1F1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BC8EA-76BC-BA95-C629-D47D4F784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83B6-C82A-5296-A44F-0D98F9CEE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9841C-52E8-D912-C11C-E1B46D75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85E7-0A59-0342-85B4-695D155526BB}" type="datetimeFigureOut">
              <a:rPr lang="en-BE" smtClean="0"/>
              <a:t>05/13/2024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1D293-7AF7-10E8-5F0F-97270265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D0A12-CEC8-2C69-1E0C-C222A46A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40D0-208B-3F41-A59C-FA91309D5863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5695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3A2D-60A6-0C12-C593-79B2A39F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8CF22-9F4C-EEAD-4C85-735CB202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85E7-0A59-0342-85B4-695D155526BB}" type="datetimeFigureOut">
              <a:rPr lang="en-BE" smtClean="0"/>
              <a:t>05/13/2024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946B3-DB94-21AA-EAD7-3C78FF63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050AB-AC1F-8EBC-3F3A-B296E264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40D0-208B-3F41-A59C-FA91309D5863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595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FA03E7-9E8F-D49F-FEBA-E93499AD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85E7-0A59-0342-85B4-695D155526BB}" type="datetimeFigureOut">
              <a:rPr lang="en-BE" smtClean="0"/>
              <a:t>05/13/2024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95A02-770A-8717-0D8F-E89D6DE9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7241B-EBF9-5322-6DDD-FC699D80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40D0-208B-3F41-A59C-FA91309D5863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4781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067F-7C93-A4FB-EA1D-1D149E7B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B706D-F9CE-077F-52DA-FEDABBAC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4BF44-551D-A1D3-252E-E37282397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BD2E0-CD4B-9689-AEA5-AF71C3BE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85E7-0A59-0342-85B4-695D155526BB}" type="datetimeFigureOut">
              <a:rPr lang="en-BE" smtClean="0"/>
              <a:t>05/13/2024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6F2F3-F63B-E7AD-1E03-6026C00E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C3CCB-A1EE-8520-86A2-D594C223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40D0-208B-3F41-A59C-FA91309D5863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9450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2C15-44F8-CABF-F270-6033EBAD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C0FC7B-DE9D-D963-9DC7-580D90000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A423F-45C7-AADB-D0D2-49567B105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B53BF-9F65-5117-56F5-819311EB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85E7-0A59-0342-85B4-695D155526BB}" type="datetimeFigureOut">
              <a:rPr lang="en-BE" smtClean="0"/>
              <a:t>05/13/2024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548BB-60F5-D6C9-76E3-C72A58E3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55BF3-9964-14F2-53C4-B80D8158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40D0-208B-3F41-A59C-FA91309D5863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3478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BD22C-F38A-DC65-BEB7-ED6D2B74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2E802-49DE-0BE1-A201-44943AA09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8FC46-4004-59D4-4568-A00B0022B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A85E7-0A59-0342-85B4-695D155526BB}" type="datetimeFigureOut">
              <a:rPr lang="en-BE" smtClean="0"/>
              <a:t>05/13/2024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61094-9464-C98B-B142-6018AC11E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20973-E0E1-6AD8-010B-ECC62BC2E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FC40D0-208B-3F41-A59C-FA91309D5863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2217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51E7C5-668C-1715-A809-FB8F0BA21744}"/>
              </a:ext>
            </a:extLst>
          </p:cNvPr>
          <p:cNvSpPr txBox="1"/>
          <p:nvPr/>
        </p:nvSpPr>
        <p:spPr>
          <a:xfrm>
            <a:off x="4046483" y="3429000"/>
            <a:ext cx="5633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BE" sz="2400" dirty="0">
                <a:latin typeface="Abadi" panose="020F0502020204030204" pitchFamily="34" charset="0"/>
                <a:cs typeface="Abadi" panose="020F0502020204030204" pitchFamily="34" charset="0"/>
              </a:rPr>
              <a:t>Description du projet</a:t>
            </a:r>
          </a:p>
          <a:p>
            <a:pPr marL="342900" indent="-342900">
              <a:buFont typeface="+mj-lt"/>
              <a:buAutoNum type="arabicPeriod"/>
            </a:pPr>
            <a:r>
              <a:rPr lang="en-BE" sz="2400" dirty="0">
                <a:latin typeface="Abadi" panose="020F0502020204030204" pitchFamily="34" charset="0"/>
                <a:cs typeface="Abadi" panose="020F0502020204030204" pitchFamily="34" charset="0"/>
              </a:rPr>
              <a:t>Projection &gt; Site web</a:t>
            </a:r>
          </a:p>
          <a:p>
            <a:pPr marL="342900" indent="-342900">
              <a:buFont typeface="+mj-lt"/>
              <a:buAutoNum type="arabicPeriod"/>
            </a:pPr>
            <a:r>
              <a:rPr lang="en-BE" sz="2400" dirty="0">
                <a:latin typeface="Abadi" panose="020F0502020204030204" pitchFamily="34" charset="0"/>
                <a:cs typeface="Abadi" panose="020F0502020204030204" pitchFamily="34" charset="0"/>
              </a:rPr>
              <a:t>Fonctions et structure du site web  </a:t>
            </a:r>
          </a:p>
          <a:p>
            <a:pPr marL="342900" indent="-342900">
              <a:buFont typeface="+mj-lt"/>
              <a:buAutoNum type="arabicPeriod"/>
            </a:pPr>
            <a:r>
              <a:rPr lang="en-BE" sz="2400" dirty="0">
                <a:latin typeface="Abadi" panose="020F0502020204030204" pitchFamily="34" charset="0"/>
                <a:cs typeface="Abadi" panose="020F0502020204030204" pitchFamily="34" charset="0"/>
              </a:rPr>
              <a:t>Design</a:t>
            </a:r>
          </a:p>
          <a:p>
            <a:pPr marL="342900" indent="-342900">
              <a:buFont typeface="+mj-lt"/>
              <a:buAutoNum type="arabicPeriod"/>
            </a:pPr>
            <a:r>
              <a:rPr lang="en-BE" sz="2400" dirty="0">
                <a:latin typeface="Abadi" panose="020F0502020204030204" pitchFamily="34" charset="0"/>
                <a:cs typeface="Abadi" panose="020F0502020204030204" pitchFamily="34" charset="0"/>
              </a:rPr>
              <a:t>Programmation</a:t>
            </a:r>
          </a:p>
        </p:txBody>
      </p:sp>
      <p:pic>
        <p:nvPicPr>
          <p:cNvPr id="8" name="Picture 7" descr="A logo with black letters and red wings&#10;&#10;Description automatically generated">
            <a:extLst>
              <a:ext uri="{FF2B5EF4-FFF2-40B4-BE49-F238E27FC236}">
                <a16:creationId xmlns:a16="http://schemas.microsoft.com/office/drawing/2014/main" id="{61BDF37D-4AB1-4953-51BA-D8BA3533C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08" y="73889"/>
            <a:ext cx="4281183" cy="320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8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704-3703-1EE3-02D3-5FECAB689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5242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BE" sz="2800" dirty="0">
                <a:solidFill>
                  <a:srgbClr val="FF0000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1. Description du projet </a:t>
            </a:r>
            <a:r>
              <a:rPr lang="en-BE" sz="1800" dirty="0">
                <a:solidFill>
                  <a:srgbClr val="FF0000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1/2</a:t>
            </a:r>
            <a:br>
              <a:rPr lang="en-BE" sz="4400" dirty="0">
                <a:solidFill>
                  <a:srgbClr val="FF0000"/>
                </a:solidFill>
                <a:latin typeface="Abadi" panose="020F0502020204030204" pitchFamily="34" charset="0"/>
                <a:cs typeface="Abadi" panose="020F0502020204030204" pitchFamily="34" charset="0"/>
              </a:rPr>
            </a:b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7FAD6-B5F8-5210-9212-91F0D7349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834" y="2053198"/>
            <a:ext cx="10515600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B-Spirits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est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une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nouvelle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ligne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de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vêtements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qui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offre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des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personnalisations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poussées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.</a:t>
            </a:r>
          </a:p>
          <a:p>
            <a:pPr marL="0" indent="0" algn="l">
              <a:buNone/>
            </a:pPr>
            <a:endParaRPr lang="en-GB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badi" panose="020B0604020104020204" pitchFamily="34" charset="0"/>
            </a:endParaRPr>
          </a:p>
          <a:p>
            <a:pPr algn="l"/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Ce qui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est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particulier,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ce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sont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les options que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vous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pouvez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ajouter</a:t>
            </a:r>
            <a:r>
              <a:rPr lang="en-GB" sz="2000" dirty="0">
                <a:solidFill>
                  <a:srgbClr val="0D0D0D"/>
                </a:solidFill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selon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votre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style,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votre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humeur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, le sport que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vous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aimez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,...  </a:t>
            </a:r>
            <a:endParaRPr lang="en-GB" sz="2000" dirty="0">
              <a:solidFill>
                <a:srgbClr val="0D0D0D"/>
              </a:solidFill>
              <a:highlight>
                <a:srgbClr val="FFFFFF"/>
              </a:highlight>
              <a:latin typeface="Abadi" panose="020B0604020104020204" pitchFamily="34" charset="0"/>
            </a:endParaRPr>
          </a:p>
          <a:p>
            <a:pPr marL="0" indent="0" algn="l">
              <a:buNone/>
            </a:pP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  </a:t>
            </a:r>
            <a:r>
              <a:rPr lang="en-GB" sz="2000" b="0" i="1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Paillettes • Bijoux • </a:t>
            </a:r>
            <a:r>
              <a:rPr lang="en-GB" sz="2000" b="0" i="1" dirty="0" err="1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Finitions</a:t>
            </a:r>
            <a:r>
              <a:rPr lang="en-GB" sz="2000" b="0" i="1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de </a:t>
            </a:r>
            <a:r>
              <a:rPr lang="en-GB" sz="2000" b="0" i="1" dirty="0" err="1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coûture</a:t>
            </a:r>
            <a:r>
              <a:rPr lang="en-GB" sz="2000" b="0" i="1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(pochettes, </a:t>
            </a:r>
            <a:r>
              <a:rPr lang="en-GB" sz="2000" b="0" i="1" dirty="0" err="1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tirettes</a:t>
            </a:r>
            <a:r>
              <a:rPr lang="en-GB" sz="2000" b="0" i="1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, fermetures éclair…) • </a:t>
            </a:r>
            <a:r>
              <a:rPr lang="en-GB" sz="2000" b="0" i="1" dirty="0" err="1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éléments</a:t>
            </a:r>
            <a:r>
              <a:rPr lang="en-GB" sz="2000" b="0" i="1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à  </a:t>
            </a:r>
          </a:p>
          <a:p>
            <a:pPr marL="0" indent="0" algn="l">
              <a:buNone/>
            </a:pPr>
            <a:r>
              <a:rPr lang="en-GB" sz="2000" i="1" dirty="0">
                <a:highlight>
                  <a:srgbClr val="FFFFFF"/>
                </a:highlight>
                <a:latin typeface="Abadi" panose="020B0604020104020204" pitchFamily="34" charset="0"/>
              </a:rPr>
              <a:t>   </a:t>
            </a:r>
            <a:r>
              <a:rPr lang="en-GB" sz="2000" b="0" i="1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fixation scratch • </a:t>
            </a:r>
            <a:r>
              <a:rPr lang="en-GB" sz="2000" b="0" i="1" dirty="0" err="1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Médailles</a:t>
            </a:r>
            <a:r>
              <a:rPr lang="en-GB" sz="2000" b="0" i="1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• Impressions …</a:t>
            </a:r>
            <a:br>
              <a:rPr lang="en-GB" sz="20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</a:b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    </a:t>
            </a:r>
          </a:p>
          <a:p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Ceux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qui ne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savent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pas trop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ce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qu'ils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veulent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,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peuvent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choisir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parmi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des compositions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toutes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prêtes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GB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Comparable à la tendance des "toppings" sur les desserts, les pizzas...</a:t>
            </a:r>
          </a:p>
          <a:p>
            <a:pPr marL="0" indent="0" algn="ctr">
              <a:buNone/>
            </a:pPr>
            <a:endParaRPr lang="en-GB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badi" panose="020B0604020104020204" pitchFamily="34" charset="0"/>
            </a:endParaRPr>
          </a:p>
          <a:p>
            <a:pPr algn="l"/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L'offre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est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basée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sur trois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produits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: </a:t>
            </a:r>
            <a:r>
              <a:rPr lang="en-GB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T-shirt, Hoodie et Pyjama</a:t>
            </a:r>
            <a:endParaRPr lang="en-BE" sz="20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pic>
        <p:nvPicPr>
          <p:cNvPr id="4" name="Picture 3" descr="A logo with black letters and red wings&#10;&#10;Description automatically generated">
            <a:extLst>
              <a:ext uri="{FF2B5EF4-FFF2-40B4-BE49-F238E27FC236}">
                <a16:creationId xmlns:a16="http://schemas.microsoft.com/office/drawing/2014/main" id="{4D723C29-4277-CEBE-1F83-26FF3BDC9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688" y="0"/>
            <a:ext cx="1944624" cy="14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0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704-3703-1EE3-02D3-5FECAB689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5242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BE" sz="2800" dirty="0">
                <a:solidFill>
                  <a:srgbClr val="FF0000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2. Projection &gt; Site web</a:t>
            </a:r>
            <a:br>
              <a:rPr lang="en-BE" sz="4400" dirty="0">
                <a:solidFill>
                  <a:srgbClr val="FF0000"/>
                </a:solidFill>
                <a:latin typeface="Abadi" panose="020F0502020204030204" pitchFamily="34" charset="0"/>
                <a:cs typeface="Abadi" panose="020F0502020204030204" pitchFamily="34" charset="0"/>
              </a:rPr>
            </a:b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7FAD6-B5F8-5210-9212-91F0D7349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834" y="2053198"/>
            <a:ext cx="10515600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Le site web doit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refléter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cet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univers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et surtout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montrer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que B-Spirits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s'adapte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au style /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humeur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du client /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visiteur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.</a:t>
            </a:r>
          </a:p>
          <a:p>
            <a:pPr marL="0" indent="0" algn="l">
              <a:buNone/>
            </a:pPr>
            <a:endParaRPr lang="en-GB" sz="2000" dirty="0">
              <a:solidFill>
                <a:srgbClr val="0D0D0D"/>
              </a:solidFill>
              <a:highlight>
                <a:srgbClr val="FFFFFF"/>
              </a:highlight>
              <a:latin typeface="Abadi" panose="020B0604020104020204" pitchFamily="34" charset="0"/>
            </a:endParaRPr>
          </a:p>
          <a:p>
            <a:pPr marL="0" indent="0" algn="ctr">
              <a:buNone/>
            </a:pPr>
            <a:r>
              <a:rPr lang="nl-NL" sz="2000" b="1" kern="100" dirty="0"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B-spirits B </a:t>
            </a:r>
            <a:r>
              <a:rPr lang="nl-NL" sz="2000" b="1" kern="100" dirty="0" err="1"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yourself</a:t>
            </a:r>
            <a:r>
              <a:rPr lang="nl-NL" sz="2000" b="1" kern="100" dirty="0"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“</a:t>
            </a:r>
            <a:r>
              <a:rPr lang="nl-NL" sz="2000" b="1" kern="100" dirty="0" err="1"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nl-NL" sz="2000" b="1" kern="100" dirty="0"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000" b="1" kern="100" dirty="0" err="1"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Mood</a:t>
            </a:r>
            <a:r>
              <a:rPr lang="nl-NL" sz="2000" b="1" kern="100" dirty="0"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Cool”</a:t>
            </a:r>
          </a:p>
          <a:p>
            <a:pPr marL="0" indent="0" algn="ctr">
              <a:buNone/>
            </a:pPr>
            <a:endParaRPr lang="en-BE" sz="2000" b="1" kern="100" dirty="0">
              <a:effectLst/>
              <a:latin typeface="Abadi" panose="020B06040201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GB" sz="2000" b="1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La </a:t>
            </a:r>
            <a:r>
              <a:rPr lang="en-GB" sz="2000" b="1" dirty="0">
                <a:solidFill>
                  <a:srgbClr val="FF0000"/>
                </a:solidFill>
                <a:highlight>
                  <a:srgbClr val="FFFFFF"/>
                </a:highlight>
                <a:latin typeface="Abadi" panose="020B0604020104020204" pitchFamily="34" charset="0"/>
              </a:rPr>
              <a:t>landing</a:t>
            </a:r>
            <a:r>
              <a:rPr lang="en-GB" sz="20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page </a:t>
            </a:r>
            <a:r>
              <a:rPr lang="en-GB" sz="2000" b="1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du site </a:t>
            </a:r>
            <a:r>
              <a:rPr lang="en-GB" sz="2000" b="1" i="0" dirty="0" err="1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est</a:t>
            </a:r>
            <a:r>
              <a:rPr lang="en-GB" sz="2000" b="1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b="1" i="0" dirty="0" err="1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donc</a:t>
            </a:r>
            <a:r>
              <a:rPr lang="en-GB" sz="2000" b="1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b="1" i="0" dirty="0" err="1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une</a:t>
            </a:r>
            <a:r>
              <a:rPr lang="en-GB" sz="2000" b="1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page </a:t>
            </a:r>
            <a:r>
              <a:rPr lang="en-GB" sz="2000" b="1" i="0" dirty="0" err="1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où</a:t>
            </a:r>
            <a:r>
              <a:rPr lang="en-GB" sz="2000" b="1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b="1" i="0" dirty="0" err="1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l'on</a:t>
            </a:r>
            <a:r>
              <a:rPr lang="en-GB" sz="2000" b="1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a le choix entre </a:t>
            </a:r>
            <a:r>
              <a:rPr lang="en-GB" sz="2000" b="1" i="0" dirty="0" err="1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différents</a:t>
            </a:r>
            <a:r>
              <a:rPr lang="en-GB" sz="2000" b="1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styles + </a:t>
            </a:r>
            <a:r>
              <a:rPr lang="en-GB" sz="2000" b="1" i="0" dirty="0" err="1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une</a:t>
            </a:r>
            <a:r>
              <a:rPr lang="en-GB" sz="2000" b="1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option </a:t>
            </a:r>
            <a:r>
              <a:rPr lang="en-GB" sz="2000" b="1" i="0" dirty="0" err="1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neutre</a:t>
            </a:r>
            <a:r>
              <a:rPr lang="en-GB" sz="2000" b="1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:</a:t>
            </a:r>
          </a:p>
          <a:p>
            <a:pPr marL="0" indent="0">
              <a:buNone/>
            </a:pPr>
            <a:endParaRPr lang="en-GB" sz="2000" b="0" i="0" dirty="0">
              <a:effectLst/>
              <a:highlight>
                <a:srgbClr val="FFFFFF"/>
              </a:highlight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GB" sz="2000" b="0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En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choisissant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un style,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une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page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d'accueil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correspondante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s'ouvre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,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reflétant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b="0" i="0" dirty="0" err="1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ce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style.</a:t>
            </a:r>
          </a:p>
          <a:p>
            <a:pPr marL="0" indent="0" algn="ctr">
              <a:buNone/>
            </a:pPr>
            <a:r>
              <a:rPr lang="en-GB" sz="2000" b="0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Design • </a:t>
            </a:r>
            <a:r>
              <a:rPr lang="en-GB" sz="2000" dirty="0">
                <a:highlight>
                  <a:srgbClr val="FFFFFF"/>
                </a:highlight>
                <a:latin typeface="Abadi" panose="020B0604020104020204" pitchFamily="34" charset="0"/>
              </a:rPr>
              <a:t>Marin</a:t>
            </a:r>
            <a:r>
              <a:rPr lang="en-GB" sz="2000" b="0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• Armée • Black &amp; White  • Sport • Nature  • Rap etc…</a:t>
            </a:r>
          </a:p>
          <a:p>
            <a:pPr marL="0" indent="0" algn="l">
              <a:buNone/>
            </a:pPr>
            <a:endParaRPr lang="en-GB" sz="2000" b="0" i="0" dirty="0">
              <a:solidFill>
                <a:srgbClr val="FF0000"/>
              </a:solidFill>
              <a:effectLst/>
              <a:highlight>
                <a:srgbClr val="FFFFFF"/>
              </a:highlight>
              <a:latin typeface="Abadi" panose="020B0604020104020204" pitchFamily="34" charset="0"/>
            </a:endParaRPr>
          </a:p>
        </p:txBody>
      </p:sp>
      <p:pic>
        <p:nvPicPr>
          <p:cNvPr id="4" name="Picture 3" descr="A logo with black letters and red wings&#10;&#10;Description automatically generated">
            <a:extLst>
              <a:ext uri="{FF2B5EF4-FFF2-40B4-BE49-F238E27FC236}">
                <a16:creationId xmlns:a16="http://schemas.microsoft.com/office/drawing/2014/main" id="{4D723C29-4277-CEBE-1F83-26FF3BDC9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688" y="0"/>
            <a:ext cx="1944624" cy="14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0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704-3703-1EE3-02D3-5FECAB689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5242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BE" sz="2800" dirty="0">
                <a:solidFill>
                  <a:srgbClr val="FF0000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2. Projection &gt; Site web</a:t>
            </a:r>
            <a:br>
              <a:rPr lang="en-BE" sz="4400" dirty="0">
                <a:solidFill>
                  <a:srgbClr val="FF0000"/>
                </a:solidFill>
                <a:latin typeface="Abadi" panose="020F0502020204030204" pitchFamily="34" charset="0"/>
                <a:cs typeface="Abadi" panose="020F0502020204030204" pitchFamily="34" charset="0"/>
              </a:rPr>
            </a:b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7FAD6-B5F8-5210-9212-91F0D7349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834" y="2053198"/>
            <a:ext cx="10515600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endParaRPr lang="en-GB" sz="20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badi" panose="020B0604020104020204" pitchFamily="34" charset="0"/>
            </a:endParaRPr>
          </a:p>
          <a:p>
            <a:pPr marL="0" indent="0" algn="l">
              <a:buNone/>
            </a:pP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La base de </a:t>
            </a:r>
            <a:r>
              <a:rPr lang="en-GB" sz="20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la page </a:t>
            </a:r>
            <a:r>
              <a:rPr lang="en-GB" sz="2000" b="1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d'accueil</a:t>
            </a:r>
            <a:r>
              <a:rPr lang="en-GB" sz="20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est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la </a:t>
            </a:r>
            <a:r>
              <a:rPr lang="en-GB" sz="20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même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pour </a:t>
            </a:r>
            <a:r>
              <a:rPr lang="en-GB" sz="20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tous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les styles (</a:t>
            </a:r>
            <a:r>
              <a:rPr lang="en-GB" sz="20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ce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qui </a:t>
            </a:r>
            <a:r>
              <a:rPr lang="en-GB" sz="20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permet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de </a:t>
            </a:r>
            <a:r>
              <a:rPr lang="en-GB" sz="20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trouver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facilement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son chemin </a:t>
            </a:r>
            <a:r>
              <a:rPr lang="en-GB" sz="20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vers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l'offre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, avec les </a:t>
            </a:r>
            <a:r>
              <a:rPr lang="en-GB" sz="20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mêmes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boutons, etc...)</a:t>
            </a:r>
          </a:p>
          <a:p>
            <a:pPr marL="0" indent="0" algn="l">
              <a:buNone/>
            </a:pPr>
            <a:endParaRPr lang="en-GB" sz="20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badi" panose="020B0604020104020204" pitchFamily="34" charset="0"/>
            </a:endParaRPr>
          </a:p>
          <a:p>
            <a:pPr marL="0" indent="0" algn="l">
              <a:buNone/>
            </a:pP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La </a:t>
            </a:r>
            <a:r>
              <a:rPr lang="en-GB" sz="20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présentation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de la page </a:t>
            </a:r>
            <a:r>
              <a:rPr lang="en-GB" sz="20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d'accueil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s'adapte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au style (mood) </a:t>
            </a:r>
            <a:r>
              <a:rPr lang="en-GB" sz="20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choisi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Pour le </a:t>
            </a:r>
            <a:r>
              <a:rPr lang="en-GB" sz="20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projet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, nous nous </a:t>
            </a:r>
            <a:r>
              <a:rPr lang="en-GB" sz="20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limitons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à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quelques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exemples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de pages </a:t>
            </a:r>
            <a:r>
              <a:rPr lang="en-GB" sz="20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d'accueil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. </a:t>
            </a:r>
            <a:b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</a:br>
            <a:br>
              <a:rPr lang="en-GB" sz="2000" dirty="0">
                <a:latin typeface="Abadi" panose="020B0604020104020204" pitchFamily="34" charset="0"/>
              </a:rPr>
            </a:br>
            <a:r>
              <a:rPr lang="en-GB" sz="20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Chaque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page </a:t>
            </a:r>
            <a:r>
              <a:rPr lang="en-GB" sz="20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utilisera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différents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effets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pour les </a:t>
            </a:r>
            <a:r>
              <a:rPr lang="en-GB" sz="20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rendre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plus </a:t>
            </a:r>
            <a:r>
              <a:rPr lang="en-GB" sz="20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attrayantes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et </a:t>
            </a:r>
            <a:r>
              <a:rPr lang="en-GB" sz="20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susciter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la </a:t>
            </a:r>
            <a:r>
              <a:rPr lang="en-GB" sz="20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curiosité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de </a:t>
            </a:r>
            <a:r>
              <a:rPr lang="en-GB" sz="20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visiter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les </a:t>
            </a:r>
            <a:r>
              <a:rPr lang="en-GB" sz="20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autres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pages </a:t>
            </a:r>
            <a:r>
              <a:rPr lang="en-GB" sz="20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d'accueil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. </a:t>
            </a:r>
            <a:endParaRPr lang="en-GB" sz="2000" dirty="0">
              <a:solidFill>
                <a:srgbClr val="0D0D0D"/>
              </a:solidFill>
              <a:highlight>
                <a:srgbClr val="FFFFFF"/>
              </a:highlight>
              <a:latin typeface="Abadi" panose="020B0604020104020204" pitchFamily="34" charset="0"/>
            </a:endParaRPr>
          </a:p>
          <a:p>
            <a:pPr marL="0" indent="0" algn="l">
              <a:buNone/>
            </a:pPr>
            <a:endParaRPr lang="en-GB" sz="2000" b="0" i="0" dirty="0">
              <a:solidFill>
                <a:srgbClr val="FF0000"/>
              </a:solidFill>
              <a:effectLst/>
              <a:highlight>
                <a:srgbClr val="FFFFFF"/>
              </a:highlight>
              <a:latin typeface="Abadi" panose="020B0604020104020204" pitchFamily="34" charset="0"/>
            </a:endParaRPr>
          </a:p>
          <a:p>
            <a:pPr marL="0" indent="0" algn="l">
              <a:buNone/>
            </a:pPr>
            <a:r>
              <a:rPr lang="en-GB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Page de choix et </a:t>
            </a:r>
            <a:r>
              <a:rPr lang="en-GB" sz="2000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d’achat</a:t>
            </a:r>
            <a:r>
              <a:rPr lang="en-GB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est</a:t>
            </a:r>
            <a:r>
              <a:rPr lang="en-GB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dotée</a:t>
            </a:r>
            <a:r>
              <a:rPr lang="en-GB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de </a:t>
            </a:r>
            <a:r>
              <a:rPr lang="en-GB" sz="2000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filtres</a:t>
            </a:r>
            <a:r>
              <a:rPr lang="en-GB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pour les options.</a:t>
            </a:r>
          </a:p>
        </p:txBody>
      </p:sp>
      <p:pic>
        <p:nvPicPr>
          <p:cNvPr id="4" name="Picture 3" descr="A logo with black letters and red wings&#10;&#10;Description automatically generated">
            <a:extLst>
              <a:ext uri="{FF2B5EF4-FFF2-40B4-BE49-F238E27FC236}">
                <a16:creationId xmlns:a16="http://schemas.microsoft.com/office/drawing/2014/main" id="{4D723C29-4277-CEBE-1F83-26FF3BDC9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688" y="0"/>
            <a:ext cx="1944624" cy="14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2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704-3703-1EE3-02D3-5FECAB689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5242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BE" sz="2800" dirty="0">
                <a:solidFill>
                  <a:srgbClr val="FF0000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3. Fonctions et structure du site web</a:t>
            </a:r>
            <a:br>
              <a:rPr lang="en-BE" sz="4400" dirty="0">
                <a:solidFill>
                  <a:srgbClr val="FF0000"/>
                </a:solidFill>
                <a:latin typeface="Abadi" panose="020F0502020204030204" pitchFamily="34" charset="0"/>
                <a:cs typeface="Abadi" panose="020F0502020204030204" pitchFamily="34" charset="0"/>
              </a:rPr>
            </a:b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7FAD6-B5F8-5210-9212-91F0D7349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834" y="2053198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GB" sz="1200" b="0" i="0" dirty="0">
              <a:effectLst/>
              <a:highlight>
                <a:srgbClr val="FFFFFF"/>
              </a:highlight>
              <a:latin typeface="Abadi" panose="020B0604020104020204" pitchFamily="34" charset="0"/>
            </a:endParaRPr>
          </a:p>
          <a:p>
            <a:pPr marL="0" indent="0" algn="l">
              <a:buNone/>
            </a:pPr>
            <a:r>
              <a:rPr lang="en-GB" sz="2000" b="1" dirty="0">
                <a:highlight>
                  <a:srgbClr val="FFFFFF"/>
                </a:highlight>
                <a:latin typeface="Abadi" panose="020B0604020104020204" pitchFamily="34" charset="0"/>
              </a:rPr>
              <a:t>1			2</a:t>
            </a:r>
            <a:r>
              <a:rPr lang="en-GB" sz="1800" b="1" dirty="0">
                <a:highlight>
                  <a:srgbClr val="FFFFFF"/>
                </a:highlight>
                <a:latin typeface="Abadi" panose="020B0604020104020204" pitchFamily="34" charset="0"/>
              </a:rPr>
              <a:t>			3			4	</a:t>
            </a:r>
          </a:p>
          <a:p>
            <a:pPr marL="0" indent="0" algn="l">
              <a:buNone/>
            </a:pPr>
            <a:r>
              <a:rPr lang="en-GB" sz="1200" b="1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Page </a:t>
            </a:r>
            <a:r>
              <a:rPr lang="en-GB" sz="1200" b="1" i="0" dirty="0" err="1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d'atterrissage</a:t>
            </a:r>
            <a:r>
              <a:rPr lang="en-GB" sz="1200" b="1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	</a:t>
            </a:r>
            <a:r>
              <a:rPr lang="en-GB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	Pages </a:t>
            </a:r>
            <a:r>
              <a:rPr lang="en-GB" sz="12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d'accueil</a:t>
            </a:r>
            <a:r>
              <a:rPr lang="en-GB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		Page de choix		À </a:t>
            </a:r>
            <a:r>
              <a:rPr lang="en-GB" sz="12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propos</a:t>
            </a:r>
            <a:r>
              <a:rPr lang="en-GB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de nous</a:t>
            </a:r>
            <a:endParaRPr lang="en-GB" sz="1200" dirty="0">
              <a:solidFill>
                <a:srgbClr val="0D0D0D"/>
              </a:solidFill>
              <a:highlight>
                <a:srgbClr val="FFFFFF"/>
              </a:highlight>
              <a:latin typeface="Abadi" panose="020B0604020104020204" pitchFamily="34" charset="0"/>
            </a:endParaRPr>
          </a:p>
          <a:p>
            <a:pPr marL="0" indent="0" algn="l">
              <a:buNone/>
            </a:pPr>
            <a:r>
              <a:rPr lang="en-GB" sz="1200" dirty="0" err="1">
                <a:solidFill>
                  <a:srgbClr val="0D0D0D"/>
                </a:solidFill>
                <a:highlight>
                  <a:srgbClr val="FFFFFF"/>
                </a:highlight>
                <a:latin typeface="Abadi" panose="020B0604020104020204" pitchFamily="34" charset="0"/>
              </a:rPr>
              <a:t>Eléments</a:t>
            </a:r>
            <a:r>
              <a:rPr lang="en-GB" sz="1200" dirty="0">
                <a:solidFill>
                  <a:srgbClr val="0D0D0D"/>
                </a:solidFill>
                <a:highlight>
                  <a:srgbClr val="FFFFFF"/>
                </a:highlight>
                <a:latin typeface="Abadi" panose="020B0604020104020204" pitchFamily="34" charset="0"/>
              </a:rPr>
              <a:t> sur les pages					</a:t>
            </a:r>
            <a:r>
              <a:rPr lang="en-GB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	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Ø"/>
            </a:pPr>
            <a:r>
              <a:rPr lang="en-GB" sz="1200" dirty="0">
                <a:solidFill>
                  <a:srgbClr val="0D0D0D"/>
                </a:solidFill>
                <a:highlight>
                  <a:srgbClr val="FFFFFF"/>
                </a:highlight>
                <a:latin typeface="Abadi" panose="020B0604020104020204" pitchFamily="34" charset="0"/>
              </a:rPr>
              <a:t>Logo 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Ø"/>
            </a:pPr>
            <a:r>
              <a:rPr lang="en-GB" sz="1200" dirty="0">
                <a:solidFill>
                  <a:srgbClr val="0D0D0D"/>
                </a:solidFill>
                <a:highlight>
                  <a:srgbClr val="FFFFFF"/>
                </a:highlight>
                <a:latin typeface="Abadi" panose="020B0604020104020204" pitchFamily="34" charset="0"/>
              </a:rPr>
              <a:t>Baseline 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Ø"/>
            </a:pPr>
            <a:r>
              <a:rPr lang="en-GB" sz="1200" dirty="0">
                <a:solidFill>
                  <a:srgbClr val="0D0D0D"/>
                </a:solidFill>
                <a:highlight>
                  <a:srgbClr val="FFFFFF"/>
                </a:highlight>
                <a:latin typeface="Abadi" panose="020B0604020104020204" pitchFamily="34" charset="0"/>
              </a:rPr>
              <a:t> La proposition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Ø"/>
            </a:pPr>
            <a:r>
              <a:rPr lang="en-GB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Les </a:t>
            </a:r>
            <a:r>
              <a:rPr lang="en-GB" sz="12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accès</a:t>
            </a:r>
            <a:r>
              <a:rPr lang="en-GB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aux pages </a:t>
            </a:r>
            <a:r>
              <a:rPr lang="en-GB" sz="12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d’accueil</a:t>
            </a:r>
            <a:r>
              <a:rPr lang="en-GB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br>
              <a:rPr lang="en-GB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</a:br>
            <a:r>
              <a:rPr lang="en-GB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Présentation</a:t>
            </a:r>
            <a:r>
              <a:rPr lang="en-GB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GB" sz="1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Incitative</a:t>
            </a:r>
            <a:r>
              <a:rPr lang="en-GB" sz="1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/ images</a:t>
            </a:r>
            <a:endParaRPr lang="en-GB" sz="12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badi" panose="020B0604020104020204" pitchFamily="34" charset="0"/>
            </a:endParaRPr>
          </a:p>
          <a:p>
            <a:pPr marL="0" indent="0" algn="l">
              <a:buNone/>
            </a:pPr>
            <a:endParaRPr lang="en-GB" sz="1200" i="0" dirty="0">
              <a:effectLst/>
              <a:highlight>
                <a:srgbClr val="FFFFFF"/>
              </a:highlight>
              <a:latin typeface="Abadi" panose="020B0604020104020204" pitchFamily="34" charset="0"/>
            </a:endParaRPr>
          </a:p>
        </p:txBody>
      </p:sp>
      <p:pic>
        <p:nvPicPr>
          <p:cNvPr id="4" name="Picture 3" descr="A logo with black letters and red wings&#10;&#10;Description automatically generated">
            <a:extLst>
              <a:ext uri="{FF2B5EF4-FFF2-40B4-BE49-F238E27FC236}">
                <a16:creationId xmlns:a16="http://schemas.microsoft.com/office/drawing/2014/main" id="{4D723C29-4277-CEBE-1F83-26FF3BDC9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688" y="0"/>
            <a:ext cx="1944624" cy="1457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69C693-09F7-117A-6A03-3707915AFF20}"/>
              </a:ext>
            </a:extLst>
          </p:cNvPr>
          <p:cNvSpPr txBox="1"/>
          <p:nvPr/>
        </p:nvSpPr>
        <p:spPr>
          <a:xfrm>
            <a:off x="3699640" y="3310759"/>
            <a:ext cx="2543505" cy="221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000"/>
              </a:spcBef>
              <a:buFont typeface="Wingdings" pitchFamily="2" charset="2"/>
              <a:buChar char="Ø"/>
            </a:pPr>
            <a:r>
              <a:rPr lang="en-GB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Logo	</a:t>
            </a:r>
          </a:p>
          <a:p>
            <a:pPr algn="l">
              <a:spcBef>
                <a:spcPts val="1000"/>
              </a:spcBef>
              <a:buFont typeface="Wingdings" pitchFamily="2" charset="2"/>
              <a:buChar char="Ø"/>
            </a:pPr>
            <a:r>
              <a:rPr lang="en-GB" sz="1200" dirty="0">
                <a:solidFill>
                  <a:srgbClr val="0D0D0D"/>
                </a:solidFill>
                <a:highlight>
                  <a:srgbClr val="FFFFFF"/>
                </a:highlight>
                <a:latin typeface="Abadi" panose="020B0604020104020204" pitchFamily="34" charset="0"/>
              </a:rPr>
              <a:t> Mood </a:t>
            </a:r>
            <a:r>
              <a:rPr lang="en-GB" sz="1200" dirty="0" err="1">
                <a:solidFill>
                  <a:srgbClr val="0D0D0D"/>
                </a:solidFill>
                <a:highlight>
                  <a:srgbClr val="FFFFFF"/>
                </a:highlight>
                <a:latin typeface="Abadi" panose="020B0604020104020204" pitchFamily="34" charset="0"/>
              </a:rPr>
              <a:t>environnement</a:t>
            </a:r>
            <a:endParaRPr lang="en-GB" sz="1200" dirty="0">
              <a:solidFill>
                <a:srgbClr val="0D0D0D"/>
              </a:solidFill>
              <a:highlight>
                <a:srgbClr val="FFFFFF"/>
              </a:highlight>
              <a:latin typeface="Abadi" panose="020B0604020104020204" pitchFamily="34" charset="0"/>
            </a:endParaRPr>
          </a:p>
          <a:p>
            <a:pPr algn="l">
              <a:spcBef>
                <a:spcPts val="1000"/>
              </a:spcBef>
              <a:buFont typeface="Wingdings" pitchFamily="2" charset="2"/>
              <a:buChar char="Ø"/>
            </a:pPr>
            <a:r>
              <a:rPr lang="en-GB" sz="1200" dirty="0">
                <a:solidFill>
                  <a:srgbClr val="0D0D0D"/>
                </a:solidFill>
                <a:highlight>
                  <a:srgbClr val="FFFFFF"/>
                </a:highlight>
                <a:latin typeface="Abadi" panose="020B0604020104020204" pitchFamily="34" charset="0"/>
              </a:rPr>
              <a:t> Menu </a:t>
            </a:r>
            <a:r>
              <a:rPr lang="en-GB" sz="1200" dirty="0" err="1">
                <a:solidFill>
                  <a:srgbClr val="0D0D0D"/>
                </a:solidFill>
                <a:highlight>
                  <a:srgbClr val="FFFFFF"/>
                </a:highlight>
                <a:latin typeface="Abadi" panose="020B0604020104020204" pitchFamily="34" charset="0"/>
              </a:rPr>
              <a:t>changement</a:t>
            </a:r>
            <a:r>
              <a:rPr lang="en-GB" sz="1200" dirty="0">
                <a:solidFill>
                  <a:srgbClr val="0D0D0D"/>
                </a:solidFill>
                <a:highlight>
                  <a:srgbClr val="FFFFFF"/>
                </a:highlight>
                <a:latin typeface="Abadi" panose="020B0604020104020204" pitchFamily="34" charset="0"/>
              </a:rPr>
              <a:t> de Mood</a:t>
            </a:r>
          </a:p>
          <a:p>
            <a:pPr algn="l">
              <a:spcBef>
                <a:spcPts val="1000"/>
              </a:spcBef>
              <a:buFont typeface="Wingdings" pitchFamily="2" charset="2"/>
              <a:buChar char="Ø"/>
            </a:pPr>
            <a:r>
              <a:rPr lang="en-GB" sz="1200" dirty="0" err="1">
                <a:solidFill>
                  <a:srgbClr val="0D0D0D"/>
                </a:solidFill>
                <a:highlight>
                  <a:srgbClr val="FFFFFF"/>
                </a:highlight>
                <a:latin typeface="Abadi" panose="020B0604020104020204" pitchFamily="34" charset="0"/>
              </a:rPr>
              <a:t>Devenez</a:t>
            </a:r>
            <a:r>
              <a:rPr lang="en-GB" sz="1200" dirty="0">
                <a:solidFill>
                  <a:srgbClr val="0D0D0D"/>
                </a:solidFill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1200" dirty="0" err="1">
                <a:solidFill>
                  <a:srgbClr val="0D0D0D"/>
                </a:solidFill>
                <a:highlight>
                  <a:srgbClr val="FFFFFF"/>
                </a:highlight>
                <a:latin typeface="Abadi" panose="020B0604020104020204" pitchFamily="34" charset="0"/>
              </a:rPr>
              <a:t>membre</a:t>
            </a:r>
            <a:endParaRPr lang="en-GB" sz="1200" dirty="0">
              <a:solidFill>
                <a:srgbClr val="0D0D0D"/>
              </a:solidFill>
              <a:highlight>
                <a:srgbClr val="FFFFFF"/>
              </a:highlight>
              <a:latin typeface="Abadi" panose="020B0604020104020204" pitchFamily="34" charset="0"/>
            </a:endParaRPr>
          </a:p>
          <a:p>
            <a:pPr algn="l">
              <a:spcBef>
                <a:spcPts val="1000"/>
              </a:spcBef>
              <a:buFont typeface="Wingdings" pitchFamily="2" charset="2"/>
              <a:buChar char="Ø"/>
            </a:pPr>
            <a:r>
              <a:rPr lang="en-GB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12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Filtres</a:t>
            </a:r>
            <a:r>
              <a:rPr lang="en-GB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 F/H   </a:t>
            </a:r>
            <a:br>
              <a:rPr lang="en-GB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</a:br>
            <a:r>
              <a:rPr lang="en-GB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             T-shirt Hoodi</a:t>
            </a:r>
            <a:r>
              <a:rPr lang="en-GB" sz="1200" dirty="0">
                <a:solidFill>
                  <a:srgbClr val="0D0D0D"/>
                </a:solidFill>
                <a:highlight>
                  <a:srgbClr val="FFFFFF"/>
                </a:highlight>
                <a:latin typeface="Abadi" panose="020B0604020104020204" pitchFamily="34" charset="0"/>
              </a:rPr>
              <a:t>e Pyjama</a:t>
            </a:r>
            <a:br>
              <a:rPr lang="en-GB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</a:br>
            <a:r>
              <a:rPr lang="en-GB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               </a:t>
            </a:r>
          </a:p>
          <a:p>
            <a:pPr>
              <a:spcBef>
                <a:spcPts val="1000"/>
              </a:spcBef>
            </a:pPr>
            <a:endParaRPr lang="en-BE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F4B4B6-23BE-C356-42E7-AEE640EACEB8}"/>
              </a:ext>
            </a:extLst>
          </p:cNvPr>
          <p:cNvSpPr txBox="1"/>
          <p:nvPr/>
        </p:nvSpPr>
        <p:spPr>
          <a:xfrm>
            <a:off x="6424446" y="3305504"/>
            <a:ext cx="2204547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000"/>
              </a:spcBef>
              <a:buFont typeface="Wingdings" pitchFamily="2" charset="2"/>
              <a:buChar char="Ø"/>
            </a:pPr>
            <a:r>
              <a:rPr lang="en-GB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Logo </a:t>
            </a:r>
          </a:p>
          <a:p>
            <a:pPr algn="l">
              <a:spcBef>
                <a:spcPts val="1000"/>
              </a:spcBef>
              <a:buFont typeface="Wingdings" pitchFamily="2" charset="2"/>
              <a:buChar char="Ø"/>
            </a:pPr>
            <a:r>
              <a:rPr lang="en-GB" sz="12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Filtres</a:t>
            </a:r>
            <a:endParaRPr lang="en-GB" sz="12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badi" panose="020B0604020104020204" pitchFamily="34" charset="0"/>
            </a:endParaRPr>
          </a:p>
          <a:p>
            <a:pPr algn="l">
              <a:spcBef>
                <a:spcPts val="1000"/>
              </a:spcBef>
              <a:buFont typeface="Wingdings" pitchFamily="2" charset="2"/>
              <a:buChar char="Ø"/>
            </a:pPr>
            <a:r>
              <a:rPr lang="en-GB" sz="1200" dirty="0">
                <a:solidFill>
                  <a:srgbClr val="0D0D0D"/>
                </a:solidFill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1200" dirty="0" err="1">
                <a:solidFill>
                  <a:srgbClr val="0D0D0D"/>
                </a:solidFill>
                <a:highlight>
                  <a:srgbClr val="FFFFFF"/>
                </a:highlight>
                <a:latin typeface="Abadi" panose="020B0604020104020204" pitchFamily="34" charset="0"/>
              </a:rPr>
              <a:t>Pré</a:t>
            </a:r>
            <a:r>
              <a:rPr lang="en-GB" sz="12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sentation</a:t>
            </a:r>
            <a:r>
              <a:rPr lang="en-GB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des creations</a:t>
            </a:r>
          </a:p>
          <a:p>
            <a:pPr algn="l">
              <a:spcBef>
                <a:spcPts val="1000"/>
              </a:spcBef>
              <a:buFont typeface="Wingdings" pitchFamily="2" charset="2"/>
              <a:buChar char="Ø"/>
            </a:pPr>
            <a:r>
              <a:rPr lang="en-GB" sz="1200" dirty="0">
                <a:solidFill>
                  <a:srgbClr val="0D0D0D"/>
                </a:solidFill>
                <a:highlight>
                  <a:srgbClr val="FFFFFF"/>
                </a:highlight>
                <a:latin typeface="Abadi" panose="020B0604020104020204" pitchFamily="34" charset="0"/>
              </a:rPr>
              <a:t> Action </a:t>
            </a:r>
            <a:r>
              <a:rPr lang="en-GB" sz="1200" dirty="0" err="1">
                <a:solidFill>
                  <a:srgbClr val="0D0D0D"/>
                </a:solidFill>
                <a:highlight>
                  <a:srgbClr val="FFFFFF"/>
                </a:highlight>
                <a:latin typeface="Abadi" panose="020B0604020104020204" pitchFamily="34" charset="0"/>
              </a:rPr>
              <a:t>achat</a:t>
            </a:r>
            <a:r>
              <a:rPr lang="en-GB" sz="1200" dirty="0">
                <a:solidFill>
                  <a:srgbClr val="0D0D0D"/>
                </a:solidFill>
                <a:highlight>
                  <a:srgbClr val="FFFFFF"/>
                </a:highlight>
                <a:latin typeface="Abadi" panose="020B0604020104020204" pitchFamily="34" charset="0"/>
              </a:rPr>
              <a:t>  </a:t>
            </a:r>
            <a:r>
              <a:rPr lang="en-GB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          …   </a:t>
            </a:r>
          </a:p>
          <a:p>
            <a:pPr>
              <a:spcBef>
                <a:spcPts val="1000"/>
              </a:spcBef>
            </a:pPr>
            <a:endParaRPr lang="en-BE" sz="1200" dirty="0"/>
          </a:p>
        </p:txBody>
      </p:sp>
    </p:spTree>
    <p:extLst>
      <p:ext uri="{BB962C8B-B14F-4D97-AF65-F5344CB8AC3E}">
        <p14:creationId xmlns:p14="http://schemas.microsoft.com/office/powerpoint/2010/main" val="395050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704-3703-1EE3-02D3-5FECAB689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5242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BE" sz="2800" dirty="0">
                <a:solidFill>
                  <a:srgbClr val="FF0000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4. Design</a:t>
            </a:r>
            <a:br>
              <a:rPr lang="en-BE" sz="4400" dirty="0">
                <a:solidFill>
                  <a:srgbClr val="FF0000"/>
                </a:solidFill>
                <a:latin typeface="Abadi" panose="020F0502020204030204" pitchFamily="34" charset="0"/>
                <a:cs typeface="Abadi" panose="020F0502020204030204" pitchFamily="34" charset="0"/>
              </a:rPr>
            </a:br>
            <a:endParaRPr lang="en-BE" dirty="0">
              <a:solidFill>
                <a:srgbClr val="FF0000"/>
              </a:solidFill>
            </a:endParaRPr>
          </a:p>
        </p:txBody>
      </p:sp>
      <p:pic>
        <p:nvPicPr>
          <p:cNvPr id="4" name="Picture 3" descr="A logo with black letters and red wings&#10;&#10;Description automatically generated">
            <a:extLst>
              <a:ext uri="{FF2B5EF4-FFF2-40B4-BE49-F238E27FC236}">
                <a16:creationId xmlns:a16="http://schemas.microsoft.com/office/drawing/2014/main" id="{4D723C29-4277-CEBE-1F83-26FF3BDC9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688" y="288528"/>
            <a:ext cx="1944624" cy="1457899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1302E95-0C69-CC23-D862-635407565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018" y="2258937"/>
            <a:ext cx="10515600" cy="234012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À travers XD, je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présente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la structure de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mon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site web.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Je </a:t>
            </a:r>
            <a:r>
              <a:rPr lang="en-GB" sz="2000" dirty="0" err="1">
                <a:solidFill>
                  <a:srgbClr val="0D0D0D"/>
                </a:solidFill>
                <a:highlight>
                  <a:srgbClr val="FFFFFF"/>
                </a:highlight>
                <a:latin typeface="Abadi" panose="020B0604020104020204" pitchFamily="34" charset="0"/>
              </a:rPr>
              <a:t>m’occupe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également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du design pour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voir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le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résultat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et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l'améliorer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si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nécessaire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XD me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permet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de visualiser le site web et les transitions de la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même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manière que sur un site </a:t>
            </a:r>
            <a:r>
              <a:rPr lang="en-GB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réel</a:t>
            </a:r>
            <a:r>
              <a:rPr lang="en-GB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D0D0D"/>
                </a:solidFill>
                <a:highlight>
                  <a:srgbClr val="FFFFFF"/>
                </a:highlight>
                <a:latin typeface="Abadi" panose="020B0604020104020204" pitchFamily="34" charset="0"/>
              </a:rPr>
              <a:t>Le </a:t>
            </a:r>
            <a:r>
              <a:rPr lang="en-GB" sz="2000" dirty="0" err="1">
                <a:solidFill>
                  <a:srgbClr val="0D0D0D"/>
                </a:solidFill>
                <a:highlight>
                  <a:srgbClr val="FFFFFF"/>
                </a:highlight>
                <a:latin typeface="Abadi" panose="020B0604020104020204" pitchFamily="34" charset="0"/>
              </a:rPr>
              <a:t>résultat</a:t>
            </a:r>
            <a:r>
              <a:rPr lang="en-GB" sz="2000" dirty="0">
                <a:solidFill>
                  <a:srgbClr val="0D0D0D"/>
                </a:solidFill>
                <a:highlight>
                  <a:srgbClr val="FFFFFF"/>
                </a:highlight>
                <a:latin typeface="Abadi" panose="020B0604020104020204" pitchFamily="34" charset="0"/>
              </a:rPr>
              <a:t> </a:t>
            </a:r>
            <a:r>
              <a:rPr lang="en-GB" sz="2000" dirty="0" err="1">
                <a:solidFill>
                  <a:srgbClr val="0D0D0D"/>
                </a:solidFill>
                <a:highlight>
                  <a:srgbClr val="FFFFFF"/>
                </a:highlight>
                <a:latin typeface="Abadi" panose="020B0604020104020204" pitchFamily="34" charset="0"/>
              </a:rPr>
              <a:t>en</a:t>
            </a:r>
            <a:r>
              <a:rPr lang="en-GB" sz="2000" dirty="0">
                <a:solidFill>
                  <a:srgbClr val="0D0D0D"/>
                </a:solidFill>
                <a:highlight>
                  <a:srgbClr val="FFFFFF"/>
                </a:highlight>
                <a:latin typeface="Abadi" panose="020B0604020104020204" pitchFamily="34" charset="0"/>
              </a:rPr>
              <a:t> XD </a:t>
            </a:r>
            <a:r>
              <a:rPr lang="en-GB" sz="2000" dirty="0" err="1">
                <a:solidFill>
                  <a:srgbClr val="0D0D0D"/>
                </a:solidFill>
                <a:highlight>
                  <a:srgbClr val="FFFFFF"/>
                </a:highlight>
                <a:latin typeface="Abadi" panose="020B0604020104020204" pitchFamily="34" charset="0"/>
              </a:rPr>
              <a:t>est</a:t>
            </a:r>
            <a:r>
              <a:rPr lang="en-GB" sz="2000" dirty="0">
                <a:solidFill>
                  <a:srgbClr val="0D0D0D"/>
                </a:solidFill>
                <a:highlight>
                  <a:srgbClr val="FFFFFF"/>
                </a:highlight>
                <a:latin typeface="Abadi" panose="020B0604020104020204" pitchFamily="34" charset="0"/>
              </a:rPr>
              <a:t> ma maquette pour programmer </a:t>
            </a:r>
            <a:r>
              <a:rPr lang="en-GB" sz="2000" dirty="0" err="1">
                <a:solidFill>
                  <a:srgbClr val="0D0D0D"/>
                </a:solidFill>
                <a:highlight>
                  <a:srgbClr val="FFFFFF"/>
                </a:highlight>
                <a:latin typeface="Abadi" panose="020B0604020104020204" pitchFamily="34" charset="0"/>
              </a:rPr>
              <a:t>mon</a:t>
            </a:r>
            <a:r>
              <a:rPr lang="en-GB" sz="2000" dirty="0">
                <a:solidFill>
                  <a:srgbClr val="0D0D0D"/>
                </a:solidFill>
                <a:highlight>
                  <a:srgbClr val="FFFFFF"/>
                </a:highlight>
                <a:latin typeface="Abadi" panose="020B0604020104020204" pitchFamily="34" charset="0"/>
              </a:rPr>
              <a:t> site </a:t>
            </a:r>
            <a:endParaRPr lang="en-BE" sz="20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05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908CCF8-2481-5788-43F8-8B2B541D945E}"/>
              </a:ext>
            </a:extLst>
          </p:cNvPr>
          <p:cNvSpPr txBox="1"/>
          <p:nvPr/>
        </p:nvSpPr>
        <p:spPr>
          <a:xfrm>
            <a:off x="3952102" y="1847869"/>
            <a:ext cx="42877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i="1" dirty="0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Chez </a:t>
            </a:r>
            <a:r>
              <a:rPr lang="en-GB" sz="2000" b="0" i="1" dirty="0" err="1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ExpoPolis</a:t>
            </a:r>
            <a:r>
              <a:rPr lang="en-GB" sz="2000" b="0" i="1" dirty="0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, nous </a:t>
            </a:r>
            <a:r>
              <a:rPr lang="en-GB" sz="2000" b="0" i="1" dirty="0" err="1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utilisons</a:t>
            </a:r>
            <a:r>
              <a:rPr lang="en-GB" sz="2000" b="0" i="1" dirty="0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 Adobe XD au lieu de Figma. </a:t>
            </a:r>
          </a:p>
          <a:p>
            <a:endParaRPr lang="en-GB" sz="2000" i="1" dirty="0">
              <a:solidFill>
                <a:srgbClr val="0070C0"/>
              </a:solidFill>
              <a:latin typeface="Abadi" panose="020B0604020104020204" pitchFamily="34" charset="0"/>
            </a:endParaRPr>
          </a:p>
          <a:p>
            <a:r>
              <a:rPr lang="en-GB" sz="2000" b="0" i="1" dirty="0" err="1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J'ai</a:t>
            </a:r>
            <a:r>
              <a:rPr lang="en-GB" sz="2000" b="0" i="1" dirty="0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en-GB" sz="2000" b="0" i="1" dirty="0" err="1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accès</a:t>
            </a:r>
            <a:r>
              <a:rPr lang="en-GB" sz="2000" b="0" i="1" dirty="0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 à </a:t>
            </a:r>
            <a:r>
              <a:rPr lang="en-GB" sz="2000" b="0" i="1" dirty="0" err="1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une</a:t>
            </a:r>
            <a:r>
              <a:rPr lang="en-GB" sz="2000" b="0" i="1" dirty="0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 version </a:t>
            </a:r>
            <a:r>
              <a:rPr lang="en-GB" sz="2000" b="0" i="1" dirty="0" err="1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professionnelle</a:t>
            </a:r>
            <a:r>
              <a:rPr lang="en-GB" sz="2000" b="0" i="1" dirty="0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 de XD et </a:t>
            </a:r>
            <a:r>
              <a:rPr lang="en-GB" sz="2000" b="0" i="1" dirty="0" err="1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j'ai</a:t>
            </a:r>
            <a:r>
              <a:rPr lang="en-GB" sz="2000" b="0" i="1" dirty="0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en-GB" sz="2000" b="0" i="1" dirty="0" err="1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suivi</a:t>
            </a:r>
            <a:r>
              <a:rPr lang="en-GB" sz="2000" b="0" i="1" dirty="0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 des formations de base via Adobe.</a:t>
            </a:r>
          </a:p>
          <a:p>
            <a:endParaRPr lang="en-GB" sz="2000" i="1" dirty="0">
              <a:solidFill>
                <a:srgbClr val="0070C0"/>
              </a:solidFill>
              <a:latin typeface="Abadi" panose="020B0604020104020204" pitchFamily="34" charset="0"/>
            </a:endParaRPr>
          </a:p>
          <a:p>
            <a:r>
              <a:rPr lang="en-GB" sz="2000" b="0" i="1" dirty="0" err="1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L'avantage</a:t>
            </a:r>
            <a:r>
              <a:rPr lang="en-GB" sz="2000" b="0" i="1" dirty="0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en-GB" sz="2000" b="0" i="1" dirty="0" err="1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est</a:t>
            </a:r>
            <a:r>
              <a:rPr lang="en-GB" sz="2000" b="0" i="1" dirty="0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 que je </a:t>
            </a:r>
            <a:r>
              <a:rPr lang="en-GB" sz="2000" b="0" i="1" dirty="0" err="1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retrouve</a:t>
            </a:r>
            <a:r>
              <a:rPr lang="en-GB" sz="2000" b="0" i="1" dirty="0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 la </a:t>
            </a:r>
            <a:r>
              <a:rPr lang="en-GB" sz="2000" b="0" i="1" dirty="0" err="1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même</a:t>
            </a:r>
            <a:r>
              <a:rPr lang="en-GB" sz="2000" b="0" i="1" dirty="0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en-GB" sz="2000" b="0" i="1" dirty="0" err="1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approche</a:t>
            </a:r>
            <a:r>
              <a:rPr lang="en-GB" sz="2000" b="0" i="1" dirty="0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 que dans </a:t>
            </a:r>
            <a:r>
              <a:rPr lang="en-GB" sz="2000" b="0" i="1" dirty="0" err="1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d'autres</a:t>
            </a:r>
            <a:r>
              <a:rPr lang="en-GB" sz="2000" b="0" i="1" dirty="0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en-GB" sz="2000" b="0" i="1" dirty="0" err="1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outils</a:t>
            </a:r>
            <a:r>
              <a:rPr lang="en-GB" sz="2000" b="0" i="1" dirty="0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 Adobe, </a:t>
            </a:r>
            <a:r>
              <a:rPr lang="en-GB" sz="2000" b="0" i="1" dirty="0" err="1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tels</a:t>
            </a:r>
            <a:r>
              <a:rPr lang="en-GB" sz="2000" b="0" i="1" dirty="0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 que Photoshop, </a:t>
            </a:r>
            <a:r>
              <a:rPr lang="en-GB" sz="2000" b="0" i="1" dirty="0" err="1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ce</a:t>
            </a:r>
            <a:r>
              <a:rPr lang="en-GB" sz="2000" b="0" i="1" dirty="0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 qui </a:t>
            </a:r>
            <a:r>
              <a:rPr lang="en-GB" sz="2000" b="0" i="1" dirty="0" err="1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facilite</a:t>
            </a:r>
            <a:r>
              <a:rPr lang="en-GB" sz="2000" b="0" i="1" dirty="0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 ma prise </a:t>
            </a:r>
            <a:r>
              <a:rPr lang="en-GB" sz="2000" b="0" i="1" dirty="0" err="1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en</a:t>
            </a:r>
            <a:r>
              <a:rPr lang="en-GB" sz="2000" b="0" i="1" dirty="0">
                <a:solidFill>
                  <a:srgbClr val="0070C0"/>
                </a:solidFill>
                <a:effectLst/>
                <a:latin typeface="Abadi" panose="020B0604020104020204" pitchFamily="34" charset="0"/>
              </a:rPr>
              <a:t> main.</a:t>
            </a:r>
          </a:p>
          <a:p>
            <a:endParaRPr lang="en-GB" sz="1600" i="1" dirty="0">
              <a:solidFill>
                <a:srgbClr val="0070C0"/>
              </a:solidFill>
              <a:latin typeface="Abadi" panose="020B0604020104020204" pitchFamily="34" charset="0"/>
            </a:endParaRPr>
          </a:p>
          <a:p>
            <a:endParaRPr lang="en-BE" sz="1600" i="1" dirty="0">
              <a:solidFill>
                <a:srgbClr val="0070C0"/>
              </a:solidFill>
              <a:latin typeface="Abadi" panose="020B06040201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DADCE3-2131-B86D-EE72-B5999B549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803" y="709984"/>
            <a:ext cx="1839429" cy="39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6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704-3703-1EE3-02D3-5FECAB689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5242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BE" sz="2800" dirty="0">
                <a:solidFill>
                  <a:srgbClr val="FF0000"/>
                </a:solidFill>
                <a:latin typeface="Abadi" panose="020F0502020204030204" pitchFamily="34" charset="0"/>
                <a:cs typeface="Abadi" panose="020F0502020204030204" pitchFamily="34" charset="0"/>
              </a:rPr>
              <a:t>5. Programmation</a:t>
            </a:r>
            <a:br>
              <a:rPr lang="en-BE" sz="4400" dirty="0">
                <a:solidFill>
                  <a:srgbClr val="FF0000"/>
                </a:solidFill>
                <a:latin typeface="Abadi" panose="020F0502020204030204" pitchFamily="34" charset="0"/>
                <a:cs typeface="Abadi" panose="020F0502020204030204" pitchFamily="34" charset="0"/>
              </a:rPr>
            </a:br>
            <a:endParaRPr lang="en-BE" dirty="0">
              <a:solidFill>
                <a:srgbClr val="FF0000"/>
              </a:solidFill>
            </a:endParaRPr>
          </a:p>
        </p:txBody>
      </p:sp>
      <p:pic>
        <p:nvPicPr>
          <p:cNvPr id="4" name="Picture 3" descr="A logo with black letters and red wings&#10;&#10;Description automatically generated">
            <a:extLst>
              <a:ext uri="{FF2B5EF4-FFF2-40B4-BE49-F238E27FC236}">
                <a16:creationId xmlns:a16="http://schemas.microsoft.com/office/drawing/2014/main" id="{4D723C29-4277-CEBE-1F83-26FF3BDC9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688" y="288528"/>
            <a:ext cx="1944624" cy="14578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7B33D-6F3A-6B73-4F98-FED267CDB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321" y="2258937"/>
            <a:ext cx="10515600" cy="234012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BE" sz="1600" dirty="0">
                <a:latin typeface="Abadi" panose="020B0604020104020204" pitchFamily="34" charset="0"/>
              </a:rPr>
              <a:t>Par étape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BE" sz="1600" dirty="0">
                <a:latin typeface="Abadi" panose="020B0604020104020204" pitchFamily="34" charset="0"/>
              </a:rPr>
              <a:t>La structure et les transitions de bases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BE" sz="1600">
                <a:latin typeface="Abadi" panose="020B0604020104020204" pitchFamily="34" charset="0"/>
              </a:rPr>
              <a:t>L’ajout d’effets</a:t>
            </a:r>
            <a:endParaRPr lang="en-BE" sz="1600" dirty="0">
              <a:latin typeface="Abadi" panose="020B06040201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BE" sz="1600" dirty="0">
                <a:latin typeface="Abadi" panose="020B0604020104020204" pitchFamily="34" charset="0"/>
              </a:rPr>
              <a:t>Le back end  </a:t>
            </a:r>
          </a:p>
        </p:txBody>
      </p:sp>
    </p:spTree>
    <p:extLst>
      <p:ext uri="{BB962C8B-B14F-4D97-AF65-F5344CB8AC3E}">
        <p14:creationId xmlns:p14="http://schemas.microsoft.com/office/powerpoint/2010/main" val="3280985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Microsoft Office PowerPoint</Application>
  <PresentationFormat>Grand écran</PresentationFormat>
  <Paragraphs>65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Abadi</vt:lpstr>
      <vt:lpstr>Aptos</vt:lpstr>
      <vt:lpstr>Aptos Display</vt:lpstr>
      <vt:lpstr>Arial</vt:lpstr>
      <vt:lpstr>Söhne</vt:lpstr>
      <vt:lpstr>Wingdings</vt:lpstr>
      <vt:lpstr>Office Theme</vt:lpstr>
      <vt:lpstr>Présentation PowerPoint</vt:lpstr>
      <vt:lpstr>1. Description du projet 1/2 </vt:lpstr>
      <vt:lpstr>2. Projection &gt; Site web </vt:lpstr>
      <vt:lpstr>2. Projection &gt; Site web </vt:lpstr>
      <vt:lpstr>3. Fonctions et structure du site web </vt:lpstr>
      <vt:lpstr>4. Design </vt:lpstr>
      <vt:lpstr>Présentation PowerPoint</vt:lpstr>
      <vt:lpstr>5. Programmation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Thibault Van der Auwermeulen</dc:creator>
  <cp:lastModifiedBy>Antonio Van der Auwermeulen</cp:lastModifiedBy>
  <cp:revision>5</cp:revision>
  <dcterms:created xsi:type="dcterms:W3CDTF">2024-05-04T12:28:40Z</dcterms:created>
  <dcterms:modified xsi:type="dcterms:W3CDTF">2024-05-13T07:07:51Z</dcterms:modified>
</cp:coreProperties>
</file>