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A00A-FCDC-4ADD-6B6C-EE0F2E1B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B5158-F871-8EA0-5E5F-57A5AF00A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8984-2314-A34B-688D-43EE93B1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1CB3-F6C9-9BD1-911E-8FC0FABF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613D-A47C-F9C4-F463-A9812E33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14AE-D0CF-114F-9BF3-811045C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EDAE-739E-DA2B-19FF-E4B27D5D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1676-587F-F137-2B83-4BF11EFB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50F4-AB15-20A6-FF0A-E74646DF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D858-C597-A287-1ACC-3F92EFB9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568FC-2A39-2F72-7D44-DECE07233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954D2-48E4-DBC6-F440-0EDAFB4D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EEAC-0B9B-083D-464B-6E3C3ACB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CBC7-3584-D11F-373F-EA78852F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A572-B112-1D09-FA81-8F456E26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A3E2-1985-7D47-B067-38F4097F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06C7-C376-0582-77AC-7EF95F10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F522-FFA8-A4EF-A494-DBC36E7B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2FF5-ADF5-DEC2-4AC5-45DFCA4E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0768-2A3C-B1E4-5A78-3E8B8D0E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A954-AA73-6F42-05C5-B9548347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3AB3E-BF56-F445-AC37-E24466D5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8D88-B72F-894E-2CF1-514F516B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01BB-0136-0A21-123F-7013684D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743E-775D-7C60-AAA3-53D8528B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2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62AB-A82E-F1ED-021E-B7BA95C8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1E4A-4150-492A-B755-613DE3099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C03E3-3EB7-E9C4-4FB6-5278759C8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4073-EDFC-9D57-06AC-E6DBB0F6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3C2C5-90E4-8FA1-ABB2-C0DC0709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24242-F094-CA0E-CFCD-2C21B163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2D2-77AE-AFB9-0D35-DB729F72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6BDF5-DC52-3D16-6E24-D3F1FF656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2431-F90B-0E3D-6C3F-F383D1D7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76A2-4603-AA3F-CB47-651EBE8D9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3B786-5F03-0922-B125-3AF96BB5E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FF0E4-5F69-012B-5769-C2F87632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B45D9-9482-F858-C527-660BCE51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CE26F-F841-8BB6-1E81-1040BCCB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477A-ADF2-2B6E-0A3B-6ED66ED4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A5900-09BA-1B48-6C30-870F2665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990A6-FDCA-A9C5-A9B2-457796A2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438B8-11A2-EABF-1217-B75BBBD6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A1BC5-55B3-9171-2216-3DB84849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8CE74-0FCA-DDB9-D68F-E94ACB8D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EA92-EB36-9C38-F980-3712556F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04C-B8CB-B686-CED8-DF3CA42E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A3FE-AD4F-7A5B-95BB-FEA3E86E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E8533-D042-311A-086D-8993D4C8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FFA6-AC3C-A1DB-2540-794146F1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072FB-9F7A-31DC-E80F-2E778DC9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629E1-076A-9534-DF4B-DA68269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0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41E7-8B9F-3405-A183-AACF17F9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14B3F-AE26-ED95-5B37-28BD832DA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23D7-4A91-D3B2-66EE-102D2F6E8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55FA5-2649-507A-B968-30C26BCF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B1B3D-2114-07AC-5CAB-F977B94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E6275-8FA2-2C5A-3A39-0A4B4E7E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49418-F06D-B48D-291A-CCDCE999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CB3C-9FFF-D0BA-BA61-D5E2D84B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951C-3276-4517-5375-27F260982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2767-24BF-4063-978A-723047A1F7B7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F91D-9E97-00FB-28F2-5101EB4DF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9282-9819-6EBF-935A-F45089E6F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F5FC8-628A-4BCA-BE8F-C3C1DF6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367E-2D72-5379-BA95-8F50DD157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095A5"/>
                </a:solidFill>
              </a:rPr>
              <a:t>Cyclistic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3971C-A145-66A1-729A-80C453C8E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522" y="340100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Analysis by: Antonios Papakostoulis</a:t>
            </a:r>
          </a:p>
          <a:p>
            <a:pPr algn="l"/>
            <a:r>
              <a:rPr lang="en-US" sz="1800" dirty="0"/>
              <a:t>Last updated: 23 July,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4774E-9D0E-3397-F8D8-8EAA16F4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5" y="2083038"/>
            <a:ext cx="2381285" cy="21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8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EB3CE-ECC7-6BF0-1CF6-0B9FB1CD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4095A5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3339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8E2A-12B5-DB1B-4B68-1DB44941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4095A5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AE9F-1FE2-D237-0818-4E631265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95A5"/>
                </a:solidFill>
              </a:rPr>
              <a:t>Executive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95A5"/>
                </a:solidFill>
              </a:rPr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95A5"/>
                </a:solidFill>
              </a:rPr>
              <a:t>Summary of the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95A5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3486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1154-E60A-F631-6DB9-77E5EDC7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825"/>
            <a:ext cx="10515600" cy="759196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4095A5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4DA6-99C0-7588-CEC4-3612ED76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56" y="1672217"/>
            <a:ext cx="11810288" cy="405208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Analyzed historical trip data from July 2022 to June 2023 to identify trends in how the usage of annual members and casual riders differs.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/>
            <a:r>
              <a:rPr lang="en-US" dirty="0"/>
              <a:t>Casual riders tend to ride for longer than annual members with duration dropping during autumn and winter.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Annual members tend to rider more on the weekdays as opposed to the weekend preference of the casual riders.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Both casual riders and annual members tend to use the bikes more during spring and summer as opposed to winter and autumn. </a:t>
            </a:r>
          </a:p>
        </p:txBody>
      </p:sp>
    </p:spTree>
    <p:extLst>
      <p:ext uri="{BB962C8B-B14F-4D97-AF65-F5344CB8AC3E}">
        <p14:creationId xmlns:p14="http://schemas.microsoft.com/office/powerpoint/2010/main" val="163949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7D5A-B24E-8B02-2857-7437FE77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008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4095A5"/>
                </a:solidFill>
              </a:rPr>
              <a:t>Data</a:t>
            </a:r>
            <a:endParaRPr lang="en-US" sz="5400" b="1" u="sng" dirty="0">
              <a:solidFill>
                <a:srgbClr val="4095A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A808-1E43-5CB5-0618-06391F9E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8299"/>
            <a:ext cx="10515600" cy="31859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Cyclistic Bike Trip Data</a:t>
            </a:r>
            <a:endParaRPr lang="en-US" dirty="0"/>
          </a:p>
          <a:p>
            <a:pPr lvl="1"/>
            <a:r>
              <a:rPr lang="en-US" dirty="0"/>
              <a:t>Data from July 2022 up to June 2023.</a:t>
            </a:r>
          </a:p>
          <a:p>
            <a:pPr lvl="1"/>
            <a:r>
              <a:rPr lang="en-US" dirty="0"/>
              <a:t>Data was made available by Motivate International inc. under this </a:t>
            </a: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license</a:t>
            </a: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3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242F-AABA-34C9-8511-9C17AD0E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279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4095A5"/>
                </a:solidFill>
              </a:rPr>
              <a:t>Summary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9A98-2C58-9CF1-5319-09CCB8CC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44" y="2333001"/>
            <a:ext cx="4690928" cy="3843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Problem</a:t>
            </a:r>
          </a:p>
          <a:p>
            <a:pPr marL="0" indent="0">
              <a:buNone/>
            </a:pPr>
            <a:r>
              <a:rPr lang="en-US" sz="3200" dirty="0"/>
              <a:t>Design marketing strategies aimed at converting casual riders into annual members.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6B2A3-44E8-14E7-91F0-CF951F20C92F}"/>
              </a:ext>
            </a:extLst>
          </p:cNvPr>
          <p:cNvSpPr txBox="1"/>
          <p:nvPr/>
        </p:nvSpPr>
        <p:spPr>
          <a:xfrm>
            <a:off x="6662873" y="2333001"/>
            <a:ext cx="49394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Business Task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annual members and casual riders use Cyclistic bikes differently?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9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F921-E4B6-DC9D-EB58-81B0D8B9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>
                <a:solidFill>
                  <a:srgbClr val="4095A5"/>
                </a:solidFill>
              </a:rPr>
              <a:t>Summary of the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B60329-A6D0-E5FA-D6B6-3608A26F5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55" y="1092096"/>
            <a:ext cx="7209184" cy="5765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4D11CA-7433-065D-51C8-787EE53EC841}"/>
              </a:ext>
            </a:extLst>
          </p:cNvPr>
          <p:cNvSpPr txBox="1"/>
          <p:nvPr/>
        </p:nvSpPr>
        <p:spPr>
          <a:xfrm>
            <a:off x="304799" y="2752437"/>
            <a:ext cx="4110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Casual Members prefer the electric bikes more than the classic bikes, while annual members tend to chose them both equally.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F8CEE0-CFCF-7C1D-4B45-58994677513F}"/>
              </a:ext>
            </a:extLst>
          </p:cNvPr>
          <p:cNvCxnSpPr>
            <a:cxnSpLocks/>
          </p:cNvCxnSpPr>
          <p:nvPr/>
        </p:nvCxnSpPr>
        <p:spPr>
          <a:xfrm flipH="1">
            <a:off x="9753600" y="3524775"/>
            <a:ext cx="563418" cy="45027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C2ED36-A971-D8F4-6A49-C5D4207C69FF}"/>
              </a:ext>
            </a:extLst>
          </p:cNvPr>
          <p:cNvCxnSpPr/>
          <p:nvPr/>
        </p:nvCxnSpPr>
        <p:spPr>
          <a:xfrm flipH="1">
            <a:off x="6253018" y="3429000"/>
            <a:ext cx="618837" cy="4502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9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9818-C05F-C55F-93D5-FC370F2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>
                <a:solidFill>
                  <a:srgbClr val="4095A5"/>
                </a:solidFill>
              </a:rPr>
              <a:t>Summary of the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861A-4D9B-5FD9-53D0-D1F39CF3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8654"/>
            <a:ext cx="5132243" cy="5269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Casual members tend to ride more on the weekends while annual members tend to ride more during the week.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casual riders and annual members prefer to ride during the spring and summer months.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65C33-2DA0-C082-D14E-F48BBFB5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43" y="1236186"/>
            <a:ext cx="6915150" cy="55302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E8690B-AC36-C792-7246-7C67578E84A1}"/>
              </a:ext>
            </a:extLst>
          </p:cNvPr>
          <p:cNvCxnSpPr>
            <a:cxnSpLocks/>
          </p:cNvCxnSpPr>
          <p:nvPr/>
        </p:nvCxnSpPr>
        <p:spPr>
          <a:xfrm flipV="1">
            <a:off x="10621818" y="2373745"/>
            <a:ext cx="0" cy="6927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1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8A8B-4638-79C4-E6D5-327C16C1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0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>
                <a:solidFill>
                  <a:srgbClr val="4095A5"/>
                </a:solidFill>
              </a:rPr>
              <a:t>Summary of the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6542-3CF9-4CCD-858C-54761EFE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3" y="1217136"/>
            <a:ext cx="5079999" cy="56204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Casual riders tend to ride for longer periods of time throughout the whole 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Annual members tend to ride the exact same amount throughout the week.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9F501-8127-9E12-0704-4B6AAABA2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12" y="1217136"/>
            <a:ext cx="6962775" cy="556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5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29A6-700E-3EE8-02B7-8E2B9E17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>
                <a:solidFill>
                  <a:srgbClr val="4095A5"/>
                </a:solidFill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B5B9-7EB2-FAF7-BF1F-F1407BDB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873"/>
            <a:ext cx="10515600" cy="42280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marketing campaign should be created just before spring in which a discounted annual membership could be offered for the “busy” season.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Casual riders tend to ride more on weekends so a new type of membership that only applies on the weekends could be created.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annual membership with a discount or incentive bonus based on duration of riding could be created, something that would push already annual members to ride for longer. </a:t>
            </a:r>
          </a:p>
        </p:txBody>
      </p:sp>
    </p:spTree>
    <p:extLst>
      <p:ext uri="{BB962C8B-B14F-4D97-AF65-F5344CB8AC3E}">
        <p14:creationId xmlns:p14="http://schemas.microsoft.com/office/powerpoint/2010/main" val="89438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354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Cyclistic Case study</vt:lpstr>
      <vt:lpstr>Table of contents</vt:lpstr>
      <vt:lpstr>Executive Summary</vt:lpstr>
      <vt:lpstr>Data</vt:lpstr>
      <vt:lpstr>Summary of the Analysis</vt:lpstr>
      <vt:lpstr>Summary of the Analysis</vt:lpstr>
      <vt:lpstr>Summary of the Analysis</vt:lpstr>
      <vt:lpstr>Summary of the Analysis</vt:lpstr>
      <vt:lpstr>Recommendations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Case study</dc:title>
  <dc:creator>Αντώνης Παπακωστούλης</dc:creator>
  <cp:lastModifiedBy>Αντώνης Παπακωστούλης</cp:lastModifiedBy>
  <cp:revision>1</cp:revision>
  <dcterms:created xsi:type="dcterms:W3CDTF">2023-07-23T15:50:37Z</dcterms:created>
  <dcterms:modified xsi:type="dcterms:W3CDTF">2023-07-23T16:50:51Z</dcterms:modified>
</cp:coreProperties>
</file>