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0" r:id="rId2"/>
    <p:sldId id="354" r:id="rId3"/>
    <p:sldId id="356" r:id="rId4"/>
    <p:sldId id="357" r:id="rId5"/>
    <p:sldId id="358" r:id="rId6"/>
    <p:sldId id="359" r:id="rId7"/>
    <p:sldId id="361" r:id="rId8"/>
    <p:sldId id="360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73" r:id="rId17"/>
    <p:sldId id="374" r:id="rId18"/>
    <p:sldId id="375" r:id="rId19"/>
    <p:sldId id="369" r:id="rId20"/>
    <p:sldId id="370" r:id="rId21"/>
    <p:sldId id="372" r:id="rId22"/>
    <p:sldId id="376" r:id="rId23"/>
    <p:sldId id="377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0B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043" autoAdjust="0"/>
  </p:normalViewPr>
  <p:slideViewPr>
    <p:cSldViewPr>
      <p:cViewPr>
        <p:scale>
          <a:sx n="125" d="100"/>
          <a:sy n="125" d="100"/>
        </p:scale>
        <p:origin x="-44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310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cs typeface="+mn-cs"/>
              </a:defRPr>
            </a:lvl1pPr>
          </a:lstStyle>
          <a:p>
            <a:pPr>
              <a:defRPr/>
            </a:pPr>
            <a:fld id="{CC2B1DA3-BEAF-604F-B274-CF033686E4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4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cs typeface="+mn-cs"/>
              </a:defRPr>
            </a:lvl1pPr>
          </a:lstStyle>
          <a:p>
            <a:pPr>
              <a:defRPr/>
            </a:pPr>
            <a:fld id="{225A7C82-B862-AF4E-9C02-7568FB72B6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76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9D3C0FE-0528-F64D-A3CC-27E7D368D0AC}" type="slidenum">
              <a:rPr lang="en-GB" sz="1300"/>
              <a:pPr eaLnBrk="1" hangingPunct="1"/>
              <a:t>1</a:t>
            </a:fld>
            <a:endParaRPr lang="en-GB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10</a:t>
            </a:fld>
            <a:endParaRPr lang="en-GB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11</a:t>
            </a:fld>
            <a:endParaRPr lang="en-GB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12</a:t>
            </a:fld>
            <a:endParaRPr lang="en-GB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13</a:t>
            </a:fld>
            <a:endParaRPr lang="en-GB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14</a:t>
            </a:fld>
            <a:endParaRPr lang="en-GB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15</a:t>
            </a:fld>
            <a:endParaRPr lang="en-GB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16</a:t>
            </a:fld>
            <a:endParaRPr lang="en-GB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17</a:t>
            </a:fld>
            <a:endParaRPr lang="en-GB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18</a:t>
            </a:fld>
            <a:endParaRPr lang="en-GB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19</a:t>
            </a:fld>
            <a:endParaRPr lang="en-GB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2</a:t>
            </a:fld>
            <a:endParaRPr lang="en-GB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20</a:t>
            </a:fld>
            <a:endParaRPr lang="en-GB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21</a:t>
            </a:fld>
            <a:endParaRPr lang="en-GB"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22</a:t>
            </a:fld>
            <a:endParaRPr lang="en-GB" sz="13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23</a:t>
            </a:fld>
            <a:endParaRPr lang="en-GB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3</a:t>
            </a:fld>
            <a:endParaRPr lang="en-GB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4</a:t>
            </a:fld>
            <a:endParaRPr lang="en-GB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5</a:t>
            </a:fld>
            <a:endParaRPr lang="en-GB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6</a:t>
            </a:fld>
            <a:endParaRPr lang="en-GB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7</a:t>
            </a:fld>
            <a:endParaRPr lang="en-GB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8</a:t>
            </a:fld>
            <a:endParaRPr lang="en-GB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l-GR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A78518-D0C7-3443-8BDB-08F32A64911D}" type="slidenum">
              <a:rPr lang="en-GB" sz="1300"/>
              <a:pPr eaLnBrk="1" hangingPunct="1"/>
              <a:t>9</a:t>
            </a:fld>
            <a:endParaRPr lang="en-GB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ΣΕΛ. </a:t>
            </a:r>
            <a:fld id="{EF659EEE-0B8C-2944-890F-61D5123012D7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ΣΕΛ. </a:t>
            </a:r>
            <a:fld id="{61241B84-9583-BF49-898D-AC59D96E87F9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ΣΕΛ. </a:t>
            </a:r>
            <a:fld id="{8ADB4F52-7F71-B443-A83A-1369AE98316C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ΣΕΛ. </a:t>
            </a:r>
            <a:fld id="{AC4AFE77-337F-7142-BB00-6DEB8FE1D6CA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ΣΕΛ. </a:t>
            </a:r>
            <a:fld id="{D9AD1FCD-B59A-1844-8C0F-703A1A142A96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ΣΕΛ. </a:t>
            </a:r>
            <a:fld id="{5F6FA72C-2468-444C-A3DB-C7C64DF35C20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ΣΕΛ. </a:t>
            </a:r>
            <a:fld id="{A6F0CADD-4D5A-DB41-8A0D-1ECCBFE24300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7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ΣΕΛ. </a:t>
            </a:r>
            <a:fld id="{7F22158E-F2FB-024D-A7AB-C45D192D85AC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ΣΕΛ. </a:t>
            </a:r>
            <a:fld id="{2585E510-485C-5C44-BCB1-FFDBEB3A8162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ΣΕΛ. </a:t>
            </a:r>
            <a:fld id="{E4F70C7A-38C1-4540-A858-C35F61205FCD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/>
              <a:t>ΣΕΛ. </a:t>
            </a:r>
            <a:fld id="{15ADA8A8-6F12-764E-97C6-C6DBC45E5B04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l-GR"/>
              <a:t>ΕΑΡΙΝΟ ΕΞΑΜΗΝΟ 2002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l-GR"/>
              <a:t>ΗΡΥ 201 – © Δ. Πνευματικάτος 2010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l-GR"/>
              <a:t>ΣΕΛ. </a:t>
            </a:r>
            <a:fld id="{451E50AC-3641-D246-B653-B326B848CEDA}" type="slidenum">
              <a:rPr lang="el-GR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BBB37B03-277B-B942-866F-A339720CC4C6}" type="slidenum">
              <a:rPr lang="el-GR"/>
              <a:pPr eaLnBrk="1" hangingPunct="1"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590800"/>
          </a:xfrm>
        </p:spPr>
        <p:txBody>
          <a:bodyPr/>
          <a:lstStyle/>
          <a:p>
            <a:pPr eaLnBrk="1" hangingPunct="1"/>
            <a:r>
              <a:rPr lang="el-GR" dirty="0">
                <a:latin typeface="Times New Roman" charset="0"/>
              </a:rPr>
              <a:t>ΗΡΥ </a:t>
            </a:r>
            <a:r>
              <a:rPr lang="en-US" dirty="0" smtClean="0">
                <a:latin typeface="Times New Roman" charset="0"/>
              </a:rPr>
              <a:t>2</a:t>
            </a:r>
            <a:r>
              <a:rPr lang="el-GR" dirty="0" smtClean="0">
                <a:latin typeface="Times New Roman" charset="0"/>
              </a:rPr>
              <a:t>01</a:t>
            </a:r>
            <a:r>
              <a:rPr lang="el-GR" dirty="0">
                <a:latin typeface="Times New Roman" charset="0"/>
                <a:cs typeface="Times New Roman" charset="0"/>
              </a:rPr>
              <a:t>–</a:t>
            </a:r>
            <a:r>
              <a:rPr lang="el-GR" dirty="0">
                <a:latin typeface="Times New Roman" charset="0"/>
              </a:rPr>
              <a:t> Ψηφιακοί Υπολογιστές </a:t>
            </a:r>
            <a:br>
              <a:rPr lang="el-GR" dirty="0">
                <a:latin typeface="Times New Roman" charset="0"/>
              </a:rPr>
            </a:br>
            <a:r>
              <a:rPr lang="el-GR" dirty="0">
                <a:latin typeface="Times New Roman" charset="0"/>
              </a:rPr>
              <a:t/>
            </a:r>
            <a:br>
              <a:rPr lang="el-GR" dirty="0">
                <a:latin typeface="Times New Roman" charset="0"/>
              </a:rPr>
            </a:br>
            <a:r>
              <a:rPr lang="el-GR" sz="2800" dirty="0" smtClean="0">
                <a:latin typeface="Times New Roman" charset="0"/>
              </a:rPr>
              <a:t>Παράδειγμα </a:t>
            </a:r>
            <a:r>
              <a:rPr lang="el-GR" sz="2800" dirty="0">
                <a:latin typeface="Times New Roman" charset="0"/>
              </a:rPr>
              <a:t>συμβάσεων </a:t>
            </a:r>
            <a:r>
              <a:rPr lang="el-GR" sz="2800" dirty="0" smtClean="0">
                <a:latin typeface="Times New Roman" charset="0"/>
              </a:rPr>
              <a:t>χρήσης καταχωρητών </a:t>
            </a:r>
            <a:r>
              <a:rPr lang="en-US" sz="2800" dirty="0" smtClean="0">
                <a:latin typeface="Times New Roman" charset="0"/>
              </a:rPr>
              <a:t>MIPS</a:t>
            </a:r>
            <a:r>
              <a:rPr lang="el-GR" sz="2800" dirty="0" smtClean="0">
                <a:latin typeface="Times New Roman" charset="0"/>
              </a:rPr>
              <a:t> και</a:t>
            </a:r>
            <a:r>
              <a:rPr lang="en-US" sz="2800" dirty="0" smtClean="0">
                <a:latin typeface="Times New Roman" charset="0"/>
              </a:rPr>
              <a:t> </a:t>
            </a:r>
            <a:r>
              <a:rPr lang="el-GR" sz="2800" dirty="0" smtClean="0">
                <a:latin typeface="Times New Roman" charset="0"/>
              </a:rPr>
              <a:t>χρήσης στοίβας</a:t>
            </a:r>
            <a:r>
              <a:rPr lang="en-US" sz="2800" dirty="0" smtClean="0">
                <a:latin typeface="Times New Roman" charset="0"/>
              </a:rPr>
              <a:t/>
            </a:r>
            <a:br>
              <a:rPr lang="en-US" sz="2800" dirty="0" smtClean="0">
                <a:latin typeface="Times New Roman" charset="0"/>
              </a:rPr>
            </a:br>
            <a:r>
              <a:rPr lang="el-GR" sz="2800" dirty="0">
                <a:latin typeface="Times New Roman" charset="0"/>
              </a:rPr>
              <a:t/>
            </a:r>
            <a:br>
              <a:rPr lang="el-GR" sz="2800" dirty="0">
                <a:latin typeface="Times New Roman" charset="0"/>
              </a:rPr>
            </a:br>
            <a:r>
              <a:rPr lang="en-US" sz="2000" dirty="0">
                <a:latin typeface="Times New Roman" charset="0"/>
              </a:rPr>
              <a:t/>
            </a:r>
            <a:br>
              <a:rPr lang="en-US" sz="2000" dirty="0">
                <a:latin typeface="Times New Roman" charset="0"/>
              </a:rPr>
            </a:br>
            <a:endParaRPr lang="en-GB" sz="2000" dirty="0">
              <a:latin typeface="Times New Roman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pPr eaLnBrk="1" hangingPunct="1"/>
            <a:r>
              <a:rPr lang="el-GR" dirty="0">
                <a:latin typeface="Times New Roman" charset="0"/>
              </a:rPr>
              <a:t>ΔΙΟΝΥΣΗΣ ΠΝΕΥΜΑΤΙΚΑΤΟΣ</a:t>
            </a:r>
            <a:endParaRPr lang="en-GB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10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Ο τελικός κώδικας της Α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4464496" cy="3096344"/>
          </a:xfrm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Α: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l-GR" sz="1800" dirty="0" smtClean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8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buNone/>
            </a:pPr>
            <a:endParaRPr lang="el-GR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$a0, 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 smtClean="0">
                <a:solidFill>
                  <a:srgbClr val="0000FF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) //push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jal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>
                <a:latin typeface="Courier"/>
                <a:cs typeface="Courier"/>
              </a:rPr>
              <a:t>a0, 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>
                <a:solidFill>
                  <a:srgbClr val="0000FF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) //pop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</a:t>
            </a:r>
            <a:r>
              <a:rPr lang="el-GR" sz="1800" dirty="0">
                <a:latin typeface="Courier"/>
                <a:cs typeface="Courier"/>
              </a:rPr>
              <a:t>v0, $v0, $a0</a:t>
            </a:r>
          </a:p>
          <a:p>
            <a:pPr marL="0" indent="0">
              <a:buNone/>
            </a:pPr>
            <a:endParaRPr lang="el-GR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>
                <a:latin typeface="Courier"/>
                <a:cs typeface="Courier"/>
              </a:rPr>
              <a:t>ra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b="1" u="sng" dirty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//pop</a:t>
            </a:r>
            <a:endParaRPr lang="en-US" sz="1800" b="1" u="sng" dirty="0">
              <a:solidFill>
                <a:srgbClr val="FF790B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addui</a:t>
            </a:r>
            <a:r>
              <a:rPr lang="en-US" sz="1800" dirty="0">
                <a:latin typeface="Courier"/>
                <a:cs typeface="Courier"/>
              </a:rPr>
              <a:t>	$</a:t>
            </a:r>
            <a:r>
              <a:rPr lang="en-US" sz="1800" dirty="0" err="1">
                <a:latin typeface="Courier"/>
                <a:cs typeface="Courier"/>
              </a:rPr>
              <a:t>sp</a:t>
            </a:r>
            <a:r>
              <a:rPr lang="en-US" sz="1800" dirty="0">
                <a:latin typeface="Courier"/>
                <a:cs typeface="Courier"/>
              </a:rPr>
              <a:t>, $</a:t>
            </a:r>
            <a:r>
              <a:rPr lang="en-US" sz="1800" dirty="0" err="1">
                <a:latin typeface="Courier"/>
                <a:cs typeface="Courier"/>
              </a:rPr>
              <a:t>sp</a:t>
            </a:r>
            <a:r>
              <a:rPr lang="en-US" sz="1800" dirty="0">
                <a:latin typeface="Courier"/>
                <a:cs typeface="Courier"/>
              </a:rPr>
              <a:t>, 8</a:t>
            </a: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	jr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</a:t>
            </a:r>
            <a:r>
              <a:rPr lang="el-GR" sz="1800" dirty="0">
                <a:latin typeface="Courier"/>
                <a:cs typeface="Courier"/>
              </a:rPr>
              <a:t>ra</a:t>
            </a:r>
          </a:p>
          <a:p>
            <a:pPr marL="0" indent="0">
              <a:buNone/>
            </a:pPr>
            <a:endParaRPr lang="el-GR" sz="1050" dirty="0"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32040" y="1124744"/>
            <a:ext cx="41044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Χρειαζόμαστε 2 λέξεις στην στοίβα</a:t>
            </a:r>
          </a:p>
          <a:p>
            <a:pPr marL="0" indent="0">
              <a:buFontTx/>
              <a:buNone/>
            </a:pPr>
            <a:endParaRPr lang="el-GR" sz="11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Στο </a:t>
            </a:r>
            <a:r>
              <a:rPr lang="en-US" sz="1800" dirty="0" smtClean="0">
                <a:latin typeface="Times New Roman"/>
                <a:cs typeface="Times New Roman"/>
              </a:rPr>
              <a:t>offset </a:t>
            </a:r>
            <a:r>
              <a:rPr lang="el-GR" sz="1800" dirty="0" smtClean="0">
                <a:latin typeface="Times New Roman"/>
                <a:cs typeface="Times New Roman"/>
              </a:rPr>
              <a:t>0 από τον 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sp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θα αποθηκευτεί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ο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ra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και σε </a:t>
            </a:r>
            <a:r>
              <a:rPr lang="en-US" sz="1800" dirty="0">
                <a:cs typeface="Times New Roman"/>
              </a:rPr>
              <a:t>offset </a:t>
            </a:r>
            <a:r>
              <a:rPr lang="el-GR" sz="1800" dirty="0" smtClean="0">
                <a:cs typeface="Times New Roman"/>
              </a:rPr>
              <a:t>4 ο </a:t>
            </a:r>
            <a:r>
              <a:rPr lang="en-US" sz="1800" dirty="0" smtClean="0">
                <a:cs typeface="Times New Roman"/>
              </a:rPr>
              <a:t>$a</a:t>
            </a:r>
            <a:r>
              <a:rPr lang="el-GR" sz="1800" dirty="0" smtClean="0">
                <a:cs typeface="Times New Roman"/>
              </a:rPr>
              <a:t>0</a:t>
            </a:r>
            <a:r>
              <a:rPr lang="en-US" sz="1800" dirty="0" smtClean="0">
                <a:cs typeface="Times New Roman"/>
              </a:rPr>
              <a:t> </a:t>
            </a:r>
            <a:endParaRPr lang="el-GR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endParaRPr lang="el-GR" sz="11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>
                <a:cs typeface="Times New Roman"/>
              </a:rPr>
              <a:t>Η πρώτη εντολή </a:t>
            </a:r>
            <a:r>
              <a:rPr lang="el-GR" sz="1800" dirty="0" smtClean="0">
                <a:cs typeface="Times New Roman"/>
              </a:rPr>
              <a:t>του </a:t>
            </a:r>
            <a:r>
              <a:rPr lang="el-GR" sz="1800" b="1" u="sng" dirty="0" smtClean="0">
                <a:cs typeface="Times New Roman"/>
              </a:rPr>
              <a:t>Προλόγου </a:t>
            </a:r>
            <a:r>
              <a:rPr lang="el-GR" sz="1800" dirty="0" smtClean="0">
                <a:cs typeface="Times New Roman"/>
              </a:rPr>
              <a:t>(</a:t>
            </a:r>
            <a:r>
              <a:rPr lang="en-US" sz="1800" dirty="0" err="1">
                <a:cs typeface="Times New Roman"/>
              </a:rPr>
              <a:t>addui</a:t>
            </a:r>
            <a:r>
              <a:rPr lang="en-US" sz="1800" dirty="0">
                <a:cs typeface="Times New Roman"/>
              </a:rPr>
              <a:t>)</a:t>
            </a:r>
            <a:r>
              <a:rPr lang="el-GR" sz="1800" dirty="0">
                <a:cs typeface="Times New Roman"/>
              </a:rPr>
              <a:t> </a:t>
            </a:r>
            <a:r>
              <a:rPr lang="el-GR" sz="1800" dirty="0" smtClean="0">
                <a:cs typeface="Times New Roman"/>
              </a:rPr>
              <a:t>δημιουργεί </a:t>
            </a:r>
            <a:r>
              <a:rPr lang="el-GR" sz="1800" dirty="0">
                <a:cs typeface="Times New Roman"/>
              </a:rPr>
              <a:t>τον </a:t>
            </a:r>
            <a:r>
              <a:rPr lang="el-GR" sz="1800" dirty="0" smtClean="0">
                <a:cs typeface="Times New Roman"/>
              </a:rPr>
              <a:t>χώρο κουνώντας τον </a:t>
            </a:r>
            <a:r>
              <a:rPr lang="en-US" sz="1800" dirty="0" smtClean="0">
                <a:cs typeface="Times New Roman"/>
              </a:rPr>
              <a:t>$</a:t>
            </a:r>
            <a:r>
              <a:rPr lang="en-US" sz="1800" dirty="0" err="1" smtClean="0">
                <a:cs typeface="Times New Roman"/>
              </a:rPr>
              <a:t>sp</a:t>
            </a:r>
            <a:r>
              <a:rPr lang="en-US" sz="1800" dirty="0" smtClean="0">
                <a:cs typeface="Times New Roman"/>
              </a:rPr>
              <a:t> </a:t>
            </a:r>
            <a:r>
              <a:rPr lang="el-GR" sz="1800" dirty="0" smtClean="0">
                <a:cs typeface="Times New Roman"/>
              </a:rPr>
              <a:t>προς τα κάτω</a:t>
            </a:r>
          </a:p>
          <a:p>
            <a:pPr marL="0" indent="0">
              <a:buFontTx/>
              <a:buNone/>
            </a:pPr>
            <a:endParaRPr lang="el-GR" sz="11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Κατόπιν μπορούμε αν γράψουμε τον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ra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υλοποιώντας το δεύτερο μισό της </a:t>
            </a:r>
            <a:r>
              <a:rPr lang="en-US" sz="1800" dirty="0" smtClean="0">
                <a:latin typeface="Times New Roman"/>
                <a:cs typeface="Times New Roman"/>
              </a:rPr>
              <a:t>push</a:t>
            </a: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Ανάλογα αποθηκεύεται και ο </a:t>
            </a:r>
            <a:r>
              <a:rPr lang="en-US" sz="1800" dirty="0" smtClean="0">
                <a:latin typeface="Times New Roman"/>
                <a:cs typeface="Times New Roman"/>
              </a:rPr>
              <a:t>$a0</a:t>
            </a:r>
            <a:endParaRPr lang="el-GR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επαναφορά του </a:t>
            </a:r>
            <a:r>
              <a:rPr lang="en-US" sz="1800" dirty="0">
                <a:cs typeface="Times New Roman"/>
              </a:rPr>
              <a:t>$</a:t>
            </a:r>
            <a:r>
              <a:rPr lang="en-US" sz="1800" dirty="0" smtClean="0">
                <a:cs typeface="Times New Roman"/>
              </a:rPr>
              <a:t>a0</a:t>
            </a:r>
            <a:r>
              <a:rPr lang="el-GR" sz="1800" dirty="0" smtClean="0">
                <a:cs typeface="Times New Roman"/>
              </a:rPr>
              <a:t> είναι απλά ένα </a:t>
            </a:r>
            <a:r>
              <a:rPr lang="en-US" sz="1800" dirty="0" err="1" smtClean="0">
                <a:cs typeface="Times New Roman"/>
              </a:rPr>
              <a:t>lw</a:t>
            </a:r>
            <a:endParaRPr lang="el-GR" sz="1800" dirty="0" smtClean="0">
              <a:cs typeface="Times New Roman"/>
            </a:endParaRPr>
          </a:p>
          <a:p>
            <a:pPr marL="0" indent="0">
              <a:buFontTx/>
              <a:buNone/>
            </a:pPr>
            <a:endParaRPr lang="el-GR" sz="11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επαναφορά του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sp</a:t>
            </a:r>
            <a:r>
              <a:rPr lang="el-GR" sz="1800" dirty="0" smtClean="0">
                <a:latin typeface="Times New Roman"/>
                <a:cs typeface="Times New Roman"/>
              </a:rPr>
              <a:t> στην αρχική του θέση γίνεται στο τέλος του </a:t>
            </a:r>
            <a:r>
              <a:rPr lang="el-GR" sz="1800" b="1" u="sng" dirty="0" smtClean="0">
                <a:latin typeface="Times New Roman"/>
                <a:cs typeface="Times New Roman"/>
              </a:rPr>
              <a:t>Επιλόγου </a:t>
            </a:r>
            <a:r>
              <a:rPr lang="el-GR" sz="1800" dirty="0" smtClean="0">
                <a:latin typeface="Times New Roman"/>
                <a:cs typeface="Times New Roman"/>
              </a:rPr>
              <a:t>αμέσως πριν το </a:t>
            </a:r>
            <a:r>
              <a:rPr lang="en-US" sz="1800" dirty="0" err="1" smtClean="0">
                <a:latin typeface="Times New Roman"/>
                <a:cs typeface="Times New Roman"/>
              </a:rPr>
              <a:t>jr</a:t>
            </a:r>
            <a:r>
              <a:rPr lang="en-US" sz="1800" dirty="0" smtClean="0">
                <a:latin typeface="Times New Roman"/>
                <a:cs typeface="Times New Roman"/>
              </a:rPr>
              <a:t> $</a:t>
            </a:r>
            <a:r>
              <a:rPr lang="en-US" sz="1800" dirty="0" err="1" smtClean="0">
                <a:latin typeface="Times New Roman"/>
                <a:cs typeface="Times New Roman"/>
              </a:rPr>
              <a:t>ra.</a:t>
            </a:r>
            <a:endParaRPr lang="el-GR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endParaRPr lang="el-GR" sz="18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1772816"/>
            <a:ext cx="3600400" cy="792088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9632" y="2780928"/>
            <a:ext cx="3600400" cy="1368152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59632" y="4365104"/>
            <a:ext cx="3600400" cy="1152128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20823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Πρόλογος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32849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Σώμα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472514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Επίλογος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628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11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solidFill>
                  <a:schemeClr val="tx1"/>
                </a:solidFill>
                <a:latin typeface="Times New Roman" charset="0"/>
              </a:rPr>
              <a:t>Μια άλλη προσέγγιση;</a:t>
            </a:r>
            <a:endParaRPr lang="en-GB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0" y="1052736"/>
            <a:ext cx="4392488" cy="3096344"/>
          </a:xfrm>
        </p:spPr>
        <p:txBody>
          <a:bodyPr/>
          <a:lstStyle/>
          <a:p>
            <a:pPr marL="0" indent="0">
              <a:buNone/>
            </a:pPr>
            <a:r>
              <a:rPr lang="el-GR" sz="1600" dirty="0" smtClean="0">
                <a:latin typeface="Courier"/>
                <a:cs typeface="Courier"/>
              </a:rPr>
              <a:t>Β:</a:t>
            </a:r>
            <a:r>
              <a:rPr lang="el-GR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addui</a:t>
            </a:r>
            <a:r>
              <a:rPr lang="en-US" sz="1600" dirty="0">
                <a:latin typeface="Courier"/>
                <a:cs typeface="Courier"/>
              </a:rPr>
              <a:t>	$</a:t>
            </a:r>
            <a:r>
              <a:rPr lang="en-US" sz="1600" dirty="0" err="1">
                <a:latin typeface="Courier"/>
                <a:cs typeface="Courier"/>
              </a:rPr>
              <a:t>sp</a:t>
            </a:r>
            <a:r>
              <a:rPr lang="en-US" sz="1600" dirty="0">
                <a:latin typeface="Courier"/>
                <a:cs typeface="Courier"/>
              </a:rPr>
              <a:t>, $</a:t>
            </a:r>
            <a:r>
              <a:rPr lang="en-US" sz="1600" dirty="0" err="1">
                <a:latin typeface="Courier"/>
                <a:cs typeface="Courier"/>
              </a:rPr>
              <a:t>sp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l-GR" sz="1600" dirty="0" smtClean="0">
                <a:latin typeface="Courier"/>
                <a:cs typeface="Courier"/>
              </a:rPr>
              <a:t>-4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sw</a:t>
            </a:r>
            <a:r>
              <a:rPr lang="en-US" sz="1600" dirty="0">
                <a:latin typeface="Courier"/>
                <a:cs typeface="Courier"/>
              </a:rPr>
              <a:t>	$a0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l-GR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l-GR" sz="1600" b="1" u="sng" dirty="0" smtClean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sz="1600" b="1" u="sng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600" b="1" u="sng" dirty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sz="16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600" b="1" u="sng" dirty="0">
                <a:solidFill>
                  <a:srgbClr val="FF0000"/>
                </a:solidFill>
                <a:latin typeface="Courier"/>
                <a:cs typeface="Courier"/>
              </a:rPr>
              <a:t>) //</a:t>
            </a:r>
            <a:r>
              <a:rPr lang="en-US" sz="1600" b="1" u="sng" dirty="0" smtClean="0">
                <a:solidFill>
                  <a:srgbClr val="FF0000"/>
                </a:solidFill>
                <a:latin typeface="Courier"/>
                <a:cs typeface="Courier"/>
              </a:rPr>
              <a:t>push</a:t>
            </a:r>
            <a:endParaRPr lang="el-GR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600" dirty="0">
                <a:latin typeface="Courier"/>
                <a:cs typeface="Courier"/>
              </a:rPr>
              <a:t>	</a:t>
            </a:r>
            <a:endParaRPr lang="el-GR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600" dirty="0">
                <a:latin typeface="Courier"/>
                <a:cs typeface="Courier"/>
              </a:rPr>
              <a:t>	</a:t>
            </a:r>
            <a:r>
              <a:rPr lang="is-IS" sz="1600" dirty="0" smtClean="0">
                <a:latin typeface="Courier"/>
                <a:cs typeface="Courier"/>
              </a:rPr>
              <a:t>addi </a:t>
            </a:r>
            <a:r>
              <a:rPr lang="is-IS" sz="1600" dirty="0">
                <a:latin typeface="Courier"/>
                <a:cs typeface="Courier"/>
              </a:rPr>
              <a:t>$a0, $a0, </a:t>
            </a:r>
            <a:r>
              <a:rPr lang="el-GR" sz="1600" dirty="0" smtClean="0">
                <a:latin typeface="Courier"/>
                <a:cs typeface="Courier"/>
              </a:rPr>
              <a:t>5</a:t>
            </a:r>
          </a:p>
          <a:p>
            <a:pPr marL="0" indent="0">
              <a:buNone/>
            </a:pPr>
            <a:r>
              <a:rPr lang="el-GR" sz="1600" dirty="0">
                <a:latin typeface="Courier"/>
                <a:cs typeface="Courier"/>
              </a:rPr>
              <a:t>	</a:t>
            </a:r>
            <a:r>
              <a:rPr lang="is-IS" sz="1600" dirty="0">
                <a:latin typeface="Courier"/>
                <a:cs typeface="Courier"/>
              </a:rPr>
              <a:t>mov	$v0, $a0</a:t>
            </a:r>
          </a:p>
          <a:p>
            <a:pPr marL="0" indent="0">
              <a:buNone/>
            </a:pPr>
            <a:endParaRPr lang="el-GR" sz="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lw</a:t>
            </a: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$a</a:t>
            </a:r>
            <a:r>
              <a:rPr lang="el-GR" sz="1600" dirty="0" smtClean="0">
                <a:latin typeface="Courier"/>
                <a:cs typeface="Courier"/>
              </a:rPr>
              <a:t>0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b="1" u="sng" dirty="0">
                <a:solidFill>
                  <a:srgbClr val="FF0000"/>
                </a:solidFill>
                <a:latin typeface="Courier"/>
                <a:cs typeface="Courier"/>
              </a:rPr>
              <a:t>0($</a:t>
            </a:r>
            <a:r>
              <a:rPr lang="en-US" sz="16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600" b="1" u="sng" dirty="0">
                <a:solidFill>
                  <a:srgbClr val="FF0000"/>
                </a:solidFill>
                <a:latin typeface="Courier"/>
                <a:cs typeface="Courier"/>
              </a:rPr>
              <a:t>) //pop</a:t>
            </a:r>
          </a:p>
          <a:p>
            <a:pPr marL="0" indent="0">
              <a:buNone/>
            </a:pPr>
            <a:r>
              <a:rPr lang="el-GR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addui</a:t>
            </a:r>
            <a:r>
              <a:rPr lang="en-US" sz="1600" dirty="0">
                <a:latin typeface="Courier"/>
                <a:cs typeface="Courier"/>
              </a:rPr>
              <a:t>	$</a:t>
            </a:r>
            <a:r>
              <a:rPr lang="en-US" sz="1600" dirty="0" err="1">
                <a:latin typeface="Courier"/>
                <a:cs typeface="Courier"/>
              </a:rPr>
              <a:t>sp</a:t>
            </a:r>
            <a:r>
              <a:rPr lang="en-US" sz="1600" dirty="0">
                <a:latin typeface="Courier"/>
                <a:cs typeface="Courier"/>
              </a:rPr>
              <a:t>, $</a:t>
            </a:r>
            <a:r>
              <a:rPr lang="en-US" sz="1600" dirty="0" err="1">
                <a:latin typeface="Courier"/>
                <a:cs typeface="Courier"/>
              </a:rPr>
              <a:t>sp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l-GR" sz="1600" dirty="0" smtClean="0">
                <a:latin typeface="Courier"/>
                <a:cs typeface="Courier"/>
              </a:rPr>
              <a:t>4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600" dirty="0">
                <a:latin typeface="Courier"/>
                <a:cs typeface="Courier"/>
              </a:rPr>
              <a:t>	jr</a:t>
            </a: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l-GR" sz="1600" dirty="0">
                <a:latin typeface="Courier"/>
                <a:cs typeface="Courier"/>
              </a:rPr>
              <a:t>$</a:t>
            </a:r>
            <a:r>
              <a:rPr lang="el-GR" sz="1600" dirty="0" smtClean="0">
                <a:latin typeface="Courier"/>
                <a:cs typeface="Courier"/>
              </a:rPr>
              <a:t>ra</a:t>
            </a:r>
          </a:p>
          <a:p>
            <a:pPr marL="0" indent="0">
              <a:buNone/>
            </a:pPr>
            <a:endParaRPr lang="el-GR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600" dirty="0" smtClean="0">
                <a:latin typeface="Courier"/>
                <a:cs typeface="Courier"/>
              </a:rPr>
              <a:t>Α</a:t>
            </a:r>
            <a:r>
              <a:rPr lang="el-GR" sz="1600" dirty="0">
                <a:latin typeface="Courier"/>
                <a:cs typeface="Courier"/>
              </a:rPr>
              <a:t>:</a:t>
            </a: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addui</a:t>
            </a:r>
            <a:r>
              <a:rPr lang="en-US" sz="1600" dirty="0">
                <a:latin typeface="Courier"/>
                <a:cs typeface="Courier"/>
              </a:rPr>
              <a:t>	$</a:t>
            </a:r>
            <a:r>
              <a:rPr lang="en-US" sz="1600" dirty="0" err="1">
                <a:latin typeface="Courier"/>
                <a:cs typeface="Courier"/>
              </a:rPr>
              <a:t>sp</a:t>
            </a:r>
            <a:r>
              <a:rPr lang="en-US" sz="1600" dirty="0">
                <a:latin typeface="Courier"/>
                <a:cs typeface="Courier"/>
              </a:rPr>
              <a:t>, $</a:t>
            </a:r>
            <a:r>
              <a:rPr lang="en-US" sz="1600" dirty="0" err="1">
                <a:latin typeface="Courier"/>
                <a:cs typeface="Courier"/>
              </a:rPr>
              <a:t>sp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l-GR" sz="1600" dirty="0">
                <a:latin typeface="Courier"/>
                <a:cs typeface="Courier"/>
              </a:rPr>
              <a:t>-4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sw</a:t>
            </a:r>
            <a:r>
              <a:rPr lang="en-US" sz="1600" dirty="0">
                <a:latin typeface="Courier"/>
                <a:cs typeface="Courier"/>
              </a:rPr>
              <a:t>	$</a:t>
            </a:r>
            <a:r>
              <a:rPr lang="en-US" sz="1600" dirty="0" err="1">
                <a:latin typeface="Courier"/>
                <a:cs typeface="Courier"/>
              </a:rPr>
              <a:t>ra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b="1" u="sng" dirty="0">
                <a:solidFill>
                  <a:srgbClr val="FF0000"/>
                </a:solidFill>
                <a:latin typeface="Courier"/>
                <a:cs typeface="Courier"/>
              </a:rPr>
              <a:t>0($</a:t>
            </a:r>
            <a:r>
              <a:rPr lang="en-US" sz="16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600" b="1" u="sng" dirty="0">
                <a:solidFill>
                  <a:srgbClr val="FF0000"/>
                </a:solidFill>
                <a:latin typeface="Courier"/>
                <a:cs typeface="Courier"/>
              </a:rPr>
              <a:t>) /</a:t>
            </a:r>
            <a:r>
              <a:rPr lang="en-US" sz="1600" b="1" u="sng" dirty="0" smtClean="0">
                <a:solidFill>
                  <a:srgbClr val="FF0000"/>
                </a:solidFill>
                <a:latin typeface="Courier"/>
                <a:cs typeface="Courier"/>
              </a:rPr>
              <a:t>/push</a:t>
            </a:r>
            <a:endParaRPr lang="el-GR" sz="1600" b="1" u="sng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FontTx/>
              <a:buNone/>
            </a:pPr>
            <a:endParaRPr lang="en-US" sz="700" b="1" u="sng" dirty="0">
              <a:solidFill>
                <a:srgbClr val="FF790B"/>
              </a:solidFill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l-GR" sz="1600" dirty="0">
                <a:latin typeface="Courier"/>
                <a:cs typeface="Courier"/>
              </a:rPr>
              <a:t>jal</a:t>
            </a: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l-GR" sz="1600" dirty="0">
                <a:latin typeface="Courier"/>
                <a:cs typeface="Courier"/>
              </a:rPr>
              <a:t>Β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l-GR" sz="1600" dirty="0">
                <a:latin typeface="Courier"/>
                <a:cs typeface="Courier"/>
              </a:rPr>
              <a:t>add</a:t>
            </a: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l-GR" sz="1600" dirty="0">
                <a:latin typeface="Courier"/>
                <a:cs typeface="Courier"/>
              </a:rPr>
              <a:t>$v0, $v0, $</a:t>
            </a:r>
            <a:r>
              <a:rPr lang="el-GR" sz="1600" dirty="0" smtClean="0">
                <a:latin typeface="Courier"/>
                <a:cs typeface="Courier"/>
              </a:rPr>
              <a:t>a0</a:t>
            </a:r>
          </a:p>
          <a:p>
            <a:pPr marL="0" indent="0">
              <a:buFontTx/>
              <a:buNone/>
            </a:pPr>
            <a:endParaRPr lang="el-GR" sz="700" dirty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is-I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lw</a:t>
            </a:r>
            <a:r>
              <a:rPr lang="en-US" sz="1600" dirty="0">
                <a:latin typeface="Courier"/>
                <a:cs typeface="Courier"/>
              </a:rPr>
              <a:t>	$</a:t>
            </a:r>
            <a:r>
              <a:rPr lang="en-US" sz="1600" dirty="0" err="1">
                <a:latin typeface="Courier"/>
                <a:cs typeface="Courier"/>
              </a:rPr>
              <a:t>ra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b="1" u="sng" dirty="0">
                <a:solidFill>
                  <a:srgbClr val="FF0000"/>
                </a:solidFill>
                <a:latin typeface="Courier"/>
                <a:cs typeface="Courier"/>
              </a:rPr>
              <a:t>0($</a:t>
            </a:r>
            <a:r>
              <a:rPr lang="en-US" sz="16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600" b="1" u="sng" dirty="0">
                <a:solidFill>
                  <a:srgbClr val="FF0000"/>
                </a:solidFill>
                <a:latin typeface="Courier"/>
                <a:cs typeface="Courier"/>
              </a:rPr>
              <a:t>) //pop</a:t>
            </a:r>
          </a:p>
          <a:p>
            <a:pPr marL="0" indent="0">
              <a:buFontTx/>
              <a:buNone/>
            </a:pPr>
            <a:r>
              <a:rPr lang="el-GR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addui</a:t>
            </a:r>
            <a:r>
              <a:rPr lang="en-US" sz="1600" dirty="0">
                <a:latin typeface="Courier"/>
                <a:cs typeface="Courier"/>
              </a:rPr>
              <a:t>	$</a:t>
            </a:r>
            <a:r>
              <a:rPr lang="en-US" sz="1600" dirty="0" err="1">
                <a:latin typeface="Courier"/>
                <a:cs typeface="Courier"/>
              </a:rPr>
              <a:t>sp</a:t>
            </a:r>
            <a:r>
              <a:rPr lang="en-US" sz="1600" dirty="0">
                <a:latin typeface="Courier"/>
                <a:cs typeface="Courier"/>
              </a:rPr>
              <a:t>, $</a:t>
            </a:r>
            <a:r>
              <a:rPr lang="en-US" sz="1600" dirty="0" err="1">
                <a:latin typeface="Courier"/>
                <a:cs typeface="Courier"/>
              </a:rPr>
              <a:t>sp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smtClean="0">
                <a:latin typeface="Courier"/>
                <a:cs typeface="Courier"/>
              </a:rPr>
              <a:t>4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l-GR" sz="1600" dirty="0">
                <a:latin typeface="Courier"/>
                <a:cs typeface="Courier"/>
              </a:rPr>
              <a:t>	jr</a:t>
            </a: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l-GR" sz="1600" dirty="0">
                <a:latin typeface="Courier"/>
                <a:cs typeface="Courier"/>
              </a:rPr>
              <a:t>$ra</a:t>
            </a:r>
            <a:endParaRPr lang="el-GR" sz="1600" b="1" dirty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9512" y="1052736"/>
            <a:ext cx="439248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6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Τι αν η Β εγγυόταν ότι </a:t>
            </a:r>
            <a:r>
              <a:rPr lang="el-GR" sz="1800" b="1" u="sng" dirty="0" smtClean="0">
                <a:latin typeface="Times New Roman"/>
                <a:cs typeface="Times New Roman"/>
              </a:rPr>
              <a:t>δεν θα άλλαζε</a:t>
            </a:r>
            <a:r>
              <a:rPr lang="el-GR" sz="1800" dirty="0" smtClean="0">
                <a:latin typeface="Times New Roman"/>
                <a:cs typeface="Times New Roman"/>
              </a:rPr>
              <a:t> κανένα καταχωρητή;</a:t>
            </a:r>
          </a:p>
          <a:p>
            <a:pPr marL="0" indent="0">
              <a:spcBef>
                <a:spcPts val="16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Β σώζει και επαναφέρει τον </a:t>
            </a:r>
            <a:r>
              <a:rPr lang="en-US" sz="1800" dirty="0" smtClean="0">
                <a:latin typeface="Times New Roman"/>
                <a:cs typeface="Times New Roman"/>
              </a:rPr>
              <a:t>$a0, </a:t>
            </a:r>
            <a:r>
              <a:rPr lang="el-GR" sz="1800" dirty="0" smtClean="0">
                <a:latin typeface="Times New Roman"/>
                <a:cs typeface="Times New Roman"/>
              </a:rPr>
              <a:t>οπότε η Α </a:t>
            </a:r>
            <a:r>
              <a:rPr lang="el-GR" sz="1800" i="1" dirty="0" smtClean="0">
                <a:latin typeface="Times New Roman"/>
                <a:cs typeface="Times New Roman"/>
              </a:rPr>
              <a:t>δεν βλέπει αλλαγή</a:t>
            </a:r>
            <a:r>
              <a:rPr lang="el-GR" sz="1800" dirty="0" smtClean="0">
                <a:latin typeface="Times New Roman"/>
                <a:cs typeface="Times New Roman"/>
              </a:rPr>
              <a:t>!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16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Ομοίως και η Α πρέπει να δώσει την ίδια εγγύηση σε όποιον την καλεί! Αλλά δεν χρησιμοποιεί άλλον καταχωρητή, οπότε είναι ΟΚ.</a:t>
            </a:r>
          </a:p>
          <a:p>
            <a:pPr marL="0" indent="0">
              <a:spcBef>
                <a:spcPts val="16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τεχνική </a:t>
            </a:r>
            <a:r>
              <a:rPr lang="el-GR" sz="1800" b="1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αυτή</a:t>
            </a:r>
            <a:r>
              <a:rPr lang="el-GR" sz="1800" dirty="0" smtClean="0">
                <a:latin typeface="Times New Roman"/>
                <a:cs typeface="Times New Roman"/>
              </a:rPr>
              <a:t> λέγεται </a:t>
            </a:r>
            <a:r>
              <a:rPr lang="en-US" sz="1800" b="1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callee</a:t>
            </a:r>
            <a:r>
              <a:rPr lang="el-GR" sz="18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sz="18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save</a:t>
            </a:r>
            <a:r>
              <a:rPr lang="en-US" sz="1800" dirty="0" smtClean="0">
                <a:latin typeface="Times New Roman"/>
                <a:cs typeface="Times New Roman"/>
              </a:rPr>
              <a:t>, </a:t>
            </a:r>
            <a:r>
              <a:rPr lang="el-GR" sz="1800" dirty="0" smtClean="0">
                <a:latin typeface="Times New Roman"/>
                <a:cs typeface="Times New Roman"/>
              </a:rPr>
              <a:t>διότι η καλούμενη συνάρτηση έχει την υποχρέωση να κάνει όλη την δουλειά.</a:t>
            </a:r>
          </a:p>
          <a:p>
            <a:pPr marL="0" indent="0">
              <a:spcBef>
                <a:spcPts val="16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</a:t>
            </a:r>
            <a:r>
              <a:rPr lang="el-GR" sz="1800" b="1" u="sng" dirty="0" smtClean="0">
                <a:solidFill>
                  <a:srgbClr val="0000FF"/>
                </a:solidFill>
                <a:latin typeface="Times New Roman"/>
                <a:cs typeface="Times New Roman"/>
              </a:rPr>
              <a:t>προηγούμενη</a:t>
            </a:r>
            <a:r>
              <a:rPr lang="el-GR" sz="1800" dirty="0" smtClean="0">
                <a:latin typeface="Times New Roman"/>
                <a:cs typeface="Times New Roman"/>
              </a:rPr>
              <a:t> τεχνική λέγεται </a:t>
            </a:r>
            <a:r>
              <a:rPr lang="en-US" sz="1800" b="1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caller-save </a:t>
            </a:r>
            <a:r>
              <a:rPr lang="el-GR" sz="1800" dirty="0" smtClean="0">
                <a:latin typeface="Times New Roman"/>
                <a:cs typeface="Times New Roman"/>
              </a:rPr>
              <a:t>διότι η συνάρτηση που καλεί πρέπει να σώσει τις ενδιαφέρουσες τιμές</a:t>
            </a:r>
          </a:p>
          <a:p>
            <a:pPr marL="0" indent="0">
              <a:spcBef>
                <a:spcPts val="16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Τα </a:t>
            </a:r>
            <a:r>
              <a:rPr lang="el-GR" sz="1800" b="1" u="sng" dirty="0" smtClean="0">
                <a:solidFill>
                  <a:srgbClr val="FF790B"/>
                </a:solidFill>
                <a:latin typeface="Times New Roman"/>
                <a:cs typeface="Times New Roman"/>
              </a:rPr>
              <a:t>πορτοκαλί</a:t>
            </a:r>
            <a:r>
              <a:rPr lang="el-GR" sz="1800" dirty="0" smtClean="0">
                <a:latin typeface="Times New Roman"/>
                <a:cs typeface="Times New Roman"/>
              </a:rPr>
              <a:t> τί είναι;</a:t>
            </a:r>
            <a:r>
              <a:rPr lang="en-US" sz="1800" dirty="0" smtClean="0">
                <a:latin typeface="Times New Roman"/>
                <a:cs typeface="Times New Roman"/>
              </a:rPr>
              <a:t> (</a:t>
            </a:r>
            <a:r>
              <a:rPr lang="en-US" sz="1800" dirty="0" err="1" smtClean="0">
                <a:latin typeface="Times New Roman"/>
                <a:cs typeface="Times New Roman"/>
              </a:rPr>
              <a:t>Callee</a:t>
            </a:r>
            <a:r>
              <a:rPr lang="en-US" sz="1800" dirty="0" smtClean="0">
                <a:latin typeface="Times New Roman"/>
                <a:cs typeface="Times New Roman"/>
              </a:rPr>
              <a:t>-save!)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64088" y="3861048"/>
            <a:ext cx="3600400" cy="648072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64088" y="4581128"/>
            <a:ext cx="3600400" cy="648072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64088" y="5301208"/>
            <a:ext cx="3600400" cy="864096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64088" y="1052736"/>
            <a:ext cx="3600400" cy="720080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4088" y="2708920"/>
            <a:ext cx="3600400" cy="864096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64088" y="1844824"/>
            <a:ext cx="3600400" cy="792088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12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Caller/</a:t>
            </a:r>
            <a:r>
              <a:rPr lang="en-US" dirty="0" err="1" smtClean="0">
                <a:latin typeface="Times New Roman" charset="0"/>
              </a:rPr>
              <a:t>Callee</a:t>
            </a:r>
            <a:r>
              <a:rPr lang="en-US" dirty="0" smtClean="0">
                <a:latin typeface="Times New Roman" charset="0"/>
              </a:rPr>
              <a:t> Save</a:t>
            </a:r>
            <a:endParaRPr lang="en-GB" dirty="0">
              <a:latin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5536" y="980728"/>
            <a:ext cx="856895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Times New Roman" charset="0"/>
              </a:rPr>
              <a:t>Callee</a:t>
            </a:r>
            <a:r>
              <a:rPr lang="en-US" dirty="0" smtClean="0">
                <a:latin typeface="Times New Roman" charset="0"/>
              </a:rPr>
              <a:t>-Save</a:t>
            </a:r>
            <a:endParaRPr lang="el-GR" dirty="0" smtClean="0">
              <a:latin typeface="Times New Roman" charset="0"/>
            </a:endParaRPr>
          </a:p>
          <a:p>
            <a:r>
              <a:rPr lang="el-GR" sz="2000" dirty="0" smtClean="0">
                <a:latin typeface="Times New Roman" charset="0"/>
              </a:rPr>
              <a:t>Η κάθε συνάρτηση </a:t>
            </a:r>
            <a:r>
              <a:rPr lang="el-GR" sz="2000" i="1" u="sng" dirty="0" smtClean="0">
                <a:latin typeface="Times New Roman" charset="0"/>
              </a:rPr>
              <a:t>εγγυάται ότι δεν θα αλλάξει κανένα καταχωρητή </a:t>
            </a:r>
            <a:r>
              <a:rPr lang="el-GR" sz="2000" dirty="0" smtClean="0">
                <a:latin typeface="Times New Roman" charset="0"/>
              </a:rPr>
              <a:t>(εκτός π.χ. του </a:t>
            </a:r>
            <a:r>
              <a:rPr lang="en-US" sz="2000" dirty="0" smtClean="0">
                <a:latin typeface="Times New Roman" charset="0"/>
              </a:rPr>
              <a:t>$v0)</a:t>
            </a:r>
          </a:p>
          <a:p>
            <a:r>
              <a:rPr lang="el-GR" sz="2000" dirty="0" smtClean="0">
                <a:latin typeface="Times New Roman" charset="0"/>
              </a:rPr>
              <a:t>Απλούστερο:</a:t>
            </a:r>
          </a:p>
          <a:p>
            <a:pPr lvl="1"/>
            <a:r>
              <a:rPr lang="el-GR" sz="1800" dirty="0" smtClean="0">
                <a:latin typeface="Times New Roman"/>
                <a:cs typeface="Times New Roman"/>
              </a:rPr>
              <a:t>Στον πρόλογο σώζω όλους τους καταχωρητές που χρησιμοποιώ</a:t>
            </a:r>
          </a:p>
          <a:p>
            <a:pPr lvl="1"/>
            <a:r>
              <a:rPr lang="el-GR" sz="1800" dirty="0" smtClean="0">
                <a:latin typeface="Times New Roman"/>
                <a:cs typeface="Times New Roman"/>
              </a:rPr>
              <a:t>Στον επίλογο επαναφέρω την παλιά τιμή τους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Times New Roman"/>
                <a:cs typeface="Times New Roman"/>
              </a:rPr>
              <a:t>Caller-Save</a:t>
            </a:r>
            <a:endParaRPr lang="el-GR" dirty="0" smtClean="0">
              <a:latin typeface="Times New Roman"/>
              <a:cs typeface="Times New Roman"/>
            </a:endParaRPr>
          </a:p>
          <a:p>
            <a:r>
              <a:rPr lang="el-GR" sz="2000" dirty="0" smtClean="0">
                <a:latin typeface="Times New Roman" charset="0"/>
              </a:rPr>
              <a:t>Οι </a:t>
            </a:r>
            <a:r>
              <a:rPr lang="el-GR" sz="2000" dirty="0">
                <a:latin typeface="Times New Roman" charset="0"/>
              </a:rPr>
              <a:t>συναρτήσεις </a:t>
            </a:r>
            <a:r>
              <a:rPr lang="el-GR" sz="2000" i="1" u="sng" dirty="0">
                <a:latin typeface="Times New Roman" charset="0"/>
              </a:rPr>
              <a:t>δεν εγγυόνται τίποτα</a:t>
            </a:r>
            <a:r>
              <a:rPr lang="el-GR" sz="2000" dirty="0">
                <a:latin typeface="Times New Roman" charset="0"/>
              </a:rPr>
              <a:t> σε αυτόν που τις καλεί</a:t>
            </a:r>
          </a:p>
          <a:p>
            <a:r>
              <a:rPr lang="el-GR" sz="2000" dirty="0">
                <a:latin typeface="Times New Roman" charset="0"/>
              </a:rPr>
              <a:t>Πλήρης ελευθερία χρήσης </a:t>
            </a:r>
            <a:r>
              <a:rPr lang="el-GR" sz="2000" dirty="0" smtClean="0">
                <a:latin typeface="Times New Roman" charset="0"/>
              </a:rPr>
              <a:t>καταχωρητων</a:t>
            </a:r>
          </a:p>
          <a:p>
            <a:r>
              <a:rPr lang="el-GR" sz="2000" dirty="0" smtClean="0">
                <a:cs typeface="Times New Roman"/>
              </a:rPr>
              <a:t>Είναι πιο αποτελεσματικό (;)</a:t>
            </a:r>
          </a:p>
          <a:p>
            <a:r>
              <a:rPr lang="el-GR" sz="2000" dirty="0" smtClean="0">
                <a:latin typeface="Times New Roman"/>
                <a:cs typeface="Times New Roman"/>
              </a:rPr>
              <a:t>Πρέπει να σώζω μόνο ότι επηρρεάζεται από κλήσεις συναρτήσεων =&gt; όχι όλους τους καταχωρητές.</a:t>
            </a:r>
          </a:p>
          <a:p>
            <a:pPr lvl="1"/>
            <a:r>
              <a:rPr lang="el-GR" sz="1800" dirty="0" smtClean="0">
                <a:latin typeface="Times New Roman"/>
                <a:cs typeface="Times New Roman"/>
              </a:rPr>
              <a:t>Εντός του σώματος της συνάρτησης</a:t>
            </a:r>
          </a:p>
        </p:txBody>
      </p:sp>
    </p:spTree>
    <p:extLst>
      <p:ext uri="{BB962C8B-B14F-4D97-AF65-F5344CB8AC3E}">
        <p14:creationId xmlns:p14="http://schemas.microsoft.com/office/powerpoint/2010/main" val="244612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13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Caller/</a:t>
            </a:r>
            <a:r>
              <a:rPr lang="en-US" dirty="0" err="1" smtClean="0">
                <a:latin typeface="Times New Roman" charset="0"/>
              </a:rPr>
              <a:t>Callee</a:t>
            </a:r>
            <a:r>
              <a:rPr lang="en-US" dirty="0" smtClean="0">
                <a:latin typeface="Times New Roman" charset="0"/>
              </a:rPr>
              <a:t> Save</a:t>
            </a:r>
            <a:endParaRPr lang="en-GB" dirty="0">
              <a:latin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5536" y="980728"/>
            <a:ext cx="856895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Πότε συμφέρει το ένα και πότε το άλλο;</a:t>
            </a:r>
          </a:p>
          <a:p>
            <a:r>
              <a:rPr lang="el-GR" sz="2000" dirty="0" smtClean="0">
                <a:latin typeface="Times New Roman" charset="0"/>
                <a:cs typeface="Times New Roman"/>
              </a:rPr>
              <a:t>Το να εγγυόμαι στους άλλους ότι δεν θα αλλάξω τίποτα είναι σημαντική ευθύνη</a:t>
            </a:r>
            <a:endParaRPr lang="el-GR" sz="2000" dirty="0">
              <a:latin typeface="Times New Roman"/>
              <a:cs typeface="Times New Roman"/>
            </a:endParaRPr>
          </a:p>
          <a:p>
            <a:r>
              <a:rPr lang="el-GR" sz="2000" dirty="0" smtClean="0">
                <a:latin typeface="Times New Roman"/>
                <a:cs typeface="Times New Roman"/>
              </a:rPr>
              <a:t>Το να μην έχω εγγυήσεις κάνει την ζωή μου πιο δύσκολη.</a:t>
            </a:r>
          </a:p>
          <a:p>
            <a:pPr marL="0" indent="0">
              <a:buNone/>
            </a:pPr>
            <a:endParaRPr lang="el-GR" sz="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l-GR" dirty="0" smtClean="0">
                <a:latin typeface="Times New Roman"/>
                <a:cs typeface="Times New Roman"/>
              </a:rPr>
              <a:t>Ιδανικά</a:t>
            </a:r>
            <a:r>
              <a:rPr lang="el-GR" sz="1800" dirty="0" smtClean="0">
                <a:latin typeface="Times New Roman"/>
                <a:cs typeface="Times New Roman"/>
              </a:rPr>
              <a:t>;</a:t>
            </a:r>
          </a:p>
          <a:p>
            <a:r>
              <a:rPr lang="el-GR" sz="1800" dirty="0" smtClean="0">
                <a:latin typeface="Times New Roman"/>
                <a:cs typeface="Times New Roman"/>
              </a:rPr>
              <a:t>Υπάρχουν περιπτώσεις που σε προσέγγιση </a:t>
            </a:r>
            <a:r>
              <a:rPr lang="en-US" sz="1800" dirty="0" smtClean="0">
                <a:latin typeface="Times New Roman"/>
                <a:cs typeface="Times New Roman"/>
              </a:rPr>
              <a:t>caller-save </a:t>
            </a:r>
            <a:r>
              <a:rPr lang="el-GR" sz="1800" dirty="0" smtClean="0">
                <a:latin typeface="Times New Roman"/>
                <a:cs typeface="Times New Roman"/>
              </a:rPr>
              <a:t>δεν χρειάζεται να σώσω τους καταχωρητές που χρησιμοποιώ</a:t>
            </a:r>
          </a:p>
          <a:p>
            <a:r>
              <a:rPr lang="el-GR" sz="1800" dirty="0" smtClean="0">
                <a:latin typeface="Times New Roman" charset="0"/>
                <a:cs typeface="Times New Roman"/>
              </a:rPr>
              <a:t>Όταν η «ζωή» της τιμής που βρίσκεται στον καταχωρητή δεν διασταυρώνεται με κλήση συνάρτησης</a:t>
            </a:r>
            <a:r>
              <a:rPr lang="en-US" sz="1800" dirty="0">
                <a:latin typeface="Times New Roman" charset="0"/>
                <a:cs typeface="Times New Roman"/>
              </a:rPr>
              <a:t>:</a:t>
            </a:r>
            <a:endParaRPr lang="el-GR" sz="1800" dirty="0" smtClean="0">
              <a:latin typeface="Times New Roman" charset="0"/>
              <a:cs typeface="Times New Roman"/>
            </a:endParaRPr>
          </a:p>
          <a:p>
            <a:pPr marL="0" indent="0">
              <a:buNone/>
            </a:pPr>
            <a:endParaRPr lang="en-US" sz="8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addi</a:t>
            </a:r>
            <a:r>
              <a:rPr lang="el-GR" sz="1800" dirty="0">
                <a:latin typeface="Courier"/>
                <a:cs typeface="Courier"/>
              </a:rPr>
              <a:t> </a:t>
            </a:r>
            <a:r>
              <a:rPr lang="el-GR" sz="1800" dirty="0" smtClean="0">
                <a:latin typeface="Courier"/>
                <a:cs typeface="Courier"/>
              </a:rPr>
              <a:t>  $</a:t>
            </a:r>
            <a:r>
              <a:rPr lang="en-US" sz="1800" dirty="0" smtClean="0">
                <a:latin typeface="Courier"/>
                <a:cs typeface="Courier"/>
              </a:rPr>
              <a:t>t3, $a2, 4</a:t>
            </a:r>
          </a:p>
          <a:p>
            <a:pPr marL="400050" lvl="1" indent="0">
              <a:buNone/>
            </a:pPr>
            <a:r>
              <a:rPr lang="en-US" sz="1800" dirty="0" err="1">
                <a:latin typeface="Courier"/>
                <a:cs typeface="Courier"/>
              </a:rPr>
              <a:t>x</a:t>
            </a:r>
            <a:r>
              <a:rPr lang="en-US" sz="1800" dirty="0" err="1" smtClean="0">
                <a:latin typeface="Courier"/>
                <a:cs typeface="Courier"/>
              </a:rPr>
              <a:t>or</a:t>
            </a:r>
            <a:r>
              <a:rPr lang="el-GR" sz="1800" dirty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   </a:t>
            </a:r>
            <a:r>
              <a:rPr lang="en-US" sz="1800" dirty="0" smtClean="0">
                <a:latin typeface="Courier"/>
                <a:cs typeface="Courier"/>
              </a:rPr>
              <a:t>$a0, $t3, $a1</a:t>
            </a:r>
          </a:p>
          <a:p>
            <a:pPr marL="400050" lvl="1" indent="0">
              <a:buNone/>
            </a:pPr>
            <a:r>
              <a:rPr lang="en-US" sz="1800" dirty="0" err="1">
                <a:latin typeface="Courier"/>
                <a:cs typeface="Courier"/>
              </a:rPr>
              <a:t>j</a:t>
            </a:r>
            <a:r>
              <a:rPr lang="en-US" sz="1800" dirty="0" err="1" smtClean="0">
                <a:latin typeface="Courier"/>
                <a:cs typeface="Courier"/>
              </a:rPr>
              <a:t>al</a:t>
            </a:r>
            <a:r>
              <a:rPr lang="el-GR" sz="1800" dirty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   </a:t>
            </a:r>
            <a:r>
              <a:rPr lang="en-US" sz="1800" dirty="0" smtClean="0">
                <a:latin typeface="Courier"/>
                <a:cs typeface="Courier"/>
              </a:rPr>
              <a:t>B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…</a:t>
            </a:r>
          </a:p>
          <a:p>
            <a:pPr marL="400050" lvl="1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addi</a:t>
            </a:r>
            <a:r>
              <a:rPr lang="el-GR" sz="1800" dirty="0">
                <a:latin typeface="Courier"/>
                <a:cs typeface="Courier"/>
              </a:rPr>
              <a:t> </a:t>
            </a:r>
            <a:r>
              <a:rPr lang="el-GR" sz="1800" dirty="0" smtClean="0">
                <a:latin typeface="Courier"/>
                <a:cs typeface="Courier"/>
              </a:rPr>
              <a:t>  $</a:t>
            </a:r>
            <a:r>
              <a:rPr lang="en-US" sz="1800" dirty="0" smtClean="0">
                <a:latin typeface="Courier"/>
                <a:cs typeface="Courier"/>
              </a:rPr>
              <a:t>t3, $v0, 5</a:t>
            </a:r>
            <a:endParaRPr lang="el-GR" sz="1200" dirty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067944" y="4581128"/>
            <a:ext cx="4608512" cy="124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sz="2000" dirty="0" smtClean="0">
                <a:latin typeface="Times New Roman" charset="0"/>
              </a:rPr>
              <a:t>Η τιμή στον </a:t>
            </a:r>
            <a:r>
              <a:rPr lang="en-US" sz="2000" dirty="0" smtClean="0">
                <a:latin typeface="Times New Roman" charset="0"/>
              </a:rPr>
              <a:t>$t3</a:t>
            </a:r>
            <a:r>
              <a:rPr lang="el-GR" sz="2000" dirty="0" smtClean="0">
                <a:latin typeface="Times New Roman" charset="0"/>
              </a:rPr>
              <a:t> δεν χρειάζεται μετά την κλήση της Β, οπότε </a:t>
            </a:r>
            <a:r>
              <a:rPr lang="el-GR" sz="2000" b="1" u="sng" dirty="0" smtClean="0">
                <a:latin typeface="Times New Roman" charset="0"/>
              </a:rPr>
              <a:t>δεν χρειάζεται </a:t>
            </a:r>
            <a:r>
              <a:rPr lang="en-US" sz="2000" b="1" u="sng" dirty="0" smtClean="0">
                <a:latin typeface="Times New Roman" charset="0"/>
              </a:rPr>
              <a:t>save/restore</a:t>
            </a:r>
            <a:r>
              <a:rPr lang="el-GR" sz="2000" b="1" u="sng" dirty="0" smtClean="0">
                <a:latin typeface="Times New Roman" charset="0"/>
              </a:rPr>
              <a:t> </a:t>
            </a:r>
            <a:endParaRPr lang="el-GR" sz="900" b="1" u="sng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2550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14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712968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Το καλύτερο και από τις δύο προσεγγίσεις;;;</a:t>
            </a:r>
            <a:endParaRPr lang="en-GB" dirty="0">
              <a:latin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5536" y="1124744"/>
            <a:ext cx="856895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Οι συμβάσεις του </a:t>
            </a:r>
            <a:r>
              <a:rPr lang="en-US" dirty="0" smtClean="0">
                <a:latin typeface="Times New Roman" charset="0"/>
              </a:rPr>
              <a:t>MIPS </a:t>
            </a:r>
            <a:r>
              <a:rPr lang="el-GR" dirty="0" smtClean="0">
                <a:latin typeface="Times New Roman" charset="0"/>
              </a:rPr>
              <a:t>χωρίζουν τους καταχωρητές σε δύο ομάδες</a:t>
            </a:r>
          </a:p>
          <a:p>
            <a:r>
              <a:rPr lang="en-US" sz="2000" b="1" dirty="0" err="1" smtClean="0">
                <a:solidFill>
                  <a:srgbClr val="FF0000"/>
                </a:solidFill>
                <a:latin typeface="Times New Roman" charset="0"/>
                <a:cs typeface="Times New Roman"/>
              </a:rPr>
              <a:t>Callee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  <a:cs typeface="Times New Roman"/>
              </a:rPr>
              <a:t>-save </a:t>
            </a:r>
            <a:r>
              <a:rPr lang="en-US" sz="2000" dirty="0" smtClean="0">
                <a:latin typeface="Times New Roman" charset="0"/>
                <a:cs typeface="Times New Roman"/>
              </a:rPr>
              <a:t>($s0-$s7)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charset="0"/>
                <a:cs typeface="Times New Roman"/>
              </a:rPr>
              <a:t>Caller-save </a:t>
            </a:r>
            <a:r>
              <a:rPr lang="en-US" sz="2000" dirty="0" smtClean="0">
                <a:latin typeface="Times New Roman" charset="0"/>
                <a:cs typeface="Times New Roman"/>
              </a:rPr>
              <a:t>($t0-$t9)</a:t>
            </a:r>
            <a:endParaRPr lang="el-GR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l-GR" sz="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l-GR" dirty="0" smtClean="0">
                <a:latin typeface="Times New Roman"/>
                <a:cs typeface="Times New Roman"/>
              </a:rPr>
              <a:t>Η κάθε συνάρτηση δίνει εγγύηση ότι </a:t>
            </a:r>
            <a:r>
              <a:rPr lang="el-GR" b="1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δεν θα αλλάξει</a:t>
            </a:r>
            <a:r>
              <a:rPr lang="el-GR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l-GR" dirty="0" smtClean="0">
                <a:solidFill>
                  <a:srgbClr val="FF0000"/>
                </a:solidFill>
                <a:latin typeface="Times New Roman"/>
                <a:cs typeface="Times New Roman"/>
              </a:rPr>
              <a:t>τους $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s0-$s7</a:t>
            </a:r>
          </a:p>
          <a:p>
            <a:pPr marL="0" indent="0">
              <a:buNone/>
            </a:pPr>
            <a:r>
              <a:rPr lang="el-GR" dirty="0">
                <a:cs typeface="Times New Roman"/>
              </a:rPr>
              <a:t>Η κάθε συνάρτηση </a:t>
            </a:r>
            <a:r>
              <a:rPr lang="el-GR" b="1" u="sng" dirty="0" smtClean="0">
                <a:solidFill>
                  <a:srgbClr val="0000FF"/>
                </a:solidFill>
                <a:cs typeface="Times New Roman"/>
              </a:rPr>
              <a:t>μπορεί να αλλάξει</a:t>
            </a:r>
            <a:r>
              <a:rPr lang="el-GR" b="1" dirty="0" smtClean="0">
                <a:solidFill>
                  <a:srgbClr val="0000FF"/>
                </a:solidFill>
                <a:cs typeface="Times New Roman"/>
              </a:rPr>
              <a:t> </a:t>
            </a:r>
            <a:r>
              <a:rPr lang="el-GR" dirty="0">
                <a:solidFill>
                  <a:srgbClr val="0000FF"/>
                </a:solidFill>
                <a:cs typeface="Times New Roman"/>
              </a:rPr>
              <a:t>τους </a:t>
            </a:r>
            <a:r>
              <a:rPr lang="el-GR" dirty="0" smtClean="0">
                <a:solidFill>
                  <a:srgbClr val="0000FF"/>
                </a:solidFill>
                <a:cs typeface="Times New Roman"/>
              </a:rPr>
              <a:t>υπόλοιπους καταχωρητές</a:t>
            </a:r>
            <a:r>
              <a:rPr lang="en-US" dirty="0">
                <a:solidFill>
                  <a:srgbClr val="0000FF"/>
                </a:solidFill>
                <a:cs typeface="Times New Roman"/>
              </a:rPr>
              <a:t>:</a:t>
            </a:r>
            <a:r>
              <a:rPr lang="el-GR" dirty="0" smtClean="0">
                <a:solidFill>
                  <a:srgbClr val="0000FF"/>
                </a:solidFill>
                <a:cs typeface="Times New Roman"/>
              </a:rPr>
              <a:t> $</a:t>
            </a:r>
            <a:r>
              <a:rPr lang="en-US" dirty="0" smtClean="0">
                <a:solidFill>
                  <a:srgbClr val="0000FF"/>
                </a:solidFill>
                <a:cs typeface="Times New Roman"/>
              </a:rPr>
              <a:t>t0-$t7, $a0-$a3, $v0, $v1, $at, $</a:t>
            </a:r>
            <a:r>
              <a:rPr lang="en-US" dirty="0" err="1" smtClean="0">
                <a:solidFill>
                  <a:srgbClr val="0000FF"/>
                </a:solidFill>
                <a:cs typeface="Times New Roman"/>
              </a:rPr>
              <a:t>ra</a:t>
            </a:r>
            <a:endParaRPr lang="en-US" dirty="0" smtClean="0">
              <a:solidFill>
                <a:srgbClr val="0000FF"/>
              </a:solidFill>
              <a:cs typeface="Times New Roman"/>
            </a:endParaRPr>
          </a:p>
          <a:p>
            <a:pPr marL="0" indent="0">
              <a:buNone/>
            </a:pPr>
            <a:endParaRPr lang="en-US" sz="1200" dirty="0" smtClean="0">
              <a:cs typeface="Times New Roman"/>
            </a:endParaRPr>
          </a:p>
          <a:p>
            <a:pPr marL="0" indent="0">
              <a:buNone/>
            </a:pPr>
            <a:r>
              <a:rPr lang="el-GR" dirty="0" smtClean="0">
                <a:cs typeface="Times New Roman"/>
              </a:rPr>
              <a:t>Απλή στρατηγική χρήσης:</a:t>
            </a:r>
          </a:p>
          <a:p>
            <a:r>
              <a:rPr lang="el-GR" sz="2000" dirty="0" smtClean="0">
                <a:cs typeface="Times New Roman"/>
              </a:rPr>
              <a:t>Για καταχωρητή που η ζωή του «διασταυρώνεται» με κλήση συνάρτησης </a:t>
            </a:r>
            <a:r>
              <a:rPr lang="el-GR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l-GR" sz="2000" dirty="0" smtClean="0">
                <a:cs typeface="Times New Roman"/>
                <a:sym typeface="Wingdings"/>
              </a:rPr>
              <a:t> χρήση</a:t>
            </a:r>
            <a:r>
              <a:rPr lang="en-US" sz="2000" dirty="0" smtClean="0">
                <a:cs typeface="Times New Roman"/>
                <a:sym typeface="Wingdings"/>
              </a:rPr>
              <a:t> $s_ </a:t>
            </a:r>
            <a:r>
              <a:rPr lang="el-GR" sz="2000" dirty="0" smtClean="0">
                <a:cs typeface="Times New Roman"/>
                <a:sym typeface="Wingdings"/>
              </a:rPr>
              <a:t>(με </a:t>
            </a:r>
            <a:r>
              <a:rPr lang="en-US" sz="2000" dirty="0" smtClean="0">
                <a:cs typeface="Times New Roman"/>
                <a:sym typeface="Wingdings"/>
              </a:rPr>
              <a:t>save/restore </a:t>
            </a:r>
            <a:r>
              <a:rPr lang="el-GR" sz="2000" dirty="0" smtClean="0">
                <a:cs typeface="Times New Roman"/>
                <a:sym typeface="Wingdings"/>
              </a:rPr>
              <a:t>σε πρόλογο/επίλογο)</a:t>
            </a:r>
          </a:p>
          <a:p>
            <a:r>
              <a:rPr lang="el-GR" sz="2000" dirty="0" smtClean="0">
                <a:cs typeface="Times New Roman"/>
                <a:sym typeface="Wingdings"/>
              </a:rPr>
              <a:t>Για καταχωρητή που χρησιμοποιείται χωρίς να </a:t>
            </a:r>
            <a:r>
              <a:rPr lang="el-GR" sz="2000" dirty="0">
                <a:cs typeface="Times New Roman"/>
              </a:rPr>
              <a:t>«διασταυρώνεται» με κλήση συνάρτησης </a:t>
            </a:r>
            <a:r>
              <a:rPr lang="el-GR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l-GR" sz="2000" dirty="0">
                <a:cs typeface="Times New Roman"/>
                <a:sym typeface="Wingdings"/>
              </a:rPr>
              <a:t> χρήση</a:t>
            </a:r>
            <a:r>
              <a:rPr lang="en-US" sz="2000" dirty="0">
                <a:cs typeface="Times New Roman"/>
                <a:sym typeface="Wingdings"/>
              </a:rPr>
              <a:t> </a:t>
            </a:r>
            <a:r>
              <a:rPr lang="en-US" sz="2000" dirty="0" smtClean="0">
                <a:cs typeface="Times New Roman"/>
                <a:sym typeface="Wingdings"/>
              </a:rPr>
              <a:t>$</a:t>
            </a:r>
            <a:r>
              <a:rPr lang="en-US" sz="2000" dirty="0">
                <a:cs typeface="Times New Roman"/>
                <a:sym typeface="Wingdings"/>
              </a:rPr>
              <a:t>t</a:t>
            </a:r>
            <a:r>
              <a:rPr lang="en-US" sz="2000" dirty="0" smtClean="0">
                <a:cs typeface="Times New Roman"/>
                <a:sym typeface="Wingdings"/>
              </a:rPr>
              <a:t>_ </a:t>
            </a:r>
            <a:r>
              <a:rPr lang="el-GR" sz="2000" dirty="0">
                <a:cs typeface="Times New Roman"/>
                <a:sym typeface="Wingdings"/>
              </a:rPr>
              <a:t>(με </a:t>
            </a:r>
            <a:r>
              <a:rPr lang="en-US" sz="2000" dirty="0">
                <a:cs typeface="Times New Roman"/>
                <a:sym typeface="Wingdings"/>
              </a:rPr>
              <a:t>save/restore </a:t>
            </a:r>
            <a:r>
              <a:rPr lang="el-GR" sz="2000" dirty="0">
                <a:cs typeface="Times New Roman"/>
                <a:sym typeface="Wingdings"/>
              </a:rPr>
              <a:t>σε πρόλογο/επίλογο</a:t>
            </a:r>
            <a:r>
              <a:rPr lang="el-GR" sz="2000" dirty="0" smtClean="0">
                <a:cs typeface="Times New Roman"/>
                <a:sym typeface="Wingdings"/>
              </a:rPr>
              <a:t>)</a:t>
            </a:r>
          </a:p>
          <a:p>
            <a:endParaRPr lang="el-GR" sz="800" dirty="0">
              <a:cs typeface="Times New Roman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7636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ΣΕΛ. </a:t>
            </a:r>
            <a:fld id="{702FE1C6-ACC4-5248-AF5F-9BA1859EF70B}" type="slidenum">
              <a:rPr lang="el-GR"/>
              <a:pPr eaLnBrk="1" hangingPunct="1"/>
              <a:t>15</a:t>
            </a:fld>
            <a:endParaRPr lang="en-US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Η Α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με χρήση </a:t>
            </a:r>
            <a:r>
              <a:rPr lang="en-US" dirty="0" err="1" smtClean="0">
                <a:latin typeface="Times New Roman" charset="0"/>
              </a:rPr>
              <a:t>Calee</a:t>
            </a:r>
            <a:r>
              <a:rPr lang="en-US" dirty="0" smtClean="0">
                <a:latin typeface="Times New Roman" charset="0"/>
              </a:rPr>
              <a:t>-save </a:t>
            </a:r>
            <a:r>
              <a:rPr lang="el-GR" dirty="0" smtClean="0">
                <a:latin typeface="Times New Roman" charset="0"/>
              </a:rPr>
              <a:t>καταχωρητών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5040560" cy="3096344"/>
          </a:xfrm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Α: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l-GR" sz="1800" dirty="0" smtClean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8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$s0, 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 smtClean="0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move	$s0, $a0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jal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</a:t>
            </a:r>
            <a:r>
              <a:rPr lang="el-GR" sz="1800" dirty="0">
                <a:latin typeface="Courier"/>
                <a:cs typeface="Courier"/>
              </a:rPr>
              <a:t>v0, $v0, </a:t>
            </a:r>
            <a:r>
              <a:rPr lang="el-GR" sz="1800" dirty="0" smtClean="0">
                <a:latin typeface="Courier"/>
                <a:cs typeface="Courier"/>
              </a:rPr>
              <a:t>$</a:t>
            </a:r>
            <a:r>
              <a:rPr lang="en-US" sz="1800" dirty="0" smtClean="0">
                <a:latin typeface="Courier"/>
                <a:cs typeface="Courier"/>
              </a:rPr>
              <a:t>s</a:t>
            </a:r>
            <a:r>
              <a:rPr lang="el-GR" sz="1800" dirty="0" smtClean="0">
                <a:latin typeface="Courier"/>
                <a:cs typeface="Courier"/>
              </a:rPr>
              <a:t>0</a:t>
            </a:r>
            <a:endParaRPr lang="el-GR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l-GR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lw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$s0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) //pop</a:t>
            </a:r>
            <a:endParaRPr lang="el-GR" sz="1800" b="1" u="sng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>
                <a:latin typeface="Courier"/>
                <a:cs typeface="Courier"/>
              </a:rPr>
              <a:t>ra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b="1" u="sng" dirty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//pop</a:t>
            </a:r>
            <a:endParaRPr lang="en-US" sz="1800" b="1" u="sng" dirty="0">
              <a:solidFill>
                <a:srgbClr val="FF790B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addui</a:t>
            </a:r>
            <a:r>
              <a:rPr lang="en-US" sz="1800" dirty="0">
                <a:latin typeface="Courier"/>
                <a:cs typeface="Courier"/>
              </a:rPr>
              <a:t>	$</a:t>
            </a:r>
            <a:r>
              <a:rPr lang="en-US" sz="1800" dirty="0" err="1">
                <a:latin typeface="Courier"/>
                <a:cs typeface="Courier"/>
              </a:rPr>
              <a:t>sp</a:t>
            </a:r>
            <a:r>
              <a:rPr lang="en-US" sz="1800" dirty="0">
                <a:latin typeface="Courier"/>
                <a:cs typeface="Courier"/>
              </a:rPr>
              <a:t>, $</a:t>
            </a:r>
            <a:r>
              <a:rPr lang="en-US" sz="1800" dirty="0" err="1">
                <a:latin typeface="Courier"/>
                <a:cs typeface="Courier"/>
              </a:rPr>
              <a:t>sp</a:t>
            </a:r>
            <a:r>
              <a:rPr lang="en-US" sz="1800" dirty="0">
                <a:latin typeface="Courier"/>
                <a:cs typeface="Courier"/>
              </a:rPr>
              <a:t>, 8</a:t>
            </a: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	jr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</a:t>
            </a:r>
            <a:r>
              <a:rPr lang="el-GR" sz="1800" dirty="0">
                <a:latin typeface="Courier"/>
                <a:cs typeface="Courier"/>
              </a:rPr>
              <a:t>ra</a:t>
            </a:r>
          </a:p>
          <a:p>
            <a:pPr marL="0" indent="0">
              <a:buNone/>
            </a:pPr>
            <a:endParaRPr lang="el-GR" sz="1050" dirty="0"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32040" y="1124744"/>
            <a:ext cx="41044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Χρειαζόμαστε 2 λέξεις στην στοίβα</a:t>
            </a:r>
          </a:p>
          <a:p>
            <a:pPr marL="0" indent="0">
              <a:buFontTx/>
              <a:buNone/>
            </a:pPr>
            <a:endParaRPr lang="el-GR" sz="11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Στο </a:t>
            </a:r>
            <a:r>
              <a:rPr lang="en-US" sz="1800" dirty="0" smtClean="0">
                <a:latin typeface="Times New Roman"/>
                <a:cs typeface="Times New Roman"/>
              </a:rPr>
              <a:t>offset </a:t>
            </a:r>
            <a:r>
              <a:rPr lang="el-GR" sz="1800" dirty="0" smtClean="0">
                <a:latin typeface="Times New Roman"/>
                <a:cs typeface="Times New Roman"/>
              </a:rPr>
              <a:t>0 από τον 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sp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θα αποθηκευτεί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ο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ra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και σε </a:t>
            </a:r>
            <a:r>
              <a:rPr lang="en-US" sz="1800" dirty="0">
                <a:cs typeface="Times New Roman"/>
              </a:rPr>
              <a:t>offset </a:t>
            </a:r>
            <a:r>
              <a:rPr lang="el-GR" sz="1800" dirty="0" smtClean="0">
                <a:cs typeface="Times New Roman"/>
              </a:rPr>
              <a:t>4 ο </a:t>
            </a:r>
            <a:r>
              <a:rPr lang="en-US" sz="1800" dirty="0" smtClean="0">
                <a:cs typeface="Times New Roman"/>
              </a:rPr>
              <a:t>$</a:t>
            </a:r>
            <a:r>
              <a:rPr lang="en-US" sz="1800" dirty="0">
                <a:cs typeface="Times New Roman"/>
              </a:rPr>
              <a:t>s</a:t>
            </a:r>
            <a:r>
              <a:rPr lang="el-GR" sz="1800" dirty="0" smtClean="0">
                <a:cs typeface="Times New Roman"/>
              </a:rPr>
              <a:t>0</a:t>
            </a:r>
            <a:r>
              <a:rPr lang="en-US" sz="1800" dirty="0" smtClean="0">
                <a:cs typeface="Times New Roman"/>
              </a:rPr>
              <a:t> </a:t>
            </a:r>
            <a:endParaRPr lang="el-GR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endParaRPr lang="el-GR" sz="11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cs typeface="Times New Roman"/>
              </a:rPr>
              <a:t>Στον </a:t>
            </a:r>
            <a:r>
              <a:rPr lang="el-GR" sz="1800" b="1" u="sng" dirty="0" smtClean="0">
                <a:cs typeface="Times New Roman"/>
              </a:rPr>
              <a:t>Πρόλογο</a:t>
            </a:r>
            <a:r>
              <a:rPr lang="el-GR" sz="1800" dirty="0" smtClean="0">
                <a:cs typeface="Times New Roman"/>
              </a:rPr>
              <a:t> δημιουργώ χώρο και αποθηκεύω </a:t>
            </a:r>
            <a:r>
              <a:rPr lang="en-US" sz="1800" dirty="0" smtClean="0">
                <a:cs typeface="Times New Roman"/>
              </a:rPr>
              <a:t>$</a:t>
            </a:r>
            <a:r>
              <a:rPr lang="en-US" sz="1800" dirty="0" err="1" smtClean="0">
                <a:cs typeface="Times New Roman"/>
              </a:rPr>
              <a:t>ra</a:t>
            </a:r>
            <a:r>
              <a:rPr lang="en-US" sz="1800" dirty="0" smtClean="0">
                <a:cs typeface="Times New Roman"/>
              </a:rPr>
              <a:t> </a:t>
            </a:r>
            <a:r>
              <a:rPr lang="el-GR" sz="1800" dirty="0" smtClean="0">
                <a:cs typeface="Times New Roman"/>
              </a:rPr>
              <a:t>και </a:t>
            </a:r>
            <a:r>
              <a:rPr lang="en-US" sz="1800" dirty="0" smtClean="0">
                <a:cs typeface="Times New Roman"/>
              </a:rPr>
              <a:t>$s0</a:t>
            </a:r>
          </a:p>
          <a:p>
            <a:pPr marL="0" indent="0">
              <a:buFontTx/>
              <a:buNone/>
            </a:pPr>
            <a:endParaRPr lang="en-US" sz="1800" dirty="0" smtClean="0"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Αρχικά στο σώμα δημιουργώ αντίγραφο του </a:t>
            </a:r>
            <a:r>
              <a:rPr lang="en-US" sz="1800" dirty="0" smtClean="0">
                <a:latin typeface="Times New Roman"/>
                <a:cs typeface="Times New Roman"/>
              </a:rPr>
              <a:t>$a0 </a:t>
            </a:r>
            <a:r>
              <a:rPr lang="el-GR" sz="1800" dirty="0" smtClean="0">
                <a:latin typeface="Times New Roman"/>
                <a:cs typeface="Times New Roman"/>
              </a:rPr>
              <a:t>στον </a:t>
            </a:r>
            <a:r>
              <a:rPr lang="en-US" sz="1800" dirty="0" smtClean="0">
                <a:latin typeface="Times New Roman"/>
                <a:cs typeface="Times New Roman"/>
              </a:rPr>
              <a:t>$s0</a:t>
            </a:r>
            <a:r>
              <a:rPr lang="el-GR" sz="1800" dirty="0" smtClean="0">
                <a:latin typeface="Times New Roman"/>
                <a:cs typeface="Times New Roman"/>
              </a:rPr>
              <a:t> και στην συνέχεια χρησιμοποιώ τον </a:t>
            </a:r>
            <a:r>
              <a:rPr lang="en-US" sz="1800" dirty="0" smtClean="0">
                <a:latin typeface="Times New Roman"/>
                <a:cs typeface="Times New Roman"/>
              </a:rPr>
              <a:t>$s0 </a:t>
            </a:r>
            <a:r>
              <a:rPr lang="el-GR" sz="1800" dirty="0" smtClean="0">
                <a:latin typeface="Times New Roman"/>
                <a:cs typeface="Times New Roman"/>
              </a:rPr>
              <a:t>για να αναφερθώ στο όρισμα </a:t>
            </a:r>
            <a:r>
              <a:rPr lang="en-US" sz="1800" dirty="0" smtClean="0">
                <a:latin typeface="Times New Roman"/>
                <a:cs typeface="Times New Roman"/>
              </a:rPr>
              <a:t>X </a:t>
            </a:r>
            <a:r>
              <a:rPr lang="el-GR" sz="1800" dirty="0" smtClean="0">
                <a:latin typeface="Times New Roman"/>
                <a:cs typeface="Times New Roman"/>
              </a:rPr>
              <a:t>της Α</a:t>
            </a:r>
          </a:p>
          <a:p>
            <a:pPr marL="0" indent="0">
              <a:buFontTx/>
              <a:buNone/>
            </a:pPr>
            <a:endParaRPr lang="el-GR" sz="11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Στον </a:t>
            </a:r>
            <a:r>
              <a:rPr lang="el-GR" sz="1800" b="1" u="sng" dirty="0" smtClean="0">
                <a:cs typeface="Times New Roman"/>
              </a:rPr>
              <a:t>Επίλογο </a:t>
            </a:r>
            <a:r>
              <a:rPr lang="el-GR" sz="1800" dirty="0" smtClean="0">
                <a:cs typeface="Times New Roman"/>
              </a:rPr>
              <a:t>γίνεται η </a:t>
            </a:r>
            <a:r>
              <a:rPr lang="el-GR" sz="1800" dirty="0" smtClean="0">
                <a:latin typeface="Times New Roman"/>
                <a:cs typeface="Times New Roman"/>
              </a:rPr>
              <a:t>επαναφορά των</a:t>
            </a:r>
            <a:r>
              <a:rPr lang="en-US" sz="1800" dirty="0" smtClean="0">
                <a:latin typeface="Times New Roman"/>
                <a:cs typeface="Times New Roman"/>
              </a:rPr>
              <a:t>$s0 </a:t>
            </a:r>
            <a:r>
              <a:rPr lang="el-GR" sz="1800" dirty="0" smtClean="0">
                <a:latin typeface="Times New Roman"/>
                <a:cs typeface="Times New Roman"/>
              </a:rPr>
              <a:t>και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ra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και η επαναφορά του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sp</a:t>
            </a:r>
            <a:r>
              <a:rPr lang="el-GR" sz="1800" dirty="0" smtClean="0">
                <a:latin typeface="Times New Roman"/>
                <a:cs typeface="Times New Roman"/>
              </a:rPr>
              <a:t> στην αρχική του θέση</a:t>
            </a:r>
            <a:endParaRPr lang="el-GR" sz="18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1772816"/>
            <a:ext cx="3600400" cy="1080120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9632" y="3140968"/>
            <a:ext cx="3600400" cy="1008112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59632" y="4365104"/>
            <a:ext cx="3600400" cy="1512168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20823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Πρόλογος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345048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Σώμα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489064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Επίλογος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66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Η Α</a:t>
            </a:r>
            <a:r>
              <a:rPr lang="en-US" dirty="0" smtClean="0">
                <a:latin typeface="Times New Roman" charset="0"/>
              </a:rPr>
              <a:t>loop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4248472" cy="30963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Aloop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X,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N) {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y = 0,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for (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=N;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&gt;0;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--)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y = B(X) + y;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return y;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932040" y="1124744"/>
            <a:ext cx="41044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charset="0"/>
              </a:rPr>
              <a:t>H </a:t>
            </a:r>
            <a:r>
              <a:rPr lang="en-US" dirty="0" err="1" smtClean="0">
                <a:latin typeface="Times New Roman" charset="0"/>
              </a:rPr>
              <a:t>Aloop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καλεί Ν φορές την Β(</a:t>
            </a:r>
            <a:r>
              <a:rPr lang="en-US" dirty="0" smtClean="0">
                <a:latin typeface="Times New Roman" charset="0"/>
              </a:rPr>
              <a:t>X) </a:t>
            </a:r>
            <a:r>
              <a:rPr lang="el-GR" dirty="0" smtClean="0">
                <a:latin typeface="Times New Roman" charset="0"/>
              </a:rPr>
              <a:t>και αθροίζει το αποτέλεσμα.</a:t>
            </a:r>
            <a:endParaRPr lang="el-GR" dirty="0">
              <a:latin typeface="Times New Roman" charset="0"/>
            </a:endParaRP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--δεν εξετάζουμε αν η </a:t>
            </a:r>
            <a:r>
              <a:rPr lang="en-US" dirty="0" err="1" smtClean="0">
                <a:latin typeface="Times New Roman" charset="0"/>
              </a:rPr>
              <a:t>Aloop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έχει έννοια ή μπορεί να γραφτεί αλλιώς—</a:t>
            </a:r>
            <a:endParaRPr lang="en-US" dirty="0" smtClean="0">
              <a:latin typeface="Times New Roman" charset="0"/>
            </a:endParaRPr>
          </a:p>
          <a:p>
            <a:pPr marL="0" indent="0">
              <a:buNone/>
            </a:pPr>
            <a:endParaRPr lang="en-US" sz="1000" dirty="0">
              <a:latin typeface="Times New Roman" charset="0"/>
            </a:endParaRPr>
          </a:p>
          <a:p>
            <a:pPr marL="0" indent="0">
              <a:buNone/>
            </a:pPr>
            <a:r>
              <a:rPr lang="el-GR" dirty="0">
                <a:latin typeface="Times New Roman" charset="0"/>
              </a:rPr>
              <a:t>Η «ζωή» της </a:t>
            </a:r>
            <a:r>
              <a:rPr lang="en-US" dirty="0">
                <a:latin typeface="Times New Roman" charset="0"/>
              </a:rPr>
              <a:t>y </a:t>
            </a:r>
            <a:r>
              <a:rPr lang="el-GR" b="1" i="1" u="sng" dirty="0">
                <a:latin typeface="Times New Roman" charset="0"/>
              </a:rPr>
              <a:t>εκτείνεται </a:t>
            </a:r>
            <a:r>
              <a:rPr lang="el-GR" dirty="0" smtClean="0">
                <a:latin typeface="Times New Roman" charset="0"/>
              </a:rPr>
              <a:t>πέρα </a:t>
            </a:r>
            <a:r>
              <a:rPr lang="el-GR" dirty="0">
                <a:latin typeface="Times New Roman" charset="0"/>
              </a:rPr>
              <a:t>της κλήσης της Β.</a:t>
            </a:r>
          </a:p>
          <a:p>
            <a:pPr marL="0" indent="0">
              <a:buNone/>
            </a:pPr>
            <a:r>
              <a:rPr lang="el-GR" dirty="0">
                <a:latin typeface="Times New Roman" charset="0"/>
              </a:rPr>
              <a:t>Η «ζωή» της Χ</a:t>
            </a:r>
            <a:r>
              <a:rPr lang="en-US" dirty="0">
                <a:latin typeface="Times New Roman" charset="0"/>
              </a:rPr>
              <a:t> </a:t>
            </a:r>
            <a:r>
              <a:rPr lang="el-GR" b="1" i="1" u="sng" dirty="0">
                <a:latin typeface="Times New Roman" charset="0"/>
              </a:rPr>
              <a:t>εκτείνεται </a:t>
            </a:r>
            <a:r>
              <a:rPr lang="el-GR" dirty="0" smtClean="0">
                <a:latin typeface="Times New Roman" charset="0"/>
              </a:rPr>
              <a:t>πέρα </a:t>
            </a:r>
            <a:r>
              <a:rPr lang="el-GR" dirty="0">
                <a:latin typeface="Times New Roman" charset="0"/>
              </a:rPr>
              <a:t>της κλήσης της Β.</a:t>
            </a:r>
          </a:p>
          <a:p>
            <a:pPr marL="0" indent="0">
              <a:buNone/>
            </a:pPr>
            <a:r>
              <a:rPr lang="el-GR" dirty="0">
                <a:latin typeface="Times New Roman" charset="0"/>
              </a:rPr>
              <a:t>Η «ζωή» της </a:t>
            </a:r>
            <a:r>
              <a:rPr lang="en-US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</a:t>
            </a:r>
            <a:r>
              <a:rPr lang="el-GR" b="1" i="1" u="sng" dirty="0">
                <a:latin typeface="Times New Roman" charset="0"/>
              </a:rPr>
              <a:t>εκτείνεται </a:t>
            </a:r>
            <a:r>
              <a:rPr lang="el-GR" dirty="0">
                <a:latin typeface="Times New Roman" charset="0"/>
              </a:rPr>
              <a:t>πέρα της κλήσης της Β.</a:t>
            </a:r>
          </a:p>
          <a:p>
            <a:pPr marL="0" indent="0">
              <a:buNone/>
            </a:pPr>
            <a:endParaRPr lang="el-GR" dirty="0">
              <a:latin typeface="Times New Roman" charset="0"/>
            </a:endParaRPr>
          </a:p>
          <a:p>
            <a:pPr marL="0" indent="0">
              <a:buNone/>
            </a:pPr>
            <a:endParaRPr lang="el-GR" dirty="0" smtClean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ΣΕΛ. </a:t>
            </a:r>
            <a:fld id="{702FE1C6-ACC4-5248-AF5F-9BA1859EF70B}" type="slidenum">
              <a:rPr lang="el-GR"/>
              <a:pPr eaLnBrk="1" hangingPunct="1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9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Η </a:t>
            </a:r>
            <a:r>
              <a:rPr lang="en-US" dirty="0" err="1" smtClean="0">
                <a:latin typeface="Times New Roman" charset="0"/>
              </a:rPr>
              <a:t>Aloop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με </a:t>
            </a:r>
            <a:r>
              <a:rPr lang="en-US" dirty="0" err="1" smtClean="0">
                <a:latin typeface="Times New Roman" charset="0"/>
              </a:rPr>
              <a:t>Callee</a:t>
            </a:r>
            <a:r>
              <a:rPr lang="en-US" dirty="0" smtClean="0">
                <a:latin typeface="Times New Roman" charset="0"/>
              </a:rPr>
              <a:t>-save </a:t>
            </a:r>
            <a:r>
              <a:rPr lang="el-GR" dirty="0" smtClean="0">
                <a:latin typeface="Times New Roman" charset="0"/>
              </a:rPr>
              <a:t>καταχωρητές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4752528" cy="1440160"/>
          </a:xfrm>
          <a:ln w="47625"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l-GR" sz="1800" dirty="0" smtClean="0">
                <a:latin typeface="Courier"/>
                <a:cs typeface="Courier"/>
              </a:rPr>
              <a:t>Α</a:t>
            </a:r>
            <a:r>
              <a:rPr lang="en-US" sz="1800" dirty="0" smtClean="0">
                <a:latin typeface="Courier"/>
                <a:cs typeface="Courier"/>
              </a:rPr>
              <a:t>loop</a:t>
            </a:r>
            <a:r>
              <a:rPr lang="el-GR" sz="1800" dirty="0" smtClean="0">
                <a:latin typeface="Courier"/>
                <a:cs typeface="Courier"/>
              </a:rPr>
              <a:t>: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l-GR" sz="1800" dirty="0" smtClean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16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$s0, 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 smtClean="0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sw</a:t>
            </a:r>
            <a:r>
              <a:rPr lang="en-US" sz="1800" dirty="0">
                <a:latin typeface="Courier"/>
                <a:cs typeface="Courier"/>
              </a:rPr>
              <a:t>	$s1, 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8($</a:t>
            </a:r>
            <a:r>
              <a:rPr lang="en-US" sz="18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sw</a:t>
            </a:r>
            <a:r>
              <a:rPr lang="en-US" sz="1800" dirty="0">
                <a:latin typeface="Courier"/>
                <a:cs typeface="Courier"/>
              </a:rPr>
              <a:t>	$</a:t>
            </a:r>
            <a:r>
              <a:rPr lang="en-US" sz="1800" dirty="0" smtClean="0">
                <a:latin typeface="Courier"/>
                <a:cs typeface="Courier"/>
              </a:rPr>
              <a:t>s2, 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12(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sz="18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) //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push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endParaRPr lang="el-GR" sz="1400" dirty="0" smtClean="0">
              <a:latin typeface="Courier"/>
              <a:cs typeface="Courier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07504" y="4941168"/>
            <a:ext cx="4752528" cy="1800200"/>
          </a:xfrm>
          <a:prstGeom prst="rect">
            <a:avLst/>
          </a:prstGeom>
          <a:noFill/>
          <a:ln w="476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>
                <a:latin typeface="Courier"/>
                <a:cs typeface="Courier"/>
              </a:rPr>
              <a:t>	$</a:t>
            </a:r>
            <a:r>
              <a:rPr lang="en-US" sz="1800" dirty="0" smtClean="0">
                <a:latin typeface="Courier"/>
                <a:cs typeface="Courier"/>
              </a:rPr>
              <a:t>s2, 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12(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sz="18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) //pop</a:t>
            </a:r>
            <a:endParaRPr lang="el-GR" sz="1800" b="1" u="sng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 smtClean="0">
                <a:latin typeface="Courier"/>
                <a:cs typeface="Courier"/>
              </a:rPr>
              <a:t>	$s1,  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8($</a:t>
            </a:r>
            <a:r>
              <a:rPr lang="en-US" sz="1800" b="1" u="sng" dirty="0" err="1" smtClean="0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) //pop</a:t>
            </a:r>
            <a:endParaRPr lang="el-GR" sz="1800" b="1" u="sng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 smtClean="0">
                <a:latin typeface="Courier"/>
                <a:cs typeface="Courier"/>
              </a:rPr>
              <a:t>	$s0,  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 smtClean="0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) //pop</a:t>
            </a:r>
            <a:endParaRPr lang="el-GR" sz="1800" b="1" u="sng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//pop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16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jr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$ra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l-GR" sz="1050" dirty="0">
              <a:latin typeface="Courier"/>
              <a:cs typeface="Courier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15888" y="2348880"/>
            <a:ext cx="4744144" cy="2520280"/>
          </a:xfrm>
          <a:prstGeom prst="rect">
            <a:avLst/>
          </a:prstGeom>
          <a:noFill/>
          <a:ln w="476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move	$s0, $a0   // X</a:t>
            </a:r>
            <a:endParaRPr lang="el-GR" sz="1800" b="1" u="sng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move	$s1, $a1   // I = N</a:t>
            </a:r>
            <a:endParaRPr lang="el-GR" sz="1800" b="1" u="sng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move	$s2, $zero // y</a:t>
            </a:r>
            <a:endParaRPr lang="el-GR" sz="1800" b="1" u="sng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Loop:</a:t>
            </a:r>
            <a:r>
              <a:rPr lang="el-GR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move	$a0, $s0 // B’s </a:t>
            </a:r>
            <a:r>
              <a:rPr lang="en-US" sz="1800" dirty="0" err="1" smtClean="0">
                <a:latin typeface="Courier"/>
                <a:cs typeface="Courier"/>
              </a:rPr>
              <a:t>arg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jal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</a:t>
            </a:r>
            <a:r>
              <a:rPr lang="en-US" sz="1800" dirty="0" smtClean="0">
                <a:latin typeface="Courier"/>
                <a:cs typeface="Courier"/>
              </a:rPr>
              <a:t>s2</a:t>
            </a:r>
            <a:r>
              <a:rPr lang="el-GR" sz="1800" dirty="0" smtClean="0">
                <a:latin typeface="Courier"/>
                <a:cs typeface="Courier"/>
              </a:rPr>
              <a:t>, $v0, $</a:t>
            </a:r>
            <a:r>
              <a:rPr lang="en-US" sz="1800" dirty="0" smtClean="0">
                <a:latin typeface="Courier"/>
                <a:cs typeface="Courier"/>
              </a:rPr>
              <a:t>s</a:t>
            </a:r>
            <a:r>
              <a:rPr lang="en-US" sz="1800" dirty="0">
                <a:latin typeface="Courier"/>
                <a:cs typeface="Courier"/>
              </a:rPr>
              <a:t>2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addi</a:t>
            </a:r>
            <a:r>
              <a:rPr lang="en-US" sz="1800" dirty="0" smtClean="0">
                <a:latin typeface="Courier"/>
                <a:cs typeface="Courier"/>
              </a:rPr>
              <a:t>	$s1, $s1, -1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bnez</a:t>
            </a:r>
            <a:r>
              <a:rPr lang="en-US" sz="1800" dirty="0" smtClean="0">
                <a:latin typeface="Courier"/>
                <a:cs typeface="Courier"/>
              </a:rPr>
              <a:t>	$s1, Loop</a:t>
            </a:r>
            <a:endParaRPr lang="el-GR" sz="18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l-GR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move	$v0, $s2</a:t>
            </a:r>
            <a:endParaRPr lang="el-GR" sz="18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l-GR" sz="1400" dirty="0" smtClean="0">
              <a:latin typeface="Courier"/>
              <a:cs typeface="Courier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076056" y="1124744"/>
            <a:ext cx="396044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Εδώ η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 err="1" smtClean="0">
                <a:latin typeface="Times New Roman" charset="0"/>
              </a:rPr>
              <a:t>Aloop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υλοποιείται με χρήση </a:t>
            </a:r>
            <a:r>
              <a:rPr lang="en-US" dirty="0" smtClean="0">
                <a:latin typeface="Times New Roman" charset="0"/>
              </a:rPr>
              <a:t>saved </a:t>
            </a:r>
            <a:r>
              <a:rPr lang="el-GR" dirty="0" smtClean="0">
                <a:latin typeface="Times New Roman" charset="0"/>
              </a:rPr>
              <a:t>καταχωρητών </a:t>
            </a:r>
            <a:r>
              <a:rPr lang="en-US" dirty="0" smtClean="0">
                <a:latin typeface="Times New Roman" charset="0"/>
              </a:rPr>
              <a:t>($s0, $s1, $s2).</a:t>
            </a: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Τρεις τιμές πρέπει να «επιβιώσουν» μετά την κλήση της Β, το Χ 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l-GR" dirty="0" smtClean="0">
                <a:latin typeface="Times New Roman" charset="0"/>
              </a:rPr>
              <a:t>στον $</a:t>
            </a:r>
            <a:r>
              <a:rPr lang="en-US" dirty="0" smtClean="0">
                <a:latin typeface="Times New Roman" charset="0"/>
              </a:rPr>
              <a:t>s0), </a:t>
            </a:r>
            <a:r>
              <a:rPr lang="el-GR" dirty="0" smtClean="0">
                <a:latin typeface="Times New Roman" charset="0"/>
              </a:rPr>
              <a:t>το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l-GR" dirty="0" smtClean="0">
                <a:latin typeface="Times New Roman" charset="0"/>
              </a:rPr>
              <a:t> (στον </a:t>
            </a:r>
            <a:r>
              <a:rPr lang="en-US" dirty="0" smtClean="0">
                <a:latin typeface="Times New Roman" charset="0"/>
              </a:rPr>
              <a:t>$s1) </a:t>
            </a:r>
            <a:r>
              <a:rPr lang="el-GR" dirty="0" smtClean="0">
                <a:latin typeface="Times New Roman" charset="0"/>
              </a:rPr>
              <a:t>και το </a:t>
            </a:r>
            <a:r>
              <a:rPr lang="en-US" dirty="0" smtClean="0">
                <a:latin typeface="Times New Roman" charset="0"/>
              </a:rPr>
              <a:t>y (</a:t>
            </a:r>
            <a:r>
              <a:rPr lang="el-GR" dirty="0" smtClean="0">
                <a:latin typeface="Times New Roman" charset="0"/>
              </a:rPr>
              <a:t>στον $</a:t>
            </a:r>
            <a:r>
              <a:rPr lang="en-US" dirty="0" smtClean="0">
                <a:latin typeface="Times New Roman" charset="0"/>
              </a:rPr>
              <a:t>s2).</a:t>
            </a: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Για να γίνει η κλήση</a:t>
            </a:r>
            <a:r>
              <a:rPr lang="en-US" dirty="0" smtClean="0">
                <a:latin typeface="Times New Roman" charset="0"/>
              </a:rPr>
              <a:t> B(X) </a:t>
            </a:r>
            <a:r>
              <a:rPr lang="el-GR" dirty="0" smtClean="0">
                <a:latin typeface="Times New Roman" charset="0"/>
              </a:rPr>
              <a:t>πρέπει να αντιγράψουμε τον $</a:t>
            </a:r>
            <a:r>
              <a:rPr lang="en-US" dirty="0" smtClean="0">
                <a:latin typeface="Times New Roman" charset="0"/>
              </a:rPr>
              <a:t>s0 </a:t>
            </a:r>
            <a:r>
              <a:rPr lang="el-GR" dirty="0" smtClean="0">
                <a:latin typeface="Times New Roman" charset="0"/>
              </a:rPr>
              <a:t>στον </a:t>
            </a:r>
            <a:r>
              <a:rPr lang="en-US" dirty="0" smtClean="0">
                <a:latin typeface="Times New Roman" charset="0"/>
              </a:rPr>
              <a:t>$a0</a:t>
            </a:r>
            <a:endParaRPr lang="en-US" dirty="0">
              <a:latin typeface="Times New Roman" charset="0"/>
            </a:endParaRP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ΣΥΝΟΛΟ </a:t>
            </a:r>
            <a:r>
              <a:rPr lang="en-US" dirty="0" smtClean="0">
                <a:latin typeface="Times New Roman" charset="0"/>
              </a:rPr>
              <a:t>SAVE/RESTORE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= 4 / 4</a:t>
            </a:r>
            <a:endParaRPr lang="en-US" dirty="0">
              <a:latin typeface="Times New Roman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ΣΕΛ. </a:t>
            </a:r>
            <a:fld id="{702FE1C6-ACC4-5248-AF5F-9BA1859EF70B}" type="slidenum">
              <a:rPr lang="el-GR"/>
              <a:pPr eaLnBrk="1" hangingPunct="1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7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Η </a:t>
            </a:r>
            <a:r>
              <a:rPr lang="en-US" dirty="0" err="1" smtClean="0">
                <a:latin typeface="Times New Roman" charset="0"/>
              </a:rPr>
              <a:t>Aloop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με </a:t>
            </a:r>
            <a:r>
              <a:rPr lang="en-US" dirty="0" smtClean="0">
                <a:latin typeface="Times New Roman" charset="0"/>
              </a:rPr>
              <a:t>Caller-save </a:t>
            </a:r>
            <a:r>
              <a:rPr lang="el-GR" dirty="0" smtClean="0">
                <a:latin typeface="Times New Roman" charset="0"/>
              </a:rPr>
              <a:t>καταχωρητές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4752528" cy="792088"/>
          </a:xfrm>
          <a:ln w="4762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</a:t>
            </a:r>
            <a:r>
              <a:rPr lang="en-US" sz="1800" dirty="0" smtClean="0">
                <a:latin typeface="Courier"/>
                <a:cs typeface="Courier"/>
              </a:rPr>
              <a:t>loop</a:t>
            </a:r>
            <a:r>
              <a:rPr lang="el-GR" sz="1800" dirty="0" smtClean="0">
                <a:latin typeface="Courier"/>
                <a:cs typeface="Courier"/>
              </a:rPr>
              <a:t>: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l-GR" sz="1800" dirty="0" smtClean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16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endParaRPr lang="el-GR" sz="1400" dirty="0" smtClean="0">
              <a:latin typeface="Courier"/>
              <a:cs typeface="Courier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07504" y="5661248"/>
            <a:ext cx="4752528" cy="1080120"/>
          </a:xfrm>
          <a:prstGeom prst="rect">
            <a:avLst/>
          </a:prstGeom>
          <a:noFill/>
          <a:ln w="476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//pop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16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jr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$ra</a:t>
            </a:r>
          </a:p>
          <a:p>
            <a:pPr marL="0" indent="0">
              <a:buFontTx/>
              <a:buNone/>
            </a:pPr>
            <a:endParaRPr lang="el-GR" sz="1050" dirty="0">
              <a:latin typeface="Courier"/>
              <a:cs typeface="Courier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07504" y="1844824"/>
            <a:ext cx="4752528" cy="3672408"/>
          </a:xfrm>
          <a:prstGeom prst="rect">
            <a:avLst/>
          </a:prstGeom>
          <a:noFill/>
          <a:ln w="476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Loop:</a:t>
            </a:r>
            <a:r>
              <a:rPr lang="el-GR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$a0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4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($</a:t>
            </a:r>
            <a:r>
              <a:rPr lang="en-US" sz="1800" b="1" u="sng" dirty="0" err="1">
                <a:solidFill>
                  <a:srgbClr val="0000FF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) //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push</a:t>
            </a:r>
            <a:endParaRPr lang="en-US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sw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$a1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8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($</a:t>
            </a:r>
            <a:r>
              <a:rPr lang="en-US" sz="1800" b="1" u="sng" dirty="0" err="1">
                <a:solidFill>
                  <a:srgbClr val="0000FF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) //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push</a:t>
            </a:r>
            <a:endParaRPr lang="en-US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sw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$t0, 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12($</a:t>
            </a:r>
            <a:r>
              <a:rPr lang="en-US" sz="1800" b="1" u="sng" dirty="0" err="1">
                <a:solidFill>
                  <a:srgbClr val="0000FF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) //push</a:t>
            </a:r>
            <a:endParaRPr lang="en-US" sz="1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jal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$a0, 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4(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$</a:t>
            </a:r>
            <a:r>
              <a:rPr lang="en-US" sz="1800" b="1" u="sng" dirty="0" err="1">
                <a:solidFill>
                  <a:srgbClr val="0000FF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) //pop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lw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$t0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12($</a:t>
            </a:r>
            <a:r>
              <a:rPr lang="en-US" sz="1800" b="1" u="sng" dirty="0" err="1">
                <a:solidFill>
                  <a:srgbClr val="0000FF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) //pop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</a:t>
            </a:r>
            <a:r>
              <a:rPr lang="en-US" sz="1800" dirty="0" smtClean="0">
                <a:latin typeface="Courier"/>
                <a:cs typeface="Courier"/>
              </a:rPr>
              <a:t>t0</a:t>
            </a:r>
            <a:r>
              <a:rPr lang="el-GR" sz="1800" dirty="0" smtClean="0">
                <a:latin typeface="Courier"/>
                <a:cs typeface="Courier"/>
              </a:rPr>
              <a:t>, $v0, $</a:t>
            </a:r>
            <a:r>
              <a:rPr lang="en-US" sz="1800" dirty="0">
                <a:latin typeface="Courier"/>
                <a:cs typeface="Courier"/>
              </a:rPr>
              <a:t>t</a:t>
            </a:r>
            <a:r>
              <a:rPr lang="el-GR" sz="1800" dirty="0" smtClean="0">
                <a:latin typeface="Courier"/>
                <a:cs typeface="Courier"/>
              </a:rPr>
              <a:t>0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lw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$a1, 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8(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$</a:t>
            </a:r>
            <a:r>
              <a:rPr lang="en-US" sz="1800" b="1" u="sng" dirty="0" err="1">
                <a:solidFill>
                  <a:srgbClr val="0000FF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) //pop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addi</a:t>
            </a:r>
            <a:r>
              <a:rPr lang="en-US" sz="1800" dirty="0" smtClean="0">
                <a:latin typeface="Courier"/>
                <a:cs typeface="Courier"/>
              </a:rPr>
              <a:t>	$a1, $a1, -1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bnez</a:t>
            </a:r>
            <a:r>
              <a:rPr lang="en-US" sz="1800" dirty="0" smtClean="0">
                <a:latin typeface="Courier"/>
                <a:cs typeface="Courier"/>
              </a:rPr>
              <a:t>	$a1, Loop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move	$v0, $t0</a:t>
            </a:r>
            <a:endParaRPr lang="el-GR" sz="1800" dirty="0" smtClean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endParaRPr lang="el-GR" sz="1400" dirty="0" smtClean="0"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76056" y="1124744"/>
            <a:ext cx="396044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Εδώ η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 err="1" smtClean="0">
                <a:latin typeface="Times New Roman" charset="0"/>
              </a:rPr>
              <a:t>Aloop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υλοποιείται με χρήση </a:t>
            </a:r>
            <a:r>
              <a:rPr lang="en-US" dirty="0" smtClean="0">
                <a:latin typeface="Times New Roman" charset="0"/>
              </a:rPr>
              <a:t>temporary </a:t>
            </a:r>
            <a:r>
              <a:rPr lang="el-GR" dirty="0" smtClean="0">
                <a:latin typeface="Times New Roman" charset="0"/>
              </a:rPr>
              <a:t>καταχωρητών </a:t>
            </a:r>
            <a:r>
              <a:rPr lang="en-US" dirty="0" smtClean="0">
                <a:latin typeface="Times New Roman" charset="0"/>
              </a:rPr>
              <a:t>($t0, $a0, $a1).</a:t>
            </a: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Τρεις τιμές πρέπει να «επιβιώσουν» μετά την κλήση της Β, το Χ 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l-GR" dirty="0" smtClean="0">
                <a:latin typeface="Times New Roman" charset="0"/>
              </a:rPr>
              <a:t>στον $</a:t>
            </a:r>
            <a:r>
              <a:rPr lang="en-US" dirty="0">
                <a:latin typeface="Times New Roman" charset="0"/>
              </a:rPr>
              <a:t>a</a:t>
            </a:r>
            <a:r>
              <a:rPr lang="en-US" dirty="0" smtClean="0">
                <a:latin typeface="Times New Roman" charset="0"/>
              </a:rPr>
              <a:t>0), </a:t>
            </a:r>
            <a:r>
              <a:rPr lang="el-GR" dirty="0" smtClean="0">
                <a:latin typeface="Times New Roman" charset="0"/>
              </a:rPr>
              <a:t>το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(στον </a:t>
            </a:r>
            <a:r>
              <a:rPr lang="en-US" dirty="0" smtClean="0">
                <a:latin typeface="Times New Roman" charset="0"/>
              </a:rPr>
              <a:t>$a1) </a:t>
            </a:r>
            <a:r>
              <a:rPr lang="el-GR" dirty="0" smtClean="0">
                <a:latin typeface="Times New Roman" charset="0"/>
              </a:rPr>
              <a:t>και το </a:t>
            </a:r>
            <a:r>
              <a:rPr lang="en-US" dirty="0" smtClean="0">
                <a:latin typeface="Times New Roman" charset="0"/>
              </a:rPr>
              <a:t>y (</a:t>
            </a:r>
            <a:r>
              <a:rPr lang="el-GR" dirty="0" smtClean="0">
                <a:latin typeface="Times New Roman" charset="0"/>
              </a:rPr>
              <a:t>στον $</a:t>
            </a:r>
            <a:r>
              <a:rPr lang="en-US" dirty="0" smtClean="0">
                <a:latin typeface="Times New Roman" charset="0"/>
              </a:rPr>
              <a:t>t0).</a:t>
            </a:r>
          </a:p>
          <a:p>
            <a:pPr marL="0" indent="0">
              <a:buNone/>
            </a:pPr>
            <a:endParaRPr lang="en-US" dirty="0" smtClean="0">
              <a:latin typeface="Times New Roman" charset="0"/>
            </a:endParaRP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ΣΥΝΟΛΟ </a:t>
            </a:r>
            <a:r>
              <a:rPr lang="en-US" dirty="0" smtClean="0">
                <a:latin typeface="Times New Roman" charset="0"/>
              </a:rPr>
              <a:t>SAVE/RESTORE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= 3*N+1 / </a:t>
            </a:r>
            <a:r>
              <a:rPr lang="en-US" dirty="0">
                <a:latin typeface="Times New Roman" charset="0"/>
              </a:rPr>
              <a:t>3*N+</a:t>
            </a:r>
            <a:r>
              <a:rPr lang="en-US" dirty="0" smtClean="0">
                <a:latin typeface="Times New Roman" charset="0"/>
              </a:rPr>
              <a:t>1</a:t>
            </a:r>
            <a:endParaRPr lang="en-US" dirty="0">
              <a:latin typeface="Times New Roman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ΣΕΛ. </a:t>
            </a:r>
            <a:fld id="{702FE1C6-ACC4-5248-AF5F-9BA1859EF70B}" type="slidenum">
              <a:rPr lang="el-GR"/>
              <a:pPr eaLnBrk="1" hangingPunct="1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1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Η Α</a:t>
            </a:r>
            <a:r>
              <a:rPr lang="en-US" dirty="0" smtClean="0">
                <a:latin typeface="Times New Roman" charset="0"/>
              </a:rPr>
              <a:t>loop2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4680520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Aloop2(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X,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N) {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y;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for (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=N,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&gt;0;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--)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y = X +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X = B(y);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return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499992" y="1124744"/>
            <a:ext cx="446449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charset="0"/>
              </a:rPr>
              <a:t>H Aloop2 </a:t>
            </a:r>
            <a:r>
              <a:rPr lang="el-GR" dirty="0" smtClean="0">
                <a:latin typeface="Times New Roman" charset="0"/>
              </a:rPr>
              <a:t>καλεί Ν φορές την Β(</a:t>
            </a:r>
            <a:r>
              <a:rPr lang="en-US" dirty="0" smtClean="0">
                <a:latin typeface="Times New Roman" charset="0"/>
              </a:rPr>
              <a:t>X) </a:t>
            </a:r>
            <a:r>
              <a:rPr lang="el-GR" dirty="0" smtClean="0">
                <a:latin typeface="Times New Roman" charset="0"/>
              </a:rPr>
              <a:t>με παράμετρο το (</a:t>
            </a:r>
            <a:r>
              <a:rPr lang="en-US" dirty="0" smtClean="0">
                <a:latin typeface="Times New Roman" charset="0"/>
              </a:rPr>
              <a:t>X +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dirty="0" smtClean="0">
                <a:latin typeface="Times New Roman" charset="0"/>
              </a:rPr>
              <a:t>), </a:t>
            </a:r>
            <a:r>
              <a:rPr lang="el-GR" dirty="0" smtClean="0">
                <a:latin typeface="Times New Roman" charset="0"/>
              </a:rPr>
              <a:t>και βάζει το αποτέλεσμα στην Χ</a:t>
            </a:r>
          </a:p>
          <a:p>
            <a:pPr marL="0" indent="0">
              <a:buNone/>
            </a:pPr>
            <a:endParaRPr lang="en-US" dirty="0" smtClean="0">
              <a:latin typeface="Times New Roman" charset="0"/>
            </a:endParaRP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Η «ζωή» της </a:t>
            </a:r>
            <a:r>
              <a:rPr lang="en-US" dirty="0" smtClean="0">
                <a:latin typeface="Times New Roman" charset="0"/>
              </a:rPr>
              <a:t>y </a:t>
            </a:r>
            <a:r>
              <a:rPr lang="el-GR" b="1" i="1" u="sng" dirty="0" smtClean="0">
                <a:latin typeface="Times New Roman" charset="0"/>
              </a:rPr>
              <a:t>δεν</a:t>
            </a:r>
            <a:r>
              <a:rPr lang="el-GR" dirty="0" smtClean="0">
                <a:latin typeface="Times New Roman" charset="0"/>
              </a:rPr>
              <a:t> εκτείνεται πέρα της κλήσης της Β.</a:t>
            </a:r>
          </a:p>
          <a:p>
            <a:pPr marL="0" indent="0">
              <a:buNone/>
            </a:pPr>
            <a:r>
              <a:rPr lang="el-GR" dirty="0">
                <a:latin typeface="Times New Roman" charset="0"/>
              </a:rPr>
              <a:t>Η «ζωή» της </a:t>
            </a:r>
            <a:r>
              <a:rPr lang="el-GR" dirty="0" smtClean="0">
                <a:latin typeface="Times New Roman" charset="0"/>
              </a:rPr>
              <a:t>Χ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b="1" i="1" u="sng" dirty="0">
                <a:latin typeface="Times New Roman" charset="0"/>
              </a:rPr>
              <a:t>δεν</a:t>
            </a:r>
            <a:r>
              <a:rPr lang="el-GR" dirty="0">
                <a:latin typeface="Times New Roman" charset="0"/>
              </a:rPr>
              <a:t> εκτείνεται πέρα της κλήσης της </a:t>
            </a:r>
            <a:r>
              <a:rPr lang="el-GR" dirty="0" smtClean="0">
                <a:latin typeface="Times New Roman" charset="0"/>
              </a:rPr>
              <a:t>Β</a:t>
            </a:r>
            <a:r>
              <a:rPr lang="el-GR" dirty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(ξεκινάει μετά την Β και χρησιμοποιείται πριν την Β!)</a:t>
            </a:r>
          </a:p>
          <a:p>
            <a:pPr marL="0" indent="0">
              <a:buNone/>
            </a:pPr>
            <a:r>
              <a:rPr lang="el-GR" dirty="0">
                <a:latin typeface="Times New Roman" charset="0"/>
              </a:rPr>
              <a:t>Η «ζωή» της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b="1" i="1" u="sng" dirty="0" smtClean="0">
                <a:latin typeface="Times New Roman" charset="0"/>
              </a:rPr>
              <a:t>εκτείνεται </a:t>
            </a:r>
            <a:r>
              <a:rPr lang="el-GR" dirty="0">
                <a:latin typeface="Times New Roman" charset="0"/>
              </a:rPr>
              <a:t>πέρα της κλήσης της Β.</a:t>
            </a:r>
          </a:p>
          <a:p>
            <a:pPr marL="0" indent="0">
              <a:buNone/>
            </a:pPr>
            <a:endParaRPr lang="el-GR" dirty="0">
              <a:latin typeface="Times New Roman" charset="0"/>
            </a:endParaRPr>
          </a:p>
          <a:p>
            <a:pPr marL="0" indent="0">
              <a:buNone/>
            </a:pPr>
            <a:endParaRPr lang="el-GR" dirty="0" smtClean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ΣΕΛ. </a:t>
            </a:r>
            <a:fld id="{702FE1C6-ACC4-5248-AF5F-9BA1859EF70B}" type="slidenum">
              <a:rPr lang="el-GR"/>
              <a:pPr eaLnBrk="1" hangingPunct="1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2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2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Παράδειγμα χρήσης καταχωρητών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4464496" cy="504056"/>
          </a:xfrm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Εστω οι παρακάτω δύο συναρτήσεις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l-GR" sz="1800" dirty="0" smtClean="0">
                <a:latin typeface="Times New Roman"/>
                <a:cs typeface="Times New Roman"/>
              </a:rPr>
              <a:t>και  </a:t>
            </a:r>
            <a:r>
              <a:rPr lang="en-US" sz="1800" dirty="0" smtClean="0">
                <a:latin typeface="Times New Roman"/>
                <a:cs typeface="Times New Roman"/>
              </a:rPr>
              <a:t>B:</a:t>
            </a:r>
          </a:p>
          <a:p>
            <a:pPr marL="0" indent="0">
              <a:buNone/>
            </a:pPr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4008" y="2132856"/>
            <a:ext cx="381642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Οι συμβάσεις χρήσης καταχωρητών του </a:t>
            </a:r>
            <a:r>
              <a:rPr lang="en-US" sz="1800" dirty="0" smtClean="0">
                <a:latin typeface="Times New Roman"/>
                <a:cs typeface="Times New Roman"/>
              </a:rPr>
              <a:t>MIPS </a:t>
            </a:r>
            <a:r>
              <a:rPr lang="el-GR" sz="1800" dirty="0" smtClean="0">
                <a:latin typeface="Times New Roman"/>
                <a:cs typeface="Times New Roman"/>
              </a:rPr>
              <a:t>ορίζουν ότι το </a:t>
            </a:r>
            <a:r>
              <a:rPr lang="en-US" sz="1800" dirty="0" smtClean="0">
                <a:latin typeface="Times New Roman"/>
                <a:cs typeface="Times New Roman"/>
              </a:rPr>
              <a:t>X </a:t>
            </a:r>
            <a:r>
              <a:rPr lang="el-GR" sz="1800" dirty="0" smtClean="0">
                <a:latin typeface="Times New Roman"/>
                <a:cs typeface="Times New Roman"/>
              </a:rPr>
              <a:t>στην </a:t>
            </a:r>
            <a:r>
              <a:rPr lang="en-US" sz="1800" dirty="0" smtClean="0">
                <a:latin typeface="Times New Roman"/>
                <a:cs typeface="Times New Roman"/>
              </a:rPr>
              <a:t>A</a:t>
            </a:r>
            <a:r>
              <a:rPr lang="el-GR" sz="1800" dirty="0" smtClean="0">
                <a:latin typeface="Times New Roman"/>
                <a:cs typeface="Times New Roman"/>
              </a:rPr>
              <a:t> (και στην Β) θα πρέπει να περαστεί στον </a:t>
            </a:r>
            <a:r>
              <a:rPr lang="en-US" sz="1800" dirty="0" smtClean="0">
                <a:latin typeface="Times New Roman"/>
                <a:cs typeface="Times New Roman"/>
              </a:rPr>
              <a:t>$a0.</a:t>
            </a:r>
          </a:p>
          <a:p>
            <a:pPr marL="0" indent="0">
              <a:buFontTx/>
              <a:buNone/>
            </a:pPr>
            <a:endParaRPr lang="en-US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Επίσης ορίζουν ότι η τιμή επιστροφής θα πρέπει να μπει στον </a:t>
            </a:r>
            <a:r>
              <a:rPr lang="en-US" sz="1800" dirty="0" smtClean="0">
                <a:latin typeface="Times New Roman"/>
                <a:cs typeface="Times New Roman"/>
              </a:rPr>
              <a:t>$v0.</a:t>
            </a:r>
          </a:p>
          <a:p>
            <a:pPr marL="0" indent="0">
              <a:buFontTx/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Ακόμα η διεύθυνση επιστροφής της συνάρτησης βρίσκεται στον καταχωρητή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ra</a:t>
            </a:r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2060848"/>
            <a:ext cx="295232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l-GR" sz="1800" dirty="0" smtClean="0">
                <a:latin typeface="Courier"/>
                <a:cs typeface="Courier"/>
              </a:rPr>
              <a:t>Α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x) {</a:t>
            </a:r>
          </a:p>
          <a:p>
            <a:pPr marL="0" indent="0">
              <a:buFontTx/>
              <a:buNone/>
            </a:pPr>
            <a:r>
              <a:rPr lang="el-GR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y;</a:t>
            </a:r>
          </a:p>
          <a:p>
            <a:pPr marL="0" indent="0">
              <a:buFontTx/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Courier"/>
                <a:cs typeface="Courier"/>
              </a:rPr>
              <a:t>   </a:t>
            </a:r>
            <a:r>
              <a:rPr lang="en-US" sz="1800" dirty="0" smtClean="0">
                <a:latin typeface="Courier"/>
                <a:cs typeface="Courier"/>
              </a:rPr>
              <a:t>y = 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r>
              <a:rPr lang="en-US" sz="1800" dirty="0" smtClean="0">
                <a:latin typeface="Courier"/>
                <a:cs typeface="Courier"/>
              </a:rPr>
              <a:t>(x);</a:t>
            </a:r>
          </a:p>
          <a:p>
            <a:pPr marL="0" indent="0">
              <a:buFontTx/>
              <a:buNone/>
            </a:pPr>
            <a:r>
              <a:rPr lang="el-GR" sz="1800" dirty="0" smtClean="0">
                <a:latin typeface="Courier"/>
                <a:cs typeface="Courier"/>
              </a:rPr>
              <a:t>   </a:t>
            </a:r>
            <a:r>
              <a:rPr lang="en-US" sz="1800" dirty="0" smtClean="0">
                <a:latin typeface="Courier"/>
                <a:cs typeface="Courier"/>
              </a:rPr>
              <a:t>y = y + x;</a:t>
            </a:r>
          </a:p>
          <a:p>
            <a:pPr marL="0" indent="0">
              <a:buFontTx/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Courier"/>
                <a:cs typeface="Courier"/>
              </a:rPr>
              <a:t>   </a:t>
            </a:r>
            <a:r>
              <a:rPr lang="en-US" sz="1800" dirty="0" smtClean="0">
                <a:latin typeface="Courier"/>
                <a:cs typeface="Courier"/>
              </a:rPr>
              <a:t>return y;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l-GR" sz="1800" dirty="0" smtClean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arg</a:t>
            </a:r>
            <a:r>
              <a:rPr lang="en-US" sz="18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FontTx/>
              <a:buNone/>
            </a:pPr>
            <a:r>
              <a:rPr lang="el-GR" sz="1800" dirty="0" smtClean="0">
                <a:latin typeface="Courier"/>
                <a:cs typeface="Courier"/>
              </a:rPr>
              <a:t>   </a:t>
            </a:r>
            <a:r>
              <a:rPr lang="en-US" sz="1800" dirty="0" smtClean="0">
                <a:latin typeface="Courier"/>
                <a:cs typeface="Courier"/>
              </a:rPr>
              <a:t>return </a:t>
            </a:r>
            <a:r>
              <a:rPr lang="en-US" sz="1800" dirty="0" err="1" smtClean="0">
                <a:latin typeface="Courier"/>
                <a:cs typeface="Courier"/>
              </a:rPr>
              <a:t>arg</a:t>
            </a:r>
            <a:r>
              <a:rPr lang="en-US" sz="1800" dirty="0" smtClean="0">
                <a:latin typeface="Courier"/>
                <a:cs typeface="Courier"/>
              </a:rPr>
              <a:t> + 5;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0" indent="0">
              <a:buFontTx/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489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Με </a:t>
            </a:r>
            <a:r>
              <a:rPr lang="en-US" dirty="0" err="1" smtClean="0">
                <a:latin typeface="Times New Roman" charset="0"/>
              </a:rPr>
              <a:t>Callee</a:t>
            </a:r>
            <a:r>
              <a:rPr lang="en-US" dirty="0" smtClean="0">
                <a:latin typeface="Times New Roman" charset="0"/>
              </a:rPr>
              <a:t>-save </a:t>
            </a:r>
            <a:r>
              <a:rPr lang="el-GR" dirty="0" smtClean="0">
                <a:latin typeface="Times New Roman" charset="0"/>
              </a:rPr>
              <a:t>καταχωρητές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4752528" cy="1440160"/>
          </a:xfrm>
          <a:ln w="47625"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l-GR" sz="1800" dirty="0" smtClean="0">
                <a:latin typeface="Courier"/>
                <a:cs typeface="Courier"/>
              </a:rPr>
              <a:t>Α</a:t>
            </a:r>
            <a:r>
              <a:rPr lang="en-US" sz="1800" dirty="0" smtClean="0">
                <a:latin typeface="Courier"/>
                <a:cs typeface="Courier"/>
              </a:rPr>
              <a:t>loop</a:t>
            </a:r>
            <a:r>
              <a:rPr lang="el-GR" sz="1800" dirty="0" smtClean="0">
                <a:latin typeface="Courier"/>
                <a:cs typeface="Courier"/>
              </a:rPr>
              <a:t>: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l-GR" sz="1800" dirty="0" smtClean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16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$s0, 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 smtClean="0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sw</a:t>
            </a:r>
            <a:r>
              <a:rPr lang="en-US" sz="1800" dirty="0">
                <a:latin typeface="Courier"/>
                <a:cs typeface="Courier"/>
              </a:rPr>
              <a:t>	$s1, 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8($</a:t>
            </a:r>
            <a:r>
              <a:rPr lang="en-US" sz="18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sw</a:t>
            </a:r>
            <a:r>
              <a:rPr lang="en-US" sz="1800" dirty="0">
                <a:latin typeface="Courier"/>
                <a:cs typeface="Courier"/>
              </a:rPr>
              <a:t>	$</a:t>
            </a:r>
            <a:r>
              <a:rPr lang="en-US" sz="1800" dirty="0" smtClean="0">
                <a:latin typeface="Courier"/>
                <a:cs typeface="Courier"/>
              </a:rPr>
              <a:t>s2, 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12(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sz="18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) //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push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endParaRPr lang="el-GR" sz="1400" dirty="0" smtClean="0">
              <a:latin typeface="Courier"/>
              <a:cs typeface="Courier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07504" y="4797152"/>
            <a:ext cx="4752528" cy="1800200"/>
          </a:xfrm>
          <a:prstGeom prst="rect">
            <a:avLst/>
          </a:prstGeom>
          <a:noFill/>
          <a:ln w="476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>
                <a:latin typeface="Courier"/>
                <a:cs typeface="Courier"/>
              </a:rPr>
              <a:t>	$</a:t>
            </a:r>
            <a:r>
              <a:rPr lang="en-US" sz="1800" dirty="0" smtClean="0">
                <a:latin typeface="Courier"/>
                <a:cs typeface="Courier"/>
              </a:rPr>
              <a:t>s2, 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12(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sz="18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) //pop</a:t>
            </a:r>
            <a:endParaRPr lang="el-GR" sz="1800" b="1" u="sng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 smtClean="0">
                <a:latin typeface="Courier"/>
                <a:cs typeface="Courier"/>
              </a:rPr>
              <a:t>	$s1,  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8($</a:t>
            </a:r>
            <a:r>
              <a:rPr lang="en-US" sz="1800" b="1" u="sng" dirty="0" err="1" smtClean="0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) //pop</a:t>
            </a:r>
            <a:endParaRPr lang="el-GR" sz="1800" b="1" u="sng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 smtClean="0">
                <a:latin typeface="Courier"/>
                <a:cs typeface="Courier"/>
              </a:rPr>
              <a:t>	$s0,  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 smtClean="0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) //pop</a:t>
            </a:r>
            <a:endParaRPr lang="el-GR" sz="1800" b="1" u="sng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//pop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16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jr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$ra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l-GR" sz="1050" dirty="0">
              <a:latin typeface="Courier"/>
              <a:cs typeface="Courier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15888" y="2420888"/>
            <a:ext cx="4744144" cy="2232248"/>
          </a:xfrm>
          <a:prstGeom prst="rect">
            <a:avLst/>
          </a:prstGeom>
          <a:noFill/>
          <a:ln w="476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move	$s0, $a0   // X</a:t>
            </a:r>
            <a:endParaRPr lang="el-GR" sz="1800" b="1" u="sng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move	$s1, $a1   //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 = N</a:t>
            </a:r>
            <a:endParaRPr lang="el-GR" sz="1800" b="1" u="sng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Loop:</a:t>
            </a:r>
            <a:r>
              <a:rPr lang="el-GR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add	$a0, $s0, $s1 //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jal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move	</a:t>
            </a:r>
            <a:r>
              <a:rPr lang="el-GR" sz="1800" dirty="0" smtClean="0">
                <a:latin typeface="Courier"/>
                <a:cs typeface="Courier"/>
              </a:rPr>
              <a:t>$</a:t>
            </a:r>
            <a:r>
              <a:rPr lang="en-US" sz="1800" dirty="0" smtClean="0">
                <a:latin typeface="Courier"/>
                <a:cs typeface="Courier"/>
              </a:rPr>
              <a:t>s0</a:t>
            </a:r>
            <a:r>
              <a:rPr lang="el-GR" sz="1800" dirty="0" smtClean="0">
                <a:latin typeface="Courier"/>
                <a:cs typeface="Courier"/>
              </a:rPr>
              <a:t>, $v0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addi</a:t>
            </a:r>
            <a:r>
              <a:rPr lang="en-US" sz="1800" dirty="0" smtClean="0">
                <a:latin typeface="Courier"/>
                <a:cs typeface="Courier"/>
              </a:rPr>
              <a:t>	$s1, $s1, -1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bnez</a:t>
            </a:r>
            <a:r>
              <a:rPr lang="en-US" sz="1800" dirty="0" smtClean="0">
                <a:latin typeface="Courier"/>
                <a:cs typeface="Courier"/>
              </a:rPr>
              <a:t>	$s1, Loop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move	$v0, $s1</a:t>
            </a:r>
            <a:endParaRPr lang="el-GR" sz="1800" dirty="0" smtClean="0">
              <a:latin typeface="Courier"/>
              <a:cs typeface="Courier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076056" y="1124744"/>
            <a:ext cx="396044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Εδώ η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 err="1" smtClean="0">
                <a:latin typeface="Times New Roman" charset="0"/>
              </a:rPr>
              <a:t>Aloop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υλοποιείται με χρήση </a:t>
            </a:r>
            <a:r>
              <a:rPr lang="en-US" dirty="0" smtClean="0">
                <a:latin typeface="Times New Roman" charset="0"/>
              </a:rPr>
              <a:t>saved </a:t>
            </a:r>
            <a:r>
              <a:rPr lang="el-GR" dirty="0" smtClean="0">
                <a:latin typeface="Times New Roman" charset="0"/>
              </a:rPr>
              <a:t>καταχωρητών </a:t>
            </a:r>
            <a:r>
              <a:rPr lang="en-US" dirty="0" smtClean="0">
                <a:latin typeface="Times New Roman" charset="0"/>
              </a:rPr>
              <a:t>($s0, $s1, $s2)</a:t>
            </a: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Τρεις τιμές πρέπει να «επιβιώσουν» μετά την κλήση της Β, το Χ 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l-GR" dirty="0" smtClean="0">
                <a:latin typeface="Times New Roman" charset="0"/>
              </a:rPr>
              <a:t>στον $</a:t>
            </a:r>
            <a:r>
              <a:rPr lang="en-US" dirty="0" smtClean="0">
                <a:latin typeface="Times New Roman" charset="0"/>
              </a:rPr>
              <a:t>s0), </a:t>
            </a:r>
            <a:r>
              <a:rPr lang="el-GR" dirty="0" smtClean="0">
                <a:latin typeface="Times New Roman" charset="0"/>
              </a:rPr>
              <a:t>το Ν (στον </a:t>
            </a:r>
            <a:r>
              <a:rPr lang="en-US" dirty="0" smtClean="0">
                <a:latin typeface="Times New Roman" charset="0"/>
              </a:rPr>
              <a:t>$s1) </a:t>
            </a:r>
            <a:r>
              <a:rPr lang="el-GR" dirty="0" smtClean="0">
                <a:latin typeface="Times New Roman" charset="0"/>
              </a:rPr>
              <a:t>και το </a:t>
            </a:r>
            <a:r>
              <a:rPr lang="en-US" dirty="0" smtClean="0">
                <a:latin typeface="Times New Roman" charset="0"/>
              </a:rPr>
              <a:t>y (</a:t>
            </a:r>
            <a:r>
              <a:rPr lang="el-GR" dirty="0" smtClean="0">
                <a:latin typeface="Times New Roman" charset="0"/>
              </a:rPr>
              <a:t>στον $</a:t>
            </a:r>
            <a:r>
              <a:rPr lang="en-US" dirty="0" smtClean="0">
                <a:latin typeface="Times New Roman" charset="0"/>
              </a:rPr>
              <a:t>s2)</a:t>
            </a: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Για να γίνει η κλήση</a:t>
            </a:r>
            <a:r>
              <a:rPr lang="en-US" dirty="0" smtClean="0">
                <a:latin typeface="Times New Roman" charset="0"/>
              </a:rPr>
              <a:t> B(X) </a:t>
            </a:r>
            <a:r>
              <a:rPr lang="el-GR" dirty="0" smtClean="0">
                <a:latin typeface="Times New Roman" charset="0"/>
              </a:rPr>
              <a:t>πρέπει να αντιγράψουμε τον $</a:t>
            </a:r>
            <a:r>
              <a:rPr lang="en-US" dirty="0" smtClean="0">
                <a:latin typeface="Times New Roman" charset="0"/>
              </a:rPr>
              <a:t>s0 </a:t>
            </a:r>
            <a:r>
              <a:rPr lang="el-GR" dirty="0" smtClean="0">
                <a:latin typeface="Times New Roman" charset="0"/>
              </a:rPr>
              <a:t>στον </a:t>
            </a:r>
            <a:r>
              <a:rPr lang="en-US" dirty="0" smtClean="0">
                <a:latin typeface="Times New Roman" charset="0"/>
              </a:rPr>
              <a:t>$a0</a:t>
            </a:r>
            <a:endParaRPr lang="en-US" dirty="0">
              <a:latin typeface="Times New Roman" charset="0"/>
            </a:endParaRP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ΣΥΝΟΛΟ </a:t>
            </a:r>
            <a:r>
              <a:rPr lang="en-US" dirty="0" smtClean="0">
                <a:latin typeface="Times New Roman" charset="0"/>
              </a:rPr>
              <a:t>SAVE/RESTORE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= 4 / 4</a:t>
            </a:r>
            <a:endParaRPr lang="en-US" dirty="0">
              <a:latin typeface="Times New Roman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ΣΕΛ. </a:t>
            </a:r>
            <a:fld id="{702FE1C6-ACC4-5248-AF5F-9BA1859EF70B}" type="slidenum">
              <a:rPr lang="el-GR"/>
              <a:pPr eaLnBrk="1" hangingPunct="1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Με </a:t>
            </a:r>
            <a:r>
              <a:rPr lang="en-US" dirty="0" smtClean="0">
                <a:latin typeface="Times New Roman" charset="0"/>
              </a:rPr>
              <a:t>Caller-save </a:t>
            </a:r>
            <a:r>
              <a:rPr lang="el-GR" dirty="0" smtClean="0">
                <a:latin typeface="Times New Roman" charset="0"/>
              </a:rPr>
              <a:t>καταχωρητές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4824536" cy="792088"/>
          </a:xfrm>
          <a:ln w="4762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</a:t>
            </a:r>
            <a:r>
              <a:rPr lang="en-US" sz="1800" dirty="0" smtClean="0">
                <a:latin typeface="Courier"/>
                <a:cs typeface="Courier"/>
              </a:rPr>
              <a:t>loop</a:t>
            </a:r>
            <a:r>
              <a:rPr lang="el-GR" sz="1800" dirty="0" smtClean="0">
                <a:latin typeface="Courier"/>
                <a:cs typeface="Courier"/>
              </a:rPr>
              <a:t>: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l-GR" sz="1800" dirty="0" smtClean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8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endParaRPr lang="el-GR" sz="1400" dirty="0" smtClean="0">
              <a:latin typeface="Courier"/>
              <a:cs typeface="Courier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07504" y="5085184"/>
            <a:ext cx="4824536" cy="1080120"/>
          </a:xfrm>
          <a:prstGeom prst="rect">
            <a:avLst/>
          </a:prstGeom>
          <a:noFill/>
          <a:ln w="476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//pop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8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jr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$ra</a:t>
            </a:r>
          </a:p>
          <a:p>
            <a:pPr marL="0" indent="0">
              <a:buFontTx/>
              <a:buNone/>
            </a:pPr>
            <a:endParaRPr lang="el-GR" sz="1050" dirty="0">
              <a:latin typeface="Courier"/>
              <a:cs typeface="Courier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07504" y="1916832"/>
            <a:ext cx="4824536" cy="3024336"/>
          </a:xfrm>
          <a:prstGeom prst="rect">
            <a:avLst/>
          </a:prstGeom>
          <a:noFill/>
          <a:ln w="476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move	$t0, $a1 //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=N</a:t>
            </a:r>
            <a:endParaRPr lang="el-GR" sz="1800" dirty="0" smtClean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Loop:</a:t>
            </a:r>
            <a:r>
              <a:rPr lang="el-GR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$t0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4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($</a:t>
            </a:r>
            <a:r>
              <a:rPr lang="en-US" sz="1800" b="1" u="sng" dirty="0" err="1">
                <a:solidFill>
                  <a:srgbClr val="0000FF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) //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push </a:t>
            </a:r>
            <a:r>
              <a:rPr lang="en-US" sz="1800" b="1" u="sng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endParaRPr lang="en-US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add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$a0, $t1, $t0 // </a:t>
            </a:r>
            <a:r>
              <a:rPr lang="en-US" sz="1800" dirty="0" err="1" smtClean="0">
                <a:latin typeface="Courier"/>
                <a:cs typeface="Courier"/>
              </a:rPr>
              <a:t>X+i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jal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$t0, 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4(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$</a:t>
            </a:r>
            <a:r>
              <a:rPr lang="en-US" sz="1800" b="1" u="sng" dirty="0" err="1">
                <a:solidFill>
                  <a:srgbClr val="0000FF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) //pop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move	</a:t>
            </a:r>
            <a:r>
              <a:rPr lang="el-GR" sz="1800" dirty="0" smtClean="0">
                <a:latin typeface="Courier"/>
                <a:cs typeface="Courier"/>
              </a:rPr>
              <a:t>$</a:t>
            </a:r>
            <a:r>
              <a:rPr lang="en-US" sz="1800" dirty="0" smtClean="0">
                <a:latin typeface="Courier"/>
                <a:cs typeface="Courier"/>
              </a:rPr>
              <a:t>t1</a:t>
            </a:r>
            <a:r>
              <a:rPr lang="el-GR" sz="1800" dirty="0" smtClean="0">
                <a:latin typeface="Courier"/>
                <a:cs typeface="Courier"/>
              </a:rPr>
              <a:t>, $v0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addi</a:t>
            </a:r>
            <a:r>
              <a:rPr lang="en-US" sz="1800" dirty="0" smtClean="0">
                <a:latin typeface="Courier"/>
                <a:cs typeface="Courier"/>
              </a:rPr>
              <a:t>	$t0, $t0, -1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bnez</a:t>
            </a:r>
            <a:r>
              <a:rPr lang="en-US" sz="1800" dirty="0" smtClean="0">
                <a:latin typeface="Courier"/>
                <a:cs typeface="Courier"/>
              </a:rPr>
              <a:t>	$t0, Loop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move	$v0, </a:t>
            </a:r>
            <a:r>
              <a:rPr lang="en-US" sz="1800" dirty="0" smtClean="0">
                <a:latin typeface="Courier"/>
                <a:cs typeface="Courier"/>
              </a:rPr>
              <a:t>$t0</a:t>
            </a:r>
            <a:endParaRPr lang="el-GR" sz="1800" dirty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endParaRPr lang="el-GR" sz="1800" dirty="0" smtClean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endParaRPr lang="el-GR" sz="1400" dirty="0" smtClean="0"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76056" y="1124744"/>
            <a:ext cx="396044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Εδώ η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 Aloop2 </a:t>
            </a: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υλοποιείται με χρήση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temporary </a:t>
            </a: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καταχωρητών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($t0, $a0, $a1)</a:t>
            </a:r>
          </a:p>
          <a:p>
            <a:pPr marL="0" indent="0">
              <a:buNone/>
            </a:pPr>
            <a:r>
              <a:rPr lang="el-GR" dirty="0">
                <a:solidFill>
                  <a:srgbClr val="000000"/>
                </a:solidFill>
                <a:latin typeface="Times New Roman" charset="0"/>
              </a:rPr>
              <a:t>Η μία τιμή που πρέπει να «επιβιώσει» μετά την κλήση της Β, το 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l-GR" dirty="0">
                <a:solidFill>
                  <a:srgbClr val="000000"/>
                </a:solidFill>
                <a:latin typeface="Times New Roman" charset="0"/>
              </a:rPr>
              <a:t> βρίσκεται στον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$t0  </a:t>
            </a: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ο οποίος πρέπει να σωθεί και να επαναφερθεί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. </a:t>
            </a: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Το Χ αποθηκεύθεται στον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$t1 </a:t>
            </a: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το οποίο </a:t>
            </a:r>
            <a:r>
              <a:rPr lang="el-GR" i="1" u="sng" dirty="0" smtClean="0">
                <a:solidFill>
                  <a:srgbClr val="000000"/>
                </a:solidFill>
                <a:latin typeface="Times New Roman" charset="0"/>
              </a:rPr>
              <a:t>δεν χρειάζεται</a:t>
            </a: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 να σωθεί.</a:t>
            </a:r>
            <a:endParaRPr lang="el-GR" dirty="0">
              <a:solidFill>
                <a:srgbClr val="000000"/>
              </a:solidFill>
              <a:latin typeface="Times New Roman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Times New Roman" charset="0"/>
            </a:endParaRPr>
          </a:p>
          <a:p>
            <a:pPr marL="0" indent="0">
              <a:buNone/>
            </a:pP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ΣΥΝΟΛΟ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SAVE/RESTORE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= N+1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 N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ΣΕΛ. </a:t>
            </a:r>
            <a:fld id="{702FE1C6-ACC4-5248-AF5F-9BA1859EF70B}" type="slidenum">
              <a:rPr lang="el-GR"/>
              <a:pPr eaLnBrk="1" hangingPunct="1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8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" y="116632"/>
            <a:ext cx="9071992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Με </a:t>
            </a:r>
            <a:r>
              <a:rPr lang="en-US" dirty="0" smtClean="0">
                <a:latin typeface="Times New Roman" charset="0"/>
              </a:rPr>
              <a:t>Caller</a:t>
            </a:r>
            <a:r>
              <a:rPr lang="el-GR" dirty="0" smtClean="0">
                <a:latin typeface="Times New Roman" charset="0"/>
              </a:rPr>
              <a:t>- </a:t>
            </a:r>
            <a:r>
              <a:rPr lang="el-GR" b="1" u="sng" dirty="0" smtClean="0">
                <a:latin typeface="Times New Roman" charset="0"/>
              </a:rPr>
              <a:t>και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 err="1" smtClean="0">
                <a:latin typeface="Times New Roman" charset="0"/>
              </a:rPr>
              <a:t>Callee</a:t>
            </a:r>
            <a:r>
              <a:rPr lang="en-US" dirty="0" smtClean="0">
                <a:latin typeface="Times New Roman" charset="0"/>
              </a:rPr>
              <a:t>-save </a:t>
            </a:r>
            <a:r>
              <a:rPr lang="el-GR" dirty="0" smtClean="0">
                <a:latin typeface="Times New Roman" charset="0"/>
              </a:rPr>
              <a:t>καταχωρητές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4752528" cy="1152128"/>
          </a:xfrm>
          <a:ln w="4762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</a:t>
            </a:r>
            <a:r>
              <a:rPr lang="en-US" sz="1800" dirty="0" smtClean="0">
                <a:latin typeface="Courier"/>
                <a:cs typeface="Courier"/>
              </a:rPr>
              <a:t>loop</a:t>
            </a:r>
            <a:r>
              <a:rPr lang="el-GR" sz="1800" dirty="0" smtClean="0">
                <a:latin typeface="Courier"/>
                <a:cs typeface="Courier"/>
              </a:rPr>
              <a:t>: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l-GR" sz="1800" dirty="0" smtClean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8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sw</a:t>
            </a:r>
            <a:r>
              <a:rPr lang="en-US" sz="1800" dirty="0">
                <a:latin typeface="Courier"/>
                <a:cs typeface="Courier"/>
              </a:rPr>
              <a:t>	$s0, 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buNone/>
            </a:pPr>
            <a:endParaRPr lang="en-US" sz="1800" b="1" u="sng" dirty="0" smtClean="0">
              <a:solidFill>
                <a:srgbClr val="FF790B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endParaRPr lang="el-GR" sz="1400" dirty="0" smtClean="0">
              <a:latin typeface="Courier"/>
              <a:cs typeface="Courier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07504" y="4797152"/>
            <a:ext cx="4752528" cy="1512168"/>
          </a:xfrm>
          <a:prstGeom prst="rect">
            <a:avLst/>
          </a:prstGeom>
          <a:noFill/>
          <a:ln w="476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>
                <a:latin typeface="Courier"/>
                <a:cs typeface="Courier"/>
              </a:rPr>
              <a:t>	$s0, 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) /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/pop</a:t>
            </a:r>
            <a:endParaRPr lang="en-US" sz="1800" b="1" u="sng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//pop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8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jr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$ra</a:t>
            </a:r>
          </a:p>
          <a:p>
            <a:pPr marL="0" indent="0">
              <a:buFontTx/>
              <a:buNone/>
            </a:pPr>
            <a:endParaRPr lang="el-GR" sz="1050" dirty="0">
              <a:latin typeface="Courier"/>
              <a:cs typeface="Courier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07504" y="2276872"/>
            <a:ext cx="4752528" cy="2376264"/>
          </a:xfrm>
          <a:prstGeom prst="rect">
            <a:avLst/>
          </a:prstGeom>
          <a:noFill/>
          <a:ln w="476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move	$s0, $a1 //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=N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Loop:</a:t>
            </a:r>
            <a:r>
              <a:rPr lang="el-GR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add	$a0, $t1, $s0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jal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move	</a:t>
            </a:r>
            <a:r>
              <a:rPr lang="el-GR" sz="1800" dirty="0" smtClean="0">
                <a:latin typeface="Courier"/>
                <a:cs typeface="Courier"/>
              </a:rPr>
              <a:t>$</a:t>
            </a:r>
            <a:r>
              <a:rPr lang="en-US" sz="1800" dirty="0" smtClean="0">
                <a:latin typeface="Courier"/>
                <a:cs typeface="Courier"/>
              </a:rPr>
              <a:t>t1</a:t>
            </a:r>
            <a:r>
              <a:rPr lang="el-GR" sz="1800" dirty="0" smtClean="0">
                <a:latin typeface="Courier"/>
                <a:cs typeface="Courier"/>
              </a:rPr>
              <a:t>, $v0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addi</a:t>
            </a:r>
            <a:r>
              <a:rPr lang="en-US" sz="1800" dirty="0" smtClean="0">
                <a:latin typeface="Courier"/>
                <a:cs typeface="Courier"/>
              </a:rPr>
              <a:t>	$s0, $s0, -1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bnez</a:t>
            </a:r>
            <a:r>
              <a:rPr lang="en-US" sz="1800" dirty="0" smtClean="0">
                <a:latin typeface="Courier"/>
                <a:cs typeface="Courier"/>
              </a:rPr>
              <a:t>	$s0, Loop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move	$v0, </a:t>
            </a:r>
            <a:r>
              <a:rPr lang="en-US" sz="1800" dirty="0" smtClean="0">
                <a:latin typeface="Courier"/>
                <a:cs typeface="Courier"/>
              </a:rPr>
              <a:t>$s0</a:t>
            </a:r>
            <a:endParaRPr lang="el-GR" sz="1800" dirty="0"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76056" y="980728"/>
            <a:ext cx="396044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Εδώ η</a:t>
            </a:r>
            <a:r>
              <a:rPr lang="en-US" dirty="0" smtClean="0">
                <a:latin typeface="Times New Roman" charset="0"/>
              </a:rPr>
              <a:t> Aloop2 </a:t>
            </a:r>
            <a:r>
              <a:rPr lang="el-GR" dirty="0" smtClean="0">
                <a:latin typeface="Times New Roman" charset="0"/>
              </a:rPr>
              <a:t>υλοποιείται με χρήση και </a:t>
            </a:r>
            <a:r>
              <a:rPr lang="en-US" dirty="0" smtClean="0">
                <a:latin typeface="Times New Roman" charset="0"/>
              </a:rPr>
              <a:t>temporary ($a0</a:t>
            </a:r>
            <a:r>
              <a:rPr lang="el-GR" dirty="0" smtClean="0">
                <a:latin typeface="Times New Roman" charset="0"/>
              </a:rPr>
              <a:t> για το </a:t>
            </a:r>
            <a:r>
              <a:rPr lang="en-US" dirty="0" smtClean="0">
                <a:latin typeface="Times New Roman" charset="0"/>
              </a:rPr>
              <a:t>y) </a:t>
            </a:r>
            <a:r>
              <a:rPr lang="el-GR" dirty="0" smtClean="0">
                <a:latin typeface="Times New Roman" charset="0"/>
              </a:rPr>
              <a:t>και</a:t>
            </a:r>
            <a:r>
              <a:rPr lang="en-US" dirty="0" smtClean="0">
                <a:latin typeface="Times New Roman" charset="0"/>
              </a:rPr>
              <a:t> saved </a:t>
            </a:r>
            <a:r>
              <a:rPr lang="el-GR" dirty="0">
                <a:latin typeface="Times New Roman" charset="0"/>
              </a:rPr>
              <a:t>καταχωρητών </a:t>
            </a:r>
            <a:r>
              <a:rPr lang="en-US" dirty="0" smtClean="0">
                <a:latin typeface="Times New Roman" charset="0"/>
              </a:rPr>
              <a:t>($s0 </a:t>
            </a:r>
            <a:r>
              <a:rPr lang="el-GR" dirty="0" smtClean="0">
                <a:latin typeface="Times New Roman" charset="0"/>
              </a:rPr>
              <a:t>για το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Η μία τιμή που πρέπει να «επιβιώσει» μετά την κλήση της Β, το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dirty="0" smtClean="0">
                <a:latin typeface="Times New Roman" charset="0"/>
              </a:rPr>
              <a:t>,</a:t>
            </a:r>
            <a:r>
              <a:rPr lang="el-GR" dirty="0" smtClean="0">
                <a:latin typeface="Times New Roman" charset="0"/>
              </a:rPr>
              <a:t> βρίσκεται στον </a:t>
            </a:r>
            <a:r>
              <a:rPr lang="en-US" dirty="0" smtClean="0">
                <a:latin typeface="Times New Roman" charset="0"/>
              </a:rPr>
              <a:t>$s0 </a:t>
            </a:r>
            <a:r>
              <a:rPr lang="el-GR" dirty="0" smtClean="0">
                <a:latin typeface="Times New Roman" charset="0"/>
              </a:rPr>
              <a:t>οπότε δεν χρειάζεται να κάνουμε κάτι</a:t>
            </a:r>
            <a:r>
              <a:rPr lang="en-US" dirty="0" smtClean="0">
                <a:latin typeface="Times New Roman" charset="0"/>
              </a:rPr>
              <a:t>.</a:t>
            </a:r>
            <a:r>
              <a:rPr lang="el-GR" dirty="0">
                <a:solidFill>
                  <a:srgbClr val="000000"/>
                </a:solidFill>
                <a:latin typeface="Times New Roman" charset="0"/>
              </a:rPr>
              <a:t> Το Χ αποθηκεύθεται στον 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$t1 </a:t>
            </a:r>
            <a:r>
              <a:rPr lang="el-GR" dirty="0">
                <a:solidFill>
                  <a:srgbClr val="000000"/>
                </a:solidFill>
                <a:latin typeface="Times New Roman" charset="0"/>
              </a:rPr>
              <a:t>το οποίο </a:t>
            </a:r>
            <a:r>
              <a:rPr lang="el-GR" i="1" u="sng" dirty="0">
                <a:solidFill>
                  <a:srgbClr val="000000"/>
                </a:solidFill>
                <a:latin typeface="Times New Roman" charset="0"/>
              </a:rPr>
              <a:t>δεν χρειάζεται</a:t>
            </a:r>
            <a:r>
              <a:rPr lang="el-GR" dirty="0">
                <a:solidFill>
                  <a:srgbClr val="000000"/>
                </a:solidFill>
                <a:latin typeface="Times New Roman" charset="0"/>
              </a:rPr>
              <a:t> να σωθεί</a:t>
            </a:r>
            <a:endParaRPr lang="el-GR" dirty="0" smtClean="0">
              <a:latin typeface="Times New Roman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charset="0"/>
            </a:endParaRP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ΣΥΝΟΛΟ </a:t>
            </a:r>
            <a:r>
              <a:rPr lang="en-US" dirty="0" smtClean="0">
                <a:latin typeface="Times New Roman" charset="0"/>
              </a:rPr>
              <a:t>SAVE/RESTORE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= </a:t>
            </a:r>
            <a:r>
              <a:rPr lang="el-GR" dirty="0" smtClean="0">
                <a:latin typeface="Times New Roman" charset="0"/>
              </a:rPr>
              <a:t>2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/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2</a:t>
            </a:r>
            <a:endParaRPr lang="en-US" dirty="0">
              <a:latin typeface="Times New Roman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ΣΕΛ. </a:t>
            </a:r>
            <a:fld id="{702FE1C6-ACC4-5248-AF5F-9BA1859EF70B}" type="slidenum">
              <a:rPr lang="el-GR"/>
              <a:pPr eaLnBrk="1" hangingPunct="1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4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" y="116632"/>
            <a:ext cx="9071992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Ακόμα καλύτερα!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4752528" cy="1152128"/>
          </a:xfrm>
          <a:ln w="4762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</a:t>
            </a:r>
            <a:r>
              <a:rPr lang="en-US" sz="1800" dirty="0" smtClean="0">
                <a:latin typeface="Courier"/>
                <a:cs typeface="Courier"/>
              </a:rPr>
              <a:t>loop</a:t>
            </a:r>
            <a:r>
              <a:rPr lang="el-GR" sz="1800" dirty="0" smtClean="0">
                <a:latin typeface="Courier"/>
                <a:cs typeface="Courier"/>
              </a:rPr>
              <a:t>: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l-GR" sz="1800" dirty="0" smtClean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8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sw</a:t>
            </a:r>
            <a:r>
              <a:rPr lang="en-US" sz="1800" dirty="0">
                <a:latin typeface="Courier"/>
                <a:cs typeface="Courier"/>
              </a:rPr>
              <a:t>	$s0, 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) //push</a:t>
            </a:r>
          </a:p>
          <a:p>
            <a:pPr marL="0" indent="0">
              <a:buNone/>
            </a:pPr>
            <a:endParaRPr lang="en-US" sz="1800" b="1" u="sng" dirty="0" smtClean="0">
              <a:solidFill>
                <a:srgbClr val="FF790B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endParaRPr lang="el-GR" sz="1400" dirty="0" smtClean="0">
              <a:latin typeface="Courier"/>
              <a:cs typeface="Courier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07504" y="4797152"/>
            <a:ext cx="4752528" cy="1512168"/>
          </a:xfrm>
          <a:prstGeom prst="rect">
            <a:avLst/>
          </a:prstGeom>
          <a:noFill/>
          <a:ln w="476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>
                <a:latin typeface="Courier"/>
                <a:cs typeface="Courier"/>
              </a:rPr>
              <a:t>	$s0, 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4($</a:t>
            </a:r>
            <a:r>
              <a:rPr lang="en-US" sz="1800" b="1" u="sng" dirty="0" err="1">
                <a:solidFill>
                  <a:srgbClr val="FF0000"/>
                </a:solidFill>
                <a:latin typeface="Courier"/>
                <a:cs typeface="Courier"/>
              </a:rPr>
              <a:t>sp</a:t>
            </a:r>
            <a:r>
              <a:rPr lang="en-US" sz="1800" b="1" u="sng" dirty="0">
                <a:solidFill>
                  <a:srgbClr val="FF0000"/>
                </a:solidFill>
                <a:latin typeface="Courier"/>
                <a:cs typeface="Courier"/>
              </a:rPr>
              <a:t>) /</a:t>
            </a:r>
            <a:r>
              <a:rPr lang="en-US" sz="1800" b="1" u="sng" dirty="0" smtClean="0">
                <a:solidFill>
                  <a:srgbClr val="FF0000"/>
                </a:solidFill>
                <a:latin typeface="Courier"/>
                <a:cs typeface="Courier"/>
              </a:rPr>
              <a:t>/pop</a:t>
            </a:r>
            <a:endParaRPr lang="en-US" sz="1800" b="1" u="sng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lw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0($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sp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) //pop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addui</a:t>
            </a:r>
            <a:r>
              <a:rPr lang="en-US" sz="1800" dirty="0" smtClean="0">
                <a:latin typeface="Courier"/>
                <a:cs typeface="Courier"/>
              </a:rPr>
              <a:t>	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$</a:t>
            </a:r>
            <a:r>
              <a:rPr lang="en-US" sz="1800" dirty="0" err="1" smtClean="0">
                <a:latin typeface="Courier"/>
                <a:cs typeface="Courier"/>
              </a:rPr>
              <a:t>sp</a:t>
            </a:r>
            <a:r>
              <a:rPr lang="en-US" sz="1800" dirty="0" smtClean="0">
                <a:latin typeface="Courier"/>
                <a:cs typeface="Courier"/>
              </a:rPr>
              <a:t>, 8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jr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$ra</a:t>
            </a:r>
          </a:p>
          <a:p>
            <a:pPr marL="0" indent="0">
              <a:buFontTx/>
              <a:buNone/>
            </a:pPr>
            <a:endParaRPr lang="el-GR" sz="1050" dirty="0">
              <a:latin typeface="Courier"/>
              <a:cs typeface="Courier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07504" y="2276872"/>
            <a:ext cx="4752528" cy="2376264"/>
          </a:xfrm>
          <a:prstGeom prst="rect">
            <a:avLst/>
          </a:prstGeom>
          <a:noFill/>
          <a:ln w="476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move	$s0, $a1 //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=N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Loop:</a:t>
            </a:r>
            <a:r>
              <a:rPr lang="el-GR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add	$a0, $v0, $s0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jal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addi</a:t>
            </a:r>
            <a:r>
              <a:rPr lang="en-US" sz="1800" dirty="0" smtClean="0">
                <a:latin typeface="Courier"/>
                <a:cs typeface="Courier"/>
              </a:rPr>
              <a:t>	$s0, $s0, -1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bnez</a:t>
            </a:r>
            <a:r>
              <a:rPr lang="en-US" sz="1800" dirty="0" smtClean="0">
                <a:latin typeface="Courier"/>
                <a:cs typeface="Courier"/>
              </a:rPr>
              <a:t>	$s0, Loop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move	$v0, </a:t>
            </a:r>
            <a:r>
              <a:rPr lang="en-US" sz="1800" dirty="0" smtClean="0">
                <a:latin typeface="Courier"/>
                <a:cs typeface="Courier"/>
              </a:rPr>
              <a:t>$s0</a:t>
            </a:r>
            <a:endParaRPr lang="el-GR" sz="1800" dirty="0"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76056" y="980728"/>
            <a:ext cx="396044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Το </a:t>
            </a:r>
            <a:r>
              <a:rPr lang="el-GR" dirty="0">
                <a:solidFill>
                  <a:srgbClr val="000000"/>
                </a:solidFill>
                <a:latin typeface="Times New Roman" charset="0"/>
              </a:rPr>
              <a:t>Χ αποθηκεύθεται στον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$v0 </a:t>
            </a: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και δεν χρειάζεται η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</a:rPr>
              <a:t>move</a:t>
            </a:r>
          </a:p>
          <a:p>
            <a:pPr marL="0" indent="0">
              <a:buNone/>
            </a:pPr>
            <a:endParaRPr lang="en-US" sz="1800" dirty="0" smtClean="0">
              <a:latin typeface="Times New Roman" charset="0"/>
            </a:endParaRP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ΣΥΝΟΛΟ </a:t>
            </a:r>
            <a:r>
              <a:rPr lang="en-US" dirty="0" smtClean="0">
                <a:latin typeface="Times New Roman" charset="0"/>
              </a:rPr>
              <a:t>SAVE/RESTORE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= </a:t>
            </a:r>
            <a:r>
              <a:rPr lang="el-GR" dirty="0" smtClean="0">
                <a:latin typeface="Times New Roman" charset="0"/>
              </a:rPr>
              <a:t>2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/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l-GR" dirty="0" smtClean="0">
                <a:latin typeface="Times New Roman" charset="0"/>
              </a:rPr>
              <a:t>2</a:t>
            </a:r>
          </a:p>
          <a:p>
            <a:pPr marL="0" indent="0">
              <a:buNone/>
            </a:pPr>
            <a:endParaRPr lang="el-GR" dirty="0">
              <a:latin typeface="Times New Roman" charset="0"/>
            </a:endParaRPr>
          </a:p>
          <a:p>
            <a:pPr marL="0" indent="0">
              <a:buNone/>
            </a:pPr>
            <a:r>
              <a:rPr lang="el-GR" dirty="0">
                <a:solidFill>
                  <a:srgbClr val="000000"/>
                </a:solidFill>
                <a:latin typeface="Times New Roman" charset="0"/>
              </a:rPr>
              <a:t>Σύνολο εντολών:</a:t>
            </a:r>
          </a:p>
          <a:p>
            <a:pPr marL="0" indent="0">
              <a:buNone/>
            </a:pP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Στατικές </a:t>
            </a:r>
            <a:r>
              <a:rPr lang="el-GR" dirty="0">
                <a:solidFill>
                  <a:srgbClr val="000000"/>
                </a:solidFill>
                <a:latin typeface="Times New Roman" charset="0"/>
              </a:rPr>
              <a:t>(πρόγραμμα) 13</a:t>
            </a:r>
          </a:p>
          <a:p>
            <a:pPr marL="0" indent="0">
              <a:buNone/>
            </a:pPr>
            <a:r>
              <a:rPr lang="el-GR" dirty="0" smtClean="0">
                <a:solidFill>
                  <a:srgbClr val="000000"/>
                </a:solidFill>
                <a:latin typeface="Times New Roman" charset="0"/>
              </a:rPr>
              <a:t>Δυναμικές: </a:t>
            </a:r>
            <a:r>
              <a:rPr lang="el-GR" dirty="0">
                <a:solidFill>
                  <a:srgbClr val="000000"/>
                </a:solidFill>
                <a:latin typeface="Times New Roman" charset="0"/>
              </a:rPr>
              <a:t>4*Ν+9</a:t>
            </a:r>
            <a:endParaRPr lang="el-GR" dirty="0">
              <a:latin typeface="Times New Roman" charset="0"/>
            </a:endParaRPr>
          </a:p>
          <a:p>
            <a:pPr marL="0" indent="0">
              <a:buNone/>
            </a:pPr>
            <a:endParaRPr lang="el-GR" dirty="0" smtClean="0">
              <a:latin typeface="Times New Roman" charset="0"/>
            </a:endParaRPr>
          </a:p>
          <a:p>
            <a:pPr marL="0" indent="0">
              <a:buNone/>
            </a:pPr>
            <a:r>
              <a:rPr lang="el-GR" dirty="0" smtClean="0">
                <a:latin typeface="Times New Roman" charset="0"/>
              </a:rPr>
              <a:t>Ο μικρότερος και </a:t>
            </a:r>
            <a:r>
              <a:rPr lang="el-GR" smtClean="0">
                <a:latin typeface="Times New Roman" charset="0"/>
              </a:rPr>
              <a:t>αποδοτικότερος κώδικας!</a:t>
            </a:r>
            <a:endParaRPr lang="en-US" dirty="0">
              <a:latin typeface="Times New Roman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ΣΕΛ. </a:t>
            </a:r>
            <a:fld id="{702FE1C6-ACC4-5248-AF5F-9BA1859EF70B}" type="slidenum">
              <a:rPr lang="el-GR"/>
              <a:pPr eaLnBrk="1" hangingPunct="1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0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3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Προσπάθεια Πρώτη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8024" y="1628800"/>
            <a:ext cx="4176464" cy="3096344"/>
          </a:xfrm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Α:</a:t>
            </a:r>
            <a:endParaRPr lang="el-GR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mov $a0, $a0 // </a:t>
            </a:r>
            <a:r>
              <a:rPr lang="el-GR" sz="1800" dirty="0" smtClean="0">
                <a:latin typeface="Arial"/>
                <a:cs typeface="Arial"/>
              </a:rPr>
              <a:t>περιττό</a:t>
            </a:r>
            <a:r>
              <a:rPr lang="el-GR" sz="1800" dirty="0">
                <a:latin typeface="Courier"/>
                <a:cs typeface="Courier"/>
              </a:rPr>
              <a:t>!</a:t>
            </a: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jal 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l-GR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add $v0, $v0, $a0</a:t>
            </a: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jr $ra</a:t>
            </a:r>
          </a:p>
          <a:p>
            <a:pPr marL="0" indent="0">
              <a:buNone/>
            </a:pPr>
            <a:endParaRPr lang="el-GR" sz="105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Β:</a:t>
            </a:r>
            <a:endParaRPr lang="el-GR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addi $v0, $a0, </a:t>
            </a:r>
            <a:r>
              <a:rPr lang="en-US" sz="1800" dirty="0" smtClean="0">
                <a:latin typeface="Courier"/>
                <a:cs typeface="Courier"/>
              </a:rPr>
              <a:t>5</a:t>
            </a:r>
            <a:endParaRPr lang="el-GR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jr $ra</a:t>
            </a:r>
          </a:p>
          <a:p>
            <a:pPr marL="0" indent="0">
              <a:buNone/>
            </a:pPr>
            <a:endParaRPr lang="el-GR" sz="1800" dirty="0" smtClean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5536" y="1052736"/>
            <a:ext cx="446449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0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Β είναι απλή: το </a:t>
            </a:r>
            <a:r>
              <a:rPr lang="en-US" sz="1800" dirty="0" err="1" smtClean="0">
                <a:latin typeface="Times New Roman"/>
                <a:cs typeface="Times New Roman"/>
              </a:rPr>
              <a:t>arg</a:t>
            </a:r>
            <a:r>
              <a:rPr lang="el-GR" sz="1800" dirty="0" smtClean="0">
                <a:latin typeface="Times New Roman"/>
                <a:cs typeface="Times New Roman"/>
              </a:rPr>
              <a:t> υπάρχει ήδη στον καταχωρητή </a:t>
            </a:r>
            <a:r>
              <a:rPr lang="en-US" sz="1800" dirty="0" smtClean="0">
                <a:latin typeface="Times New Roman"/>
                <a:cs typeface="Times New Roman"/>
              </a:rPr>
              <a:t>$a0, </a:t>
            </a:r>
            <a:r>
              <a:rPr lang="el-GR" sz="1800" dirty="0" smtClean="0">
                <a:latin typeface="Times New Roman"/>
                <a:cs typeface="Times New Roman"/>
              </a:rPr>
              <a:t>οπότε το αυξάνουμε κατά 1, και γράφουμε το αποτέλεσμα στον </a:t>
            </a:r>
            <a:r>
              <a:rPr lang="en-US" sz="1800" dirty="0" smtClean="0">
                <a:latin typeface="Times New Roman"/>
                <a:cs typeface="Times New Roman"/>
              </a:rPr>
              <a:t>$v0</a:t>
            </a:r>
            <a:endParaRPr lang="en-US" sz="1050" dirty="0">
              <a:latin typeface="Times New Roman"/>
              <a:cs typeface="Times New Roman"/>
            </a:endParaRPr>
          </a:p>
          <a:p>
            <a:pPr marL="0" indent="0">
              <a:spcBef>
                <a:spcPts val="10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Στην Α, η παράμετρος εισόδου </a:t>
            </a:r>
            <a:r>
              <a:rPr lang="en-US" sz="1800" dirty="0" smtClean="0">
                <a:latin typeface="Times New Roman"/>
                <a:cs typeface="Times New Roman"/>
              </a:rPr>
              <a:t>x</a:t>
            </a:r>
            <a:r>
              <a:rPr lang="el-GR" sz="1800" dirty="0" smtClean="0">
                <a:latin typeface="Times New Roman"/>
                <a:cs typeface="Times New Roman"/>
              </a:rPr>
              <a:t> βρίσκεται στον  </a:t>
            </a:r>
            <a:r>
              <a:rPr lang="en-US" sz="1800" dirty="0" smtClean="0">
                <a:latin typeface="Times New Roman"/>
                <a:cs typeface="Times New Roman"/>
              </a:rPr>
              <a:t>$a0</a:t>
            </a:r>
            <a:r>
              <a:rPr lang="el-GR" sz="1800" dirty="0" smtClean="0">
                <a:latin typeface="Times New Roman"/>
                <a:cs typeface="Times New Roman"/>
              </a:rPr>
              <a:t>, οπότε για να περαστεί στην </a:t>
            </a:r>
            <a:r>
              <a:rPr lang="en-US" sz="1800" dirty="0" smtClean="0">
                <a:latin typeface="Times New Roman"/>
                <a:cs typeface="Times New Roman"/>
              </a:rPr>
              <a:t>B</a:t>
            </a:r>
            <a:r>
              <a:rPr lang="el-GR" sz="1800" dirty="0" smtClean="0">
                <a:latin typeface="Times New Roman"/>
                <a:cs typeface="Times New Roman"/>
              </a:rPr>
              <a:t> βάλαμε την γραμμή που αντιγράφει το </a:t>
            </a:r>
            <a:r>
              <a:rPr lang="en-US" sz="1800" dirty="0" smtClean="0">
                <a:latin typeface="Times New Roman"/>
                <a:cs typeface="Times New Roman"/>
              </a:rPr>
              <a:t>$a0 </a:t>
            </a:r>
            <a:r>
              <a:rPr lang="el-GR" sz="1800" dirty="0" smtClean="0">
                <a:latin typeface="Times New Roman"/>
                <a:cs typeface="Times New Roman"/>
              </a:rPr>
              <a:t>στο</a:t>
            </a:r>
            <a:r>
              <a:rPr lang="en-US" sz="1800" dirty="0" smtClean="0">
                <a:latin typeface="Times New Roman"/>
                <a:cs typeface="Times New Roman"/>
              </a:rPr>
              <a:t> $a0, </a:t>
            </a:r>
            <a:r>
              <a:rPr lang="el-GR" sz="1800" dirty="0" smtClean="0">
                <a:latin typeface="Times New Roman"/>
                <a:cs typeface="Times New Roman"/>
              </a:rPr>
              <a:t>το οποίο προφανώς είναι περιττό</a:t>
            </a:r>
          </a:p>
          <a:p>
            <a:pPr marL="0" indent="0">
              <a:spcBef>
                <a:spcPts val="10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Κατόπιν, καλούμε την Β η οποία επιστρέφει το αποτέλεσμα της στον</a:t>
            </a:r>
            <a:r>
              <a:rPr lang="en-US" sz="1800" dirty="0" smtClean="0">
                <a:latin typeface="Times New Roman"/>
                <a:cs typeface="Times New Roman"/>
              </a:rPr>
              <a:t> $v0</a:t>
            </a:r>
          </a:p>
          <a:p>
            <a:pPr marL="0" indent="0">
              <a:spcBef>
                <a:spcPts val="10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Ακολούθως προσθέτουμε το αποτέλεσμα με το $</a:t>
            </a:r>
            <a:r>
              <a:rPr lang="en-US" sz="1800" dirty="0" smtClean="0">
                <a:latin typeface="Times New Roman"/>
                <a:cs typeface="Times New Roman"/>
              </a:rPr>
              <a:t>a0</a:t>
            </a:r>
            <a:r>
              <a:rPr lang="el-GR" sz="1800" dirty="0" smtClean="0">
                <a:latin typeface="Times New Roman"/>
                <a:cs typeface="Times New Roman"/>
              </a:rPr>
              <a:t> και βάζουμε το αποτέλεσμα στον $</a:t>
            </a:r>
            <a:r>
              <a:rPr lang="en-US" sz="1800" dirty="0" smtClean="0">
                <a:latin typeface="Times New Roman"/>
                <a:cs typeface="Times New Roman"/>
              </a:rPr>
              <a:t>v0</a:t>
            </a:r>
            <a:endParaRPr lang="el-GR" sz="1800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10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κλήση </a:t>
            </a:r>
            <a:r>
              <a:rPr lang="en-US" sz="1800" dirty="0" smtClean="0">
                <a:latin typeface="Times New Roman"/>
                <a:cs typeface="Times New Roman"/>
              </a:rPr>
              <a:t>A(10)</a:t>
            </a:r>
            <a:r>
              <a:rPr lang="el-GR" sz="1800" dirty="0" smtClean="0">
                <a:latin typeface="Times New Roman"/>
                <a:cs typeface="Times New Roman"/>
              </a:rPr>
              <a:t> καλεί την Β(10) η οποία επιστρέφει το 15, η Α προσθέτει το 10 και επιστρέ</a:t>
            </a:r>
            <a:r>
              <a:rPr lang="el-GR" sz="1800" dirty="0">
                <a:latin typeface="Times New Roman"/>
                <a:cs typeface="Times New Roman"/>
              </a:rPr>
              <a:t>φ</a:t>
            </a:r>
            <a:r>
              <a:rPr lang="el-GR" sz="1800" dirty="0" smtClean="0">
                <a:latin typeface="Times New Roman"/>
                <a:cs typeface="Times New Roman"/>
              </a:rPr>
              <a:t>ει 25</a:t>
            </a:r>
            <a:endParaRPr lang="el-GR" sz="1800" dirty="0">
              <a:latin typeface="Times New Roman"/>
              <a:cs typeface="Times New Roman"/>
            </a:endParaRPr>
          </a:p>
          <a:p>
            <a:pPr marL="0" indent="0">
              <a:spcBef>
                <a:spcPts val="1032"/>
              </a:spcBef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Ο κώδικας είναι φαινομενικά σωστός</a:t>
            </a:r>
            <a:endParaRPr lang="el-GR" sz="18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60032" y="4869160"/>
            <a:ext cx="410445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Τι θα γίνει αν αλλάξω λίγο την Β;</a:t>
            </a:r>
            <a:endParaRPr lang="en-US" sz="1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420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4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Προσπάθεια Δεύτερη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8024" y="2060848"/>
            <a:ext cx="4176464" cy="3096344"/>
          </a:xfrm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Α:</a:t>
            </a:r>
            <a:r>
              <a:rPr lang="el-GR" sz="1800" dirty="0">
                <a:latin typeface="Courier"/>
                <a:cs typeface="Courier"/>
              </a:rPr>
              <a:t>	mov $a0, $a0 // </a:t>
            </a:r>
            <a:r>
              <a:rPr lang="el-GR" sz="1800" dirty="0" smtClean="0">
                <a:latin typeface="Arial"/>
                <a:cs typeface="Arial"/>
              </a:rPr>
              <a:t>περιττό</a:t>
            </a:r>
            <a:r>
              <a:rPr lang="el-GR" sz="1800" dirty="0">
                <a:latin typeface="Courier"/>
                <a:cs typeface="Courier"/>
              </a:rPr>
              <a:t>!</a:t>
            </a: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jal 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l-GR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add $v0, $v0, $a0</a:t>
            </a: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jr $ra</a:t>
            </a:r>
          </a:p>
          <a:p>
            <a:pPr marL="0" indent="0">
              <a:buNone/>
            </a:pPr>
            <a:endParaRPr lang="el-GR" sz="105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Β:</a:t>
            </a:r>
            <a:r>
              <a:rPr lang="el-GR" sz="1800" dirty="0">
                <a:latin typeface="Courier"/>
                <a:cs typeface="Courier"/>
              </a:rPr>
              <a:t>	</a:t>
            </a:r>
            <a:r>
              <a:rPr lang="is-IS" sz="1800" dirty="0">
                <a:latin typeface="Courier"/>
                <a:cs typeface="Courier"/>
              </a:rPr>
              <a:t>addi $a0, $a0, </a:t>
            </a:r>
            <a:r>
              <a:rPr lang="el-GR" sz="1800" dirty="0" smtClean="0">
                <a:latin typeface="Courier"/>
                <a:cs typeface="Courier"/>
              </a:rPr>
              <a:t>5</a:t>
            </a:r>
            <a:endParaRPr lang="is-I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1800" dirty="0">
                <a:latin typeface="Courier"/>
                <a:cs typeface="Courier"/>
              </a:rPr>
              <a:t>	mov	$v0, $a0</a:t>
            </a: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	jr </a:t>
            </a:r>
            <a:r>
              <a:rPr lang="el-GR" sz="1800" dirty="0">
                <a:latin typeface="Courier"/>
                <a:cs typeface="Courier"/>
              </a:rPr>
              <a:t>$ra</a:t>
            </a:r>
          </a:p>
          <a:p>
            <a:pPr marL="0" indent="0">
              <a:buNone/>
            </a:pPr>
            <a:endParaRPr lang="el-GR" sz="1800" dirty="0" smtClean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5536" y="1052736"/>
            <a:ext cx="446449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Β άλλαξε λίγο: πρώτα γίνεται η αύξηση στον </a:t>
            </a:r>
            <a:r>
              <a:rPr lang="en-US" sz="1800" dirty="0" smtClean="0">
                <a:latin typeface="Times New Roman"/>
                <a:cs typeface="Times New Roman"/>
              </a:rPr>
              <a:t>$a0 </a:t>
            </a:r>
            <a:r>
              <a:rPr lang="el-GR" sz="1800" dirty="0" smtClean="0">
                <a:latin typeface="Times New Roman"/>
                <a:cs typeface="Times New Roman"/>
              </a:rPr>
              <a:t>και μετά η αντιγραφή του αποτελέσματος στον </a:t>
            </a:r>
            <a:r>
              <a:rPr lang="en-US" sz="1800" dirty="0" smtClean="0">
                <a:latin typeface="Times New Roman"/>
                <a:cs typeface="Times New Roman"/>
              </a:rPr>
              <a:t>$v0.</a:t>
            </a:r>
            <a:endParaRPr lang="el-GR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Ο κώδικας της Β είναι σωστός!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endParaRPr lang="en-US" sz="105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Αλλά υπάρχουν προβλήματα: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/>
                <a:cs typeface="Times New Roman"/>
              </a:rPr>
              <a:t>1) </a:t>
            </a:r>
            <a:r>
              <a:rPr lang="el-GR" sz="1800" dirty="0" smtClean="0">
                <a:latin typeface="Times New Roman"/>
                <a:cs typeface="Times New Roman"/>
              </a:rPr>
              <a:t>Η κλήση </a:t>
            </a:r>
            <a:r>
              <a:rPr lang="en-US" sz="1800" dirty="0" smtClean="0">
                <a:latin typeface="Times New Roman"/>
                <a:cs typeface="Times New Roman"/>
              </a:rPr>
              <a:t>A(10)</a:t>
            </a:r>
            <a:r>
              <a:rPr lang="el-GR" sz="1800" dirty="0" smtClean="0">
                <a:latin typeface="Times New Roman"/>
                <a:cs typeface="Times New Roman"/>
              </a:rPr>
              <a:t> καλεί την Β(10) η οποία επιστρέφει το 15, η Α προσθέτει το </a:t>
            </a:r>
            <a:r>
              <a:rPr lang="en-US" sz="1800" b="1" dirty="0" smtClean="0">
                <a:latin typeface="Times New Roman"/>
                <a:cs typeface="Times New Roman"/>
              </a:rPr>
              <a:t>15 </a:t>
            </a:r>
            <a:r>
              <a:rPr lang="el-GR" sz="1800" dirty="0" smtClean="0">
                <a:latin typeface="Times New Roman"/>
                <a:cs typeface="Times New Roman"/>
              </a:rPr>
              <a:t>και </a:t>
            </a:r>
            <a:r>
              <a:rPr lang="el-GR" sz="1800" dirty="0">
                <a:cs typeface="Times New Roman"/>
              </a:rPr>
              <a:t>υπολογίζει το 30 το οποίο και επιστρέφει η Α</a:t>
            </a:r>
            <a:r>
              <a:rPr lang="el-GR" sz="1800" dirty="0" smtClean="0">
                <a:latin typeface="Times New Roman"/>
                <a:cs typeface="Times New Roman"/>
              </a:rPr>
              <a:t>.</a:t>
            </a:r>
            <a:r>
              <a:rPr lang="el-GR" sz="1800" dirty="0" smtClean="0">
                <a:cs typeface="Times New Roman"/>
              </a:rPr>
              <a:t> </a:t>
            </a:r>
          </a:p>
          <a:p>
            <a:pPr marL="0" indent="0">
              <a:buFontTx/>
              <a:buNone/>
            </a:pPr>
            <a:endParaRPr lang="el-GR" sz="1800" dirty="0"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>
                <a:cs typeface="Times New Roman"/>
              </a:rPr>
              <a:t>2) Το ίδιο συμβαίνει και για τον </a:t>
            </a:r>
            <a:r>
              <a:rPr lang="en-US" sz="1800" dirty="0">
                <a:cs typeface="Times New Roman"/>
              </a:rPr>
              <a:t>$</a:t>
            </a:r>
            <a:r>
              <a:rPr lang="en-US" sz="1800" dirty="0" err="1">
                <a:cs typeface="Times New Roman"/>
              </a:rPr>
              <a:t>ra</a:t>
            </a:r>
            <a:r>
              <a:rPr lang="en-US" sz="1800" dirty="0" smtClean="0">
                <a:cs typeface="Times New Roman"/>
              </a:rPr>
              <a:t>! </a:t>
            </a:r>
            <a:r>
              <a:rPr lang="el-GR" sz="1800" dirty="0" smtClean="0">
                <a:cs typeface="Times New Roman"/>
              </a:rPr>
              <a:t>Το </a:t>
            </a:r>
            <a:r>
              <a:rPr lang="en-US" sz="1800" dirty="0" smtClean="0">
                <a:cs typeface="Times New Roman"/>
              </a:rPr>
              <a:t>$</a:t>
            </a:r>
            <a:r>
              <a:rPr lang="en-US" sz="1800" dirty="0" err="1" smtClean="0">
                <a:cs typeface="Times New Roman"/>
              </a:rPr>
              <a:t>ra</a:t>
            </a:r>
            <a:r>
              <a:rPr lang="en-US" sz="1800" dirty="0" smtClean="0">
                <a:cs typeface="Times New Roman"/>
              </a:rPr>
              <a:t> </a:t>
            </a:r>
            <a:r>
              <a:rPr lang="el-GR" sz="1800" dirty="0" smtClean="0">
                <a:cs typeface="Times New Roman"/>
              </a:rPr>
              <a:t>στην Α δείχνει π.χ. </a:t>
            </a:r>
            <a:r>
              <a:rPr lang="el-GR" sz="1800" dirty="0">
                <a:cs typeface="Times New Roman"/>
              </a:rPr>
              <a:t>σ</a:t>
            </a:r>
            <a:r>
              <a:rPr lang="el-GR" sz="1800" dirty="0" smtClean="0">
                <a:cs typeface="Times New Roman"/>
              </a:rPr>
              <a:t>την </a:t>
            </a:r>
            <a:r>
              <a:rPr lang="en-US" sz="1800" dirty="0" smtClean="0">
                <a:cs typeface="Times New Roman"/>
              </a:rPr>
              <a:t>main</a:t>
            </a:r>
            <a:r>
              <a:rPr lang="el-GR" sz="1800" dirty="0" smtClean="0">
                <a:cs typeface="Times New Roman"/>
              </a:rPr>
              <a:t> από όπου </a:t>
            </a:r>
            <a:r>
              <a:rPr lang="el-GR" sz="1800" dirty="0" smtClean="0">
                <a:cs typeface="Times New Roman"/>
              </a:rPr>
              <a:t>κλ</a:t>
            </a:r>
            <a:r>
              <a:rPr lang="el-GR" sz="1800" dirty="0" smtClean="0">
                <a:cs typeface="Times New Roman"/>
              </a:rPr>
              <a:t>ήθ</a:t>
            </a:r>
            <a:r>
              <a:rPr lang="el-GR" sz="1800" dirty="0" smtClean="0">
                <a:cs typeface="Times New Roman"/>
              </a:rPr>
              <a:t>ηκε</a:t>
            </a:r>
            <a:r>
              <a:rPr lang="el-GR" sz="1800" dirty="0" smtClean="0">
                <a:cs typeface="Times New Roman"/>
              </a:rPr>
              <a:t>. Μετά την κλήση Β αλλάζει ώστε να δείχνει στην 3</a:t>
            </a:r>
            <a:r>
              <a:rPr lang="el-GR" sz="1800" baseline="30000" dirty="0" smtClean="0">
                <a:cs typeface="Times New Roman"/>
              </a:rPr>
              <a:t>η</a:t>
            </a:r>
            <a:r>
              <a:rPr lang="el-GR" sz="1800" dirty="0" smtClean="0">
                <a:cs typeface="Times New Roman"/>
              </a:rPr>
              <a:t> εντολή της Α. Η Β επιστρέφει σωστά, αλλά το </a:t>
            </a:r>
            <a:r>
              <a:rPr lang="en-US" sz="1800" dirty="0" err="1" smtClean="0">
                <a:cs typeface="Times New Roman"/>
              </a:rPr>
              <a:t>jr</a:t>
            </a:r>
            <a:r>
              <a:rPr lang="en-US" sz="1800" dirty="0" smtClean="0">
                <a:cs typeface="Times New Roman"/>
              </a:rPr>
              <a:t> $</a:t>
            </a:r>
            <a:r>
              <a:rPr lang="en-US" sz="1800" dirty="0" err="1" smtClean="0">
                <a:cs typeface="Times New Roman"/>
              </a:rPr>
              <a:t>ra</a:t>
            </a:r>
            <a:r>
              <a:rPr lang="en-US" sz="1800" dirty="0" smtClean="0">
                <a:cs typeface="Times New Roman"/>
              </a:rPr>
              <a:t> </a:t>
            </a:r>
            <a:r>
              <a:rPr lang="el-GR" sz="1800" dirty="0" smtClean="0">
                <a:cs typeface="Times New Roman"/>
              </a:rPr>
              <a:t>της Α </a:t>
            </a:r>
            <a:r>
              <a:rPr lang="el-GR" sz="1800" b="1" dirty="0" smtClean="0">
                <a:cs typeface="Times New Roman"/>
              </a:rPr>
              <a:t>δεν </a:t>
            </a:r>
            <a:r>
              <a:rPr lang="el-GR" sz="1800" dirty="0" smtClean="0">
                <a:cs typeface="Times New Roman"/>
              </a:rPr>
              <a:t>επιστρέφει στην </a:t>
            </a:r>
            <a:r>
              <a:rPr lang="en-US" sz="1800" dirty="0" smtClean="0">
                <a:cs typeface="Times New Roman"/>
              </a:rPr>
              <a:t>main </a:t>
            </a:r>
            <a:r>
              <a:rPr lang="el-GR" sz="1800" dirty="0" smtClean="0">
                <a:cs typeface="Times New Roman"/>
              </a:rPr>
              <a:t>αλλά στην ίδια την Α.</a:t>
            </a:r>
            <a:endParaRPr lang="en-US" sz="1800" dirty="0">
              <a:cs typeface="Times New Roman"/>
            </a:endParaRPr>
          </a:p>
          <a:p>
            <a:pPr marL="0" indent="0">
              <a:buFontTx/>
              <a:buNone/>
            </a:pPr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60032" y="4509120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1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240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5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Προσπάθεια Τρίτη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8024" y="1988840"/>
            <a:ext cx="4176464" cy="3096344"/>
          </a:xfrm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Α:</a:t>
            </a:r>
            <a:r>
              <a:rPr lang="en-US" sz="1800" dirty="0" smtClean="0">
                <a:latin typeface="Courier"/>
                <a:cs typeface="Courier"/>
              </a:rPr>
              <a:t>	SAVE $a0, 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LOCATION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jal 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RESTORE $</a:t>
            </a:r>
            <a:r>
              <a:rPr lang="en-US" sz="1800" dirty="0">
                <a:latin typeface="Courier"/>
                <a:cs typeface="Courier"/>
              </a:rPr>
              <a:t>a0, 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LOCATION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add $v0, $v0, $a0</a:t>
            </a: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jr $ra</a:t>
            </a:r>
          </a:p>
          <a:p>
            <a:pPr marL="0" indent="0">
              <a:buNone/>
            </a:pPr>
            <a:endParaRPr lang="el-GR" sz="105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Β:</a:t>
            </a:r>
            <a:r>
              <a:rPr lang="el-GR" sz="1800" dirty="0">
                <a:latin typeface="Courier"/>
                <a:cs typeface="Courier"/>
              </a:rPr>
              <a:t>	</a:t>
            </a:r>
            <a:r>
              <a:rPr lang="is-IS" sz="1800" dirty="0">
                <a:latin typeface="Courier"/>
                <a:cs typeface="Courier"/>
              </a:rPr>
              <a:t>addi $a0, $a0, </a:t>
            </a:r>
            <a:r>
              <a:rPr lang="el-GR" sz="1800" dirty="0" smtClean="0">
                <a:latin typeface="Courier"/>
                <a:cs typeface="Courier"/>
              </a:rPr>
              <a:t>5</a:t>
            </a:r>
            <a:endParaRPr lang="is-I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1800" dirty="0">
                <a:latin typeface="Courier"/>
                <a:cs typeface="Courier"/>
              </a:rPr>
              <a:t>	mov	$v0, $a0</a:t>
            </a: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	jr </a:t>
            </a:r>
            <a:r>
              <a:rPr lang="el-GR" sz="1800" dirty="0">
                <a:latin typeface="Courier"/>
                <a:cs typeface="Courier"/>
              </a:rPr>
              <a:t>$ra</a:t>
            </a:r>
          </a:p>
          <a:p>
            <a:pPr marL="0" indent="0">
              <a:buNone/>
            </a:pPr>
            <a:endParaRPr lang="el-GR" sz="1800" dirty="0" smtClean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1520" y="1052736"/>
            <a:ext cx="460851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</a:t>
            </a:r>
            <a:r>
              <a:rPr lang="en-US" sz="1800" dirty="0" smtClean="0">
                <a:latin typeface="Times New Roman"/>
                <a:cs typeface="Times New Roman"/>
              </a:rPr>
              <a:t>A</a:t>
            </a:r>
            <a:r>
              <a:rPr lang="el-GR" sz="1800" dirty="0" smtClean="0">
                <a:latin typeface="Times New Roman"/>
                <a:cs typeface="Times New Roman"/>
              </a:rPr>
              <a:t> δημιουργεί ένα αντίγραφο του </a:t>
            </a:r>
            <a:r>
              <a:rPr lang="en-US" sz="1800" dirty="0" smtClean="0">
                <a:latin typeface="Times New Roman"/>
                <a:cs typeface="Times New Roman"/>
              </a:rPr>
              <a:t>$a0 </a:t>
            </a:r>
            <a:r>
              <a:rPr lang="el-GR" sz="1800" dirty="0" smtClean="0">
                <a:latin typeface="Times New Roman"/>
                <a:cs typeface="Times New Roman"/>
              </a:rPr>
              <a:t>σε ένα </a:t>
            </a:r>
            <a:r>
              <a:rPr lang="el-GR" sz="1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μπλε </a:t>
            </a:r>
            <a:r>
              <a:rPr lang="el-GR" sz="1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κουτ</a:t>
            </a:r>
            <a:r>
              <a:rPr lang="el-GR" sz="1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ί</a:t>
            </a:r>
            <a:r>
              <a:rPr lang="el-GR" sz="1800" dirty="0" smtClean="0">
                <a:latin typeface="Times New Roman"/>
                <a:cs typeface="Times New Roman"/>
              </a:rPr>
              <a:t>. </a:t>
            </a:r>
            <a:r>
              <a:rPr lang="el-GR" sz="1800" dirty="0" smtClean="0">
                <a:latin typeface="Times New Roman"/>
                <a:cs typeface="Times New Roman"/>
              </a:rPr>
              <a:t>Κατόπιν καλεί την Β η οποία αλλάζει την τιμή του </a:t>
            </a:r>
            <a:r>
              <a:rPr lang="en-US" sz="1800" dirty="0" smtClean="0">
                <a:latin typeface="Times New Roman"/>
                <a:cs typeface="Times New Roman"/>
              </a:rPr>
              <a:t>$a0 </a:t>
            </a:r>
            <a:r>
              <a:rPr lang="el-GR" sz="1800" dirty="0" smtClean="0">
                <a:latin typeface="Times New Roman"/>
                <a:cs typeface="Times New Roman"/>
              </a:rPr>
              <a:t>και επιστρέφει το αποτέλεσμα της </a:t>
            </a:r>
            <a:r>
              <a:rPr lang="en-US" sz="1800" dirty="0" smtClean="0">
                <a:latin typeface="Times New Roman"/>
                <a:cs typeface="Times New Roman"/>
              </a:rPr>
              <a:t>(15</a:t>
            </a:r>
            <a:r>
              <a:rPr lang="el-GR" sz="1800" dirty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στην περίπτωση της κλήσης Α(10)) στον </a:t>
            </a:r>
            <a:r>
              <a:rPr lang="en-US" sz="1800" dirty="0" smtClean="0">
                <a:latin typeface="Times New Roman"/>
                <a:cs typeface="Times New Roman"/>
              </a:rPr>
              <a:t>$v0</a:t>
            </a:r>
            <a:r>
              <a:rPr lang="el-GR" sz="1800" dirty="0" smtClean="0">
                <a:latin typeface="Times New Roman"/>
                <a:cs typeface="Times New Roman"/>
              </a:rPr>
              <a:t> και επιστρέφει στην Α</a:t>
            </a:r>
            <a:r>
              <a:rPr lang="en-US" sz="1800" dirty="0" smtClean="0">
                <a:latin typeface="Times New Roman"/>
                <a:cs typeface="Times New Roman"/>
              </a:rPr>
              <a:t>.</a:t>
            </a:r>
            <a:endParaRPr lang="el-GR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Α επαναφέρει την παλιά τιμή του </a:t>
            </a:r>
            <a:r>
              <a:rPr lang="en-US" sz="1800" dirty="0" smtClean="0">
                <a:latin typeface="Times New Roman"/>
                <a:cs typeface="Times New Roman"/>
              </a:rPr>
              <a:t>$a0 (10) </a:t>
            </a:r>
            <a:r>
              <a:rPr lang="el-GR" sz="1800" dirty="0" smtClean="0">
                <a:latin typeface="Times New Roman"/>
                <a:cs typeface="Times New Roman"/>
              </a:rPr>
              <a:t>από το </a:t>
            </a:r>
            <a:r>
              <a:rPr lang="el-GR" sz="1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μπλε </a:t>
            </a:r>
            <a:r>
              <a:rPr lang="el-GR" sz="1800" b="1" dirty="0">
                <a:solidFill>
                  <a:srgbClr val="0000FF"/>
                </a:solidFill>
                <a:cs typeface="Times New Roman"/>
              </a:rPr>
              <a:t>κουτί</a:t>
            </a:r>
            <a:r>
              <a:rPr lang="el-GR" sz="1800" dirty="0" smtClean="0">
                <a:latin typeface="Times New Roman"/>
                <a:cs typeface="Times New Roman"/>
              </a:rPr>
              <a:t>, </a:t>
            </a:r>
            <a:r>
              <a:rPr lang="el-GR" sz="1800" dirty="0" smtClean="0">
                <a:latin typeface="Times New Roman"/>
                <a:cs typeface="Times New Roman"/>
              </a:rPr>
              <a:t>και τώρα η πρόσθεση είναι σωστή και υπολογίζει 15 + 10 = 25 το οποίο και γράφεται στον</a:t>
            </a:r>
            <a:r>
              <a:rPr lang="en-US" sz="1800" dirty="0" smtClean="0">
                <a:latin typeface="Times New Roman"/>
                <a:cs typeface="Times New Roman"/>
              </a:rPr>
              <a:t> $v0.</a:t>
            </a:r>
            <a:r>
              <a:rPr lang="el-GR" sz="1800" dirty="0" smtClean="0">
                <a:latin typeface="Times New Roman"/>
                <a:cs typeface="Times New Roman"/>
              </a:rPr>
              <a:t> </a:t>
            </a:r>
          </a:p>
          <a:p>
            <a:pPr marL="0" indent="0">
              <a:buFontTx/>
              <a:buNone/>
            </a:pPr>
            <a:endParaRPr lang="el-GR" sz="18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Ο κώδικας της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l-GR" sz="1800" dirty="0" smtClean="0">
                <a:latin typeface="Times New Roman"/>
                <a:cs typeface="Times New Roman"/>
              </a:rPr>
              <a:t>υπολογίζει πλέον το σωστό αποτέλεσμα ανεξάρτητα πως θα γραφτεί η Β!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endParaRPr lang="en-US" sz="105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Το </a:t>
            </a:r>
            <a:r>
              <a:rPr lang="en-US" sz="1800" dirty="0" smtClean="0">
                <a:latin typeface="Times New Roman"/>
                <a:cs typeface="Times New Roman"/>
              </a:rPr>
              <a:t>SAVE</a:t>
            </a:r>
            <a:r>
              <a:rPr lang="el-GR" sz="1800" dirty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γίνεται πριν την κλήση της συνάρτησης που φοβόμαστε</a:t>
            </a: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Το </a:t>
            </a:r>
            <a:r>
              <a:rPr lang="en-US" sz="1800" dirty="0" smtClean="0">
                <a:latin typeface="Times New Roman"/>
                <a:cs typeface="Times New Roman"/>
              </a:rPr>
              <a:t>RESTORE </a:t>
            </a:r>
            <a:r>
              <a:rPr lang="el-GR" sz="1800" dirty="0" smtClean="0">
                <a:latin typeface="Times New Roman"/>
                <a:cs typeface="Times New Roman"/>
              </a:rPr>
              <a:t>γίνεται μετά την κλήση και πριν την χρήση του καταχωρητή που χρειαζόμαστε</a:t>
            </a:r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60032" y="4509120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1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927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6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Προσπάθεια Τρίτη++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8024" y="1700808"/>
            <a:ext cx="4176464" cy="3672408"/>
          </a:xfrm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Α: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>
                <a:latin typeface="Courier"/>
                <a:cs typeface="Courier"/>
              </a:rPr>
              <a:t>SAVE 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LOCATION-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ra</a:t>
            </a:r>
            <a:endParaRPr lang="en-US" sz="1800" dirty="0" smtClean="0">
              <a:solidFill>
                <a:srgbClr val="FF790B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SAVE $a0, 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LOCATION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jal 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RESTORE $</a:t>
            </a:r>
            <a:r>
              <a:rPr lang="en-US" sz="1800" dirty="0">
                <a:latin typeface="Courier"/>
                <a:cs typeface="Courier"/>
              </a:rPr>
              <a:t>a0, 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LOCATION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add $v0, $v0, $a0</a:t>
            </a:r>
          </a:p>
          <a:p>
            <a:pPr marL="0" indent="0">
              <a:buNone/>
            </a:pPr>
            <a:r>
              <a:rPr lang="is-IS" sz="1800" dirty="0">
                <a:latin typeface="Courier"/>
                <a:cs typeface="Courier"/>
              </a:rPr>
              <a:t>	</a:t>
            </a:r>
            <a:r>
              <a:rPr lang="en-US" sz="1800" dirty="0">
                <a:latin typeface="Courier"/>
                <a:cs typeface="Courier"/>
              </a:rPr>
              <a:t>RESTORE $</a:t>
            </a:r>
            <a:r>
              <a:rPr lang="en-US" sz="1800" dirty="0" err="1">
                <a:latin typeface="Courier"/>
                <a:cs typeface="Courier"/>
              </a:rPr>
              <a:t>ra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b="1" u="sng" dirty="0">
                <a:solidFill>
                  <a:srgbClr val="FF790B"/>
                </a:solidFill>
                <a:latin typeface="Courier"/>
                <a:cs typeface="Courier"/>
              </a:rPr>
              <a:t>LOCATION-</a:t>
            </a:r>
            <a:r>
              <a:rPr lang="en-US" sz="1800" b="1" u="sng" dirty="0" err="1">
                <a:solidFill>
                  <a:srgbClr val="FF790B"/>
                </a:solidFill>
                <a:latin typeface="Courier"/>
                <a:cs typeface="Courier"/>
              </a:rPr>
              <a:t>ra</a:t>
            </a:r>
            <a:endParaRPr lang="is-IS" sz="1800" dirty="0">
              <a:solidFill>
                <a:srgbClr val="FF790B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jr $ra</a:t>
            </a:r>
          </a:p>
          <a:p>
            <a:pPr marL="0" indent="0">
              <a:buNone/>
            </a:pPr>
            <a:endParaRPr lang="el-GR" sz="105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Β:</a:t>
            </a:r>
            <a:r>
              <a:rPr lang="el-GR" sz="1800" dirty="0">
                <a:latin typeface="Courier"/>
                <a:cs typeface="Courier"/>
              </a:rPr>
              <a:t>	</a:t>
            </a:r>
            <a:r>
              <a:rPr lang="is-IS" sz="1800" dirty="0">
                <a:latin typeface="Courier"/>
                <a:cs typeface="Courier"/>
              </a:rPr>
              <a:t>addi $a0, $a0, </a:t>
            </a:r>
            <a:r>
              <a:rPr lang="el-GR" sz="1800" dirty="0" smtClean="0">
                <a:latin typeface="Courier"/>
                <a:cs typeface="Courier"/>
              </a:rPr>
              <a:t>5</a:t>
            </a:r>
            <a:endParaRPr lang="is-I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1800" dirty="0">
                <a:latin typeface="Courier"/>
                <a:cs typeface="Courier"/>
              </a:rPr>
              <a:t>	mov	$v0, $</a:t>
            </a:r>
            <a:r>
              <a:rPr lang="is-IS" sz="1800" dirty="0" smtClean="0">
                <a:latin typeface="Courier"/>
                <a:cs typeface="Courier"/>
              </a:rPr>
              <a:t>a0</a:t>
            </a: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	jr </a:t>
            </a:r>
            <a:r>
              <a:rPr lang="el-GR" sz="1800" dirty="0">
                <a:latin typeface="Courier"/>
                <a:cs typeface="Courier"/>
              </a:rPr>
              <a:t>$ra</a:t>
            </a:r>
          </a:p>
          <a:p>
            <a:pPr marL="0" indent="0">
              <a:buNone/>
            </a:pPr>
            <a:endParaRPr lang="el-GR" sz="1800" dirty="0" smtClean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1520" y="1052736"/>
            <a:ext cx="460851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Το ίδιο πρέπει να γίνει και για τον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ra</a:t>
            </a:r>
            <a:r>
              <a:rPr lang="en-US" sz="1800" dirty="0" smtClean="0">
                <a:latin typeface="Times New Roman"/>
                <a:cs typeface="Times New Roman"/>
              </a:rPr>
              <a:t>!!!</a:t>
            </a:r>
          </a:p>
          <a:p>
            <a:pPr marL="0" indent="0">
              <a:buFontTx/>
              <a:buNone/>
            </a:pPr>
            <a:endParaRPr lang="en-US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Σε ένα άλλο </a:t>
            </a:r>
            <a:r>
              <a:rPr lang="el-GR" sz="1800" b="1" dirty="0">
                <a:solidFill>
                  <a:srgbClr val="FF790B"/>
                </a:solidFill>
                <a:cs typeface="Times New Roman"/>
              </a:rPr>
              <a:t>πορτοκαλί </a:t>
            </a:r>
            <a:r>
              <a:rPr lang="el-GR" sz="1800" b="1" dirty="0" smtClean="0">
                <a:solidFill>
                  <a:srgbClr val="FF790B"/>
                </a:solidFill>
                <a:cs typeface="Times New Roman"/>
              </a:rPr>
              <a:t>κουτ</a:t>
            </a:r>
            <a:r>
              <a:rPr lang="el-GR" sz="1800" b="1" dirty="0" smtClean="0">
                <a:solidFill>
                  <a:srgbClr val="FF790B"/>
                </a:solidFill>
                <a:cs typeface="Times New Roman"/>
              </a:rPr>
              <a:t>ί</a:t>
            </a:r>
            <a:r>
              <a:rPr lang="el-GR" sz="1800" b="1" dirty="0" smtClean="0">
                <a:solidFill>
                  <a:srgbClr val="FF790B"/>
                </a:solidFill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η </a:t>
            </a:r>
            <a:r>
              <a:rPr lang="en-US" sz="1800" dirty="0" smtClean="0">
                <a:latin typeface="Times New Roman"/>
                <a:cs typeface="Times New Roman"/>
              </a:rPr>
              <a:t>A</a:t>
            </a:r>
            <a:r>
              <a:rPr lang="el-GR" sz="1800" dirty="0" smtClean="0">
                <a:latin typeface="Times New Roman"/>
                <a:cs typeface="Times New Roman"/>
              </a:rPr>
              <a:t> δημιουργεί ένα αντίγραφο του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ra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Times New Roman"/>
                <a:cs typeface="Times New Roman"/>
              </a:rPr>
              <a:t>H A </a:t>
            </a:r>
            <a:r>
              <a:rPr lang="el-GR" sz="1800" dirty="0" smtClean="0">
                <a:latin typeface="Times New Roman"/>
                <a:cs typeface="Times New Roman"/>
              </a:rPr>
              <a:t>καλεί όποια συνάρτηση χρειάζεται (την Β στο συγκεκριμένο παράδειγμα)</a:t>
            </a: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Α επαναφέρει την παλιά τιμή του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ra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από το </a:t>
            </a:r>
            <a:r>
              <a:rPr lang="el-GR" sz="1800" b="1" dirty="0" smtClean="0">
                <a:solidFill>
                  <a:srgbClr val="FF790B"/>
                </a:solidFill>
                <a:latin typeface="Times New Roman"/>
                <a:cs typeface="Times New Roman"/>
              </a:rPr>
              <a:t>πορτοκαλί </a:t>
            </a:r>
            <a:r>
              <a:rPr lang="el-GR" sz="1800" b="1" dirty="0" smtClean="0">
                <a:solidFill>
                  <a:srgbClr val="FF790B"/>
                </a:solidFill>
                <a:latin typeface="Times New Roman"/>
                <a:cs typeface="Times New Roman"/>
              </a:rPr>
              <a:t>κουτ</a:t>
            </a:r>
            <a:r>
              <a:rPr lang="el-GR" sz="1800" b="1" dirty="0" smtClean="0">
                <a:solidFill>
                  <a:srgbClr val="FF790B"/>
                </a:solidFill>
                <a:latin typeface="Times New Roman"/>
                <a:cs typeface="Times New Roman"/>
              </a:rPr>
              <a:t>ί</a:t>
            </a:r>
            <a:r>
              <a:rPr lang="el-GR" sz="1800" dirty="0" smtClean="0">
                <a:latin typeface="Times New Roman"/>
                <a:cs typeface="Times New Roman"/>
              </a:rPr>
              <a:t>, </a:t>
            </a:r>
            <a:r>
              <a:rPr lang="el-GR" sz="1800" dirty="0" smtClean="0">
                <a:latin typeface="Times New Roman"/>
                <a:cs typeface="Times New Roman"/>
              </a:rPr>
              <a:t>και τώρα η διεύθυνση επιστροφής είναι σωστή και δείχνει σε όποιον κάλεσε την Α. </a:t>
            </a:r>
          </a:p>
          <a:p>
            <a:pPr marL="0" indent="0">
              <a:buFontTx/>
              <a:buNone/>
            </a:pPr>
            <a:endParaRPr lang="el-GR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Τώρα πια ο κώδικας της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l-GR" sz="1800" dirty="0" smtClean="0">
                <a:latin typeface="Times New Roman"/>
                <a:cs typeface="Times New Roman"/>
              </a:rPr>
              <a:t>λειτουργεί σωστά υπολογίζει το σωστό αποτέλεσμα ανεξάρτητα πως θα γραφτεί η Β και επιστρέφει σωστά σε όποιον την κάλεσε!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endParaRPr lang="en-US" sz="105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60032" y="4509120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1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948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7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Εξήγηση 3</a:t>
            </a:r>
            <a:r>
              <a:rPr lang="el-GR" baseline="30000" dirty="0" smtClean="0">
                <a:latin typeface="Times New Roman" charset="0"/>
              </a:rPr>
              <a:t>ης</a:t>
            </a:r>
            <a:r>
              <a:rPr lang="el-GR" dirty="0" smtClean="0">
                <a:latin typeface="Times New Roman" charset="0"/>
              </a:rPr>
              <a:t> Προσπάθειας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0032" y="1340768"/>
            <a:ext cx="4176464" cy="3600400"/>
          </a:xfrm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Α: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>
                <a:latin typeface="Courier"/>
                <a:cs typeface="Courier"/>
              </a:rPr>
              <a:t>SAVE 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LOCATION-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ra</a:t>
            </a:r>
            <a:endParaRPr lang="en-US" sz="1800" dirty="0" smtClean="0">
              <a:solidFill>
                <a:srgbClr val="FF790B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SAVE $a0, 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LOCATION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jal 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RESTORE $</a:t>
            </a:r>
            <a:r>
              <a:rPr lang="en-US" sz="1800" dirty="0">
                <a:latin typeface="Courier"/>
                <a:cs typeface="Courier"/>
              </a:rPr>
              <a:t>a0, 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LOCATION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add $v0, $v0, $a0</a:t>
            </a:r>
          </a:p>
          <a:p>
            <a:pPr marL="0" indent="0">
              <a:buNone/>
            </a:pPr>
            <a:r>
              <a:rPr lang="is-IS" sz="1800" dirty="0">
                <a:latin typeface="Courier"/>
                <a:cs typeface="Courier"/>
              </a:rPr>
              <a:t>	</a:t>
            </a:r>
            <a:r>
              <a:rPr lang="en-US" sz="1800" dirty="0">
                <a:latin typeface="Courier"/>
                <a:cs typeface="Courier"/>
              </a:rPr>
              <a:t>RESTORE $</a:t>
            </a:r>
            <a:r>
              <a:rPr lang="en-US" sz="1800" dirty="0" err="1">
                <a:latin typeface="Courier"/>
                <a:cs typeface="Courier"/>
              </a:rPr>
              <a:t>ra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b="1" u="sng" dirty="0">
                <a:solidFill>
                  <a:srgbClr val="FF790B"/>
                </a:solidFill>
                <a:latin typeface="Courier"/>
                <a:cs typeface="Courier"/>
              </a:rPr>
              <a:t>LOCATION-</a:t>
            </a:r>
            <a:r>
              <a:rPr lang="en-US" sz="1800" b="1" u="sng" dirty="0" err="1">
                <a:solidFill>
                  <a:srgbClr val="FF790B"/>
                </a:solidFill>
                <a:latin typeface="Courier"/>
                <a:cs typeface="Courier"/>
              </a:rPr>
              <a:t>ra</a:t>
            </a:r>
            <a:endParaRPr lang="is-IS" sz="1800" dirty="0">
              <a:solidFill>
                <a:srgbClr val="FF790B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jr $ra</a:t>
            </a:r>
          </a:p>
          <a:p>
            <a:pPr marL="0" indent="0">
              <a:buNone/>
            </a:pPr>
            <a:endParaRPr lang="el-GR" sz="105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Β:</a:t>
            </a:r>
            <a:r>
              <a:rPr lang="el-GR" sz="1800" dirty="0">
                <a:latin typeface="Courier"/>
                <a:cs typeface="Courier"/>
              </a:rPr>
              <a:t>	</a:t>
            </a:r>
            <a:r>
              <a:rPr lang="is-IS" sz="1800" dirty="0">
                <a:latin typeface="Courier"/>
                <a:cs typeface="Courier"/>
              </a:rPr>
              <a:t>addi $a0, $a0, </a:t>
            </a:r>
            <a:r>
              <a:rPr lang="el-GR" sz="1800" dirty="0" smtClean="0">
                <a:latin typeface="Courier"/>
                <a:cs typeface="Courier"/>
              </a:rPr>
              <a:t>5</a:t>
            </a:r>
            <a:endParaRPr lang="is-I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1800" dirty="0">
                <a:latin typeface="Courier"/>
                <a:cs typeface="Courier"/>
              </a:rPr>
              <a:t>	mov	$v0, $</a:t>
            </a:r>
            <a:r>
              <a:rPr lang="is-IS" sz="1800" dirty="0" smtClean="0">
                <a:latin typeface="Courier"/>
                <a:cs typeface="Courier"/>
              </a:rPr>
              <a:t>a0</a:t>
            </a: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	jr </a:t>
            </a:r>
            <a:r>
              <a:rPr lang="el-GR" sz="1800" dirty="0">
                <a:latin typeface="Courier"/>
                <a:cs typeface="Courier"/>
              </a:rPr>
              <a:t>$ra</a:t>
            </a:r>
          </a:p>
          <a:p>
            <a:pPr marL="0" indent="0">
              <a:buNone/>
            </a:pPr>
            <a:endParaRPr lang="el-GR" sz="1800" dirty="0" smtClean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9512" y="1268760"/>
            <a:ext cx="460851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Η Α δεν γνωρίζει αν η Β όπως έχει γραφτεί θα χρησιμοποιήσει ή όχι κάποιους καταχωρητές. Δεν υπάρχει καμμία εγγύηση για κάτι τέτοιο. Όπως και να γράψω την Β είναι σωστό.</a:t>
            </a: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Συνεπώς, η Α θεωρεί ότι οτιδήποτε χρήσιμο για την ίδια (ο </a:t>
            </a:r>
            <a:r>
              <a:rPr lang="en-US" sz="1800" dirty="0" smtClean="0">
                <a:latin typeface="Times New Roman"/>
                <a:cs typeface="Times New Roman"/>
              </a:rPr>
              <a:t>$a0) </a:t>
            </a:r>
            <a:r>
              <a:rPr lang="el-GR" sz="1800" dirty="0" smtClean="0">
                <a:latin typeface="Times New Roman"/>
                <a:cs typeface="Times New Roman"/>
              </a:rPr>
              <a:t>μπορεί να καταστραφεί από την Β</a:t>
            </a:r>
            <a:r>
              <a:rPr lang="en-US" sz="1800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buFontTx/>
              <a:buNone/>
            </a:pPr>
            <a:endParaRPr lang="el-GR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Ο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ra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είναι άλλη περίπτωση: ανεξάρτητα πως θα γράψω την Β (ακόμα και για κενή Β), το </a:t>
            </a:r>
            <a:r>
              <a:rPr lang="en-US" sz="1800" dirty="0" smtClean="0">
                <a:latin typeface="Times New Roman"/>
                <a:cs typeface="Times New Roman"/>
              </a:rPr>
              <a:t>$</a:t>
            </a:r>
            <a:r>
              <a:rPr lang="en-US" sz="1800" dirty="0" err="1" smtClean="0">
                <a:latin typeface="Times New Roman"/>
                <a:cs typeface="Times New Roman"/>
              </a:rPr>
              <a:t>ra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πανωγράφεται από την ίδια την Α ότα</a:t>
            </a:r>
            <a:r>
              <a:rPr lang="el-GR" sz="1800" dirty="0">
                <a:latin typeface="Times New Roman"/>
                <a:cs typeface="Times New Roman"/>
              </a:rPr>
              <a:t>ν</a:t>
            </a:r>
            <a:r>
              <a:rPr lang="el-GR" sz="1800" dirty="0" smtClean="0">
                <a:latin typeface="Times New Roman"/>
                <a:cs typeface="Times New Roman"/>
              </a:rPr>
              <a:t> εκτελείται η εντολή </a:t>
            </a:r>
            <a:r>
              <a:rPr lang="en-US" sz="1800" dirty="0" err="1" smtClean="0">
                <a:latin typeface="Times New Roman"/>
                <a:cs typeface="Times New Roman"/>
              </a:rPr>
              <a:t>jal</a:t>
            </a:r>
            <a:r>
              <a:rPr lang="en-US" sz="1800" dirty="0" smtClean="0">
                <a:latin typeface="Times New Roman"/>
                <a:cs typeface="Times New Roman"/>
              </a:rPr>
              <a:t> B!</a:t>
            </a:r>
            <a:endParaRPr lang="el-GR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60032" y="4509120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1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787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8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Γενικός Τρόπος γραφής κώδικα</a:t>
            </a:r>
            <a:endParaRPr lang="en-GB" dirty="0">
              <a:latin typeface="Times New Roman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4176464" cy="3096344"/>
          </a:xfrm>
        </p:spPr>
        <p:txBody>
          <a:bodyPr/>
          <a:lstStyle/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Α: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>
                <a:latin typeface="Courier"/>
                <a:cs typeface="Courier"/>
              </a:rPr>
              <a:t>SAVE 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ra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b="1" u="sng" dirty="0" smtClean="0">
                <a:solidFill>
                  <a:srgbClr val="FF790B"/>
                </a:solidFill>
                <a:latin typeface="Courier"/>
                <a:cs typeface="Courier"/>
              </a:rPr>
              <a:t>LOCATION-</a:t>
            </a:r>
            <a:r>
              <a:rPr lang="en-US" sz="1800" b="1" u="sng" dirty="0" err="1" smtClean="0">
                <a:solidFill>
                  <a:srgbClr val="FF790B"/>
                </a:solidFill>
                <a:latin typeface="Courier"/>
                <a:cs typeface="Courier"/>
              </a:rPr>
              <a:t>ra</a:t>
            </a:r>
            <a:endParaRPr lang="en-US" sz="1800" dirty="0" smtClean="0">
              <a:solidFill>
                <a:srgbClr val="FF790B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l-GR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SAVE $a0, </a:t>
            </a:r>
            <a:r>
              <a:rPr lang="en-US" sz="1800" b="1" u="sng" dirty="0" smtClean="0">
                <a:solidFill>
                  <a:srgbClr val="0000FF"/>
                </a:solidFill>
                <a:latin typeface="Courier"/>
                <a:cs typeface="Courier"/>
              </a:rPr>
              <a:t>LOCATION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jal </a:t>
            </a:r>
            <a:r>
              <a:rPr lang="el-GR" sz="1800" dirty="0" smtClean="0">
                <a:latin typeface="Courier"/>
                <a:cs typeface="Courier"/>
              </a:rPr>
              <a:t>Β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RESTORE $</a:t>
            </a:r>
            <a:r>
              <a:rPr lang="en-US" sz="1800" dirty="0">
                <a:latin typeface="Courier"/>
                <a:cs typeface="Courier"/>
              </a:rPr>
              <a:t>a0, </a:t>
            </a:r>
            <a:r>
              <a:rPr lang="en-US" sz="1800" b="1" u="sng" dirty="0">
                <a:solidFill>
                  <a:srgbClr val="0000FF"/>
                </a:solidFill>
                <a:latin typeface="Courier"/>
                <a:cs typeface="Courier"/>
              </a:rPr>
              <a:t>LOCATION</a:t>
            </a:r>
            <a:endParaRPr lang="el-GR" sz="1800" b="1" u="sng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add $v0, $v0, $a0</a:t>
            </a:r>
          </a:p>
          <a:p>
            <a:pPr marL="0" indent="0">
              <a:buNone/>
            </a:pPr>
            <a:endParaRPr lang="el-G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1800" dirty="0">
                <a:latin typeface="Courier"/>
                <a:cs typeface="Courier"/>
              </a:rPr>
              <a:t>	</a:t>
            </a:r>
            <a:r>
              <a:rPr lang="en-US" sz="1800" dirty="0">
                <a:latin typeface="Courier"/>
                <a:cs typeface="Courier"/>
              </a:rPr>
              <a:t>RESTORE $</a:t>
            </a:r>
            <a:r>
              <a:rPr lang="en-US" sz="1800" dirty="0" err="1">
                <a:latin typeface="Courier"/>
                <a:cs typeface="Courier"/>
              </a:rPr>
              <a:t>ra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b="1" u="sng" dirty="0">
                <a:solidFill>
                  <a:srgbClr val="FF790B"/>
                </a:solidFill>
                <a:latin typeface="Courier"/>
                <a:cs typeface="Courier"/>
              </a:rPr>
              <a:t>LOCATION-</a:t>
            </a:r>
            <a:r>
              <a:rPr lang="en-US" sz="1800" b="1" u="sng" dirty="0" err="1">
                <a:solidFill>
                  <a:srgbClr val="FF790B"/>
                </a:solidFill>
                <a:latin typeface="Courier"/>
                <a:cs typeface="Courier"/>
              </a:rPr>
              <a:t>ra</a:t>
            </a:r>
            <a:endParaRPr lang="is-IS" sz="1800" dirty="0">
              <a:solidFill>
                <a:srgbClr val="FF790B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jr $ra</a:t>
            </a:r>
          </a:p>
          <a:p>
            <a:pPr marL="0" indent="0">
              <a:buNone/>
            </a:pPr>
            <a:endParaRPr lang="el-GR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Β:</a:t>
            </a:r>
          </a:p>
          <a:p>
            <a:pPr marL="0" indent="0">
              <a:buNone/>
            </a:pPr>
            <a:r>
              <a:rPr lang="el-GR" sz="1800" dirty="0">
                <a:latin typeface="Courier"/>
                <a:cs typeface="Courier"/>
              </a:rPr>
              <a:t>	</a:t>
            </a:r>
            <a:r>
              <a:rPr lang="is-IS" sz="1800" dirty="0">
                <a:latin typeface="Courier"/>
                <a:cs typeface="Courier"/>
              </a:rPr>
              <a:t>addi $a0, $a0, </a:t>
            </a:r>
            <a:r>
              <a:rPr lang="el-GR" sz="1800" dirty="0" smtClean="0">
                <a:latin typeface="Courier"/>
                <a:cs typeface="Courier"/>
              </a:rPr>
              <a:t>5</a:t>
            </a:r>
            <a:endParaRPr lang="is-I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s-IS" sz="1800" dirty="0">
                <a:latin typeface="Courier"/>
                <a:cs typeface="Courier"/>
              </a:rPr>
              <a:t>	mov	$v0, $</a:t>
            </a:r>
            <a:r>
              <a:rPr lang="is-IS" sz="1800" dirty="0" smtClean="0">
                <a:latin typeface="Courier"/>
                <a:cs typeface="Courier"/>
              </a:rPr>
              <a:t>a0</a:t>
            </a:r>
          </a:p>
          <a:p>
            <a:pPr marL="0" indent="0">
              <a:buNone/>
            </a:pPr>
            <a:endParaRPr lang="en-US" sz="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l-GR" sz="1800" dirty="0" smtClean="0">
                <a:latin typeface="Courier"/>
                <a:cs typeface="Courier"/>
              </a:rPr>
              <a:t>	jr </a:t>
            </a:r>
            <a:r>
              <a:rPr lang="el-GR" sz="1800" dirty="0">
                <a:latin typeface="Courier"/>
                <a:cs typeface="Courier"/>
              </a:rPr>
              <a:t>$ra</a:t>
            </a:r>
          </a:p>
          <a:p>
            <a:pPr marL="0" indent="0">
              <a:buNone/>
            </a:pPr>
            <a:endParaRPr lang="el-GR" sz="1800" dirty="0" smtClean="0"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60032" y="1268760"/>
            <a:ext cx="410445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Κάθε συνάρτηση έχει Πρόλογο, Σώμα, Επίλογο.Ο πρόλογος μπορεί να είναι κενός (όπως στην περίπτωση της Β).</a:t>
            </a: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Γράφουμε </a:t>
            </a:r>
            <a:r>
              <a:rPr lang="el-GR" sz="1800" b="1" i="1" dirty="0" smtClean="0">
                <a:latin typeface="Times New Roman"/>
                <a:cs typeface="Times New Roman"/>
              </a:rPr>
              <a:t>πρώτα</a:t>
            </a:r>
            <a:r>
              <a:rPr lang="el-GR" sz="1800" dirty="0" smtClean="0">
                <a:latin typeface="Times New Roman"/>
                <a:cs typeface="Times New Roman"/>
              </a:rPr>
              <a:t> το Σώμα, και </a:t>
            </a:r>
            <a:r>
              <a:rPr lang="el-GR" sz="1800" b="1" i="1" dirty="0" smtClean="0">
                <a:latin typeface="Times New Roman"/>
                <a:cs typeface="Times New Roman"/>
              </a:rPr>
              <a:t>μετά</a:t>
            </a:r>
            <a:r>
              <a:rPr lang="el-GR" sz="1800" dirty="0" smtClean="0">
                <a:latin typeface="Times New Roman"/>
                <a:cs typeface="Times New Roman"/>
              </a:rPr>
              <a:t> γεμίζουμε Πρόλογο και Επίλογο (όταν ξέρουμε τι χρειαζόμαστε όπως θα δούμε παρακάτω).</a:t>
            </a:r>
          </a:p>
          <a:p>
            <a:pPr marL="0" indent="0">
              <a:buFontTx/>
              <a:buNone/>
            </a:pPr>
            <a:endParaRPr lang="el-GR" sz="18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Πρέπει να συζητήσουμε:</a:t>
            </a:r>
          </a:p>
          <a:p>
            <a:pPr marL="0" indent="0">
              <a:buFontTx/>
              <a:buNone/>
            </a:pPr>
            <a:endParaRPr lang="el-GR" sz="18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(α) γιατί το Μπλέ και το Πορτοκαλί κουτάκι είναι διαφορετικά;</a:t>
            </a: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(β) που βρίσκονται τα κουτάκια αυτά;</a:t>
            </a:r>
          </a:p>
          <a:p>
            <a:pPr marL="0" indent="0">
              <a:buFontTx/>
              <a:buNone/>
            </a:pPr>
            <a:r>
              <a:rPr lang="el-GR" sz="1800" dirty="0" smtClean="0">
                <a:latin typeface="Times New Roman"/>
                <a:cs typeface="Times New Roman"/>
              </a:rPr>
              <a:t>(γ) Υπάρχουν άλλες επιλογές για να γράψω κώδικα;</a:t>
            </a:r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1340768"/>
            <a:ext cx="3528392" cy="576064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5616" y="2060848"/>
            <a:ext cx="3528392" cy="1440160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5616" y="3645024"/>
            <a:ext cx="3528392" cy="720080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5616" y="4581128"/>
            <a:ext cx="3528392" cy="288032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15616" y="4941168"/>
            <a:ext cx="3528392" cy="648072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15616" y="5661248"/>
            <a:ext cx="3528392" cy="432048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Πρόλογος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49289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Σώμα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96" y="393305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Επίλογος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1880" y="45811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Πρόλογος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3928" y="50851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Σώμα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1880" y="56827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008000"/>
                </a:solidFill>
                <a:latin typeface="Arial"/>
                <a:cs typeface="Arial"/>
              </a:rPr>
              <a:t>Επίλογος</a:t>
            </a:r>
            <a:endParaRPr lang="en-US" sz="16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005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 dirty="0"/>
              <a:t>ΗΡΥ 201 – © Δ. Πνευματικάτος </a:t>
            </a:r>
            <a:r>
              <a:rPr lang="el-GR" dirty="0" smtClean="0"/>
              <a:t>201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ΣΕΛ. </a:t>
            </a:r>
            <a:fld id="{702FE1C6-ACC4-5248-AF5F-9BA1859EF70B}" type="slidenum">
              <a:rPr lang="el-GR"/>
              <a:pPr eaLnBrk="1" hangingPunct="1"/>
              <a:t>9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l-GR" dirty="0" smtClean="0">
                <a:latin typeface="Times New Roman" charset="0"/>
              </a:rPr>
              <a:t>Συζήτηση</a:t>
            </a:r>
            <a:endParaRPr lang="en-GB" dirty="0">
              <a:latin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5536" y="980728"/>
            <a:ext cx="856895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l-GR" sz="2000" dirty="0" smtClean="0">
                <a:latin typeface="Times New Roman" charset="0"/>
              </a:rPr>
              <a:t>Δυο </a:t>
            </a:r>
            <a:r>
              <a:rPr lang="el-GR" sz="2000" dirty="0">
                <a:latin typeface="Times New Roman" charset="0"/>
              </a:rPr>
              <a:t>τύποι </a:t>
            </a:r>
            <a:r>
              <a:rPr lang="en-US" sz="2000" dirty="0">
                <a:latin typeface="Times New Roman" charset="0"/>
              </a:rPr>
              <a:t>SAVE/</a:t>
            </a:r>
            <a:r>
              <a:rPr lang="en-US" sz="2000" dirty="0" smtClean="0">
                <a:latin typeface="Times New Roman" charset="0"/>
              </a:rPr>
              <a:t>RESTORE</a:t>
            </a:r>
            <a:endParaRPr lang="el-GR" sz="2000" dirty="0" smtClean="0">
              <a:latin typeface="Times New Roman" charset="0"/>
            </a:endParaRPr>
          </a:p>
          <a:p>
            <a:r>
              <a:rPr lang="el-GR" sz="1800" dirty="0" smtClean="0">
                <a:latin typeface="Times New Roman"/>
                <a:cs typeface="Times New Roman"/>
              </a:rPr>
              <a:t>Αυτά που αφορούν πρόλογο/επίλογο (μόνο το</a:t>
            </a:r>
            <a:r>
              <a:rPr lang="en-US" sz="1800" dirty="0" smtClean="0">
                <a:latin typeface="Times New Roman"/>
                <a:cs typeface="Times New Roman"/>
              </a:rPr>
              <a:t> $</a:t>
            </a:r>
            <a:r>
              <a:rPr lang="en-US" sz="1800" dirty="0" err="1" smtClean="0">
                <a:latin typeface="Times New Roman"/>
                <a:cs typeface="Times New Roman"/>
              </a:rPr>
              <a:t>ra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l-GR" sz="1800" dirty="0" smtClean="0">
                <a:latin typeface="Times New Roman"/>
                <a:cs typeface="Times New Roman"/>
              </a:rPr>
              <a:t>στο προηγούμενο παράδειγμα)</a:t>
            </a:r>
          </a:p>
          <a:p>
            <a:r>
              <a:rPr lang="el-GR" sz="1800" dirty="0" smtClean="0">
                <a:latin typeface="Times New Roman"/>
                <a:cs typeface="Times New Roman"/>
              </a:rPr>
              <a:t>Τα άλλα που αφορούν καταχωρητές και τιμές που χρησιμοποιώ στο σώμα συνάρτησης</a:t>
            </a:r>
          </a:p>
          <a:p>
            <a:pPr marL="0" indent="0">
              <a:buFontTx/>
              <a:buNone/>
            </a:pPr>
            <a:endParaRPr lang="el-GR" sz="18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</a:pPr>
            <a:r>
              <a:rPr lang="el-GR" sz="2000" dirty="0" smtClean="0">
                <a:latin typeface="Times New Roman"/>
                <a:cs typeface="Times New Roman"/>
              </a:rPr>
              <a:t>Που βρίσκονται τα κουτάκια αυτά; Πως γίνεται το </a:t>
            </a:r>
            <a:r>
              <a:rPr lang="en-US" sz="2000" dirty="0" smtClean="0">
                <a:latin typeface="Times New Roman"/>
                <a:cs typeface="Times New Roman"/>
              </a:rPr>
              <a:t>SAVE/RESTORE</a:t>
            </a:r>
            <a:r>
              <a:rPr lang="el-GR" sz="2000" dirty="0" smtClean="0">
                <a:latin typeface="Times New Roman"/>
                <a:cs typeface="Times New Roman"/>
              </a:rPr>
              <a:t>;</a:t>
            </a:r>
          </a:p>
          <a:p>
            <a:r>
              <a:rPr lang="el-GR" sz="1800" dirty="0" smtClean="0">
                <a:latin typeface="Times New Roman"/>
                <a:cs typeface="Times New Roman"/>
              </a:rPr>
              <a:t>Ο χώρος θα πρέπει να είναι σε ιδιωτικό για την κάθε συνάρτηση μέρος</a:t>
            </a:r>
          </a:p>
          <a:p>
            <a:r>
              <a:rPr lang="el-GR" sz="1800" dirty="0" smtClean="0">
                <a:latin typeface="Times New Roman"/>
                <a:cs typeface="Times New Roman"/>
              </a:rPr>
              <a:t>Σε περίπτωση αναδρομικής συνάρτησης θα πρέπει να έχω πολλές τέτοιες θέσεις (μία για κάθε ενεργοποίηση της συνάρτησης)</a:t>
            </a:r>
          </a:p>
          <a:p>
            <a:r>
              <a:rPr lang="el-GR" sz="1800" dirty="0" smtClean="0">
                <a:latin typeface="Times New Roman"/>
                <a:cs typeface="Times New Roman"/>
              </a:rPr>
              <a:t>Συνεπώς θα πρέπει να είναι στην στοίβα. Οπότε </a:t>
            </a:r>
            <a:r>
              <a:rPr lang="en-US" sz="1800" dirty="0" smtClean="0">
                <a:latin typeface="Times New Roman"/>
                <a:cs typeface="Times New Roman"/>
              </a:rPr>
              <a:t>SAVE = Push, Restore = Pop</a:t>
            </a:r>
          </a:p>
          <a:p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l-GR" sz="2000" dirty="0" smtClean="0">
                <a:latin typeface="Times New Roman"/>
                <a:cs typeface="Times New Roman"/>
              </a:rPr>
              <a:t>Στοίβα συστήματος στον </a:t>
            </a:r>
            <a:r>
              <a:rPr lang="en-US" sz="2000" dirty="0" smtClean="0">
                <a:latin typeface="Times New Roman"/>
                <a:cs typeface="Times New Roman"/>
              </a:rPr>
              <a:t>MIPS</a:t>
            </a:r>
          </a:p>
          <a:p>
            <a:r>
              <a:rPr lang="el-GR" sz="1800" dirty="0" smtClean="0">
                <a:latin typeface="Times New Roman"/>
                <a:cs typeface="Times New Roman"/>
              </a:rPr>
              <a:t>Υλοποιείται με τ</a:t>
            </a:r>
            <a:r>
              <a:rPr lang="en-US" sz="1800" dirty="0" smtClean="0">
                <a:latin typeface="Times New Roman"/>
                <a:cs typeface="Times New Roman"/>
              </a:rPr>
              <a:t>o</a:t>
            </a:r>
            <a:r>
              <a:rPr lang="el-GR" sz="1800" dirty="0" smtClean="0">
                <a:latin typeface="Times New Roman"/>
                <a:cs typeface="Times New Roman"/>
              </a:rPr>
              <a:t>ν</a:t>
            </a:r>
            <a:r>
              <a:rPr lang="en-US" sz="1800" dirty="0" smtClean="0">
                <a:latin typeface="Times New Roman"/>
                <a:cs typeface="Times New Roman"/>
              </a:rPr>
              <a:t> $</a:t>
            </a:r>
            <a:r>
              <a:rPr lang="en-US" sz="1800" dirty="0" err="1" smtClean="0">
                <a:latin typeface="Times New Roman"/>
                <a:cs typeface="Times New Roman"/>
              </a:rPr>
              <a:t>sp</a:t>
            </a:r>
            <a:r>
              <a:rPr lang="el-GR" sz="1800" dirty="0" smtClean="0">
                <a:latin typeface="Times New Roman"/>
                <a:cs typeface="Times New Roman"/>
              </a:rPr>
              <a:t> (η στοίβα μεγαλώνει προς τα κάτω)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Push($a0) =&gt; </a:t>
            </a:r>
            <a:r>
              <a:rPr lang="el-GR" sz="1800" dirty="0" smtClean="0">
                <a:latin typeface="Times New Roman"/>
                <a:cs typeface="Times New Roman"/>
              </a:rPr>
              <a:t>ακολουθία: </a:t>
            </a:r>
            <a:r>
              <a:rPr lang="en-US" sz="1800" dirty="0" err="1" smtClean="0">
                <a:latin typeface="Times New Roman"/>
                <a:cs typeface="Times New Roman"/>
              </a:rPr>
              <a:t>addui</a:t>
            </a:r>
            <a:r>
              <a:rPr lang="en-US" sz="1800" dirty="0" smtClean="0">
                <a:latin typeface="Times New Roman"/>
                <a:cs typeface="Times New Roman"/>
              </a:rPr>
              <a:t> $</a:t>
            </a:r>
            <a:r>
              <a:rPr lang="en-US" sz="1800" dirty="0" err="1" smtClean="0">
                <a:latin typeface="Times New Roman"/>
                <a:cs typeface="Times New Roman"/>
              </a:rPr>
              <a:t>sp</a:t>
            </a:r>
            <a:r>
              <a:rPr lang="en-US" sz="1800" dirty="0" smtClean="0">
                <a:latin typeface="Times New Roman"/>
                <a:cs typeface="Times New Roman"/>
              </a:rPr>
              <a:t>, $</a:t>
            </a:r>
            <a:r>
              <a:rPr lang="en-US" sz="1800" dirty="0" err="1" smtClean="0">
                <a:latin typeface="Times New Roman"/>
                <a:cs typeface="Times New Roman"/>
              </a:rPr>
              <a:t>sp</a:t>
            </a:r>
            <a:r>
              <a:rPr lang="en-US" sz="1800" dirty="0" smtClean="0">
                <a:latin typeface="Times New Roman"/>
                <a:cs typeface="Times New Roman"/>
              </a:rPr>
              <a:t>, -4 ; </a:t>
            </a:r>
            <a:r>
              <a:rPr lang="en-US" sz="1800" dirty="0" err="1" smtClean="0">
                <a:latin typeface="Times New Roman"/>
                <a:cs typeface="Times New Roman"/>
              </a:rPr>
              <a:t>sw</a:t>
            </a:r>
            <a:r>
              <a:rPr lang="en-US" sz="1800" dirty="0" smtClean="0">
                <a:latin typeface="Times New Roman"/>
                <a:cs typeface="Times New Roman"/>
              </a:rPr>
              <a:t> $a0, 0($</a:t>
            </a:r>
            <a:r>
              <a:rPr lang="en-US" sz="1800" dirty="0" err="1" smtClean="0">
                <a:latin typeface="Times New Roman"/>
                <a:cs typeface="Times New Roman"/>
              </a:rPr>
              <a:t>sp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Pop(</a:t>
            </a:r>
            <a:r>
              <a:rPr lang="en-US" sz="1800" dirty="0">
                <a:cs typeface="Times New Roman"/>
              </a:rPr>
              <a:t>$a0) =&gt; </a:t>
            </a:r>
            <a:r>
              <a:rPr lang="el-GR" sz="1800" dirty="0">
                <a:cs typeface="Times New Roman"/>
              </a:rPr>
              <a:t>ακολουθία: </a:t>
            </a:r>
            <a:r>
              <a:rPr lang="en-US" sz="1800" dirty="0" err="1">
                <a:cs typeface="Times New Roman"/>
              </a:rPr>
              <a:t>lw</a:t>
            </a:r>
            <a:r>
              <a:rPr lang="en-US" sz="1800" dirty="0">
                <a:cs typeface="Times New Roman"/>
              </a:rPr>
              <a:t> $a0, 0($</a:t>
            </a:r>
            <a:r>
              <a:rPr lang="en-US" sz="1800" dirty="0" err="1">
                <a:cs typeface="Times New Roman"/>
              </a:rPr>
              <a:t>sp</a:t>
            </a:r>
            <a:r>
              <a:rPr lang="en-US" sz="1800" dirty="0" smtClean="0">
                <a:cs typeface="Times New Roman"/>
              </a:rPr>
              <a:t>) ; </a:t>
            </a:r>
            <a:r>
              <a:rPr lang="en-US" sz="1800" dirty="0" err="1" smtClean="0">
                <a:cs typeface="Times New Roman"/>
              </a:rPr>
              <a:t>addui</a:t>
            </a:r>
            <a:r>
              <a:rPr lang="en-US" sz="1800" dirty="0" smtClean="0">
                <a:cs typeface="Times New Roman"/>
              </a:rPr>
              <a:t> </a:t>
            </a:r>
            <a:r>
              <a:rPr lang="en-US" sz="1800" dirty="0">
                <a:cs typeface="Times New Roman"/>
              </a:rPr>
              <a:t>$</a:t>
            </a:r>
            <a:r>
              <a:rPr lang="en-US" sz="1800" dirty="0" err="1">
                <a:cs typeface="Times New Roman"/>
              </a:rPr>
              <a:t>sp</a:t>
            </a:r>
            <a:r>
              <a:rPr lang="en-US" sz="1800" dirty="0">
                <a:cs typeface="Times New Roman"/>
              </a:rPr>
              <a:t>, $</a:t>
            </a:r>
            <a:r>
              <a:rPr lang="en-US" sz="1800" dirty="0" err="1">
                <a:cs typeface="Times New Roman"/>
              </a:rPr>
              <a:t>sp</a:t>
            </a:r>
            <a:r>
              <a:rPr lang="en-US" sz="1800" dirty="0">
                <a:cs typeface="Times New Roman"/>
              </a:rPr>
              <a:t>, </a:t>
            </a:r>
            <a:r>
              <a:rPr lang="en-US" sz="1800" dirty="0" smtClean="0">
                <a:cs typeface="Times New Roman"/>
              </a:rPr>
              <a:t>4 </a:t>
            </a:r>
            <a:endParaRPr lang="en-US" sz="1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614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8446</TotalTime>
  <Words>2505</Words>
  <Application>Microsoft Macintosh PowerPoint</Application>
  <PresentationFormat>On-screen Show (4:3)</PresentationFormat>
  <Paragraphs>514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ΗΡΥ 201– Ψηφιακοί Υπολογιστές   Παράδειγμα συμβάσεων χρήσης καταχωρητών MIPS και χρήσης στοίβας   </vt:lpstr>
      <vt:lpstr>Παράδειγμα χρήσης καταχωρητών</vt:lpstr>
      <vt:lpstr>Προσπάθεια Πρώτη</vt:lpstr>
      <vt:lpstr>Προσπάθεια Δεύτερη</vt:lpstr>
      <vt:lpstr>Προσπάθεια Τρίτη</vt:lpstr>
      <vt:lpstr>Προσπάθεια Τρίτη++</vt:lpstr>
      <vt:lpstr>Εξήγηση 3ης Προσπάθειας</vt:lpstr>
      <vt:lpstr>Γενικός Τρόπος γραφής κώδικα</vt:lpstr>
      <vt:lpstr>Συζήτηση</vt:lpstr>
      <vt:lpstr>Ο τελικός κώδικας της Α</vt:lpstr>
      <vt:lpstr>Μια άλλη προσέγγιση;</vt:lpstr>
      <vt:lpstr>Caller/Callee Save</vt:lpstr>
      <vt:lpstr>Caller/Callee Save</vt:lpstr>
      <vt:lpstr>Το καλύτερο και από τις δύο προσεγγίσεις;;;</vt:lpstr>
      <vt:lpstr>Η Α με χρήση Calee-save καταχωρητών</vt:lpstr>
      <vt:lpstr>Η Αloop</vt:lpstr>
      <vt:lpstr>Η Aloop με Callee-save καταχωρητές</vt:lpstr>
      <vt:lpstr>Η Aloop με Caller-save καταχωρητές</vt:lpstr>
      <vt:lpstr>Η Αloop2</vt:lpstr>
      <vt:lpstr>Με Callee-save καταχωρητές</vt:lpstr>
      <vt:lpstr>Με Caller-save καταχωρητές</vt:lpstr>
      <vt:lpstr>Με Caller- και Callee-save καταχωρητές</vt:lpstr>
      <vt:lpstr>Ακόμα καλύτερα!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pnevmati</dc:creator>
  <cp:lastModifiedBy>Dionisios Pnevmatikatos</cp:lastModifiedBy>
  <cp:revision>149</cp:revision>
  <dcterms:created xsi:type="dcterms:W3CDTF">1601-01-01T00:00:00Z</dcterms:created>
  <dcterms:modified xsi:type="dcterms:W3CDTF">2015-11-11T21:47:40Z</dcterms:modified>
</cp:coreProperties>
</file>