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00" r:id="rId2"/>
    <p:sldId id="301" r:id="rId3"/>
    <p:sldId id="303" r:id="rId4"/>
    <p:sldId id="276" r:id="rId5"/>
    <p:sldId id="302" r:id="rId6"/>
    <p:sldId id="310" r:id="rId7"/>
    <p:sldId id="311" r:id="rId8"/>
    <p:sldId id="334" r:id="rId9"/>
    <p:sldId id="335" r:id="rId10"/>
    <p:sldId id="304" r:id="rId11"/>
    <p:sldId id="309" r:id="rId12"/>
    <p:sldId id="307" r:id="rId13"/>
    <p:sldId id="317" r:id="rId14"/>
    <p:sldId id="319" r:id="rId15"/>
    <p:sldId id="320" r:id="rId16"/>
    <p:sldId id="345" r:id="rId17"/>
    <p:sldId id="312" r:id="rId18"/>
    <p:sldId id="314" r:id="rId19"/>
    <p:sldId id="321" r:id="rId20"/>
    <p:sldId id="322" r:id="rId21"/>
    <p:sldId id="323" r:id="rId22"/>
    <p:sldId id="329" r:id="rId23"/>
    <p:sldId id="324" r:id="rId24"/>
    <p:sldId id="328" r:id="rId25"/>
    <p:sldId id="330" r:id="rId26"/>
    <p:sldId id="315" r:id="rId27"/>
    <p:sldId id="336" r:id="rId28"/>
    <p:sldId id="337" r:id="rId29"/>
    <p:sldId id="338" r:id="rId30"/>
    <p:sldId id="339" r:id="rId31"/>
    <p:sldId id="340" r:id="rId32"/>
    <p:sldId id="354" r:id="rId33"/>
    <p:sldId id="355" r:id="rId34"/>
    <p:sldId id="349" r:id="rId35"/>
    <p:sldId id="350" r:id="rId36"/>
    <p:sldId id="351" r:id="rId37"/>
    <p:sldId id="356" r:id="rId38"/>
    <p:sldId id="347" r:id="rId39"/>
    <p:sldId id="348" r:id="rId40"/>
  </p:sldIdLst>
  <p:sldSz cx="9144000" cy="6858000" type="screen4x3"/>
  <p:notesSz cx="7099300" cy="10234613"/>
  <p:defaultTextStyle>
    <a:defPPr>
      <a:defRPr lang="en-US"/>
    </a:defPPr>
    <a:lvl1pPr algn="l" rtl="0" fontAlgn="base">
      <a:spcBef>
        <a:spcPct val="0"/>
      </a:spcBef>
      <a:spcAft>
        <a:spcPct val="0"/>
      </a:spcAft>
      <a:defRPr sz="1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1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1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1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1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1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1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1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14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864" y="-11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2310" y="-11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Times New Roman" pitchFamily="18" charset="0"/>
                <a:ea typeface="+mn-ea"/>
                <a:cs typeface="+mn-cs"/>
              </a:defRPr>
            </a:lvl1pPr>
          </a:lstStyle>
          <a:p>
            <a:pPr>
              <a:defRPr/>
            </a:pPr>
            <a:endParaRPr lang="en-GB"/>
          </a:p>
        </p:txBody>
      </p:sp>
      <p:sp>
        <p:nvSpPr>
          <p:cNvPr id="9219"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Times New Roman" pitchFamily="18" charset="0"/>
                <a:ea typeface="+mn-ea"/>
                <a:cs typeface="+mn-cs"/>
              </a:defRPr>
            </a:lvl1pPr>
          </a:lstStyle>
          <a:p>
            <a:pPr>
              <a:defRPr/>
            </a:pPr>
            <a:endParaRPr lang="en-GB"/>
          </a:p>
        </p:txBody>
      </p:sp>
      <p:sp>
        <p:nvSpPr>
          <p:cNvPr id="9220"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Times New Roman" pitchFamily="18" charset="0"/>
                <a:ea typeface="+mn-ea"/>
                <a:cs typeface="+mn-cs"/>
              </a:defRPr>
            </a:lvl1pPr>
          </a:lstStyle>
          <a:p>
            <a:pPr>
              <a:defRPr/>
            </a:pPr>
            <a:endParaRPr lang="en-GB"/>
          </a:p>
        </p:txBody>
      </p:sp>
      <p:sp>
        <p:nvSpPr>
          <p:cNvPr id="9221"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smtClean="0">
                <a:cs typeface="+mn-cs"/>
              </a:defRPr>
            </a:lvl1pPr>
          </a:lstStyle>
          <a:p>
            <a:pPr>
              <a:defRPr/>
            </a:pPr>
            <a:fld id="{CC2B1DA3-BEAF-604F-B274-CF033686E49D}" type="slidenum">
              <a:rPr lang="en-GB"/>
              <a:pPr>
                <a:defRPr/>
              </a:pPr>
              <a:t>‹#›</a:t>
            </a:fld>
            <a:endParaRPr lang="en-GB"/>
          </a:p>
        </p:txBody>
      </p:sp>
    </p:spTree>
    <p:extLst>
      <p:ext uri="{BB962C8B-B14F-4D97-AF65-F5344CB8AC3E}">
        <p14:creationId xmlns:p14="http://schemas.microsoft.com/office/powerpoint/2010/main" val="1650440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Times New Roman" pitchFamily="18" charset="0"/>
                <a:ea typeface="+mn-ea"/>
                <a:cs typeface="+mn-cs"/>
              </a:defRPr>
            </a:lvl1pPr>
          </a:lstStyle>
          <a:p>
            <a:pPr>
              <a:defRPr/>
            </a:pPr>
            <a:endParaRPr lang="en-GB"/>
          </a:p>
        </p:txBody>
      </p:sp>
      <p:sp>
        <p:nvSpPr>
          <p:cNvPr id="1126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Times New Roman" pitchFamily="18" charset="0"/>
                <a:ea typeface="+mn-ea"/>
                <a:cs typeface="+mn-cs"/>
              </a:defRPr>
            </a:lvl1pPr>
          </a:lstStyle>
          <a:p>
            <a:pPr>
              <a:defRPr/>
            </a:pPr>
            <a:endParaRPr lang="en-GB"/>
          </a:p>
        </p:txBody>
      </p:sp>
      <p:sp>
        <p:nvSpPr>
          <p:cNvPr id="143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269"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127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Times New Roman" pitchFamily="18" charset="0"/>
                <a:ea typeface="+mn-ea"/>
                <a:cs typeface="+mn-cs"/>
              </a:defRPr>
            </a:lvl1pPr>
          </a:lstStyle>
          <a:p>
            <a:pPr>
              <a:defRPr/>
            </a:pPr>
            <a:endParaRPr lang="en-GB"/>
          </a:p>
        </p:txBody>
      </p:sp>
      <p:sp>
        <p:nvSpPr>
          <p:cNvPr id="1127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smtClean="0">
                <a:cs typeface="+mn-cs"/>
              </a:defRPr>
            </a:lvl1pPr>
          </a:lstStyle>
          <a:p>
            <a:pPr>
              <a:defRPr/>
            </a:pPr>
            <a:fld id="{225A7C82-B862-AF4E-9C02-7568FB72B69C}" type="slidenum">
              <a:rPr lang="en-GB"/>
              <a:pPr>
                <a:defRPr/>
              </a:pPr>
              <a:t>‹#›</a:t>
            </a:fld>
            <a:endParaRPr lang="en-GB"/>
          </a:p>
        </p:txBody>
      </p:sp>
    </p:spTree>
    <p:extLst>
      <p:ext uri="{BB962C8B-B14F-4D97-AF65-F5344CB8AC3E}">
        <p14:creationId xmlns:p14="http://schemas.microsoft.com/office/powerpoint/2010/main" val="84107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89D3C0FE-0528-F64D-A3CC-27E7D368D0AC}" type="slidenum">
              <a:rPr lang="en-GB" sz="1300"/>
              <a:pPr eaLnBrk="1" hangingPunct="1"/>
              <a:t>1</a:t>
            </a:fld>
            <a:endParaRPr lang="en-GB" sz="1300"/>
          </a:p>
        </p:txBody>
      </p:sp>
      <p:sp>
        <p:nvSpPr>
          <p:cNvPr id="1638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1638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GB">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xfrm>
            <a:off x="992188" y="768350"/>
            <a:ext cx="5114925" cy="3836988"/>
          </a:xfrm>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7C0BBCE5-C93C-8048-97EB-8BB450D43908}" type="slidenum">
              <a:rPr lang="en-GB" sz="1300"/>
              <a:pPr eaLnBrk="1" hangingPunct="1"/>
              <a:t>10</a:t>
            </a:fld>
            <a:endParaRPr lang="en-GB"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xfrm>
            <a:off x="992188" y="768350"/>
            <a:ext cx="5114925" cy="3836988"/>
          </a:xfrm>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C4E7DD4F-D496-0C4C-8962-F8D5D0ECA9E0}" type="slidenum">
              <a:rPr lang="en-GB" sz="1300"/>
              <a:pPr eaLnBrk="1" hangingPunct="1"/>
              <a:t>11</a:t>
            </a:fld>
            <a:endParaRPr lang="en-GB"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xfrm>
            <a:off x="992188" y="768350"/>
            <a:ext cx="5114925" cy="3836988"/>
          </a:xfrm>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AA59F867-9EDF-CB46-AD70-48F9B0281781}" type="slidenum">
              <a:rPr lang="en-GB" sz="1300"/>
              <a:pPr eaLnBrk="1" hangingPunct="1"/>
              <a:t>12</a:t>
            </a:fld>
            <a:endParaRPr lang="en-GB"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xfrm>
            <a:off x="992188" y="768350"/>
            <a:ext cx="5114925" cy="3836988"/>
          </a:xfrm>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409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69D13383-0DC2-2F43-91C6-DCF2555FA919}" type="slidenum">
              <a:rPr lang="en-GB" sz="1300"/>
              <a:pPr eaLnBrk="1" hangingPunct="1"/>
              <a:t>13</a:t>
            </a:fld>
            <a:endParaRPr lang="en-GB"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xfrm>
            <a:off x="992188" y="768350"/>
            <a:ext cx="5114925" cy="3836988"/>
          </a:xfrm>
          <a:ln/>
        </p:spPr>
      </p:sp>
      <p:sp>
        <p:nvSpPr>
          <p:cNvPr id="430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430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E14F2004-2E6B-4241-B097-0178C83E39B9}" type="slidenum">
              <a:rPr lang="en-GB" sz="1300"/>
              <a:pPr eaLnBrk="1" hangingPunct="1"/>
              <a:t>14</a:t>
            </a:fld>
            <a:endParaRPr lang="en-GB"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xfrm>
            <a:off x="992188" y="768350"/>
            <a:ext cx="5114925" cy="3836988"/>
          </a:xfrm>
          <a:ln/>
        </p:spPr>
      </p:sp>
      <p:sp>
        <p:nvSpPr>
          <p:cNvPr id="450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450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22F6FE74-BC1E-4942-8A92-1DC055296B1F}" type="slidenum">
              <a:rPr lang="en-GB" sz="1300"/>
              <a:pPr eaLnBrk="1" hangingPunct="1"/>
              <a:t>15</a:t>
            </a:fld>
            <a:endParaRPr lang="en-GB"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xfrm>
            <a:off x="992188" y="768350"/>
            <a:ext cx="5114925" cy="3836988"/>
          </a:xfrm>
          <a:ln/>
        </p:spPr>
      </p:sp>
      <p:sp>
        <p:nvSpPr>
          <p:cNvPr id="471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471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CEC906D5-C51C-E74F-BCA5-094C4AA1ECFA}" type="slidenum">
              <a:rPr lang="en-GB" sz="1300"/>
              <a:pPr eaLnBrk="1" hangingPunct="1"/>
              <a:t>16</a:t>
            </a:fld>
            <a:endParaRPr lang="en-GB"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xfrm>
            <a:off x="992188" y="768350"/>
            <a:ext cx="5114925" cy="3836988"/>
          </a:xfrm>
          <a:ln/>
        </p:spPr>
      </p:sp>
      <p:sp>
        <p:nvSpPr>
          <p:cNvPr id="573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573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C63BB288-65B7-EB45-8E0E-9E2EEE671056}" type="slidenum">
              <a:rPr lang="en-GB" sz="1300"/>
              <a:pPr eaLnBrk="1" hangingPunct="1"/>
              <a:t>17</a:t>
            </a:fld>
            <a:endParaRPr lang="en-GB"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xfrm>
            <a:off x="992188" y="768350"/>
            <a:ext cx="5114925" cy="3836988"/>
          </a:xfrm>
          <a:ln/>
        </p:spPr>
      </p:sp>
      <p:sp>
        <p:nvSpPr>
          <p:cNvPr id="512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512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FA832E86-AE7C-A549-8126-B10EB5BCFB34}" type="slidenum">
              <a:rPr lang="en-GB" sz="1300"/>
              <a:pPr eaLnBrk="1" hangingPunct="1"/>
              <a:t>18</a:t>
            </a:fld>
            <a:endParaRPr lang="en-GB"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xfrm>
            <a:off x="992188" y="768350"/>
            <a:ext cx="5114925" cy="3836988"/>
          </a:xfrm>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614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EBD73131-8677-D149-8352-C714CC5C67A4}" type="slidenum">
              <a:rPr lang="en-GB" sz="1300"/>
              <a:pPr eaLnBrk="1" hangingPunct="1"/>
              <a:t>19</a:t>
            </a:fld>
            <a:endParaRPr lang="en-GB"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xfrm>
            <a:off x="992188" y="768350"/>
            <a:ext cx="5114925" cy="3836988"/>
          </a:xfrm>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D8012B9E-75E6-AB4D-80A7-923CA3C10DF9}" type="slidenum">
              <a:rPr lang="en-GB" sz="1300"/>
              <a:pPr eaLnBrk="1" hangingPunct="1"/>
              <a:t>2</a:t>
            </a:fld>
            <a:endParaRPr lang="en-GB"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xfrm>
            <a:off x="992188" y="768350"/>
            <a:ext cx="5114925" cy="3836988"/>
          </a:xfrm>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D0F43F17-D726-B941-AEE4-31A9FF4AAA4D}" type="slidenum">
              <a:rPr lang="en-GB" sz="1300"/>
              <a:pPr eaLnBrk="1" hangingPunct="1"/>
              <a:t>20</a:t>
            </a:fld>
            <a:endParaRPr lang="en-GB"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xfrm>
            <a:off x="992188" y="768350"/>
            <a:ext cx="5114925" cy="3836988"/>
          </a:xfrm>
          <a:ln/>
        </p:spPr>
      </p:sp>
      <p:sp>
        <p:nvSpPr>
          <p:cNvPr id="655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655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B471C841-B2C7-D14A-9B4D-9F33FC370C07}" type="slidenum">
              <a:rPr lang="en-GB" sz="1300"/>
              <a:pPr eaLnBrk="1" hangingPunct="1"/>
              <a:t>21</a:t>
            </a:fld>
            <a:endParaRPr lang="en-GB" sz="13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xfrm>
            <a:off x="992188" y="768350"/>
            <a:ext cx="5114925" cy="3836988"/>
          </a:xfrm>
          <a:ln/>
        </p:spPr>
      </p:sp>
      <p:sp>
        <p:nvSpPr>
          <p:cNvPr id="67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675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BB189D6A-A6D4-F64B-9449-1FDF288DFCBA}" type="slidenum">
              <a:rPr lang="en-GB" sz="1300"/>
              <a:pPr eaLnBrk="1" hangingPunct="1"/>
              <a:t>22</a:t>
            </a:fld>
            <a:endParaRPr lang="en-GB"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a:xfrm>
            <a:off x="992188" y="768350"/>
            <a:ext cx="5114925" cy="3836988"/>
          </a:xfrm>
          <a:ln/>
        </p:spPr>
      </p:sp>
      <p:sp>
        <p:nvSpPr>
          <p:cNvPr id="696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696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F98FFFA0-E96E-824E-A55B-C5C98F6857BD}" type="slidenum">
              <a:rPr lang="en-GB" sz="1300"/>
              <a:pPr eaLnBrk="1" hangingPunct="1"/>
              <a:t>23</a:t>
            </a:fld>
            <a:endParaRPr lang="en-GB" sz="13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xfrm>
            <a:off x="992188" y="768350"/>
            <a:ext cx="5114925" cy="3836988"/>
          </a:xfrm>
          <a:ln/>
        </p:spPr>
      </p:sp>
      <p:sp>
        <p:nvSpPr>
          <p:cNvPr id="71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716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46488C7B-AF0D-624D-804C-0735126D3816}" type="slidenum">
              <a:rPr lang="en-GB" sz="1300"/>
              <a:pPr eaLnBrk="1" hangingPunct="1"/>
              <a:t>24</a:t>
            </a:fld>
            <a:endParaRPr lang="en-GB" sz="13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a:xfrm>
            <a:off x="992188" y="768350"/>
            <a:ext cx="5114925" cy="3836988"/>
          </a:xfrm>
          <a:ln/>
        </p:spPr>
      </p:sp>
      <p:sp>
        <p:nvSpPr>
          <p:cNvPr id="737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737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5DEC259F-EB5B-F847-BF2A-5ACB13F7026C}" type="slidenum">
              <a:rPr lang="en-GB" sz="1300"/>
              <a:pPr eaLnBrk="1" hangingPunct="1"/>
              <a:t>25</a:t>
            </a:fld>
            <a:endParaRPr lang="en-GB" sz="13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a:xfrm>
            <a:off x="992188" y="768350"/>
            <a:ext cx="5114925" cy="3836988"/>
          </a:xfrm>
          <a:ln/>
        </p:spPr>
      </p:sp>
      <p:sp>
        <p:nvSpPr>
          <p:cNvPr id="757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757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DDAF4D98-EA5D-2541-BB83-A6BC5EB71DEA}" type="slidenum">
              <a:rPr lang="en-GB" sz="1300"/>
              <a:pPr eaLnBrk="1" hangingPunct="1"/>
              <a:t>26</a:t>
            </a:fld>
            <a:endParaRPr lang="en-GB" sz="13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a:xfrm>
            <a:off x="992188" y="768350"/>
            <a:ext cx="5114925" cy="3836988"/>
          </a:xfrm>
          <a:ln/>
        </p:spPr>
      </p:sp>
      <p:sp>
        <p:nvSpPr>
          <p:cNvPr id="849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849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16A78518-D0C7-3443-8BDB-08F32A64911D}" type="slidenum">
              <a:rPr lang="en-GB" sz="1300"/>
              <a:pPr eaLnBrk="1" hangingPunct="1"/>
              <a:t>32</a:t>
            </a:fld>
            <a:endParaRPr lang="en-GB" sz="13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a:xfrm>
            <a:off x="992188" y="768350"/>
            <a:ext cx="5114925" cy="3836988"/>
          </a:xfrm>
          <a:ln/>
        </p:spPr>
      </p:sp>
      <p:sp>
        <p:nvSpPr>
          <p:cNvPr id="849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849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16A78518-D0C7-3443-8BDB-08F32A64911D}" type="slidenum">
              <a:rPr lang="en-GB" sz="1300"/>
              <a:pPr eaLnBrk="1" hangingPunct="1"/>
              <a:t>33</a:t>
            </a:fld>
            <a:endParaRPr lang="en-GB" sz="13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a:xfrm>
            <a:off x="992188" y="768350"/>
            <a:ext cx="5114925" cy="3836988"/>
          </a:xfrm>
          <a:ln/>
        </p:spPr>
      </p:sp>
      <p:sp>
        <p:nvSpPr>
          <p:cNvPr id="829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829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43D1F6E1-4DA1-DA4B-9F65-43A691A3B45C}" type="slidenum">
              <a:rPr lang="en-GB" sz="1300"/>
              <a:pPr eaLnBrk="1" hangingPunct="1"/>
              <a:t>34</a:t>
            </a:fld>
            <a:endParaRPr lang="en-GB"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xfrm>
            <a:off x="992188" y="768350"/>
            <a:ext cx="5114925" cy="3836988"/>
          </a:xfrm>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5AF7E10A-301F-934A-B39F-DEB67AD8D763}" type="slidenum">
              <a:rPr lang="en-GB" sz="1300"/>
              <a:pPr eaLnBrk="1" hangingPunct="1"/>
              <a:t>3</a:t>
            </a:fld>
            <a:endParaRPr lang="en-GB" sz="13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a:xfrm>
            <a:off x="992188" y="768350"/>
            <a:ext cx="5114925" cy="3836988"/>
          </a:xfrm>
          <a:ln/>
        </p:spPr>
      </p:sp>
      <p:sp>
        <p:nvSpPr>
          <p:cNvPr id="849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849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16A78518-D0C7-3443-8BDB-08F32A64911D}" type="slidenum">
              <a:rPr lang="en-GB" sz="1300"/>
              <a:pPr eaLnBrk="1" hangingPunct="1"/>
              <a:t>35</a:t>
            </a:fld>
            <a:endParaRPr lang="en-GB" sz="13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xfrm>
            <a:off x="992188" y="768350"/>
            <a:ext cx="5114925" cy="3836988"/>
          </a:xfrm>
          <a:ln/>
        </p:spPr>
      </p:sp>
      <p:sp>
        <p:nvSpPr>
          <p:cNvPr id="59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59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AAF36848-5910-5248-8D5B-8CFCB4F4B742}" type="slidenum">
              <a:rPr lang="en-GB" sz="1300"/>
              <a:pPr eaLnBrk="1" hangingPunct="1"/>
              <a:t>36</a:t>
            </a:fld>
            <a:endParaRPr lang="en-GB" sz="13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a:xfrm>
            <a:off x="992188" y="768350"/>
            <a:ext cx="5114925" cy="3836988"/>
          </a:xfrm>
          <a:ln/>
        </p:spPr>
      </p:sp>
      <p:sp>
        <p:nvSpPr>
          <p:cNvPr id="491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491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39D0EE01-93EA-7540-A549-9867C716B836}" type="slidenum">
              <a:rPr lang="en-GB" sz="1300"/>
              <a:pPr eaLnBrk="1" hangingPunct="1"/>
              <a:t>37</a:t>
            </a:fld>
            <a:endParaRPr lang="en-GB" sz="13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xfrm>
            <a:off x="992188" y="768350"/>
            <a:ext cx="5114925" cy="3836988"/>
          </a:xfrm>
          <a:ln/>
        </p:spPr>
      </p:sp>
      <p:sp>
        <p:nvSpPr>
          <p:cNvPr id="532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532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47701FDD-CB7B-1243-808F-11B62024293F}" type="slidenum">
              <a:rPr lang="en-GB" sz="1300"/>
              <a:pPr eaLnBrk="1" hangingPunct="1"/>
              <a:t>38</a:t>
            </a:fld>
            <a:endParaRPr lang="en-GB" sz="13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xfrm>
            <a:off x="992188" y="768350"/>
            <a:ext cx="5114925" cy="3836988"/>
          </a:xfrm>
          <a:ln/>
        </p:spPr>
      </p:sp>
      <p:sp>
        <p:nvSpPr>
          <p:cNvPr id="55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552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569958B8-BADC-2C49-BCD3-C24B8A35724E}" type="slidenum">
              <a:rPr lang="en-GB" sz="1300"/>
              <a:pPr eaLnBrk="1" hangingPunct="1"/>
              <a:t>39</a:t>
            </a:fld>
            <a:endParaRPr lang="en-GB"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a:xfrm>
            <a:off x="992188" y="768350"/>
            <a:ext cx="5114925" cy="3836988"/>
          </a:xfrm>
          <a:ln/>
        </p:spPr>
      </p:sp>
      <p:sp>
        <p:nvSpPr>
          <p:cNvPr id="225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225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60BA6A36-4029-6B42-B3F4-D2232A1A6454}" type="slidenum">
              <a:rPr lang="en-GB" sz="1300"/>
              <a:pPr eaLnBrk="1" hangingPunct="1"/>
              <a:t>4</a:t>
            </a:fld>
            <a:endParaRPr lang="en-GB"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xfrm>
            <a:off x="992188" y="768350"/>
            <a:ext cx="5114925" cy="3836988"/>
          </a:xfrm>
          <a:ln/>
        </p:spPr>
      </p:sp>
      <p:sp>
        <p:nvSpPr>
          <p:cNvPr id="24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245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3ED4E426-866D-BE4D-98F5-1549274D1AC7}" type="slidenum">
              <a:rPr lang="en-GB" sz="1300"/>
              <a:pPr eaLnBrk="1" hangingPunct="1"/>
              <a:t>5</a:t>
            </a:fld>
            <a:endParaRPr lang="en-GB"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xfrm>
            <a:off x="992188" y="768350"/>
            <a:ext cx="5114925" cy="3836988"/>
          </a:xfrm>
          <a:ln/>
        </p:spPr>
      </p:sp>
      <p:sp>
        <p:nvSpPr>
          <p:cNvPr id="266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266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DC67932F-7FBA-184D-8457-5A0F21F7BA70}" type="slidenum">
              <a:rPr lang="en-GB" sz="1300"/>
              <a:pPr eaLnBrk="1" hangingPunct="1"/>
              <a:t>6</a:t>
            </a:fld>
            <a:endParaRPr lang="en-GB"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xfrm>
            <a:off x="992188" y="768350"/>
            <a:ext cx="5114925" cy="3836988"/>
          </a:xfrm>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286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B2341322-A871-8D46-901D-B9C232117B00}" type="slidenum">
              <a:rPr lang="en-GB" sz="1300"/>
              <a:pPr eaLnBrk="1" hangingPunct="1"/>
              <a:t>7</a:t>
            </a:fld>
            <a:endParaRPr lang="en-GB"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xfrm>
            <a:off x="992188" y="768350"/>
            <a:ext cx="5114925" cy="3836988"/>
          </a:xfrm>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307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94DE3A0D-6946-2341-B3F7-35CC6C6A5FE4}" type="slidenum">
              <a:rPr lang="en-GB" sz="1300"/>
              <a:pPr eaLnBrk="1" hangingPunct="1"/>
              <a:t>8</a:t>
            </a:fld>
            <a:endParaRPr lang="en-GB"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xfrm>
            <a:off x="992188" y="768350"/>
            <a:ext cx="5114925" cy="3836988"/>
          </a:xfrm>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327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599D5428-0782-744F-84F0-A3840666EE2A}" type="slidenum">
              <a:rPr lang="en-GB" sz="1300"/>
              <a:pPr eaLnBrk="1" hangingPunct="1"/>
              <a:t>9</a:t>
            </a:fld>
            <a:endParaRPr lang="en-GB"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l-GR"/>
              <a:t>ΣΕΛ. </a:t>
            </a:r>
            <a:fld id="{EF659EEE-0B8C-2944-890F-61D5123012D7}" type="slidenum">
              <a:rPr lang="el-GR"/>
              <a:pPr>
                <a:defRPr/>
              </a:pPr>
              <a:t>‹#›</a:t>
            </a:fld>
            <a:endParaRPr lang="en-US"/>
          </a:p>
        </p:txBody>
      </p:sp>
    </p:spTree>
    <p:extLst>
      <p:ext uri="{BB962C8B-B14F-4D97-AF65-F5344CB8AC3E}">
        <p14:creationId xmlns:p14="http://schemas.microsoft.com/office/powerpoint/2010/main" val="331193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l-GR"/>
              <a:t>ΣΕΛ. </a:t>
            </a:r>
            <a:fld id="{61241B84-9583-BF49-898D-AC59D96E87F9}" type="slidenum">
              <a:rPr lang="el-GR"/>
              <a:pPr>
                <a:defRPr/>
              </a:pPr>
              <a:t>‹#›</a:t>
            </a:fld>
            <a:endParaRPr lang="en-US"/>
          </a:p>
        </p:txBody>
      </p:sp>
    </p:spTree>
    <p:extLst>
      <p:ext uri="{BB962C8B-B14F-4D97-AF65-F5344CB8AC3E}">
        <p14:creationId xmlns:p14="http://schemas.microsoft.com/office/powerpoint/2010/main" val="363804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l-GR"/>
              <a:t>ΣΕΛ. </a:t>
            </a:r>
            <a:fld id="{8ADB4F52-7F71-B443-A83A-1369AE98316C}" type="slidenum">
              <a:rPr lang="el-GR"/>
              <a:pPr>
                <a:defRPr/>
              </a:pPr>
              <a:t>‹#›</a:t>
            </a:fld>
            <a:endParaRPr lang="en-US"/>
          </a:p>
        </p:txBody>
      </p:sp>
    </p:spTree>
    <p:extLst>
      <p:ext uri="{BB962C8B-B14F-4D97-AF65-F5344CB8AC3E}">
        <p14:creationId xmlns:p14="http://schemas.microsoft.com/office/powerpoint/2010/main" val="91787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l-GR"/>
              <a:t>ΣΕΛ. </a:t>
            </a:r>
            <a:fld id="{AC4AFE77-337F-7142-BB00-6DEB8FE1D6CA}" type="slidenum">
              <a:rPr lang="el-GR"/>
              <a:pPr>
                <a:defRPr/>
              </a:pPr>
              <a:t>‹#›</a:t>
            </a:fld>
            <a:endParaRPr lang="en-US"/>
          </a:p>
        </p:txBody>
      </p:sp>
    </p:spTree>
    <p:extLst>
      <p:ext uri="{BB962C8B-B14F-4D97-AF65-F5344CB8AC3E}">
        <p14:creationId xmlns:p14="http://schemas.microsoft.com/office/powerpoint/2010/main" val="68141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l-GR"/>
              <a:t>ΣΕΛ. </a:t>
            </a:r>
            <a:fld id="{D9AD1FCD-B59A-1844-8C0F-703A1A142A96}" type="slidenum">
              <a:rPr lang="el-GR"/>
              <a:pPr>
                <a:defRPr/>
              </a:pPr>
              <a:t>‹#›</a:t>
            </a:fld>
            <a:endParaRPr lang="en-US"/>
          </a:p>
        </p:txBody>
      </p:sp>
    </p:spTree>
    <p:extLst>
      <p:ext uri="{BB962C8B-B14F-4D97-AF65-F5344CB8AC3E}">
        <p14:creationId xmlns:p14="http://schemas.microsoft.com/office/powerpoint/2010/main" val="408555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l-GR"/>
              <a:t>ΣΕΛ. </a:t>
            </a:r>
            <a:fld id="{5F6FA72C-2468-444C-A3DB-C7C64DF35C20}" type="slidenum">
              <a:rPr lang="el-GR"/>
              <a:pPr>
                <a:defRPr/>
              </a:pPr>
              <a:t>‹#›</a:t>
            </a:fld>
            <a:endParaRPr lang="en-US"/>
          </a:p>
        </p:txBody>
      </p:sp>
    </p:spTree>
    <p:extLst>
      <p:ext uri="{BB962C8B-B14F-4D97-AF65-F5344CB8AC3E}">
        <p14:creationId xmlns:p14="http://schemas.microsoft.com/office/powerpoint/2010/main" val="1518347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r>
              <a:rPr lang="el-GR"/>
              <a:t>ΣΕΛ. </a:t>
            </a:r>
            <a:fld id="{A6F0CADD-4D5A-DB41-8A0D-1ECCBFE24300}" type="slidenum">
              <a:rPr lang="el-GR"/>
              <a:pPr>
                <a:defRPr/>
              </a:pPr>
              <a:t>‹#›</a:t>
            </a:fld>
            <a:endParaRPr lang="en-US"/>
          </a:p>
        </p:txBody>
      </p:sp>
    </p:spTree>
    <p:extLst>
      <p:ext uri="{BB962C8B-B14F-4D97-AF65-F5344CB8AC3E}">
        <p14:creationId xmlns:p14="http://schemas.microsoft.com/office/powerpoint/2010/main" val="2510170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r>
              <a:rPr lang="el-GR"/>
              <a:t>ΣΕΛ. </a:t>
            </a:r>
            <a:fld id="{7F22158E-F2FB-024D-A7AB-C45D192D85AC}" type="slidenum">
              <a:rPr lang="el-GR"/>
              <a:pPr>
                <a:defRPr/>
              </a:pPr>
              <a:t>‹#›</a:t>
            </a:fld>
            <a:endParaRPr lang="en-US"/>
          </a:p>
        </p:txBody>
      </p:sp>
    </p:spTree>
    <p:extLst>
      <p:ext uri="{BB962C8B-B14F-4D97-AF65-F5344CB8AC3E}">
        <p14:creationId xmlns:p14="http://schemas.microsoft.com/office/powerpoint/2010/main" val="1132475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r>
              <a:rPr lang="el-GR"/>
              <a:t>ΣΕΛ. </a:t>
            </a:r>
            <a:fld id="{2585E510-485C-5C44-BCB1-FFDBEB3A8162}" type="slidenum">
              <a:rPr lang="el-GR"/>
              <a:pPr>
                <a:defRPr/>
              </a:pPr>
              <a:t>‹#›</a:t>
            </a:fld>
            <a:endParaRPr lang="en-US"/>
          </a:p>
        </p:txBody>
      </p:sp>
    </p:spTree>
    <p:extLst>
      <p:ext uri="{BB962C8B-B14F-4D97-AF65-F5344CB8AC3E}">
        <p14:creationId xmlns:p14="http://schemas.microsoft.com/office/powerpoint/2010/main" val="1335367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l-GR"/>
              <a:t>ΣΕΛ. </a:t>
            </a:r>
            <a:fld id="{E4F70C7A-38C1-4540-A858-C35F61205FCD}" type="slidenum">
              <a:rPr lang="el-GR"/>
              <a:pPr>
                <a:defRPr/>
              </a:pPr>
              <a:t>‹#›</a:t>
            </a:fld>
            <a:endParaRPr lang="en-US"/>
          </a:p>
        </p:txBody>
      </p:sp>
    </p:spTree>
    <p:extLst>
      <p:ext uri="{BB962C8B-B14F-4D97-AF65-F5344CB8AC3E}">
        <p14:creationId xmlns:p14="http://schemas.microsoft.com/office/powerpoint/2010/main" val="131374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l-GR"/>
              <a:t>ΣΕΛ. </a:t>
            </a:r>
            <a:fld id="{15ADA8A8-6F12-764E-97C6-C6DBC45E5B04}" type="slidenum">
              <a:rPr lang="el-GR"/>
              <a:pPr>
                <a:defRPr/>
              </a:pPr>
              <a:t>‹#›</a:t>
            </a:fld>
            <a:endParaRPr lang="en-US"/>
          </a:p>
        </p:txBody>
      </p:sp>
    </p:spTree>
    <p:extLst>
      <p:ext uri="{BB962C8B-B14F-4D97-AF65-F5344CB8AC3E}">
        <p14:creationId xmlns:p14="http://schemas.microsoft.com/office/powerpoint/2010/main" val="29839807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2209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mtClean="0">
                <a:cs typeface="+mn-cs"/>
              </a:defRPr>
            </a:lvl1pPr>
          </a:lstStyle>
          <a:p>
            <a:pPr>
              <a:defRPr/>
            </a:pPr>
            <a:r>
              <a:rPr lang="el-GR"/>
              <a:t>ΕΑΡΙΝΟ ΕΞΑΜΗΝΟ 2002</a:t>
            </a:r>
            <a:endParaRPr lang="en-US"/>
          </a:p>
        </p:txBody>
      </p:sp>
      <p:sp>
        <p:nvSpPr>
          <p:cNvPr id="1029" name="Rectangle 5"/>
          <p:cNvSpPr>
            <a:spLocks noGrp="1" noChangeArrowheads="1"/>
          </p:cNvSpPr>
          <p:nvPr>
            <p:ph type="ftr" sz="quarter" idx="3"/>
          </p:nvPr>
        </p:nvSpPr>
        <p:spPr bwMode="auto">
          <a:xfrm>
            <a:off x="2743200" y="6248400"/>
            <a:ext cx="3733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mtClean="0">
                <a:cs typeface="+mn-cs"/>
              </a:defRPr>
            </a:lvl1pPr>
          </a:lstStyle>
          <a:p>
            <a:pPr>
              <a:defRPr/>
            </a:pPr>
            <a:r>
              <a:rPr lang="el-GR"/>
              <a:t>ΗΡΥ 201 – © Δ. Πνευματικάτος 2010</a:t>
            </a: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cs typeface="+mn-cs"/>
              </a:defRPr>
            </a:lvl1pPr>
          </a:lstStyle>
          <a:p>
            <a:pPr>
              <a:defRPr/>
            </a:pPr>
            <a:r>
              <a:rPr lang="el-GR"/>
              <a:t>ΣΕΛ. </a:t>
            </a:r>
            <a:fld id="{451E50AC-3641-D246-B653-B326B848CEDA}" type="slidenum">
              <a:rPr lang="el-GR"/>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36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3600">
          <a:solidFill>
            <a:schemeClr val="tx2"/>
          </a:solidFill>
          <a:latin typeface="Times New Roman" pitchFamily="18" charset="0"/>
          <a:ea typeface="ＭＳ Ｐゴシック" charset="0"/>
          <a:cs typeface="ＭＳ Ｐゴシック" charset="0"/>
        </a:defRPr>
      </a:lvl2pPr>
      <a:lvl3pPr algn="ctr" rtl="0" eaLnBrk="0" fontAlgn="base" hangingPunct="0">
        <a:spcBef>
          <a:spcPct val="0"/>
        </a:spcBef>
        <a:spcAft>
          <a:spcPct val="0"/>
        </a:spcAft>
        <a:defRPr sz="3600">
          <a:solidFill>
            <a:schemeClr val="tx2"/>
          </a:solidFill>
          <a:latin typeface="Times New Roman" pitchFamily="18" charset="0"/>
          <a:ea typeface="ＭＳ Ｐゴシック" charset="0"/>
          <a:cs typeface="ＭＳ Ｐゴシック" charset="0"/>
        </a:defRPr>
      </a:lvl3pPr>
      <a:lvl4pPr algn="ctr" rtl="0" eaLnBrk="0" fontAlgn="base" hangingPunct="0">
        <a:spcBef>
          <a:spcPct val="0"/>
        </a:spcBef>
        <a:spcAft>
          <a:spcPct val="0"/>
        </a:spcAft>
        <a:defRPr sz="3600">
          <a:solidFill>
            <a:schemeClr val="tx2"/>
          </a:solidFill>
          <a:latin typeface="Times New Roman" pitchFamily="18" charset="0"/>
          <a:ea typeface="ＭＳ Ｐゴシック" charset="0"/>
          <a:cs typeface="ＭＳ Ｐゴシック" charset="0"/>
        </a:defRPr>
      </a:lvl4pPr>
      <a:lvl5pPr algn="ctr" rtl="0" eaLnBrk="0" fontAlgn="base" hangingPunct="0">
        <a:spcBef>
          <a:spcPct val="0"/>
        </a:spcBef>
        <a:spcAft>
          <a:spcPct val="0"/>
        </a:spcAft>
        <a:defRPr sz="3600">
          <a:solidFill>
            <a:schemeClr val="tx2"/>
          </a:solidFill>
          <a:latin typeface="Times New Roman" pitchFamily="18" charset="0"/>
          <a:ea typeface="ＭＳ Ｐゴシック" charset="0"/>
          <a:cs typeface="ＭＳ Ｐゴシック" charset="0"/>
        </a:defRPr>
      </a:lvl5pPr>
      <a:lvl6pPr marL="457200" algn="ctr" rtl="0" fontAlgn="base">
        <a:spcBef>
          <a:spcPct val="0"/>
        </a:spcBef>
        <a:spcAft>
          <a:spcPct val="0"/>
        </a:spcAft>
        <a:defRPr sz="3600">
          <a:solidFill>
            <a:schemeClr val="tx2"/>
          </a:solidFill>
          <a:latin typeface="Times New Roman" pitchFamily="18" charset="0"/>
        </a:defRPr>
      </a:lvl6pPr>
      <a:lvl7pPr marL="914400" algn="ctr" rtl="0" fontAlgn="base">
        <a:spcBef>
          <a:spcPct val="0"/>
        </a:spcBef>
        <a:spcAft>
          <a:spcPct val="0"/>
        </a:spcAft>
        <a:defRPr sz="3600">
          <a:solidFill>
            <a:schemeClr val="tx2"/>
          </a:solidFill>
          <a:latin typeface="Times New Roman" pitchFamily="18" charset="0"/>
        </a:defRPr>
      </a:lvl7pPr>
      <a:lvl8pPr marL="1371600" algn="ctr" rtl="0" fontAlgn="base">
        <a:spcBef>
          <a:spcPct val="0"/>
        </a:spcBef>
        <a:spcAft>
          <a:spcPct val="0"/>
        </a:spcAft>
        <a:defRPr sz="3600">
          <a:solidFill>
            <a:schemeClr val="tx2"/>
          </a:solidFill>
          <a:latin typeface="Times New Roman" pitchFamily="18" charset="0"/>
        </a:defRPr>
      </a:lvl8pPr>
      <a:lvl9pPr marL="1828800" algn="ctr" rtl="0" fontAlgn="base">
        <a:spcBef>
          <a:spcPct val="0"/>
        </a:spcBef>
        <a:spcAft>
          <a:spcPct val="0"/>
        </a:spcAft>
        <a:defRPr sz="36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2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a:t>
            </a:r>
            <a:r>
              <a:rPr lang="en-US"/>
              <a:t>2</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BBB37B03-277B-B942-866F-A339720CC4C6}" type="slidenum">
              <a:rPr lang="el-GR"/>
              <a:pPr eaLnBrk="1" hangingPunct="1"/>
              <a:t>1</a:t>
            </a:fld>
            <a:endParaRPr lang="en-US"/>
          </a:p>
        </p:txBody>
      </p:sp>
      <p:sp>
        <p:nvSpPr>
          <p:cNvPr id="15363" name="Rectangle 2"/>
          <p:cNvSpPr>
            <a:spLocks noGrp="1" noChangeArrowheads="1"/>
          </p:cNvSpPr>
          <p:nvPr>
            <p:ph type="ctrTitle"/>
          </p:nvPr>
        </p:nvSpPr>
        <p:spPr>
          <a:xfrm>
            <a:off x="685800" y="1371600"/>
            <a:ext cx="7772400" cy="2590800"/>
          </a:xfrm>
        </p:spPr>
        <p:txBody>
          <a:bodyPr/>
          <a:lstStyle/>
          <a:p>
            <a:pPr eaLnBrk="1" hangingPunct="1"/>
            <a:r>
              <a:rPr lang="el-GR" dirty="0">
                <a:latin typeface="Times New Roman" charset="0"/>
              </a:rPr>
              <a:t>ΗΡΥ </a:t>
            </a:r>
            <a:r>
              <a:rPr lang="en-US" dirty="0" smtClean="0">
                <a:latin typeface="Times New Roman" charset="0"/>
              </a:rPr>
              <a:t>21</a:t>
            </a:r>
            <a:r>
              <a:rPr lang="el-GR" dirty="0" smtClean="0">
                <a:latin typeface="Times New Roman" charset="0"/>
              </a:rPr>
              <a:t>1</a:t>
            </a:r>
            <a:r>
              <a:rPr lang="el-GR" dirty="0">
                <a:latin typeface="Times New Roman" charset="0"/>
                <a:cs typeface="Times New Roman" charset="0"/>
              </a:rPr>
              <a:t>–</a:t>
            </a:r>
            <a:r>
              <a:rPr lang="el-GR" dirty="0">
                <a:latin typeface="Times New Roman" charset="0"/>
              </a:rPr>
              <a:t> Ψηφιακοί Υπολογιστές </a:t>
            </a:r>
            <a:br>
              <a:rPr lang="el-GR" dirty="0">
                <a:latin typeface="Times New Roman" charset="0"/>
              </a:rPr>
            </a:br>
            <a:r>
              <a:rPr lang="el-GR" dirty="0">
                <a:latin typeface="Times New Roman" charset="0"/>
              </a:rPr>
              <a:t/>
            </a:r>
            <a:br>
              <a:rPr lang="el-GR" dirty="0">
                <a:latin typeface="Times New Roman" charset="0"/>
              </a:rPr>
            </a:br>
            <a:r>
              <a:rPr lang="el-GR" sz="2800" dirty="0">
                <a:latin typeface="Times New Roman" charset="0"/>
              </a:rPr>
              <a:t>Συμβολικές Εντολές </a:t>
            </a:r>
            <a:r>
              <a:rPr lang="en-US" sz="2800" dirty="0">
                <a:latin typeface="Times New Roman" charset="0"/>
              </a:rPr>
              <a:t>MIPS</a:t>
            </a:r>
            <a:r>
              <a:rPr lang="el-GR" sz="2800" dirty="0">
                <a:latin typeface="Times New Roman" charset="0"/>
              </a:rPr>
              <a:t>, Ετικέτες,</a:t>
            </a:r>
            <a:br>
              <a:rPr lang="el-GR" sz="2800" dirty="0">
                <a:latin typeface="Times New Roman" charset="0"/>
              </a:rPr>
            </a:br>
            <a:r>
              <a:rPr lang="el-GR" sz="2800" dirty="0">
                <a:latin typeface="Times New Roman" charset="0"/>
              </a:rPr>
              <a:t>Οδηγίες Συμβολομεταφραστή</a:t>
            </a:r>
            <a:br>
              <a:rPr lang="el-GR" sz="2800" dirty="0">
                <a:latin typeface="Times New Roman" charset="0"/>
              </a:rPr>
            </a:br>
            <a:r>
              <a:rPr lang="en-US" sz="2000" dirty="0">
                <a:latin typeface="Times New Roman" charset="0"/>
              </a:rPr>
              <a:t/>
            </a:r>
            <a:br>
              <a:rPr lang="en-US" sz="2000" dirty="0">
                <a:latin typeface="Times New Roman" charset="0"/>
              </a:rPr>
            </a:br>
            <a:endParaRPr lang="en-GB" sz="2000" dirty="0">
              <a:latin typeface="Times New Roman" charset="0"/>
            </a:endParaRPr>
          </a:p>
        </p:txBody>
      </p:sp>
      <p:sp>
        <p:nvSpPr>
          <p:cNvPr id="15364" name="Rectangle 3"/>
          <p:cNvSpPr>
            <a:spLocks noGrp="1" noChangeArrowheads="1"/>
          </p:cNvSpPr>
          <p:nvPr>
            <p:ph type="subTitle" idx="1"/>
          </p:nvPr>
        </p:nvSpPr>
        <p:spPr>
          <a:xfrm>
            <a:off x="1371600" y="4267200"/>
            <a:ext cx="6400800" cy="1371600"/>
          </a:xfrm>
        </p:spPr>
        <p:txBody>
          <a:bodyPr/>
          <a:lstStyle/>
          <a:p>
            <a:pPr eaLnBrk="1" hangingPunct="1"/>
            <a:r>
              <a:rPr lang="el-GR">
                <a:latin typeface="Times New Roman" charset="0"/>
              </a:rPr>
              <a:t>ΔΙΟΝΥΣΗΣ ΠΝΕΥΜΑΤΙΚΑΤΟΣ</a:t>
            </a:r>
            <a:endParaRPr lang="en-GB">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F6A25E2F-A5EE-8E46-B827-9D8F9B515A91}" type="slidenum">
              <a:rPr lang="el-GR"/>
              <a:pPr eaLnBrk="1" hangingPunct="1"/>
              <a:t>10</a:t>
            </a:fld>
            <a:endParaRPr lang="en-US"/>
          </a:p>
        </p:txBody>
      </p:sp>
      <p:sp>
        <p:nvSpPr>
          <p:cNvPr id="33795" name="Rectangle 2"/>
          <p:cNvSpPr>
            <a:spLocks noGrp="1" noChangeArrowheads="1"/>
          </p:cNvSpPr>
          <p:nvPr>
            <p:ph type="title"/>
          </p:nvPr>
        </p:nvSpPr>
        <p:spPr/>
        <p:txBody>
          <a:bodyPr/>
          <a:lstStyle/>
          <a:p>
            <a:pPr eaLnBrk="1" hangingPunct="1"/>
            <a:r>
              <a:rPr lang="en-US">
                <a:solidFill>
                  <a:srgbClr val="000000"/>
                </a:solidFill>
                <a:latin typeface="Times New Roman" charset="0"/>
                <a:cs typeface="Times New Roman" charset="0"/>
              </a:rPr>
              <a:t>Assembler Directives</a:t>
            </a:r>
            <a:r>
              <a:rPr lang="el-GR">
                <a:solidFill>
                  <a:srgbClr val="000000"/>
                </a:solidFill>
                <a:latin typeface="Times New Roman" charset="0"/>
              </a:rPr>
              <a:t> (Οδηγίες)</a:t>
            </a:r>
            <a:endParaRPr lang="en-GB">
              <a:latin typeface="Times New Roman" charset="0"/>
            </a:endParaRPr>
          </a:p>
        </p:txBody>
      </p:sp>
      <p:sp>
        <p:nvSpPr>
          <p:cNvPr id="33796" name="Rectangle 3"/>
          <p:cNvSpPr>
            <a:spLocks noGrp="1" noChangeArrowheads="1"/>
          </p:cNvSpPr>
          <p:nvPr>
            <p:ph type="body" idx="1"/>
          </p:nvPr>
        </p:nvSpPr>
        <p:spPr/>
        <p:txBody>
          <a:bodyPr/>
          <a:lstStyle/>
          <a:p>
            <a:pPr algn="just" eaLnBrk="1" hangingPunct="1">
              <a:lnSpc>
                <a:spcPct val="90000"/>
              </a:lnSpc>
              <a:buFontTx/>
              <a:buNone/>
            </a:pPr>
            <a:r>
              <a:rPr lang="en-US" sz="2000">
                <a:latin typeface="Times New Roman" charset="0"/>
                <a:cs typeface="Times New Roman" charset="0"/>
              </a:rPr>
              <a:t>• </a:t>
            </a:r>
            <a:r>
              <a:rPr lang="el-GR" sz="2000">
                <a:latin typeface="Times New Roman" charset="0"/>
              </a:rPr>
              <a:t>	</a:t>
            </a:r>
            <a:r>
              <a:rPr lang="el-GR" sz="2200">
                <a:latin typeface="Times New Roman" charset="0"/>
              </a:rPr>
              <a:t>Δίνει οδηγίες στον συμβολομεταφραστή</a:t>
            </a:r>
            <a:r>
              <a:rPr lang="en-US" sz="2200">
                <a:latin typeface="Times New Roman" charset="0"/>
                <a:cs typeface="Times New Roman" charset="0"/>
              </a:rPr>
              <a:t> </a:t>
            </a:r>
            <a:r>
              <a:rPr lang="el-GR" sz="2200">
                <a:latin typeface="Times New Roman" charset="0"/>
              </a:rPr>
              <a:t>για το πώς να ερμηνεύσει το κώδικα του χρήστη, αλλά </a:t>
            </a:r>
            <a:r>
              <a:rPr lang="el-GR" sz="2200" b="1" i="1">
                <a:latin typeface="Times New Roman" charset="0"/>
              </a:rPr>
              <a:t>δεν </a:t>
            </a:r>
            <a:r>
              <a:rPr lang="el-GR" sz="2200">
                <a:latin typeface="Times New Roman" charset="0"/>
              </a:rPr>
              <a:t>αντιστοιχούν σε εντολές του επεξεργαστή.</a:t>
            </a:r>
          </a:p>
          <a:p>
            <a:pPr algn="just" eaLnBrk="1" hangingPunct="1">
              <a:lnSpc>
                <a:spcPct val="90000"/>
              </a:lnSpc>
              <a:buFontTx/>
              <a:buNone/>
            </a:pPr>
            <a:r>
              <a:rPr lang="el-GR" sz="2200">
                <a:latin typeface="Times New Roman" charset="0"/>
              </a:rPr>
              <a:t>	Οι οδηγίες στον συμβολομεταφραστή </a:t>
            </a:r>
            <a:r>
              <a:rPr lang="en-US" sz="2200">
                <a:latin typeface="Times New Roman" charset="0"/>
                <a:cs typeface="Times New Roman" charset="0"/>
              </a:rPr>
              <a:t>MIPS</a:t>
            </a:r>
            <a:r>
              <a:rPr lang="el-GR" sz="2200">
                <a:latin typeface="Times New Roman" charset="0"/>
              </a:rPr>
              <a:t> ξεκινούν με μια τελεία «</a:t>
            </a:r>
            <a:r>
              <a:rPr lang="en-US" sz="2200">
                <a:latin typeface="Times New Roman" charset="0"/>
                <a:cs typeface="Times New Roman" charset="0"/>
              </a:rPr>
              <a:t>.</a:t>
            </a:r>
            <a:r>
              <a:rPr lang="el-GR" sz="2200">
                <a:latin typeface="Times New Roman" charset="0"/>
              </a:rPr>
              <a:t>». Για παράδειγμα, μια από τις κυριότερες χρήσεις οδηγιών είναι η τοποθέτηση δεδομένων στην μνήμη. </a:t>
            </a:r>
          </a:p>
          <a:p>
            <a:pPr algn="just" eaLnBrk="1" hangingPunct="1">
              <a:lnSpc>
                <a:spcPct val="90000"/>
              </a:lnSpc>
              <a:buFontTx/>
              <a:buNone/>
            </a:pPr>
            <a:r>
              <a:rPr lang="el-GR" sz="2200">
                <a:latin typeface="Times New Roman" charset="0"/>
              </a:rPr>
              <a:t>	Στους παρακάτω ορισμούς, ό,τι βρίσκεται σε αγκύλες («[» και «]») είναι προαιρετικό και μπορεί να παραλειφθεί</a:t>
            </a:r>
            <a:endParaRPr lang="en-GB" sz="2200">
              <a:latin typeface="Times New Roman" charset="0"/>
            </a:endParaRPr>
          </a:p>
          <a:p>
            <a:pPr algn="just" eaLnBrk="1" hangingPunct="1">
              <a:lnSpc>
                <a:spcPct val="90000"/>
              </a:lnSpc>
              <a:buFontTx/>
              <a:buNone/>
            </a:pPr>
            <a:r>
              <a:rPr lang="en-US" sz="2000" b="1">
                <a:latin typeface="Courier-Bold" charset="0"/>
                <a:cs typeface="Arial" charset="0"/>
              </a:rPr>
              <a:t>.text [addr] 	</a:t>
            </a:r>
            <a:r>
              <a:rPr lang="el-GR" sz="2000">
                <a:latin typeface="Times New Roman" charset="0"/>
              </a:rPr>
              <a:t>Ακολουθούν εντολές. Εάν έχει δοθεί η προαιρετική διεύθυνση, οι εντολές αρχιζουν να τοποθετούνται στην μνήμη από την διεύθυνση αυτή.</a:t>
            </a:r>
          </a:p>
          <a:p>
            <a:pPr algn="just" eaLnBrk="1" hangingPunct="1">
              <a:lnSpc>
                <a:spcPct val="90000"/>
              </a:lnSpc>
              <a:buFontTx/>
              <a:buNone/>
            </a:pPr>
            <a:r>
              <a:rPr lang="en-US" sz="2000" b="1">
                <a:latin typeface="Courier-Bold" charset="0"/>
                <a:cs typeface="Arial" charset="0"/>
              </a:rPr>
              <a:t>.data [addr] </a:t>
            </a:r>
            <a:r>
              <a:rPr lang="el-GR" sz="2000" b="1">
                <a:latin typeface="Times New Roman" charset="0"/>
              </a:rPr>
              <a:t>	</a:t>
            </a:r>
            <a:r>
              <a:rPr lang="el-GR" sz="2000">
                <a:latin typeface="Times New Roman" charset="0"/>
              </a:rPr>
              <a:t>Ακολουθούν δεδομένα. Εάν έχει δοθεί η προαιρετική διεύθυνση, τα δεδομένα αρχιζουν να τοποθετούνται στην μνήμη από την διεύθυνση αυτή</a:t>
            </a:r>
            <a:endParaRPr lang="en-GB" sz="2000">
              <a:latin typeface="Times New Roman" charset="0"/>
              <a:cs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671F6390-C63C-0F4A-9AB1-E2FB3721F92E}" type="slidenum">
              <a:rPr lang="el-GR"/>
              <a:pPr eaLnBrk="1" hangingPunct="1"/>
              <a:t>11</a:t>
            </a:fld>
            <a:endParaRPr lang="en-US"/>
          </a:p>
        </p:txBody>
      </p:sp>
      <p:sp>
        <p:nvSpPr>
          <p:cNvPr id="35843" name="Rectangle 1026"/>
          <p:cNvSpPr>
            <a:spLocks noGrp="1" noChangeArrowheads="1"/>
          </p:cNvSpPr>
          <p:nvPr>
            <p:ph type="title"/>
          </p:nvPr>
        </p:nvSpPr>
        <p:spPr/>
        <p:txBody>
          <a:bodyPr/>
          <a:lstStyle/>
          <a:p>
            <a:pPr eaLnBrk="1" hangingPunct="1"/>
            <a:r>
              <a:rPr lang="el-GR">
                <a:latin typeface="Times New Roman" charset="0"/>
              </a:rPr>
              <a:t>Περιοχές Εντολών και Δεδομένων </a:t>
            </a:r>
            <a:endParaRPr lang="en-GB">
              <a:latin typeface="Times New Roman" charset="0"/>
            </a:endParaRPr>
          </a:p>
        </p:txBody>
      </p:sp>
      <p:sp>
        <p:nvSpPr>
          <p:cNvPr id="35844" name="Rectangle 1027"/>
          <p:cNvSpPr>
            <a:spLocks noGrp="1" noChangeArrowheads="1"/>
          </p:cNvSpPr>
          <p:nvPr>
            <p:ph type="body" idx="1"/>
          </p:nvPr>
        </p:nvSpPr>
        <p:spPr>
          <a:xfrm>
            <a:off x="685800" y="1524000"/>
            <a:ext cx="7772400" cy="4648200"/>
          </a:xfrm>
        </p:spPr>
        <p:txBody>
          <a:bodyPr/>
          <a:lstStyle/>
          <a:p>
            <a:pPr algn="just" eaLnBrk="1" hangingPunct="1">
              <a:lnSpc>
                <a:spcPct val="90000"/>
              </a:lnSpc>
              <a:buFontTx/>
              <a:buNone/>
            </a:pPr>
            <a:r>
              <a:rPr lang="el-GR" sz="2000">
                <a:latin typeface="Times New Roman" charset="0"/>
              </a:rPr>
              <a:t>Ο συμβολομεταφραστής διακρίνει δύο περιοχές μνήμης, την περιοχή του προγράματος </a:t>
            </a:r>
            <a:r>
              <a:rPr lang="en-US" sz="2000">
                <a:latin typeface="Times New Roman" charset="0"/>
              </a:rPr>
              <a:t>(</a:t>
            </a:r>
            <a:r>
              <a:rPr lang="el-GR" sz="2000">
                <a:latin typeface="Times New Roman" charset="0"/>
              </a:rPr>
              <a:t>που ονομάζεται </a:t>
            </a:r>
            <a:r>
              <a:rPr lang="en-US" sz="2000">
                <a:latin typeface="Times New Roman" charset="0"/>
              </a:rPr>
              <a:t>text)</a:t>
            </a:r>
            <a:r>
              <a:rPr lang="el-GR" sz="2000">
                <a:latin typeface="Times New Roman" charset="0"/>
              </a:rPr>
              <a:t>, και την περιοχή δεδομένων (που ονομάζεται </a:t>
            </a:r>
            <a:r>
              <a:rPr lang="en-US" sz="2000">
                <a:latin typeface="Times New Roman" charset="0"/>
              </a:rPr>
              <a:t>data)</a:t>
            </a:r>
            <a:r>
              <a:rPr lang="el-GR" sz="2000">
                <a:latin typeface="Times New Roman" charset="0"/>
              </a:rPr>
              <a:t>.</a:t>
            </a:r>
            <a:r>
              <a:rPr lang="en-US" sz="2000">
                <a:latin typeface="Times New Roman" charset="0"/>
              </a:rPr>
              <a:t> </a:t>
            </a:r>
            <a:r>
              <a:rPr lang="el-GR" sz="2000">
                <a:latin typeface="Times New Roman" charset="0"/>
              </a:rPr>
              <a:t>Όταν μεταφράζει ένα πρόγραμμα, ο συμβολομεταφραστής τοποθετεί δεδομένα στην περιοχή δεδομένων, και εντολές στην περιοχή προγράμματος.</a:t>
            </a:r>
          </a:p>
          <a:p>
            <a:pPr algn="just" eaLnBrk="1" hangingPunct="1">
              <a:lnSpc>
                <a:spcPct val="90000"/>
              </a:lnSpc>
              <a:buFontTx/>
              <a:buNone/>
            </a:pPr>
            <a:r>
              <a:rPr lang="el-GR" sz="2000">
                <a:latin typeface="Times New Roman" charset="0"/>
              </a:rPr>
              <a:t>Γιατί όμως να διαχωρίζουμε τις εντολές από τα δεδομένα; Είναι λογικό να περιμένουμε οτι κατά την εκτέλεση ενός προγράμματος τα δεδομένα αλλάζουν, ενώ το πρόγραμμα παραμένει σταθερό. </a:t>
            </a:r>
          </a:p>
          <a:p>
            <a:pPr algn="just" eaLnBrk="1" hangingPunct="1">
              <a:lnSpc>
                <a:spcPct val="90000"/>
              </a:lnSpc>
              <a:buFontTx/>
              <a:buNone/>
            </a:pPr>
            <a:r>
              <a:rPr lang="el-GR" sz="2000">
                <a:latin typeface="Times New Roman" charset="0"/>
              </a:rPr>
              <a:t>Επειδή όμως ένα λανθασμένο πρόγραμμα μπορεί να γράψει σε λανθασμένες διευθύνσεις, είναι πιθανό να «πανωγράψει» θέσεις μνήμης που αποθηκεύουν εντολές, με αποτέλεσμα η συμπεριφορά του προγράμματος να είναι απρόβλεπτη!</a:t>
            </a:r>
          </a:p>
          <a:p>
            <a:pPr algn="just" eaLnBrk="1" hangingPunct="1">
              <a:lnSpc>
                <a:spcPct val="90000"/>
              </a:lnSpc>
              <a:buFontTx/>
              <a:buNone/>
            </a:pPr>
            <a:r>
              <a:rPr lang="el-GR" sz="2000">
                <a:latin typeface="Times New Roman" charset="0"/>
              </a:rPr>
              <a:t>Ο διαχωρισμός προγράμματος και δεδομένων επιτρέπει στο λειτουργικό σύστημα να προστατεύει από εγγραφές την περιοχή του προγράμματος, ενώ την ίδια στιγμή να επιτρέπει τις εγγραφές στα δεδομένα.</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3789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E898F089-F893-ED49-AFE0-BE8BF44F9E58}" type="slidenum">
              <a:rPr lang="el-GR"/>
              <a:pPr eaLnBrk="1" hangingPunct="1"/>
              <a:t>12</a:t>
            </a:fld>
            <a:endParaRPr lang="en-US"/>
          </a:p>
        </p:txBody>
      </p:sp>
      <p:sp>
        <p:nvSpPr>
          <p:cNvPr id="37891" name="Rectangle 2"/>
          <p:cNvSpPr>
            <a:spLocks noGrp="1" noChangeArrowheads="1"/>
          </p:cNvSpPr>
          <p:nvPr>
            <p:ph type="title"/>
          </p:nvPr>
        </p:nvSpPr>
        <p:spPr/>
        <p:txBody>
          <a:bodyPr/>
          <a:lstStyle/>
          <a:p>
            <a:pPr eaLnBrk="1" hangingPunct="1"/>
            <a:r>
              <a:rPr lang="el-GR">
                <a:solidFill>
                  <a:srgbClr val="000000"/>
                </a:solidFill>
                <a:latin typeface="Times New Roman" charset="0"/>
              </a:rPr>
              <a:t>Οδηγίες </a:t>
            </a:r>
            <a:r>
              <a:rPr lang="en-US">
                <a:solidFill>
                  <a:srgbClr val="000000"/>
                </a:solidFill>
                <a:latin typeface="Times New Roman" charset="0"/>
                <a:cs typeface="Times New Roman" charset="0"/>
              </a:rPr>
              <a:t>.text and .data</a:t>
            </a:r>
            <a:endParaRPr lang="en-GB">
              <a:latin typeface="Times New Roman" charset="0"/>
            </a:endParaRPr>
          </a:p>
        </p:txBody>
      </p:sp>
      <p:sp>
        <p:nvSpPr>
          <p:cNvPr id="37892" name="Rectangle 5"/>
          <p:cNvSpPr>
            <a:spLocks noChangeArrowheads="1"/>
          </p:cNvSpPr>
          <p:nvPr/>
        </p:nvSpPr>
        <p:spPr bwMode="auto">
          <a:xfrm>
            <a:off x="685800" y="1524000"/>
            <a:ext cx="7848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90000"/>
              </a:lnSpc>
            </a:pPr>
            <a:r>
              <a:rPr lang="el-GR" sz="2000"/>
              <a:t>	Οι οδηγίες </a:t>
            </a:r>
            <a:r>
              <a:rPr lang="en-US" sz="2000" b="1">
                <a:latin typeface="Courier-Bold" charset="0"/>
                <a:cs typeface="Arial" charset="0"/>
              </a:rPr>
              <a:t>.text</a:t>
            </a:r>
            <a:r>
              <a:rPr lang="el-GR" sz="2000"/>
              <a:t> και </a:t>
            </a:r>
            <a:r>
              <a:rPr lang="en-US" sz="2000" b="1">
                <a:latin typeface="Courier-Bold" charset="0"/>
                <a:cs typeface="Arial" charset="0"/>
              </a:rPr>
              <a:t>.data</a:t>
            </a:r>
            <a:r>
              <a:rPr lang="el-GR" sz="2000"/>
              <a:t> μπορούν να εμφανιστούν πολλές φορές σε ένα πρόγραμμα</a:t>
            </a:r>
            <a:r>
              <a:rPr lang="en-US" sz="2000">
                <a:cs typeface="Times New Roman" charset="0"/>
              </a:rPr>
              <a:t>. </a:t>
            </a:r>
            <a:r>
              <a:rPr lang="el-GR" sz="2000"/>
              <a:t>Εάν δεν δοθεί συγκεκριμένη διεύθυνση στις οδηγίες αυτές, τα διάφορα κομμάτια τοποθετούνται σε συνεχόμενες διευθύνσεις.</a:t>
            </a:r>
            <a:r>
              <a:rPr lang="en-US" sz="2000">
                <a:cs typeface="Times New Roman" charset="0"/>
              </a:rPr>
              <a:t> </a:t>
            </a:r>
            <a:r>
              <a:rPr lang="el-GR" sz="2000"/>
              <a:t>Οι παρακάτω δύο ακολουθίες κώδικα είναι ισοδύναμες:</a:t>
            </a:r>
            <a:endParaRPr lang="en-GB" sz="2000"/>
          </a:p>
        </p:txBody>
      </p:sp>
      <p:graphicFrame>
        <p:nvGraphicFramePr>
          <p:cNvPr id="98356" name="Group 52"/>
          <p:cNvGraphicFramePr>
            <a:graphicFrameLocks noGrp="1"/>
          </p:cNvGraphicFramePr>
          <p:nvPr>
            <p:extLst>
              <p:ext uri="{D42A27DB-BD31-4B8C-83A1-F6EECF244321}">
                <p14:modId xmlns:p14="http://schemas.microsoft.com/office/powerpoint/2010/main" val="711902414"/>
              </p:ext>
            </p:extLst>
          </p:nvPr>
        </p:nvGraphicFramePr>
        <p:xfrm>
          <a:off x="1447800" y="2852936"/>
          <a:ext cx="6096000" cy="3383290"/>
        </p:xfrm>
        <a:graphic>
          <a:graphicData uri="http://schemas.openxmlformats.org/drawingml/2006/table">
            <a:tbl>
              <a:tblPr/>
              <a:tblGrid>
                <a:gridCol w="3048000"/>
                <a:gridCol w="3048000"/>
              </a:tblGrid>
              <a:tr h="3382962">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Bold" charset="0"/>
                          <a:ea typeface="ＭＳ Ｐゴシック" charset="0"/>
                          <a:cs typeface="Arial" charset="0"/>
                        </a:rPr>
                        <a:t>.text</a:t>
                      </a:r>
                      <a:endParaRPr kumimoji="0" lang="en-GB" sz="2000" b="1" i="0" u="none" strike="noStrike" cap="none" normalizeH="0" baseline="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urier-Bold" charset="0"/>
                          <a:ea typeface="ＭＳ Ｐゴシック" charset="0"/>
                          <a:cs typeface="Arial" charset="0"/>
                        </a:rPr>
                        <a:t>add $9, $8, $7</a:t>
                      </a:r>
                      <a:endParaRPr kumimoji="0" lang="en-GB" sz="2000" b="0" i="0" u="none" strike="noStrike" cap="none" normalizeH="0" baseline="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urier-Bold" charset="0"/>
                          <a:ea typeface="ＭＳ Ｐゴシック" charset="0"/>
                          <a:cs typeface="Arial" charset="0"/>
                        </a:rPr>
                        <a:t>…</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Bold" charset="0"/>
                          <a:ea typeface="ＭＳ Ｐゴシック" charset="0"/>
                          <a:cs typeface="Arial" charset="0"/>
                        </a:rPr>
                        <a:t>.data</a:t>
                      </a:r>
                      <a:endParaRPr kumimoji="0" lang="en-GB" sz="2000" b="1" i="0" u="none" strike="noStrike" cap="none" normalizeH="0" baseline="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urier-Bold" charset="0"/>
                          <a:ea typeface="ＭＳ Ｐゴシック" charset="0"/>
                          <a:cs typeface="Arial" charset="0"/>
                        </a:rPr>
                        <a:t>s1: .ascii </a:t>
                      </a:r>
                      <a:r>
                        <a:rPr kumimoji="0" lang="ja-JP" altLang="en-US" sz="2000" b="0" i="0" u="none" strike="noStrike" cap="none" normalizeH="0" baseline="0">
                          <a:ln>
                            <a:noFill/>
                          </a:ln>
                          <a:solidFill>
                            <a:schemeClr val="tx1"/>
                          </a:solidFill>
                          <a:effectLst/>
                          <a:latin typeface="Courier-Bold" charset="0"/>
                          <a:ea typeface="ＭＳ Ｐゴシック" charset="0"/>
                          <a:cs typeface="Arial" charset="0"/>
                        </a:rPr>
                        <a:t>“</a:t>
                      </a:r>
                      <a:r>
                        <a:rPr kumimoji="0" lang="en-US" sz="2000" b="0" i="0" u="none" strike="noStrike" cap="none" normalizeH="0" baseline="0">
                          <a:ln>
                            <a:noFill/>
                          </a:ln>
                          <a:solidFill>
                            <a:schemeClr val="tx1"/>
                          </a:solidFill>
                          <a:effectLst/>
                          <a:latin typeface="Courier-Bold" charset="0"/>
                          <a:ea typeface="ＭＳ Ｐゴシック" charset="0"/>
                          <a:cs typeface="Arial" charset="0"/>
                        </a:rPr>
                        <a:t>string1</a:t>
                      </a:r>
                      <a:r>
                        <a:rPr kumimoji="0" lang="ja-JP" altLang="en-US" sz="2000" b="0" i="0" u="none" strike="noStrike" cap="none" normalizeH="0" baseline="0">
                          <a:ln>
                            <a:noFill/>
                          </a:ln>
                          <a:solidFill>
                            <a:schemeClr val="tx1"/>
                          </a:solidFill>
                          <a:effectLst/>
                          <a:latin typeface="Courier-Bold" charset="0"/>
                          <a:ea typeface="ＭＳ Ｐゴシック" charset="0"/>
                          <a:cs typeface="Arial" charset="0"/>
                        </a:rPr>
                        <a:t>”</a:t>
                      </a:r>
                      <a:endParaRPr kumimoji="0" lang="en-GB" sz="2000" b="0" i="0" u="none" strike="noStrike" cap="none" normalizeH="0" baseline="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Bold" charset="0"/>
                          <a:ea typeface="ＭＳ Ｐゴシック" charset="0"/>
                          <a:cs typeface="Arial" charset="0"/>
                        </a:rPr>
                        <a:t>.text</a:t>
                      </a:r>
                      <a:endParaRPr kumimoji="0" lang="en-GB" sz="2000" b="1" i="0" u="none" strike="noStrike" cap="none" normalizeH="0" baseline="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urier-Bold" charset="0"/>
                          <a:ea typeface="ＭＳ Ｐゴシック" charset="0"/>
                          <a:cs typeface="Arial" charset="0"/>
                        </a:rPr>
                        <a:t>ori ...</a:t>
                      </a:r>
                      <a:endParaRPr kumimoji="0" lang="en-GB" sz="2000" b="0" i="0" u="none" strike="noStrike" cap="none" normalizeH="0" baseline="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urier-Bold" charset="0"/>
                          <a:ea typeface="ＭＳ Ｐゴシック" charset="0"/>
                          <a:cs typeface="Arial" charset="0"/>
                        </a:rPr>
                        <a:t>beq ...</a:t>
                      </a:r>
                      <a:endParaRPr kumimoji="0" lang="en-GB" sz="2000" b="0" i="0" u="none" strike="noStrike" cap="none" normalizeH="0" baseline="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Bold" charset="0"/>
                          <a:ea typeface="ＭＳ Ｐゴシック" charset="0"/>
                          <a:cs typeface="Arial" charset="0"/>
                        </a:rPr>
                        <a:t>.data</a:t>
                      </a:r>
                      <a:endParaRPr kumimoji="0" lang="en-GB" sz="2000" b="1" i="0" u="none" strike="noStrike" cap="none" normalizeH="0" baseline="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urier-Bold" charset="0"/>
                          <a:ea typeface="ＭＳ Ｐゴシック" charset="0"/>
                          <a:cs typeface="Arial" charset="0"/>
                        </a:rPr>
                        <a:t>s2: .ascii </a:t>
                      </a:r>
                      <a:r>
                        <a:rPr kumimoji="0" lang="ja-JP" altLang="en-US" sz="2000" b="0" i="0" u="none" strike="noStrike" cap="none" normalizeH="0" baseline="0">
                          <a:ln>
                            <a:noFill/>
                          </a:ln>
                          <a:solidFill>
                            <a:schemeClr val="tx1"/>
                          </a:solidFill>
                          <a:effectLst/>
                          <a:latin typeface="Courier-Bold" charset="0"/>
                          <a:ea typeface="ＭＳ Ｐゴシック" charset="0"/>
                          <a:cs typeface="Arial" charset="0"/>
                        </a:rPr>
                        <a:t>“</a:t>
                      </a:r>
                      <a:r>
                        <a:rPr kumimoji="0" lang="en-US" sz="2000" b="0" i="0" u="none" strike="noStrike" cap="none" normalizeH="0" baseline="0">
                          <a:ln>
                            <a:noFill/>
                          </a:ln>
                          <a:solidFill>
                            <a:schemeClr val="tx1"/>
                          </a:solidFill>
                          <a:effectLst/>
                          <a:latin typeface="Courier-Bold" charset="0"/>
                          <a:ea typeface="ＭＳ Ｐゴシック" charset="0"/>
                          <a:cs typeface="Arial" charset="0"/>
                        </a:rPr>
                        <a:t>string2</a:t>
                      </a:r>
                      <a:r>
                        <a:rPr kumimoji="0" lang="ja-JP" altLang="en-US" sz="2000" b="0" i="0" u="none" strike="noStrike" cap="none" normalizeH="0" baseline="0">
                          <a:ln>
                            <a:noFill/>
                          </a:ln>
                          <a:solidFill>
                            <a:schemeClr val="tx1"/>
                          </a:solidFill>
                          <a:effectLst/>
                          <a:latin typeface="Courier-Bold" charset="0"/>
                          <a:ea typeface="ＭＳ Ｐゴシック" charset="0"/>
                          <a:cs typeface="Arial" charset="0"/>
                        </a:rPr>
                        <a:t>”</a:t>
                      </a:r>
                      <a:endParaRPr kumimoji="0" lang="en-GB" sz="2000" b="0" i="0" u="none" strike="noStrike" cap="none" normalizeH="0" baseline="0">
                        <a:ln>
                          <a:noFill/>
                        </a:ln>
                        <a:solidFill>
                          <a:schemeClr val="tx1"/>
                        </a:solidFill>
                        <a:effectLst/>
                        <a:latin typeface="Times New Roman" charset="0"/>
                        <a:ea typeface="ＭＳ Ｐゴシック"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ourier-Bold" charset="0"/>
                          <a:ea typeface="ＭＳ Ｐゴシック" charset="0"/>
                          <a:cs typeface="Arial" charset="0"/>
                        </a:rPr>
                        <a:t>.text</a:t>
                      </a:r>
                      <a:endParaRPr kumimoji="0" lang="en-GB" sz="2000" b="1"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add $9, $8, $7</a:t>
                      </a:r>
                      <a:endParaRPr kumimoji="0" lang="en-GB" sz="20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a:t>
                      </a:r>
                      <a:endParaRPr kumimoji="0" lang="en-GB" sz="20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Bold" charset="0"/>
                          <a:ea typeface="ＭＳ Ｐゴシック" charset="0"/>
                          <a:cs typeface="Arial" charset="0"/>
                        </a:rPr>
                        <a:t>ori</a:t>
                      </a: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 ...</a:t>
                      </a:r>
                      <a:endParaRPr kumimoji="0" lang="en-GB" sz="20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Bold" charset="0"/>
                          <a:ea typeface="ＭＳ Ｐゴシック" charset="0"/>
                          <a:cs typeface="Arial" charset="0"/>
                        </a:rPr>
                        <a:t>beq</a:t>
                      </a: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 ...</a:t>
                      </a:r>
                      <a:endParaRPr kumimoji="0" lang="en-GB" sz="20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ourier-Bold" charset="0"/>
                          <a:ea typeface="ＭＳ Ｐゴシック" charset="0"/>
                          <a:cs typeface="Arial" charset="0"/>
                        </a:rPr>
                        <a:t>.data</a:t>
                      </a:r>
                      <a:endParaRPr kumimoji="0" lang="en-GB" sz="2000" b="1"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s1: .</a:t>
                      </a:r>
                      <a:r>
                        <a:rPr kumimoji="0" lang="en-US" sz="2000" b="0" i="0" u="none" strike="noStrike" cap="none" normalizeH="0" baseline="0" dirty="0" err="1">
                          <a:ln>
                            <a:noFill/>
                          </a:ln>
                          <a:solidFill>
                            <a:schemeClr val="tx1"/>
                          </a:solidFill>
                          <a:effectLst/>
                          <a:latin typeface="Courier-Bold" charset="0"/>
                          <a:ea typeface="ＭＳ Ｐゴシック" charset="0"/>
                          <a:cs typeface="Arial" charset="0"/>
                        </a:rPr>
                        <a:t>ascii</a:t>
                      </a: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 </a:t>
                      </a:r>
                      <a:r>
                        <a:rPr kumimoji="0" lang="ja-JP" altLang="en-US" sz="2000" b="0" i="0" u="none" strike="noStrike" cap="none" normalizeH="0" baseline="0" dirty="0">
                          <a:ln>
                            <a:noFill/>
                          </a:ln>
                          <a:solidFill>
                            <a:schemeClr val="tx1"/>
                          </a:solidFill>
                          <a:effectLst/>
                          <a:latin typeface="Courier-Bold" charset="0"/>
                          <a:ea typeface="ＭＳ Ｐゴシック" charset="0"/>
                          <a:cs typeface="Arial" charset="0"/>
                        </a:rPr>
                        <a:t>“</a:t>
                      </a: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string1</a:t>
                      </a:r>
                      <a:r>
                        <a:rPr kumimoji="0" lang="ja-JP" altLang="en-US" sz="2000" b="0" i="0" u="none" strike="noStrike" cap="none" normalizeH="0" baseline="0" dirty="0">
                          <a:ln>
                            <a:noFill/>
                          </a:ln>
                          <a:solidFill>
                            <a:schemeClr val="tx1"/>
                          </a:solidFill>
                          <a:effectLst/>
                          <a:latin typeface="Courier-Bold" charset="0"/>
                          <a:ea typeface="ＭＳ Ｐゴシック" charset="0"/>
                          <a:cs typeface="Arial" charset="0"/>
                        </a:rPr>
                        <a:t>”</a:t>
                      </a:r>
                      <a:endParaRPr kumimoji="0" lang="en-GB" sz="20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s2: .</a:t>
                      </a:r>
                      <a:r>
                        <a:rPr kumimoji="0" lang="en-US" sz="2000" b="0" i="0" u="none" strike="noStrike" cap="none" normalizeH="0" baseline="0" dirty="0" err="1">
                          <a:ln>
                            <a:noFill/>
                          </a:ln>
                          <a:solidFill>
                            <a:schemeClr val="tx1"/>
                          </a:solidFill>
                          <a:effectLst/>
                          <a:latin typeface="Courier-Bold" charset="0"/>
                          <a:ea typeface="ＭＳ Ｐゴシック" charset="0"/>
                          <a:cs typeface="Arial" charset="0"/>
                        </a:rPr>
                        <a:t>ascii</a:t>
                      </a: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 </a:t>
                      </a:r>
                      <a:r>
                        <a:rPr kumimoji="0" lang="ja-JP" altLang="en-US" sz="2000" b="0" i="0" u="none" strike="noStrike" cap="none" normalizeH="0" baseline="0" dirty="0">
                          <a:ln>
                            <a:noFill/>
                          </a:ln>
                          <a:solidFill>
                            <a:schemeClr val="tx1"/>
                          </a:solidFill>
                          <a:effectLst/>
                          <a:latin typeface="Courier-Bold" charset="0"/>
                          <a:ea typeface="ＭＳ Ｐゴシック" charset="0"/>
                          <a:cs typeface="Arial" charset="0"/>
                        </a:rPr>
                        <a:t>“</a:t>
                      </a: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string2</a:t>
                      </a:r>
                      <a:r>
                        <a:rPr kumimoji="0" lang="ja-JP" altLang="en-US" sz="2000" b="0" i="0" u="none" strike="noStrike" cap="none" normalizeH="0" baseline="0" dirty="0">
                          <a:ln>
                            <a:noFill/>
                          </a:ln>
                          <a:solidFill>
                            <a:schemeClr val="tx1"/>
                          </a:solidFill>
                          <a:effectLst/>
                          <a:latin typeface="Courier-Bold" charset="0"/>
                          <a:ea typeface="ＭＳ Ｐゴシック" charset="0"/>
                          <a:cs typeface="Arial" charset="0"/>
                        </a:rPr>
                        <a:t>”</a:t>
                      </a:r>
                      <a:endParaRPr kumimoji="0" lang="en-GB" sz="2000" b="0" i="0" u="none" strike="noStrike" cap="none" normalizeH="0" baseline="0" dirty="0">
                        <a:ln>
                          <a:noFill/>
                        </a:ln>
                        <a:solidFill>
                          <a:schemeClr val="tx1"/>
                        </a:solidFill>
                        <a:effectLst/>
                        <a:latin typeface="Times New Roman" charset="0"/>
                        <a:ea typeface="ＭＳ Ｐゴシック"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charset="0"/>
                        <a:ea typeface="ＭＳ Ｐゴシック"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B7FB3EF0-6D6B-A741-A76D-0C476E67E4A7}" type="slidenum">
              <a:rPr lang="el-GR"/>
              <a:pPr eaLnBrk="1" hangingPunct="1"/>
              <a:t>13</a:t>
            </a:fld>
            <a:endParaRPr lang="en-US"/>
          </a:p>
        </p:txBody>
      </p:sp>
      <p:sp>
        <p:nvSpPr>
          <p:cNvPr id="39939" name="Rectangle 2"/>
          <p:cNvSpPr>
            <a:spLocks noGrp="1" noChangeArrowheads="1"/>
          </p:cNvSpPr>
          <p:nvPr>
            <p:ph type="title"/>
          </p:nvPr>
        </p:nvSpPr>
        <p:spPr/>
        <p:txBody>
          <a:bodyPr/>
          <a:lstStyle/>
          <a:p>
            <a:pPr eaLnBrk="1" hangingPunct="1"/>
            <a:r>
              <a:rPr lang="el-GR">
                <a:solidFill>
                  <a:srgbClr val="000000"/>
                </a:solidFill>
                <a:latin typeface="Times New Roman" charset="0"/>
              </a:rPr>
              <a:t>Οδηγίες για Δέσμευση Μνήμης</a:t>
            </a:r>
            <a:endParaRPr lang="en-GB">
              <a:solidFill>
                <a:srgbClr val="000000"/>
              </a:solidFill>
              <a:latin typeface="Times New Roman" charset="0"/>
            </a:endParaRPr>
          </a:p>
        </p:txBody>
      </p:sp>
      <p:sp>
        <p:nvSpPr>
          <p:cNvPr id="39940" name="Rectangle 3"/>
          <p:cNvSpPr>
            <a:spLocks noGrp="1" noChangeArrowheads="1"/>
          </p:cNvSpPr>
          <p:nvPr>
            <p:ph type="body" idx="1"/>
          </p:nvPr>
        </p:nvSpPr>
        <p:spPr>
          <a:xfrm>
            <a:off x="450850" y="1557338"/>
            <a:ext cx="8153400" cy="4572000"/>
          </a:xfrm>
        </p:spPr>
        <p:txBody>
          <a:bodyPr/>
          <a:lstStyle/>
          <a:p>
            <a:pPr eaLnBrk="1" hangingPunct="1">
              <a:lnSpc>
                <a:spcPct val="90000"/>
              </a:lnSpc>
              <a:buFontTx/>
              <a:buNone/>
            </a:pPr>
            <a:r>
              <a:rPr lang="en-US" sz="1800" b="1">
                <a:latin typeface="Courier-Bold" charset="0"/>
                <a:cs typeface="Arial" charset="0"/>
              </a:rPr>
              <a:t>.word </a:t>
            </a:r>
            <a:r>
              <a:rPr lang="en-US" sz="1800" b="1">
                <a:latin typeface="Times New Roman" charset="0"/>
              </a:rPr>
              <a:t>w</a:t>
            </a:r>
            <a:r>
              <a:rPr lang="en-US" sz="1800" b="1">
                <a:latin typeface="Courier-Bold" charset="0"/>
                <a:cs typeface="Arial" charset="0"/>
              </a:rPr>
              <a:t>1 [,…, </a:t>
            </a:r>
            <a:r>
              <a:rPr lang="en-US" sz="1800" b="1">
                <a:latin typeface="Times New Roman" charset="0"/>
              </a:rPr>
              <a:t>w</a:t>
            </a:r>
            <a:r>
              <a:rPr lang="en-US" sz="1800" b="1">
                <a:latin typeface="Courier-Bold" charset="0"/>
                <a:cs typeface="Arial" charset="0"/>
              </a:rPr>
              <a:t>n]</a:t>
            </a:r>
            <a:r>
              <a:rPr lang="el-GR" sz="1800" b="1">
                <a:latin typeface="Times New Roman" charset="0"/>
              </a:rPr>
              <a:t>	</a:t>
            </a:r>
            <a:r>
              <a:rPr lang="el-GR" sz="1800">
                <a:latin typeface="Times New Roman" charset="0"/>
              </a:rPr>
              <a:t>Δεσμεύει</a:t>
            </a:r>
            <a:r>
              <a:rPr lang="el-GR" sz="1800" b="1">
                <a:latin typeface="Times New Roman" charset="0"/>
              </a:rPr>
              <a:t> </a:t>
            </a:r>
            <a:r>
              <a:rPr lang="el-GR" sz="1800">
                <a:latin typeface="Times New Roman" charset="0"/>
              </a:rPr>
              <a:t>χώρο για </a:t>
            </a:r>
            <a:r>
              <a:rPr lang="en-US" sz="1800">
                <a:latin typeface="Times New Roman" charset="0"/>
              </a:rPr>
              <a:t>n </a:t>
            </a:r>
            <a:r>
              <a:rPr lang="el-GR" sz="1800">
                <a:latin typeface="Times New Roman" charset="0"/>
              </a:rPr>
              <a:t>λέξεις όπου και αποθηκεύει </a:t>
            </a:r>
          </a:p>
          <a:p>
            <a:pPr eaLnBrk="1" hangingPunct="1">
              <a:lnSpc>
                <a:spcPct val="90000"/>
              </a:lnSpc>
              <a:spcBef>
                <a:spcPct val="0"/>
              </a:spcBef>
              <a:buFontTx/>
              <a:buNone/>
            </a:pPr>
            <a:r>
              <a:rPr lang="el-GR" sz="1800">
                <a:latin typeface="Times New Roman" charset="0"/>
              </a:rPr>
              <a:t>				τις τιμές</a:t>
            </a:r>
            <a:r>
              <a:rPr lang="en-US" sz="1800">
                <a:latin typeface="Times New Roman" charset="0"/>
                <a:cs typeface="Times New Roman" charset="0"/>
              </a:rPr>
              <a:t> w1, …, wn</a:t>
            </a:r>
            <a:r>
              <a:rPr lang="el-GR" sz="1800">
                <a:latin typeface="Times New Roman" charset="0"/>
              </a:rPr>
              <a:t>.</a:t>
            </a:r>
          </a:p>
          <a:p>
            <a:pPr eaLnBrk="1" hangingPunct="1">
              <a:lnSpc>
                <a:spcPct val="90000"/>
              </a:lnSpc>
              <a:buFontTx/>
              <a:buNone/>
            </a:pPr>
            <a:r>
              <a:rPr lang="en-US" sz="1800" b="1">
                <a:latin typeface="Courier-Bold" charset="0"/>
                <a:cs typeface="Arial" charset="0"/>
              </a:rPr>
              <a:t>.half </a:t>
            </a:r>
            <a:r>
              <a:rPr lang="en-US" sz="1800" b="1">
                <a:latin typeface="Times New Roman" charset="0"/>
              </a:rPr>
              <a:t>h</a:t>
            </a:r>
            <a:r>
              <a:rPr lang="en-US" sz="1800" b="1">
                <a:latin typeface="Courier-Bold" charset="0"/>
                <a:cs typeface="Arial" charset="0"/>
              </a:rPr>
              <a:t>1 [,…, hn]</a:t>
            </a:r>
            <a:r>
              <a:rPr lang="el-GR" sz="1800" b="1">
                <a:latin typeface="Times New Roman" charset="0"/>
              </a:rPr>
              <a:t>		</a:t>
            </a:r>
            <a:r>
              <a:rPr lang="el-GR" sz="1800">
                <a:latin typeface="Times New Roman" charset="0"/>
              </a:rPr>
              <a:t>Δεσμεύει</a:t>
            </a:r>
            <a:r>
              <a:rPr lang="el-GR" sz="1800" b="1">
                <a:latin typeface="Times New Roman" charset="0"/>
              </a:rPr>
              <a:t> </a:t>
            </a:r>
            <a:r>
              <a:rPr lang="el-GR" sz="1800">
                <a:latin typeface="Times New Roman" charset="0"/>
              </a:rPr>
              <a:t>χώρο για </a:t>
            </a:r>
            <a:r>
              <a:rPr lang="en-US" sz="1800">
                <a:latin typeface="Times New Roman" charset="0"/>
              </a:rPr>
              <a:t>n </a:t>
            </a:r>
            <a:r>
              <a:rPr lang="el-GR" sz="1800">
                <a:latin typeface="Times New Roman" charset="0"/>
              </a:rPr>
              <a:t>ποσότητες</a:t>
            </a:r>
            <a:r>
              <a:rPr lang="en-US" sz="1800">
                <a:latin typeface="Times New Roman" charset="0"/>
              </a:rPr>
              <a:t> </a:t>
            </a:r>
            <a:r>
              <a:rPr lang="el-GR" sz="1800">
                <a:latin typeface="Times New Roman" charset="0"/>
              </a:rPr>
              <a:t>16-</a:t>
            </a:r>
            <a:r>
              <a:rPr lang="en-US" sz="1800">
                <a:latin typeface="Times New Roman" charset="0"/>
              </a:rPr>
              <a:t>bit (short)</a:t>
            </a:r>
            <a:r>
              <a:rPr lang="el-GR" sz="1800">
                <a:latin typeface="Times New Roman" charset="0"/>
              </a:rPr>
              <a:t> όπου</a:t>
            </a:r>
          </a:p>
          <a:p>
            <a:pPr eaLnBrk="1" hangingPunct="1">
              <a:lnSpc>
                <a:spcPct val="90000"/>
              </a:lnSpc>
              <a:spcBef>
                <a:spcPct val="0"/>
              </a:spcBef>
              <a:buFontTx/>
              <a:buNone/>
            </a:pPr>
            <a:r>
              <a:rPr lang="el-GR" sz="1800">
                <a:latin typeface="Times New Roman" charset="0"/>
              </a:rPr>
              <a:t>				και αποθηκεύει τις τιμές</a:t>
            </a:r>
            <a:r>
              <a:rPr lang="en-US" sz="1800">
                <a:latin typeface="Times New Roman" charset="0"/>
                <a:cs typeface="Times New Roman" charset="0"/>
              </a:rPr>
              <a:t> h1, …, hn</a:t>
            </a:r>
            <a:r>
              <a:rPr lang="el-GR" sz="1800">
                <a:latin typeface="Times New Roman" charset="0"/>
              </a:rPr>
              <a:t>.</a:t>
            </a:r>
          </a:p>
          <a:p>
            <a:pPr eaLnBrk="1" hangingPunct="1">
              <a:lnSpc>
                <a:spcPct val="90000"/>
              </a:lnSpc>
              <a:buFontTx/>
              <a:buNone/>
            </a:pPr>
            <a:r>
              <a:rPr lang="en-US" sz="1800" b="1">
                <a:latin typeface="Courier-Bold" charset="0"/>
                <a:cs typeface="Arial" charset="0"/>
              </a:rPr>
              <a:t>.byte b1 [,…, bn]</a:t>
            </a:r>
            <a:r>
              <a:rPr lang="el-GR" sz="1800" b="1">
                <a:latin typeface="Times New Roman" charset="0"/>
              </a:rPr>
              <a:t>		</a:t>
            </a:r>
            <a:r>
              <a:rPr lang="el-GR" sz="1800">
                <a:latin typeface="Times New Roman" charset="0"/>
              </a:rPr>
              <a:t>Δεσμεύει</a:t>
            </a:r>
            <a:r>
              <a:rPr lang="el-GR" sz="1800" b="1">
                <a:latin typeface="Times New Roman" charset="0"/>
              </a:rPr>
              <a:t> </a:t>
            </a:r>
            <a:r>
              <a:rPr lang="el-GR" sz="1800">
                <a:latin typeface="Times New Roman" charset="0"/>
              </a:rPr>
              <a:t>χώρο για </a:t>
            </a:r>
            <a:r>
              <a:rPr lang="en-US" sz="1800">
                <a:latin typeface="Times New Roman" charset="0"/>
              </a:rPr>
              <a:t>n bytes</a:t>
            </a:r>
            <a:r>
              <a:rPr lang="el-GR" sz="1800">
                <a:latin typeface="Times New Roman" charset="0"/>
              </a:rPr>
              <a:t> όπου</a:t>
            </a:r>
            <a:r>
              <a:rPr lang="en-US" sz="1800">
                <a:latin typeface="Times New Roman" charset="0"/>
              </a:rPr>
              <a:t> </a:t>
            </a:r>
            <a:r>
              <a:rPr lang="el-GR" sz="1800">
                <a:latin typeface="Times New Roman" charset="0"/>
              </a:rPr>
              <a:t>και αποθηκεύει</a:t>
            </a:r>
            <a:endParaRPr lang="en-US" sz="1800">
              <a:latin typeface="Times New Roman" charset="0"/>
            </a:endParaRPr>
          </a:p>
          <a:p>
            <a:pPr eaLnBrk="1" hangingPunct="1">
              <a:lnSpc>
                <a:spcPct val="90000"/>
              </a:lnSpc>
              <a:spcBef>
                <a:spcPct val="0"/>
              </a:spcBef>
              <a:buFontTx/>
              <a:buNone/>
            </a:pPr>
            <a:r>
              <a:rPr lang="en-US" sz="1800">
                <a:latin typeface="Times New Roman" charset="0"/>
              </a:rPr>
              <a:t>				</a:t>
            </a:r>
            <a:r>
              <a:rPr lang="el-GR" sz="1800">
                <a:latin typeface="Times New Roman" charset="0"/>
              </a:rPr>
              <a:t>τις τιμές</a:t>
            </a:r>
            <a:r>
              <a:rPr lang="en-US" sz="1800">
                <a:latin typeface="Times New Roman" charset="0"/>
                <a:cs typeface="Times New Roman" charset="0"/>
              </a:rPr>
              <a:t> b1, …, bn</a:t>
            </a:r>
            <a:r>
              <a:rPr lang="el-GR" sz="1800">
                <a:latin typeface="Times New Roman" charset="0"/>
              </a:rPr>
              <a:t>.</a:t>
            </a:r>
          </a:p>
          <a:p>
            <a:pPr eaLnBrk="1" hangingPunct="1">
              <a:lnSpc>
                <a:spcPct val="90000"/>
              </a:lnSpc>
              <a:buFontTx/>
              <a:buNone/>
            </a:pPr>
            <a:r>
              <a:rPr lang="en-US" sz="1800">
                <a:latin typeface="Courier" charset="0"/>
                <a:cs typeface="Arial" charset="0"/>
              </a:rPr>
              <a:t>.</a:t>
            </a:r>
            <a:r>
              <a:rPr lang="en-US" sz="1800" b="1">
                <a:latin typeface="Courier-Bold" charset="0"/>
                <a:cs typeface="Arial" charset="0"/>
              </a:rPr>
              <a:t>ascii str</a:t>
            </a:r>
            <a:r>
              <a:rPr lang="el-GR" sz="1800" b="1">
                <a:latin typeface="Times New Roman" charset="0"/>
              </a:rPr>
              <a:t>			</a:t>
            </a:r>
            <a:r>
              <a:rPr lang="el-GR" sz="1800">
                <a:latin typeface="Times New Roman" charset="0"/>
              </a:rPr>
              <a:t>Δεσμεύει</a:t>
            </a:r>
            <a:r>
              <a:rPr lang="el-GR" sz="1800" b="1">
                <a:latin typeface="Times New Roman" charset="0"/>
              </a:rPr>
              <a:t> </a:t>
            </a:r>
            <a:r>
              <a:rPr lang="el-GR" sz="1800">
                <a:latin typeface="Times New Roman" charset="0"/>
              </a:rPr>
              <a:t>χώρο για </a:t>
            </a:r>
            <a:r>
              <a:rPr lang="en-US" sz="1800">
                <a:latin typeface="Times New Roman" charset="0"/>
              </a:rPr>
              <a:t>strlen(str) bytes</a:t>
            </a:r>
            <a:r>
              <a:rPr lang="el-GR" sz="1800">
                <a:latin typeface="Times New Roman" charset="0"/>
              </a:rPr>
              <a:t> όπου και </a:t>
            </a:r>
          </a:p>
          <a:p>
            <a:pPr eaLnBrk="1" hangingPunct="1">
              <a:lnSpc>
                <a:spcPct val="90000"/>
              </a:lnSpc>
              <a:spcBef>
                <a:spcPct val="0"/>
              </a:spcBef>
              <a:buFontTx/>
              <a:buNone/>
            </a:pPr>
            <a:r>
              <a:rPr lang="el-GR" sz="1800">
                <a:latin typeface="Times New Roman" charset="0"/>
              </a:rPr>
              <a:t>				αποθηκεύει την κωδικοποιημένη σε </a:t>
            </a:r>
            <a:r>
              <a:rPr lang="en-US" sz="1800">
                <a:latin typeface="Times New Roman" charset="0"/>
                <a:cs typeface="Times New Roman" charset="0"/>
              </a:rPr>
              <a:t>Ascii</a:t>
            </a:r>
            <a:r>
              <a:rPr lang="el-GR" sz="1800">
                <a:latin typeface="Times New Roman" charset="0"/>
              </a:rPr>
              <a:t> 				συμβολοσειρά</a:t>
            </a:r>
            <a:r>
              <a:rPr lang="en-US" sz="1800">
                <a:latin typeface="Times New Roman" charset="0"/>
                <a:cs typeface="Times New Roman" charset="0"/>
              </a:rPr>
              <a:t> </a:t>
            </a:r>
            <a:r>
              <a:rPr lang="el-GR" sz="1800">
                <a:latin typeface="Times New Roman" charset="0"/>
              </a:rPr>
              <a:t>.</a:t>
            </a:r>
          </a:p>
          <a:p>
            <a:pPr eaLnBrk="1" hangingPunct="1">
              <a:lnSpc>
                <a:spcPct val="90000"/>
              </a:lnSpc>
              <a:buFontTx/>
              <a:buNone/>
            </a:pPr>
            <a:r>
              <a:rPr lang="en-US" sz="1800" b="1">
                <a:latin typeface="Courier-Bold" charset="0"/>
                <a:cs typeface="Arial" charset="0"/>
              </a:rPr>
              <a:t>.asciiz str</a:t>
            </a:r>
            <a:r>
              <a:rPr lang="el-GR" sz="1800" b="1">
                <a:latin typeface="Times New Roman" charset="0"/>
              </a:rPr>
              <a:t>		</a:t>
            </a:r>
            <a:r>
              <a:rPr lang="el-GR" sz="1800">
                <a:latin typeface="Times New Roman" charset="0"/>
              </a:rPr>
              <a:t>Όπως και η </a:t>
            </a:r>
            <a:r>
              <a:rPr lang="en-US" sz="1800">
                <a:latin typeface="Times New Roman" charset="0"/>
              </a:rPr>
              <a:t>.ascii</a:t>
            </a:r>
            <a:r>
              <a:rPr lang="el-GR" sz="1800">
                <a:latin typeface="Times New Roman" charset="0"/>
              </a:rPr>
              <a:t> αλλά με ένα μηδέν μετά τον </a:t>
            </a:r>
          </a:p>
          <a:p>
            <a:pPr eaLnBrk="1" hangingPunct="1">
              <a:lnSpc>
                <a:spcPct val="90000"/>
              </a:lnSpc>
              <a:spcBef>
                <a:spcPct val="0"/>
              </a:spcBef>
              <a:buFontTx/>
              <a:buNone/>
            </a:pPr>
            <a:r>
              <a:rPr lang="el-GR" sz="1800">
                <a:latin typeface="Times New Roman" charset="0"/>
              </a:rPr>
              <a:t>				τελευταίο χαρακτήρα (για γλώσσες όπως «</a:t>
            </a:r>
            <a:r>
              <a:rPr lang="en-US" sz="1800">
                <a:latin typeface="Times New Roman" charset="0"/>
              </a:rPr>
              <a:t>C</a:t>
            </a:r>
            <a:r>
              <a:rPr lang="el-GR" sz="1800">
                <a:latin typeface="Times New Roman" charset="0"/>
              </a:rPr>
              <a:t>»</a:t>
            </a:r>
            <a:r>
              <a:rPr lang="en-US" sz="1800">
                <a:latin typeface="Times New Roman" charset="0"/>
              </a:rPr>
              <a:t>)</a:t>
            </a:r>
          </a:p>
          <a:p>
            <a:pPr eaLnBrk="1" hangingPunct="1">
              <a:lnSpc>
                <a:spcPct val="90000"/>
              </a:lnSpc>
              <a:buFontTx/>
              <a:buNone/>
            </a:pPr>
            <a:r>
              <a:rPr lang="en-US" sz="1800" b="1">
                <a:latin typeface="Courier-Bold" charset="0"/>
                <a:cs typeface="Arial" charset="0"/>
              </a:rPr>
              <a:t>.space n</a:t>
            </a:r>
            <a:r>
              <a:rPr lang="el-GR" sz="1800" b="1">
                <a:latin typeface="Times New Roman" charset="0"/>
              </a:rPr>
              <a:t>			</a:t>
            </a:r>
            <a:r>
              <a:rPr lang="el-GR" sz="1800">
                <a:latin typeface="Times New Roman" charset="0"/>
              </a:rPr>
              <a:t>Δεσμεύει</a:t>
            </a:r>
            <a:r>
              <a:rPr lang="el-GR" sz="1800" b="1">
                <a:latin typeface="Times New Roman" charset="0"/>
              </a:rPr>
              <a:t> </a:t>
            </a:r>
            <a:r>
              <a:rPr lang="el-GR" sz="1800">
                <a:latin typeface="Times New Roman" charset="0"/>
              </a:rPr>
              <a:t>χώρο για </a:t>
            </a:r>
            <a:r>
              <a:rPr lang="en-US" sz="1800">
                <a:latin typeface="Times New Roman" charset="0"/>
                <a:cs typeface="Times New Roman" charset="0"/>
              </a:rPr>
              <a:t>n bytes</a:t>
            </a:r>
            <a:r>
              <a:rPr lang="el-GR" sz="1800">
                <a:latin typeface="Times New Roman" charset="0"/>
              </a:rPr>
              <a:t> (χωρίς αρχικοποίηση)</a:t>
            </a:r>
            <a:endParaRPr lang="el-GR" sz="1800" b="1">
              <a:latin typeface="Times New Roman" charset="0"/>
            </a:endParaRPr>
          </a:p>
          <a:p>
            <a:pPr eaLnBrk="1" hangingPunct="1">
              <a:lnSpc>
                <a:spcPct val="90000"/>
              </a:lnSpc>
              <a:buFontTx/>
              <a:buNone/>
            </a:pPr>
            <a:r>
              <a:rPr lang="en-US" sz="1800" b="1">
                <a:latin typeface="Courier-Bold" charset="0"/>
                <a:cs typeface="Arial" charset="0"/>
              </a:rPr>
              <a:t>.align n</a:t>
            </a:r>
            <a:r>
              <a:rPr lang="el-GR" sz="1800" b="1">
                <a:latin typeface="Times New Roman" charset="0"/>
              </a:rPr>
              <a:t>			</a:t>
            </a:r>
            <a:r>
              <a:rPr lang="el-GR" sz="1800">
                <a:latin typeface="Times New Roman" charset="0"/>
              </a:rPr>
              <a:t>Ευθυγραμμίζει την διεύθυνση του επόμενου </a:t>
            </a:r>
          </a:p>
          <a:p>
            <a:pPr eaLnBrk="1" hangingPunct="1">
              <a:lnSpc>
                <a:spcPct val="90000"/>
              </a:lnSpc>
              <a:spcBef>
                <a:spcPct val="0"/>
              </a:spcBef>
              <a:buFontTx/>
              <a:buNone/>
            </a:pPr>
            <a:r>
              <a:rPr lang="el-GR" sz="1800">
                <a:latin typeface="Times New Roman" charset="0"/>
              </a:rPr>
              <a:t>				δεδομένου σε πολ/σιο του</a:t>
            </a:r>
            <a:r>
              <a:rPr lang="en-US" sz="1800">
                <a:latin typeface="Times New Roman" charset="0"/>
                <a:cs typeface="Times New Roman" charset="0"/>
              </a:rPr>
              <a:t> </a:t>
            </a:r>
            <a:r>
              <a:rPr lang="el-GR" sz="1800">
                <a:latin typeface="Times New Roman" charset="0"/>
              </a:rPr>
              <a:t>2</a:t>
            </a:r>
            <a:r>
              <a:rPr lang="en-US" sz="1800" baseline="30000">
                <a:latin typeface="Times New Roman" charset="0"/>
              </a:rPr>
              <a:t>n</a:t>
            </a:r>
            <a:r>
              <a:rPr lang="en-US" sz="1800">
                <a:latin typeface="Times New Roman" charset="0"/>
                <a:cs typeface="Times New Roman" charset="0"/>
              </a:rPr>
              <a:t>. </a:t>
            </a:r>
            <a:r>
              <a:rPr lang="el-GR" sz="1800">
                <a:latin typeface="Times New Roman" charset="0"/>
              </a:rPr>
              <a:t>(</a:t>
            </a:r>
            <a:r>
              <a:rPr lang="en-US" sz="1800">
                <a:latin typeface="Times New Roman" charset="0"/>
                <a:cs typeface="Times New Roman" charset="0"/>
              </a:rPr>
              <a:t>.align 2</a:t>
            </a:r>
            <a:r>
              <a:rPr lang="el-GR" sz="1800">
                <a:latin typeface="Times New Roman" charset="0"/>
              </a:rPr>
              <a:t> =&gt; </a:t>
            </a:r>
          </a:p>
          <a:p>
            <a:pPr eaLnBrk="1" hangingPunct="1">
              <a:lnSpc>
                <a:spcPct val="90000"/>
              </a:lnSpc>
              <a:spcBef>
                <a:spcPct val="0"/>
              </a:spcBef>
              <a:buFontTx/>
              <a:buNone/>
            </a:pPr>
            <a:r>
              <a:rPr lang="el-GR" sz="1800">
                <a:latin typeface="Times New Roman" charset="0"/>
              </a:rPr>
              <a:t>				διεύθυνση πολ/σιο του 4)</a:t>
            </a:r>
            <a:r>
              <a:rPr lang="el-GR" sz="2000">
                <a:latin typeface="Times New Roman" charset="0"/>
              </a:rPr>
              <a:t>.</a:t>
            </a:r>
            <a:endParaRPr lang="en-GB" sz="2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7E743D55-1BDA-CC45-8E30-B3E927DDC90F}" type="slidenum">
              <a:rPr lang="el-GR"/>
              <a:pPr eaLnBrk="1" hangingPunct="1"/>
              <a:t>14</a:t>
            </a:fld>
            <a:endParaRPr lang="en-US"/>
          </a:p>
        </p:txBody>
      </p:sp>
      <p:sp>
        <p:nvSpPr>
          <p:cNvPr id="41987" name="Rectangle 2"/>
          <p:cNvSpPr>
            <a:spLocks noGrp="1" noChangeArrowheads="1"/>
          </p:cNvSpPr>
          <p:nvPr>
            <p:ph type="title"/>
          </p:nvPr>
        </p:nvSpPr>
        <p:spPr/>
        <p:txBody>
          <a:bodyPr/>
          <a:lstStyle/>
          <a:p>
            <a:pPr eaLnBrk="1" hangingPunct="1"/>
            <a:r>
              <a:rPr lang="el-GR">
                <a:latin typeface="Times New Roman" charset="0"/>
              </a:rPr>
              <a:t>Καθολικές Ετικέτες</a:t>
            </a:r>
            <a:endParaRPr lang="en-GB">
              <a:latin typeface="Times New Roman" charset="0"/>
            </a:endParaRPr>
          </a:p>
        </p:txBody>
      </p:sp>
      <p:sp>
        <p:nvSpPr>
          <p:cNvPr id="41988" name="Rectangle 3"/>
          <p:cNvSpPr>
            <a:spLocks noGrp="1" noChangeArrowheads="1"/>
          </p:cNvSpPr>
          <p:nvPr>
            <p:ph type="body" idx="1"/>
          </p:nvPr>
        </p:nvSpPr>
        <p:spPr/>
        <p:txBody>
          <a:bodyPr/>
          <a:lstStyle/>
          <a:p>
            <a:pPr algn="just" eaLnBrk="1" hangingPunct="1"/>
            <a:r>
              <a:rPr lang="el-GR">
                <a:latin typeface="Times New Roman" charset="0"/>
              </a:rPr>
              <a:t>Η οδηγία .</a:t>
            </a:r>
            <a:r>
              <a:rPr lang="en-US">
                <a:latin typeface="Times New Roman" charset="0"/>
              </a:rPr>
              <a:t>globl</a:t>
            </a:r>
            <a:r>
              <a:rPr lang="el-GR">
                <a:latin typeface="Times New Roman" charset="0"/>
              </a:rPr>
              <a:t> χρησιμοποιείται όταν μια ετικέτα χρειάζεται να είναι καθολική, δηλαδή να είναι ορατή και σε άλλα αρχεία. Τα μεγάλα προγράμματα γράφονται σε πολλά αρχεία για πολλούς λόγους:</a:t>
            </a:r>
          </a:p>
          <a:p>
            <a:pPr lvl="1" eaLnBrk="1" hangingPunct="1"/>
            <a:r>
              <a:rPr lang="el-GR">
                <a:latin typeface="Times New Roman" charset="0"/>
              </a:rPr>
              <a:t>Δομημένος προγραματισμός, που ζητάει ετερογενή θέματα να βρισκονται ξεχωριστά</a:t>
            </a:r>
          </a:p>
          <a:p>
            <a:pPr lvl="1" eaLnBrk="1" hangingPunct="1"/>
            <a:r>
              <a:rPr lang="el-GR">
                <a:latin typeface="Times New Roman" charset="0"/>
              </a:rPr>
              <a:t>Επαναχρησιμοποίηση κώδικα (συναρτήσεων, κ.α.) από άλλα προγράμματα</a:t>
            </a:r>
          </a:p>
          <a:p>
            <a:pPr lvl="1" eaLnBrk="1" hangingPunct="1"/>
            <a:r>
              <a:rPr lang="el-GR">
                <a:latin typeface="Times New Roman" charset="0"/>
              </a:rPr>
              <a:t>Χρήση βιβλιοθηκών (είτε του χρήστη/προγραμματιστή, είτε του συστήματος, π.χ. </a:t>
            </a:r>
            <a:r>
              <a:rPr lang="en-US">
                <a:latin typeface="Times New Roman" charset="0"/>
              </a:rPr>
              <a:t>printf)</a:t>
            </a:r>
            <a:endParaRPr lang="el-GR">
              <a:latin typeface="Times New Roman" charset="0"/>
            </a:endParaRPr>
          </a:p>
          <a:p>
            <a:pPr lvl="1" eaLnBrk="1" hangingPunct="1"/>
            <a:r>
              <a:rPr lang="el-GR">
                <a:latin typeface="Times New Roman" charset="0"/>
              </a:rPr>
              <a:t>Διατήρηση του μεγέθους του κώδικα κάθε αρχείου περιορισμένου ώστε ο προγραμματιστής να μην «χάνεται»</a:t>
            </a:r>
            <a:endParaRPr lang="en-GB">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9E04A037-29FC-3142-8DDE-CE450027B714}" type="slidenum">
              <a:rPr lang="el-GR"/>
              <a:pPr eaLnBrk="1" hangingPunct="1"/>
              <a:t>15</a:t>
            </a:fld>
            <a:endParaRPr lang="en-US"/>
          </a:p>
        </p:txBody>
      </p:sp>
      <p:sp>
        <p:nvSpPr>
          <p:cNvPr id="44035" name="Rectangle 2"/>
          <p:cNvSpPr>
            <a:spLocks noGrp="1" noChangeArrowheads="1"/>
          </p:cNvSpPr>
          <p:nvPr>
            <p:ph type="title"/>
          </p:nvPr>
        </p:nvSpPr>
        <p:spPr/>
        <p:txBody>
          <a:bodyPr/>
          <a:lstStyle/>
          <a:p>
            <a:pPr eaLnBrk="1" hangingPunct="1"/>
            <a:r>
              <a:rPr lang="el-GR">
                <a:latin typeface="Times New Roman" charset="0"/>
              </a:rPr>
              <a:t>Πίνακας Συμβόλων</a:t>
            </a:r>
            <a:endParaRPr lang="en-GB">
              <a:latin typeface="Times New Roman" charset="0"/>
            </a:endParaRPr>
          </a:p>
        </p:txBody>
      </p:sp>
      <p:sp>
        <p:nvSpPr>
          <p:cNvPr id="44036" name="Rectangle 3"/>
          <p:cNvSpPr>
            <a:spLocks noGrp="1" noChangeArrowheads="1"/>
          </p:cNvSpPr>
          <p:nvPr>
            <p:ph type="body" idx="1"/>
          </p:nvPr>
        </p:nvSpPr>
        <p:spPr/>
        <p:txBody>
          <a:bodyPr/>
          <a:lstStyle/>
          <a:p>
            <a:pPr eaLnBrk="1" hangingPunct="1">
              <a:lnSpc>
                <a:spcPct val="90000"/>
              </a:lnSpc>
            </a:pPr>
            <a:r>
              <a:rPr lang="el-GR">
                <a:latin typeface="Times New Roman" charset="0"/>
              </a:rPr>
              <a:t>Ο συμβολομεταφραστής διατηρεί ένα πίνακα συμβόλων, όπου αποθηκέυει πληροφορίες για όλες τις ετικέτες που συναντάει. </a:t>
            </a:r>
          </a:p>
          <a:p>
            <a:pPr lvl="1" eaLnBrk="1" hangingPunct="1">
              <a:lnSpc>
                <a:spcPct val="90000"/>
              </a:lnSpc>
            </a:pPr>
            <a:r>
              <a:rPr lang="el-GR">
                <a:latin typeface="Times New Roman" charset="0"/>
              </a:rPr>
              <a:t>Ο πίνακας έχει από δύο πεδία ανα καταχώρηση: Όνομα ετικέτας και διεύθυνση στην οποία αντιστοιχεί. </a:t>
            </a:r>
          </a:p>
          <a:p>
            <a:pPr lvl="1" algn="just" eaLnBrk="1" hangingPunct="1">
              <a:lnSpc>
                <a:spcPct val="90000"/>
              </a:lnSpc>
            </a:pPr>
            <a:r>
              <a:rPr lang="el-GR">
                <a:latin typeface="Times New Roman" charset="0"/>
              </a:rPr>
              <a:t>Ο πίνακας χωρίζεται σε δύο κομμάτια: τοπικές και καθολικές ετικέτες. Οι τοπικές χρησιμοποιούνται μόνο από τον συμβολομεταφραστή για εσωτερική χρήση (παραγωγή κώδικα). Οι καθολικές είναι ορατές και σε άλλα αρχεία ώστε να μπορεί να γίνει η «διασύνδεση» των διάφορων κομματιών του κώδικα.</a:t>
            </a:r>
          </a:p>
          <a:p>
            <a:pPr lvl="1" eaLnBrk="1" hangingPunct="1">
              <a:lnSpc>
                <a:spcPct val="90000"/>
              </a:lnSpc>
            </a:pPr>
            <a:r>
              <a:rPr lang="el-GR">
                <a:latin typeface="Times New Roman" charset="0"/>
              </a:rPr>
              <a:t>Στον </a:t>
            </a:r>
            <a:r>
              <a:rPr lang="en-US">
                <a:latin typeface="Times New Roman" charset="0"/>
              </a:rPr>
              <a:t>spim </a:t>
            </a:r>
            <a:r>
              <a:rPr lang="el-GR">
                <a:latin typeface="Times New Roman" charset="0"/>
              </a:rPr>
              <a:t>μπορείτε να τυπώσετε τον πίνακα καθολικών συμβόλων (</a:t>
            </a:r>
            <a:r>
              <a:rPr lang="en-US">
                <a:latin typeface="Times New Roman" charset="0"/>
              </a:rPr>
              <a:t>menu Simulator-&gt;Display Symbol Table)</a:t>
            </a:r>
            <a:endParaRPr lang="en-GB">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D1464E56-C408-0148-86EF-2DCCF32DEDFA}" type="slidenum">
              <a:rPr lang="el-GR"/>
              <a:pPr eaLnBrk="1" hangingPunct="1"/>
              <a:t>16</a:t>
            </a:fld>
            <a:endParaRPr lang="en-US"/>
          </a:p>
        </p:txBody>
      </p:sp>
      <p:sp>
        <p:nvSpPr>
          <p:cNvPr id="46083" name="Rectangle 2"/>
          <p:cNvSpPr>
            <a:spLocks noGrp="1" noChangeArrowheads="1"/>
          </p:cNvSpPr>
          <p:nvPr>
            <p:ph type="title"/>
          </p:nvPr>
        </p:nvSpPr>
        <p:spPr/>
        <p:txBody>
          <a:bodyPr/>
          <a:lstStyle/>
          <a:p>
            <a:pPr eaLnBrk="1" hangingPunct="1"/>
            <a:r>
              <a:rPr lang="el-GR">
                <a:solidFill>
                  <a:srgbClr val="000000"/>
                </a:solidFill>
                <a:latin typeface="Times New Roman" charset="0"/>
              </a:rPr>
              <a:t>Συμβολικά Ονόματα Καταχωρητών</a:t>
            </a:r>
            <a:endParaRPr lang="en-GB">
              <a:solidFill>
                <a:srgbClr val="000000"/>
              </a:solidFill>
              <a:latin typeface="Times New Roman" charset="0"/>
            </a:endParaRPr>
          </a:p>
        </p:txBody>
      </p:sp>
      <p:sp>
        <p:nvSpPr>
          <p:cNvPr id="46084" name="Rectangle 3"/>
          <p:cNvSpPr>
            <a:spLocks noGrp="1" noChangeArrowheads="1"/>
          </p:cNvSpPr>
          <p:nvPr>
            <p:ph type="body" idx="1"/>
          </p:nvPr>
        </p:nvSpPr>
        <p:spPr>
          <a:xfrm>
            <a:off x="685800" y="1412875"/>
            <a:ext cx="7772400" cy="4572000"/>
          </a:xfrm>
        </p:spPr>
        <p:txBody>
          <a:bodyPr/>
          <a:lstStyle/>
          <a:p>
            <a:pPr algn="just" eaLnBrk="1" hangingPunct="1">
              <a:lnSpc>
                <a:spcPct val="90000"/>
              </a:lnSpc>
              <a:buFontTx/>
              <a:buNone/>
            </a:pPr>
            <a:r>
              <a:rPr lang="el-GR" sz="1800" dirty="0">
                <a:latin typeface="Times New Roman" charset="0"/>
              </a:rPr>
              <a:t>	</a:t>
            </a:r>
            <a:r>
              <a:rPr lang="el-GR" sz="2200" dirty="0">
                <a:latin typeface="Times New Roman" charset="0"/>
              </a:rPr>
              <a:t>Οι καταχωρητές του </a:t>
            </a:r>
            <a:r>
              <a:rPr lang="en-US" sz="2200" dirty="0">
                <a:latin typeface="Times New Roman" charset="0"/>
              </a:rPr>
              <a:t>MIPS </a:t>
            </a:r>
            <a:r>
              <a:rPr lang="el-GR" sz="2200" dirty="0">
                <a:latin typeface="Times New Roman" charset="0"/>
              </a:rPr>
              <a:t>έχουν και συμβολικά ονόματα που υποδηλώνουν την χρήση τους στις συμβάσεις </a:t>
            </a:r>
            <a:r>
              <a:rPr lang="el-GR" sz="2200" dirty="0" smtClean="0">
                <a:latin typeface="Times New Roman" charset="0"/>
              </a:rPr>
              <a:t>χρήσ</a:t>
            </a:r>
            <a:r>
              <a:rPr lang="el-GR" sz="2200" dirty="0">
                <a:latin typeface="Times New Roman" charset="0"/>
              </a:rPr>
              <a:t>η</a:t>
            </a:r>
            <a:r>
              <a:rPr lang="el-GR" sz="2200" dirty="0" smtClean="0">
                <a:latin typeface="Times New Roman" charset="0"/>
              </a:rPr>
              <a:t>ς </a:t>
            </a:r>
            <a:r>
              <a:rPr lang="el-GR" sz="2200" dirty="0">
                <a:latin typeface="Times New Roman" charset="0"/>
              </a:rPr>
              <a:t>που προτείνει η </a:t>
            </a:r>
            <a:r>
              <a:rPr lang="en-US" sz="2200" dirty="0">
                <a:latin typeface="Times New Roman" charset="0"/>
              </a:rPr>
              <a:t>MIPS</a:t>
            </a:r>
            <a:r>
              <a:rPr lang="el-GR" sz="2200" dirty="0">
                <a:latin typeface="Times New Roman" charset="0"/>
              </a:rPr>
              <a:t> και τις οποίες υιοθετούν </a:t>
            </a:r>
            <a:r>
              <a:rPr lang="el-GR" sz="2200" b="1" i="1" dirty="0">
                <a:latin typeface="Times New Roman" charset="0"/>
              </a:rPr>
              <a:t>όλοι</a:t>
            </a:r>
            <a:r>
              <a:rPr lang="el-GR" sz="2200" dirty="0">
                <a:latin typeface="Times New Roman" charset="0"/>
              </a:rPr>
              <a:t> οι μεταφραστές και συμβολομεταφραστές. Τα ονόματα αυτά είναι:</a:t>
            </a:r>
            <a:endParaRPr lang="en-GB" sz="2200" dirty="0">
              <a:latin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$zero	$0	zero</a:t>
            </a:r>
            <a:endParaRPr lang="en-GB" sz="1800" dirty="0">
              <a:latin typeface="Times New Roman" charset="0"/>
              <a:cs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$at	</a:t>
            </a:r>
            <a:r>
              <a:rPr lang="el-GR" sz="1800" dirty="0">
                <a:solidFill>
                  <a:srgbClr val="000000"/>
                </a:solidFill>
                <a:latin typeface="Times New Roman" charset="0"/>
              </a:rPr>
              <a:t>		</a:t>
            </a:r>
            <a:r>
              <a:rPr lang="en-US" sz="1800" dirty="0">
                <a:solidFill>
                  <a:srgbClr val="000000"/>
                </a:solidFill>
                <a:latin typeface="Times New Roman" charset="0"/>
                <a:cs typeface="Times New Roman" charset="0"/>
              </a:rPr>
              <a:t>$1	assembler temporary register</a:t>
            </a:r>
            <a:endParaRPr lang="en-GB" sz="1800" dirty="0">
              <a:latin typeface="Times New Roman" charset="0"/>
              <a:cs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$v0, $v1	$2, $3	expression evaluation and function result</a:t>
            </a:r>
            <a:endParaRPr lang="en-GB" sz="1800" dirty="0">
              <a:latin typeface="Times New Roman" charset="0"/>
              <a:cs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$a0..$a3	$4..$7	procedure arguments</a:t>
            </a:r>
            <a:endParaRPr lang="en-GB" sz="1800" dirty="0">
              <a:latin typeface="Times New Roman" charset="0"/>
              <a:cs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$t0..$t7	$8..$15	temporary</a:t>
            </a:r>
            <a:endParaRPr lang="en-GB" sz="1800" dirty="0">
              <a:latin typeface="Times New Roman" charset="0"/>
              <a:cs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$s0..$s7	$16..$23</a:t>
            </a:r>
            <a:r>
              <a:rPr lang="el-GR" sz="1800" dirty="0">
                <a:solidFill>
                  <a:srgbClr val="000000"/>
                </a:solidFill>
                <a:latin typeface="Times New Roman" charset="0"/>
              </a:rPr>
              <a:t>	</a:t>
            </a:r>
            <a:r>
              <a:rPr lang="en-US" sz="1800" dirty="0">
                <a:solidFill>
                  <a:srgbClr val="000000"/>
                </a:solidFill>
                <a:latin typeface="Times New Roman" charset="0"/>
                <a:cs typeface="Times New Roman" charset="0"/>
              </a:rPr>
              <a:t>saved temporaries</a:t>
            </a:r>
            <a:endParaRPr lang="en-GB" sz="1800" dirty="0">
              <a:latin typeface="Times New Roman" charset="0"/>
              <a:cs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$t8, $t9	$24, $25</a:t>
            </a:r>
            <a:r>
              <a:rPr lang="el-GR" sz="1800" dirty="0">
                <a:solidFill>
                  <a:srgbClr val="000000"/>
                </a:solidFill>
                <a:latin typeface="Times New Roman" charset="0"/>
              </a:rPr>
              <a:t>	</a:t>
            </a:r>
            <a:r>
              <a:rPr lang="en-US" sz="1800" dirty="0">
                <a:solidFill>
                  <a:srgbClr val="000000"/>
                </a:solidFill>
                <a:latin typeface="Times New Roman" charset="0"/>
                <a:cs typeface="Times New Roman" charset="0"/>
              </a:rPr>
              <a:t>temporary</a:t>
            </a:r>
          </a:p>
          <a:p>
            <a:pPr lvl="1" eaLnBrk="1" hangingPunct="1">
              <a:lnSpc>
                <a:spcPct val="90000"/>
              </a:lnSpc>
              <a:buFontTx/>
              <a:buNone/>
            </a:pPr>
            <a:r>
              <a:rPr lang="en-GB" sz="1800" dirty="0">
                <a:latin typeface="Times New Roman" charset="0"/>
                <a:cs typeface="Times New Roman" charset="0"/>
              </a:rPr>
              <a:t>$k0, $k1	$26, $27	used by OS Kernel</a:t>
            </a:r>
          </a:p>
          <a:p>
            <a:pPr lvl="1" eaLnBrk="1" hangingPunct="1">
              <a:lnSpc>
                <a:spcPct val="90000"/>
              </a:lnSpc>
              <a:buFontTx/>
              <a:buNone/>
            </a:pPr>
            <a:r>
              <a:rPr lang="en-US" sz="1800" dirty="0">
                <a:solidFill>
                  <a:srgbClr val="000000"/>
                </a:solidFill>
                <a:latin typeface="Times New Roman" charset="0"/>
                <a:cs typeface="Times New Roman" charset="0"/>
              </a:rPr>
              <a:t>$</a:t>
            </a:r>
            <a:r>
              <a:rPr lang="en-US" sz="1800" dirty="0" err="1">
                <a:solidFill>
                  <a:srgbClr val="000000"/>
                </a:solidFill>
                <a:latin typeface="Times New Roman" charset="0"/>
                <a:cs typeface="Times New Roman" charset="0"/>
              </a:rPr>
              <a:t>gp</a:t>
            </a:r>
            <a:r>
              <a:rPr lang="en-US" sz="1800" dirty="0">
                <a:solidFill>
                  <a:srgbClr val="000000"/>
                </a:solidFill>
                <a:latin typeface="Times New Roman" charset="0"/>
                <a:cs typeface="Times New Roman" charset="0"/>
              </a:rPr>
              <a:t>		$28	global pointer</a:t>
            </a:r>
            <a:endParaRPr lang="en-GB" sz="1800" dirty="0">
              <a:latin typeface="Times New Roman" charset="0"/>
              <a:cs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a:t>
            </a:r>
            <a:r>
              <a:rPr lang="en-US" sz="1800" dirty="0" err="1">
                <a:solidFill>
                  <a:srgbClr val="000000"/>
                </a:solidFill>
                <a:latin typeface="Times New Roman" charset="0"/>
                <a:cs typeface="Times New Roman" charset="0"/>
              </a:rPr>
              <a:t>sp</a:t>
            </a:r>
            <a:r>
              <a:rPr lang="en-US" sz="1800" dirty="0">
                <a:solidFill>
                  <a:srgbClr val="000000"/>
                </a:solidFill>
                <a:latin typeface="Times New Roman" charset="0"/>
                <a:cs typeface="Times New Roman" charset="0"/>
              </a:rPr>
              <a:t>		$29	stack pointer</a:t>
            </a:r>
            <a:endParaRPr lang="en-GB" sz="1800" dirty="0">
              <a:latin typeface="Times New Roman" charset="0"/>
              <a:cs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a:t>
            </a:r>
            <a:r>
              <a:rPr lang="en-US" sz="1800" dirty="0" err="1">
                <a:solidFill>
                  <a:srgbClr val="000000"/>
                </a:solidFill>
                <a:latin typeface="Times New Roman" charset="0"/>
                <a:cs typeface="Times New Roman" charset="0"/>
              </a:rPr>
              <a:t>fp</a:t>
            </a:r>
            <a:r>
              <a:rPr lang="en-US" sz="1800" dirty="0">
                <a:solidFill>
                  <a:srgbClr val="000000"/>
                </a:solidFill>
                <a:latin typeface="Times New Roman" charset="0"/>
                <a:cs typeface="Times New Roman" charset="0"/>
              </a:rPr>
              <a:t>		$30	frame pointer</a:t>
            </a:r>
            <a:endParaRPr lang="en-GB" sz="1800" dirty="0">
              <a:latin typeface="Times New Roman" charset="0"/>
              <a:cs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a:t>
            </a:r>
            <a:r>
              <a:rPr lang="en-US" sz="1800" dirty="0" err="1">
                <a:solidFill>
                  <a:srgbClr val="000000"/>
                </a:solidFill>
                <a:latin typeface="Times New Roman" charset="0"/>
                <a:cs typeface="Times New Roman" charset="0"/>
              </a:rPr>
              <a:t>ra</a:t>
            </a:r>
            <a:r>
              <a:rPr lang="en-US" sz="1800" dirty="0">
                <a:solidFill>
                  <a:srgbClr val="000000"/>
                </a:solidFill>
                <a:latin typeface="Times New Roman" charset="0"/>
                <a:cs typeface="Times New Roman" charset="0"/>
              </a:rPr>
              <a:t>		$31	return address (from subroutine call)</a:t>
            </a:r>
            <a:endParaRPr lang="en-GB" sz="1800" dirty="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B9E8C700-C804-8149-8006-25364CA17841}" type="slidenum">
              <a:rPr lang="el-GR"/>
              <a:pPr eaLnBrk="1" hangingPunct="1"/>
              <a:t>17</a:t>
            </a:fld>
            <a:endParaRPr lang="en-US"/>
          </a:p>
        </p:txBody>
      </p:sp>
      <p:sp>
        <p:nvSpPr>
          <p:cNvPr id="56323" name="Rectangle 2"/>
          <p:cNvSpPr>
            <a:spLocks noGrp="1" noChangeArrowheads="1"/>
          </p:cNvSpPr>
          <p:nvPr>
            <p:ph type="title"/>
          </p:nvPr>
        </p:nvSpPr>
        <p:spPr/>
        <p:txBody>
          <a:bodyPr/>
          <a:lstStyle/>
          <a:p>
            <a:pPr eaLnBrk="1" hangingPunct="1"/>
            <a:r>
              <a:rPr lang="el-GR" sz="4000">
                <a:latin typeface="Times New Roman" charset="0"/>
              </a:rPr>
              <a:t>Συμβάσεις Χρήσης </a:t>
            </a:r>
            <a:r>
              <a:rPr lang="el-GR">
                <a:solidFill>
                  <a:srgbClr val="000000"/>
                </a:solidFill>
                <a:latin typeface="Times New Roman" charset="0"/>
              </a:rPr>
              <a:t>Καταχωρητών</a:t>
            </a:r>
            <a:endParaRPr lang="en-GB">
              <a:solidFill>
                <a:srgbClr val="000000"/>
              </a:solidFill>
              <a:latin typeface="Times New Roman" charset="0"/>
            </a:endParaRPr>
          </a:p>
        </p:txBody>
      </p:sp>
      <p:sp>
        <p:nvSpPr>
          <p:cNvPr id="56324" name="Rectangle 3"/>
          <p:cNvSpPr>
            <a:spLocks noGrp="1" noChangeArrowheads="1"/>
          </p:cNvSpPr>
          <p:nvPr>
            <p:ph type="body" idx="1"/>
          </p:nvPr>
        </p:nvSpPr>
        <p:spPr/>
        <p:txBody>
          <a:bodyPr/>
          <a:lstStyle/>
          <a:p>
            <a:pPr eaLnBrk="1" hangingPunct="1"/>
            <a:r>
              <a:rPr lang="el-GR">
                <a:latin typeface="Times New Roman" charset="0"/>
              </a:rPr>
              <a:t>Οι συμβάσεις χρήσης καταχωρητών απαιτούν τα εξής:</a:t>
            </a:r>
          </a:p>
          <a:p>
            <a:pPr lvl="1" eaLnBrk="1" hangingPunct="1"/>
            <a:r>
              <a:rPr lang="el-GR">
                <a:latin typeface="Times New Roman" charset="0"/>
              </a:rPr>
              <a:t>Ο καταχωρητής $</a:t>
            </a:r>
            <a:r>
              <a:rPr lang="en-US">
                <a:latin typeface="Times New Roman" charset="0"/>
              </a:rPr>
              <a:t>at</a:t>
            </a:r>
            <a:r>
              <a:rPr lang="el-GR">
                <a:latin typeface="Times New Roman" charset="0"/>
              </a:rPr>
              <a:t> χρησιμοποιείται από τον συμβολομεταφραστή για την σύνθεση ψευδοεντολών.</a:t>
            </a:r>
          </a:p>
          <a:p>
            <a:pPr lvl="1" eaLnBrk="1" hangingPunct="1"/>
            <a:r>
              <a:rPr lang="el-GR">
                <a:latin typeface="Times New Roman" charset="0"/>
              </a:rPr>
              <a:t>Οι καταχωρητές </a:t>
            </a:r>
            <a:r>
              <a:rPr lang="en-US">
                <a:solidFill>
                  <a:srgbClr val="000000"/>
                </a:solidFill>
                <a:latin typeface="Times New Roman" charset="0"/>
                <a:cs typeface="Times New Roman" charset="0"/>
              </a:rPr>
              <a:t>$v0, $v1</a:t>
            </a:r>
            <a:r>
              <a:rPr lang="el-GR">
                <a:solidFill>
                  <a:srgbClr val="000000"/>
                </a:solidFill>
                <a:latin typeface="Times New Roman" charset="0"/>
              </a:rPr>
              <a:t> χρησιμοποιούνται για την επιστροφή τιμών από συναρτήσεις (</a:t>
            </a:r>
            <a:r>
              <a:rPr lang="en-US">
                <a:solidFill>
                  <a:srgbClr val="000000"/>
                </a:solidFill>
                <a:latin typeface="Times New Roman" charset="0"/>
              </a:rPr>
              <a:t>functions)</a:t>
            </a:r>
            <a:endParaRPr lang="el-GR">
              <a:solidFill>
                <a:srgbClr val="000000"/>
              </a:solidFill>
              <a:latin typeface="Times New Roman" charset="0"/>
            </a:endParaRPr>
          </a:p>
          <a:p>
            <a:pPr lvl="1" eaLnBrk="1" hangingPunct="1"/>
            <a:r>
              <a:rPr lang="el-GR">
                <a:latin typeface="Times New Roman" charset="0"/>
              </a:rPr>
              <a:t>Οι καταχωρητές </a:t>
            </a:r>
            <a:r>
              <a:rPr lang="en-US">
                <a:solidFill>
                  <a:srgbClr val="000000"/>
                </a:solidFill>
                <a:latin typeface="Times New Roman" charset="0"/>
                <a:cs typeface="Times New Roman" charset="0"/>
              </a:rPr>
              <a:t>$a0..$a3</a:t>
            </a:r>
            <a:r>
              <a:rPr lang="el-GR">
                <a:solidFill>
                  <a:srgbClr val="000000"/>
                </a:solidFill>
                <a:latin typeface="Times New Roman" charset="0"/>
              </a:rPr>
              <a:t> χρησιμοποιούνται για το πέρασμα παραμέτρων σε διαδικασίες και συναρτήσεις (</a:t>
            </a:r>
            <a:r>
              <a:rPr lang="en-US">
                <a:solidFill>
                  <a:srgbClr val="000000"/>
                </a:solidFill>
                <a:latin typeface="Times New Roman" charset="0"/>
              </a:rPr>
              <a:t>procedures &amp; functions</a:t>
            </a:r>
            <a:r>
              <a:rPr lang="el-GR">
                <a:solidFill>
                  <a:srgbClr val="000000"/>
                </a:solidFill>
                <a:latin typeface="Times New Roman" charset="0"/>
              </a:rPr>
              <a:t>)</a:t>
            </a:r>
          </a:p>
          <a:p>
            <a:pPr lvl="1" eaLnBrk="1" hangingPunct="1"/>
            <a:r>
              <a:rPr lang="el-GR">
                <a:latin typeface="Times New Roman" charset="0"/>
              </a:rPr>
              <a:t>Οι καταχωρητές </a:t>
            </a:r>
            <a:r>
              <a:rPr lang="en-US">
                <a:solidFill>
                  <a:srgbClr val="000000"/>
                </a:solidFill>
                <a:latin typeface="Times New Roman" charset="0"/>
                <a:cs typeface="Times New Roman" charset="0"/>
              </a:rPr>
              <a:t>$sp</a:t>
            </a:r>
            <a:r>
              <a:rPr lang="el-GR">
                <a:solidFill>
                  <a:srgbClr val="000000"/>
                </a:solidFill>
                <a:latin typeface="Times New Roman" charset="0"/>
              </a:rPr>
              <a:t> και </a:t>
            </a:r>
            <a:r>
              <a:rPr lang="en-US">
                <a:solidFill>
                  <a:srgbClr val="000000"/>
                </a:solidFill>
                <a:latin typeface="Times New Roman" charset="0"/>
                <a:cs typeface="Times New Roman" charset="0"/>
              </a:rPr>
              <a:t>$fp</a:t>
            </a:r>
            <a:r>
              <a:rPr lang="el-GR">
                <a:solidFill>
                  <a:srgbClr val="000000"/>
                </a:solidFill>
                <a:latin typeface="Times New Roman" charset="0"/>
              </a:rPr>
              <a:t> χρησιμοποιούνται ώς </a:t>
            </a:r>
            <a:r>
              <a:rPr lang="en-US">
                <a:solidFill>
                  <a:srgbClr val="000000"/>
                </a:solidFill>
                <a:latin typeface="Times New Roman" charset="0"/>
                <a:cs typeface="Times New Roman" charset="0"/>
              </a:rPr>
              <a:t>stack pointer</a:t>
            </a:r>
            <a:r>
              <a:rPr lang="el-GR">
                <a:solidFill>
                  <a:srgbClr val="000000"/>
                </a:solidFill>
                <a:latin typeface="Times New Roman" charset="0"/>
              </a:rPr>
              <a:t> και </a:t>
            </a:r>
            <a:r>
              <a:rPr lang="en-US">
                <a:solidFill>
                  <a:srgbClr val="000000"/>
                </a:solidFill>
                <a:latin typeface="Times New Roman" charset="0"/>
                <a:cs typeface="Times New Roman" charset="0"/>
              </a:rPr>
              <a:t>frame pointer</a:t>
            </a:r>
            <a:r>
              <a:rPr lang="el-GR">
                <a:solidFill>
                  <a:srgbClr val="000000"/>
                </a:solidFill>
                <a:latin typeface="Times New Roman" charset="0"/>
              </a:rPr>
              <a:t> αντίστοιχα.</a:t>
            </a:r>
          </a:p>
          <a:p>
            <a:pPr lvl="1" eaLnBrk="1" hangingPunct="1"/>
            <a:r>
              <a:rPr lang="el-GR">
                <a:latin typeface="Times New Roman" charset="0"/>
              </a:rPr>
              <a:t>Ο καταχωρητής </a:t>
            </a:r>
            <a:r>
              <a:rPr lang="en-US">
                <a:solidFill>
                  <a:srgbClr val="000000"/>
                </a:solidFill>
                <a:latin typeface="Times New Roman" charset="0"/>
                <a:cs typeface="Times New Roman" charset="0"/>
              </a:rPr>
              <a:t>$ra</a:t>
            </a:r>
            <a:r>
              <a:rPr lang="el-GR">
                <a:solidFill>
                  <a:srgbClr val="000000"/>
                </a:solidFill>
                <a:latin typeface="Times New Roman" charset="0"/>
              </a:rPr>
              <a:t> (</a:t>
            </a:r>
            <a:r>
              <a:rPr lang="en-US">
                <a:solidFill>
                  <a:srgbClr val="000000"/>
                </a:solidFill>
                <a:latin typeface="Times New Roman" charset="0"/>
                <a:cs typeface="Times New Roman" charset="0"/>
              </a:rPr>
              <a:t>return address</a:t>
            </a:r>
            <a:r>
              <a:rPr lang="el-GR">
                <a:solidFill>
                  <a:srgbClr val="000000"/>
                </a:solidFill>
                <a:latin typeface="Times New Roman" charset="0"/>
              </a:rPr>
              <a:t>) χρησιμοποιείται για την αποθήκευση της διεύθυνσης επιστροφής από υπορουτίνα</a:t>
            </a:r>
            <a:endParaRPr lang="en-GB">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DA74B06E-03DE-B64A-84A5-7459F7354B48}" type="slidenum">
              <a:rPr lang="el-GR"/>
              <a:pPr eaLnBrk="1" hangingPunct="1"/>
              <a:t>18</a:t>
            </a:fld>
            <a:endParaRPr lang="en-US"/>
          </a:p>
        </p:txBody>
      </p:sp>
      <p:sp>
        <p:nvSpPr>
          <p:cNvPr id="50179" name="Rectangle 2"/>
          <p:cNvSpPr>
            <a:spLocks noGrp="1" noChangeArrowheads="1"/>
          </p:cNvSpPr>
          <p:nvPr>
            <p:ph type="title"/>
          </p:nvPr>
        </p:nvSpPr>
        <p:spPr/>
        <p:txBody>
          <a:bodyPr/>
          <a:lstStyle/>
          <a:p>
            <a:pPr eaLnBrk="1" hangingPunct="1"/>
            <a:r>
              <a:rPr lang="el-GR" sz="4000">
                <a:latin typeface="Times New Roman" charset="0"/>
              </a:rPr>
              <a:t>Συμβάσεις Χρήσης </a:t>
            </a:r>
            <a:r>
              <a:rPr lang="el-GR">
                <a:solidFill>
                  <a:srgbClr val="000000"/>
                </a:solidFill>
                <a:latin typeface="Times New Roman" charset="0"/>
              </a:rPr>
              <a:t>Καταχωρητών</a:t>
            </a:r>
            <a:endParaRPr lang="en-GB">
              <a:solidFill>
                <a:srgbClr val="000000"/>
              </a:solidFill>
              <a:latin typeface="Times New Roman" charset="0"/>
            </a:endParaRPr>
          </a:p>
        </p:txBody>
      </p:sp>
      <p:sp>
        <p:nvSpPr>
          <p:cNvPr id="50180" name="Rectangle 3"/>
          <p:cNvSpPr>
            <a:spLocks noGrp="1" noChangeArrowheads="1"/>
          </p:cNvSpPr>
          <p:nvPr>
            <p:ph type="body" idx="1"/>
          </p:nvPr>
        </p:nvSpPr>
        <p:spPr>
          <a:xfrm>
            <a:off x="685800" y="1524000"/>
            <a:ext cx="7772400" cy="2209800"/>
          </a:xfrm>
        </p:spPr>
        <p:txBody>
          <a:bodyPr/>
          <a:lstStyle/>
          <a:p>
            <a:pPr eaLnBrk="1" hangingPunct="1">
              <a:spcBef>
                <a:spcPct val="10000"/>
              </a:spcBef>
            </a:pPr>
            <a:r>
              <a:rPr lang="el-GR">
                <a:latin typeface="Times New Roman" charset="0"/>
              </a:rPr>
              <a:t>Ο καταχωρητής $</a:t>
            </a:r>
            <a:r>
              <a:rPr lang="en-US">
                <a:latin typeface="Times New Roman" charset="0"/>
              </a:rPr>
              <a:t>gp</a:t>
            </a:r>
            <a:r>
              <a:rPr lang="el-GR">
                <a:latin typeface="Times New Roman" charset="0"/>
              </a:rPr>
              <a:t> </a:t>
            </a:r>
            <a:r>
              <a:rPr lang="en-US">
                <a:latin typeface="Times New Roman" charset="0"/>
              </a:rPr>
              <a:t>(global pointer)</a:t>
            </a:r>
            <a:r>
              <a:rPr lang="el-GR">
                <a:latin typeface="Times New Roman" charset="0"/>
              </a:rPr>
              <a:t> χρησιμοποιείται για την γρήγορη φόρτωση καθολικών δεδομένων.</a:t>
            </a:r>
          </a:p>
          <a:p>
            <a:pPr lvl="1" eaLnBrk="1" hangingPunct="1">
              <a:spcBef>
                <a:spcPct val="10000"/>
              </a:spcBef>
            </a:pPr>
            <a:r>
              <a:rPr lang="el-GR">
                <a:latin typeface="Times New Roman" charset="0"/>
              </a:rPr>
              <a:t>Αρχικοποιείται ώστε να δείχνει στη περιοχή των καθολικών δεδομένων, και η φόρτωση μιάς λέξης γίνεται με μία εντολή </a:t>
            </a:r>
            <a:r>
              <a:rPr lang="en-US">
                <a:latin typeface="Times New Roman" charset="0"/>
              </a:rPr>
              <a:t>lw </a:t>
            </a:r>
            <a:r>
              <a:rPr lang="el-GR">
                <a:latin typeface="Times New Roman" charset="0"/>
              </a:rPr>
              <a:t>με </a:t>
            </a:r>
            <a:r>
              <a:rPr lang="en-US">
                <a:latin typeface="Times New Roman" charset="0"/>
              </a:rPr>
              <a:t>offset </a:t>
            </a:r>
            <a:r>
              <a:rPr lang="el-GR">
                <a:latin typeface="Times New Roman" charset="0"/>
              </a:rPr>
              <a:t>από τον </a:t>
            </a:r>
            <a:r>
              <a:rPr lang="en-US">
                <a:latin typeface="Times New Roman" charset="0"/>
              </a:rPr>
              <a:t>$gp</a:t>
            </a:r>
            <a:r>
              <a:rPr lang="el-GR">
                <a:latin typeface="Times New Roman" charset="0"/>
              </a:rPr>
              <a:t> αντί να χρειαστεί η φόρτωση μιας μεγάλης σταθερής. Παράδειγμα:</a:t>
            </a:r>
          </a:p>
        </p:txBody>
      </p:sp>
      <p:grpSp>
        <p:nvGrpSpPr>
          <p:cNvPr id="50181" name="Group 26"/>
          <p:cNvGrpSpPr>
            <a:grpSpLocks/>
          </p:cNvGrpSpPr>
          <p:nvPr/>
        </p:nvGrpSpPr>
        <p:grpSpPr bwMode="auto">
          <a:xfrm>
            <a:off x="304800" y="3719513"/>
            <a:ext cx="7696200" cy="1843087"/>
            <a:chOff x="192" y="2448"/>
            <a:chExt cx="4848" cy="1161"/>
          </a:xfrm>
        </p:grpSpPr>
        <p:grpSp>
          <p:nvGrpSpPr>
            <p:cNvPr id="50183" name="Group 22"/>
            <p:cNvGrpSpPr>
              <a:grpSpLocks/>
            </p:cNvGrpSpPr>
            <p:nvPr/>
          </p:nvGrpSpPr>
          <p:grpSpPr bwMode="auto">
            <a:xfrm>
              <a:off x="3312" y="2457"/>
              <a:ext cx="1728" cy="1152"/>
              <a:chOff x="3312" y="2640"/>
              <a:chExt cx="1728" cy="1152"/>
            </a:xfrm>
          </p:grpSpPr>
          <p:sp>
            <p:nvSpPr>
              <p:cNvPr id="50188" name="Text Box 6"/>
              <p:cNvSpPr txBox="1">
                <a:spLocks noChangeArrowheads="1"/>
              </p:cNvSpPr>
              <p:nvPr/>
            </p:nvSpPr>
            <p:spPr bwMode="auto">
              <a:xfrm>
                <a:off x="3984" y="2640"/>
                <a:ext cx="1056" cy="241"/>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my_var</a:t>
                </a:r>
                <a:endParaRPr lang="en-GB" sz="1800"/>
              </a:p>
            </p:txBody>
          </p:sp>
          <p:sp>
            <p:nvSpPr>
              <p:cNvPr id="50189" name="Text Box 7"/>
              <p:cNvSpPr txBox="1">
                <a:spLocks noChangeArrowheads="1"/>
              </p:cNvSpPr>
              <p:nvPr/>
            </p:nvSpPr>
            <p:spPr bwMode="auto">
              <a:xfrm>
                <a:off x="3984" y="2880"/>
                <a:ext cx="1056" cy="241"/>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i</a:t>
                </a:r>
                <a:endParaRPr lang="en-GB" sz="1800"/>
              </a:p>
            </p:txBody>
          </p:sp>
          <p:sp>
            <p:nvSpPr>
              <p:cNvPr id="50190" name="Text Box 8"/>
              <p:cNvSpPr txBox="1">
                <a:spLocks noChangeArrowheads="1"/>
              </p:cNvSpPr>
              <p:nvPr/>
            </p:nvSpPr>
            <p:spPr bwMode="auto">
              <a:xfrm>
                <a:off x="3984" y="3120"/>
                <a:ext cx="1056" cy="241"/>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j</a:t>
                </a:r>
                <a:endParaRPr lang="en-GB" sz="1800"/>
              </a:p>
            </p:txBody>
          </p:sp>
          <p:sp>
            <p:nvSpPr>
              <p:cNvPr id="50191" name="Text Box 9"/>
              <p:cNvSpPr txBox="1">
                <a:spLocks noChangeArrowheads="1"/>
              </p:cNvSpPr>
              <p:nvPr/>
            </p:nvSpPr>
            <p:spPr bwMode="auto">
              <a:xfrm>
                <a:off x="3984" y="3551"/>
                <a:ext cx="1056" cy="241"/>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loop_index</a:t>
                </a:r>
                <a:endParaRPr lang="en-GB" sz="1800"/>
              </a:p>
            </p:txBody>
          </p:sp>
          <p:sp>
            <p:nvSpPr>
              <p:cNvPr id="50192" name="Text Box 11"/>
              <p:cNvSpPr txBox="1">
                <a:spLocks noChangeArrowheads="1"/>
              </p:cNvSpPr>
              <p:nvPr/>
            </p:nvSpPr>
            <p:spPr bwMode="auto">
              <a:xfrm>
                <a:off x="3312" y="2640"/>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0x40000</a:t>
                </a:r>
                <a:endParaRPr lang="en-GB" sz="1800"/>
              </a:p>
            </p:txBody>
          </p:sp>
          <p:sp>
            <p:nvSpPr>
              <p:cNvPr id="50193" name="Text Box 12"/>
              <p:cNvSpPr txBox="1">
                <a:spLocks noChangeArrowheads="1"/>
              </p:cNvSpPr>
              <p:nvPr/>
            </p:nvSpPr>
            <p:spPr bwMode="auto">
              <a:xfrm>
                <a:off x="3312" y="2880"/>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0x40004</a:t>
                </a:r>
                <a:endParaRPr lang="en-GB" sz="1800"/>
              </a:p>
            </p:txBody>
          </p:sp>
          <p:sp>
            <p:nvSpPr>
              <p:cNvPr id="50194" name="Text Box 13"/>
              <p:cNvSpPr txBox="1">
                <a:spLocks noChangeArrowheads="1"/>
              </p:cNvSpPr>
              <p:nvPr/>
            </p:nvSpPr>
            <p:spPr bwMode="auto">
              <a:xfrm>
                <a:off x="3312" y="3120"/>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0x40008</a:t>
                </a:r>
                <a:endParaRPr lang="en-GB" sz="1800"/>
              </a:p>
            </p:txBody>
          </p:sp>
          <p:sp>
            <p:nvSpPr>
              <p:cNvPr id="50195" name="Text Box 14"/>
              <p:cNvSpPr txBox="1">
                <a:spLocks noChangeArrowheads="1"/>
              </p:cNvSpPr>
              <p:nvPr/>
            </p:nvSpPr>
            <p:spPr bwMode="auto">
              <a:xfrm>
                <a:off x="3312" y="3551"/>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0x42000</a:t>
                </a:r>
                <a:endParaRPr lang="en-GB" sz="1800"/>
              </a:p>
            </p:txBody>
          </p:sp>
          <p:sp>
            <p:nvSpPr>
              <p:cNvPr id="50196" name="Text Box 15"/>
              <p:cNvSpPr txBox="1">
                <a:spLocks noChangeArrowheads="1"/>
              </p:cNvSpPr>
              <p:nvPr/>
            </p:nvSpPr>
            <p:spPr bwMode="auto">
              <a:xfrm>
                <a:off x="4176"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2800"/>
                  <a:t>…</a:t>
                </a:r>
                <a:endParaRPr lang="en-GB" sz="2800"/>
              </a:p>
            </p:txBody>
          </p:sp>
        </p:grpSp>
        <p:grpSp>
          <p:nvGrpSpPr>
            <p:cNvPr id="50184" name="Group 21"/>
            <p:cNvGrpSpPr>
              <a:grpSpLocks/>
            </p:cNvGrpSpPr>
            <p:nvPr/>
          </p:nvGrpSpPr>
          <p:grpSpPr bwMode="auto">
            <a:xfrm>
              <a:off x="192" y="2601"/>
              <a:ext cx="1728" cy="241"/>
              <a:chOff x="192" y="3072"/>
              <a:chExt cx="1728" cy="241"/>
            </a:xfrm>
          </p:grpSpPr>
          <p:sp>
            <p:nvSpPr>
              <p:cNvPr id="50186" name="Text Box 17"/>
              <p:cNvSpPr txBox="1">
                <a:spLocks noChangeArrowheads="1"/>
              </p:cNvSpPr>
              <p:nvPr/>
            </p:nvSpPr>
            <p:spPr bwMode="auto">
              <a:xfrm>
                <a:off x="864" y="3072"/>
                <a:ext cx="1056" cy="241"/>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0x40000</a:t>
                </a:r>
                <a:endParaRPr lang="en-GB" sz="1800"/>
              </a:p>
            </p:txBody>
          </p:sp>
          <p:sp>
            <p:nvSpPr>
              <p:cNvPr id="50187" name="Text Box 18"/>
              <p:cNvSpPr txBox="1">
                <a:spLocks noChangeArrowheads="1"/>
              </p:cNvSpPr>
              <p:nvPr/>
            </p:nvSpPr>
            <p:spPr bwMode="auto">
              <a:xfrm>
                <a:off x="192" y="3072"/>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$gp</a:t>
                </a:r>
                <a:endParaRPr lang="en-GB" sz="1800"/>
              </a:p>
            </p:txBody>
          </p:sp>
        </p:grpSp>
        <p:sp>
          <p:nvSpPr>
            <p:cNvPr id="50185" name="Freeform 20"/>
            <p:cNvSpPr>
              <a:spLocks/>
            </p:cNvSpPr>
            <p:nvPr/>
          </p:nvSpPr>
          <p:spPr bwMode="auto">
            <a:xfrm>
              <a:off x="1678" y="2448"/>
              <a:ext cx="2258" cy="293"/>
            </a:xfrm>
            <a:custGeom>
              <a:avLst/>
              <a:gdLst>
                <a:gd name="T0" fmla="*/ 0 w 2258"/>
                <a:gd name="T1" fmla="*/ 280 h 293"/>
                <a:gd name="T2" fmla="*/ 781 w 2258"/>
                <a:gd name="T3" fmla="*/ 274 h 293"/>
                <a:gd name="T4" fmla="*/ 1029 w 2258"/>
                <a:gd name="T5" fmla="*/ 168 h 293"/>
                <a:gd name="T6" fmla="*/ 1283 w 2258"/>
                <a:gd name="T7" fmla="*/ 26 h 293"/>
                <a:gd name="T8" fmla="*/ 2258 w 2258"/>
                <a:gd name="T9" fmla="*/ 9 h 293"/>
                <a:gd name="T10" fmla="*/ 0 60000 65536"/>
                <a:gd name="T11" fmla="*/ 0 60000 65536"/>
                <a:gd name="T12" fmla="*/ 0 60000 65536"/>
                <a:gd name="T13" fmla="*/ 0 60000 65536"/>
                <a:gd name="T14" fmla="*/ 0 60000 65536"/>
                <a:gd name="T15" fmla="*/ 0 w 2258"/>
                <a:gd name="T16" fmla="*/ 0 h 293"/>
                <a:gd name="T17" fmla="*/ 2258 w 2258"/>
                <a:gd name="T18" fmla="*/ 293 h 293"/>
              </a:gdLst>
              <a:ahLst/>
              <a:cxnLst>
                <a:cxn ang="T10">
                  <a:pos x="T0" y="T1"/>
                </a:cxn>
                <a:cxn ang="T11">
                  <a:pos x="T2" y="T3"/>
                </a:cxn>
                <a:cxn ang="T12">
                  <a:pos x="T4" y="T5"/>
                </a:cxn>
                <a:cxn ang="T13">
                  <a:pos x="T6" y="T7"/>
                </a:cxn>
                <a:cxn ang="T14">
                  <a:pos x="T8" y="T9"/>
                </a:cxn>
              </a:cxnLst>
              <a:rect l="T15" t="T16" r="T17" b="T18"/>
              <a:pathLst>
                <a:path w="2258" h="293">
                  <a:moveTo>
                    <a:pt x="0" y="280"/>
                  </a:moveTo>
                  <a:cubicBezTo>
                    <a:pt x="130" y="279"/>
                    <a:pt x="610" y="293"/>
                    <a:pt x="781" y="274"/>
                  </a:cubicBezTo>
                  <a:cubicBezTo>
                    <a:pt x="952" y="255"/>
                    <a:pt x="945" y="209"/>
                    <a:pt x="1029" y="168"/>
                  </a:cubicBezTo>
                  <a:cubicBezTo>
                    <a:pt x="1113" y="127"/>
                    <a:pt x="1078" y="52"/>
                    <a:pt x="1283" y="26"/>
                  </a:cubicBezTo>
                  <a:cubicBezTo>
                    <a:pt x="1488" y="0"/>
                    <a:pt x="2055" y="13"/>
                    <a:pt x="2258" y="9"/>
                  </a:cubicBezTo>
                </a:path>
              </a:pathLst>
            </a:custGeom>
            <a:noFill/>
            <a:ln w="15875">
              <a:solidFill>
                <a:schemeClr val="tx1"/>
              </a:solidFill>
              <a:round/>
              <a:headEnd type="oval"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0182" name="Text Box 25"/>
          <p:cNvSpPr txBox="1">
            <a:spLocks noChangeArrowheads="1"/>
          </p:cNvSpPr>
          <p:nvPr/>
        </p:nvSpPr>
        <p:spPr bwMode="auto">
          <a:xfrm>
            <a:off x="609600" y="4495800"/>
            <a:ext cx="4343400" cy="1503363"/>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sz="1800"/>
              <a:t>Η</a:t>
            </a:r>
            <a:r>
              <a:rPr lang="en-US" sz="1800"/>
              <a:t> lw $t1, loop_index </a:t>
            </a:r>
            <a:r>
              <a:rPr lang="el-GR" sz="1800"/>
              <a:t>γίνεται:</a:t>
            </a:r>
          </a:p>
          <a:p>
            <a:pPr eaLnBrk="1" hangingPunct="1"/>
            <a:r>
              <a:rPr lang="el-GR" sz="1800"/>
              <a:t>	</a:t>
            </a:r>
            <a:r>
              <a:rPr lang="en-US" sz="1800"/>
              <a:t>lw $t1, 0x2000($gp)</a:t>
            </a:r>
          </a:p>
          <a:p>
            <a:pPr eaLnBrk="1" hangingPunct="1"/>
            <a:r>
              <a:rPr lang="el-GR" sz="1800"/>
              <a:t>αντί για:</a:t>
            </a:r>
          </a:p>
          <a:p>
            <a:pPr eaLnBrk="1" hangingPunct="1"/>
            <a:r>
              <a:rPr lang="el-GR" sz="1800"/>
              <a:t>	</a:t>
            </a:r>
            <a:r>
              <a:rPr lang="en-US" sz="1800"/>
              <a:t>lui $at, 0x4</a:t>
            </a:r>
          </a:p>
          <a:p>
            <a:pPr eaLnBrk="1" hangingPunct="1"/>
            <a:r>
              <a:rPr lang="en-US" sz="1800"/>
              <a:t>	lw, $t1, 0x2000($at)</a:t>
            </a:r>
            <a:endParaRPr lang="en-GB" sz="180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9942D591-1DF6-D942-A3FF-A23C0F286395}" type="slidenum">
              <a:rPr lang="el-GR"/>
              <a:pPr eaLnBrk="1" hangingPunct="1"/>
              <a:t>19</a:t>
            </a:fld>
            <a:endParaRPr lang="en-US"/>
          </a:p>
        </p:txBody>
      </p:sp>
      <p:sp>
        <p:nvSpPr>
          <p:cNvPr id="60419" name="Rectangle 2"/>
          <p:cNvSpPr>
            <a:spLocks noGrp="1" noChangeArrowheads="1"/>
          </p:cNvSpPr>
          <p:nvPr>
            <p:ph type="title"/>
          </p:nvPr>
        </p:nvSpPr>
        <p:spPr/>
        <p:txBody>
          <a:bodyPr/>
          <a:lstStyle/>
          <a:p>
            <a:pPr eaLnBrk="1" hangingPunct="1"/>
            <a:r>
              <a:rPr lang="el-GR">
                <a:latin typeface="Times New Roman" charset="0"/>
              </a:rPr>
              <a:t>Κλήσεις Διαδικασιών/Συναρτήσεων</a:t>
            </a:r>
            <a:endParaRPr lang="en-GB">
              <a:latin typeface="Times New Roman" charset="0"/>
            </a:endParaRPr>
          </a:p>
        </p:txBody>
      </p:sp>
      <p:sp>
        <p:nvSpPr>
          <p:cNvPr id="60420" name="Rectangle 3"/>
          <p:cNvSpPr>
            <a:spLocks noGrp="1" noChangeArrowheads="1"/>
          </p:cNvSpPr>
          <p:nvPr>
            <p:ph type="body" idx="1"/>
          </p:nvPr>
        </p:nvSpPr>
        <p:spPr/>
        <p:txBody>
          <a:bodyPr/>
          <a:lstStyle/>
          <a:p>
            <a:pPr algn="just" eaLnBrk="1" hangingPunct="1">
              <a:lnSpc>
                <a:spcPct val="90000"/>
              </a:lnSpc>
            </a:pPr>
            <a:r>
              <a:rPr lang="el-GR">
                <a:latin typeface="Times New Roman" charset="0"/>
              </a:rPr>
              <a:t>Η μόνη διαφορά διαδικασίας και συνάρτησης είναι οτι οι συναρτήσεις επιστρέφουν μια τιμή στο σημείο που τις κάλεσε, ενώ οι διαδικασίες όχι. Σε επίπεδο </a:t>
            </a:r>
            <a:r>
              <a:rPr lang="en-US">
                <a:latin typeface="Times New Roman" charset="0"/>
              </a:rPr>
              <a:t>assembly</a:t>
            </a:r>
            <a:r>
              <a:rPr lang="el-GR">
                <a:latin typeface="Times New Roman" charset="0"/>
              </a:rPr>
              <a:t> λοιπόν,  η γενική δομή λοιπόν διαδικασιών και συναρτήσεων είναι παρόμοια.</a:t>
            </a:r>
          </a:p>
          <a:p>
            <a:pPr eaLnBrk="1" hangingPunct="1">
              <a:lnSpc>
                <a:spcPct val="90000"/>
              </a:lnSpc>
            </a:pPr>
            <a:r>
              <a:rPr lang="el-GR">
                <a:latin typeface="Times New Roman" charset="0"/>
              </a:rPr>
              <a:t>Παράδειγμα:</a:t>
            </a:r>
          </a:p>
          <a:p>
            <a:pPr lvl="1" eaLnBrk="1" hangingPunct="1">
              <a:lnSpc>
                <a:spcPct val="90000"/>
              </a:lnSpc>
              <a:buFontTx/>
              <a:buNone/>
            </a:pPr>
            <a:r>
              <a:rPr lang="en-US">
                <a:latin typeface="Times New Roman" charset="0"/>
              </a:rPr>
              <a:t>		main() {			A() {</a:t>
            </a:r>
          </a:p>
          <a:p>
            <a:pPr lvl="2" eaLnBrk="1" hangingPunct="1">
              <a:lnSpc>
                <a:spcPct val="90000"/>
              </a:lnSpc>
              <a:buFontTx/>
              <a:buNone/>
            </a:pPr>
            <a:r>
              <a:rPr lang="en-US">
                <a:latin typeface="Times New Roman" charset="0"/>
              </a:rPr>
              <a:t>		Line1;	/* M1 */			Aline1;	/* A1 */</a:t>
            </a:r>
          </a:p>
          <a:p>
            <a:pPr lvl="2" eaLnBrk="1" hangingPunct="1">
              <a:lnSpc>
                <a:spcPct val="90000"/>
              </a:lnSpc>
              <a:buFontTx/>
              <a:buNone/>
            </a:pPr>
            <a:r>
              <a:rPr lang="en-US">
                <a:latin typeface="Times New Roman" charset="0"/>
              </a:rPr>
              <a:t>		A();	/* M2 */			Aline2;	/* A2 */</a:t>
            </a:r>
          </a:p>
          <a:p>
            <a:pPr lvl="2" eaLnBrk="1" hangingPunct="1">
              <a:lnSpc>
                <a:spcPct val="90000"/>
              </a:lnSpc>
              <a:buFontTx/>
              <a:buNone/>
            </a:pPr>
            <a:r>
              <a:rPr lang="en-US">
                <a:latin typeface="Times New Roman" charset="0"/>
              </a:rPr>
              <a:t>		Line2;	/* M3 */		}</a:t>
            </a:r>
          </a:p>
          <a:p>
            <a:pPr lvl="2" eaLnBrk="1" hangingPunct="1">
              <a:lnSpc>
                <a:spcPct val="90000"/>
              </a:lnSpc>
              <a:buFontTx/>
              <a:buNone/>
            </a:pPr>
            <a:r>
              <a:rPr lang="en-US">
                <a:latin typeface="Times New Roman" charset="0"/>
              </a:rPr>
              <a:t>		A();	/* M4 */</a:t>
            </a:r>
          </a:p>
          <a:p>
            <a:pPr lvl="2" eaLnBrk="1" hangingPunct="1">
              <a:lnSpc>
                <a:spcPct val="90000"/>
              </a:lnSpc>
              <a:buFontTx/>
              <a:buNone/>
            </a:pPr>
            <a:r>
              <a:rPr lang="en-US">
                <a:latin typeface="Times New Roman" charset="0"/>
              </a:rPr>
              <a:t>		Line3;	/* M5 */</a:t>
            </a:r>
          </a:p>
          <a:p>
            <a:pPr lvl="1" eaLnBrk="1" hangingPunct="1">
              <a:lnSpc>
                <a:spcPct val="90000"/>
              </a:lnSpc>
              <a:buFontTx/>
              <a:buNone/>
            </a:pPr>
            <a:r>
              <a:rPr lang="en-US">
                <a:latin typeface="Times New Roman" charset="0"/>
              </a:rPr>
              <a:t>		}</a:t>
            </a:r>
            <a:endParaRPr lang="en-GB">
              <a:latin typeface="Times New Roman" charset="0"/>
            </a:endParaRPr>
          </a:p>
        </p:txBody>
      </p:sp>
      <p:sp>
        <p:nvSpPr>
          <p:cNvPr id="60421" name="Freeform 5"/>
          <p:cNvSpPr>
            <a:spLocks/>
          </p:cNvSpPr>
          <p:nvPr/>
        </p:nvSpPr>
        <p:spPr bwMode="auto">
          <a:xfrm>
            <a:off x="3124200" y="4068763"/>
            <a:ext cx="3100388" cy="427037"/>
          </a:xfrm>
          <a:custGeom>
            <a:avLst/>
            <a:gdLst>
              <a:gd name="T0" fmla="*/ 0 w 1953"/>
              <a:gd name="T1" fmla="*/ 2147483647 h 269"/>
              <a:gd name="T2" fmla="*/ 2147483647 w 1953"/>
              <a:gd name="T3" fmla="*/ 2147483647 h 269"/>
              <a:gd name="T4" fmla="*/ 2147483647 w 1953"/>
              <a:gd name="T5" fmla="*/ 2147483647 h 269"/>
              <a:gd name="T6" fmla="*/ 2147483647 w 1953"/>
              <a:gd name="T7" fmla="*/ 2147483647 h 269"/>
              <a:gd name="T8" fmla="*/ 2147483647 w 1953"/>
              <a:gd name="T9" fmla="*/ 2147483647 h 269"/>
              <a:gd name="T10" fmla="*/ 0 60000 65536"/>
              <a:gd name="T11" fmla="*/ 0 60000 65536"/>
              <a:gd name="T12" fmla="*/ 0 60000 65536"/>
              <a:gd name="T13" fmla="*/ 0 60000 65536"/>
              <a:gd name="T14" fmla="*/ 0 60000 65536"/>
              <a:gd name="T15" fmla="*/ 0 w 1953"/>
              <a:gd name="T16" fmla="*/ 0 h 269"/>
              <a:gd name="T17" fmla="*/ 1953 w 1953"/>
              <a:gd name="T18" fmla="*/ 269 h 269"/>
            </a:gdLst>
            <a:ahLst/>
            <a:cxnLst>
              <a:cxn ang="T10">
                <a:pos x="T0" y="T1"/>
              </a:cxn>
              <a:cxn ang="T11">
                <a:pos x="T2" y="T3"/>
              </a:cxn>
              <a:cxn ang="T12">
                <a:pos x="T4" y="T5"/>
              </a:cxn>
              <a:cxn ang="T13">
                <a:pos x="T6" y="T7"/>
              </a:cxn>
              <a:cxn ang="T14">
                <a:pos x="T8" y="T9"/>
              </a:cxn>
            </a:cxnLst>
            <a:rect l="T15" t="T16" r="T17" b="T18"/>
            <a:pathLst>
              <a:path w="1953" h="269">
                <a:moveTo>
                  <a:pt x="0" y="269"/>
                </a:moveTo>
                <a:cubicBezTo>
                  <a:pt x="54" y="255"/>
                  <a:pt x="180" y="211"/>
                  <a:pt x="324" y="187"/>
                </a:cubicBezTo>
                <a:cubicBezTo>
                  <a:pt x="468" y="163"/>
                  <a:pt x="705" y="153"/>
                  <a:pt x="862" y="125"/>
                </a:cubicBezTo>
                <a:cubicBezTo>
                  <a:pt x="1019" y="97"/>
                  <a:pt x="1083" y="40"/>
                  <a:pt x="1265" y="20"/>
                </a:cubicBezTo>
                <a:cubicBezTo>
                  <a:pt x="1447" y="0"/>
                  <a:pt x="1810" y="10"/>
                  <a:pt x="1953" y="7"/>
                </a:cubicBezTo>
              </a:path>
            </a:pathLst>
          </a:custGeom>
          <a:noFill/>
          <a:ln w="1905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22" name="Freeform 6"/>
          <p:cNvSpPr>
            <a:spLocks/>
          </p:cNvSpPr>
          <p:nvPr/>
        </p:nvSpPr>
        <p:spPr bwMode="auto">
          <a:xfrm>
            <a:off x="3136900" y="4159250"/>
            <a:ext cx="3067050" cy="982663"/>
          </a:xfrm>
          <a:custGeom>
            <a:avLst/>
            <a:gdLst>
              <a:gd name="T0" fmla="*/ 0 w 1932"/>
              <a:gd name="T1" fmla="*/ 2147483647 h 619"/>
              <a:gd name="T2" fmla="*/ 2147483647 w 1932"/>
              <a:gd name="T3" fmla="*/ 2147483647 h 619"/>
              <a:gd name="T4" fmla="*/ 2147483647 w 1932"/>
              <a:gd name="T5" fmla="*/ 2147483647 h 619"/>
              <a:gd name="T6" fmla="*/ 2147483647 w 1932"/>
              <a:gd name="T7" fmla="*/ 2147483647 h 619"/>
              <a:gd name="T8" fmla="*/ 2147483647 w 1932"/>
              <a:gd name="T9" fmla="*/ 0 h 619"/>
              <a:gd name="T10" fmla="*/ 0 60000 65536"/>
              <a:gd name="T11" fmla="*/ 0 60000 65536"/>
              <a:gd name="T12" fmla="*/ 0 60000 65536"/>
              <a:gd name="T13" fmla="*/ 0 60000 65536"/>
              <a:gd name="T14" fmla="*/ 0 60000 65536"/>
              <a:gd name="T15" fmla="*/ 0 w 1932"/>
              <a:gd name="T16" fmla="*/ 0 h 619"/>
              <a:gd name="T17" fmla="*/ 1932 w 1932"/>
              <a:gd name="T18" fmla="*/ 619 h 619"/>
            </a:gdLst>
            <a:ahLst/>
            <a:cxnLst>
              <a:cxn ang="T10">
                <a:pos x="T0" y="T1"/>
              </a:cxn>
              <a:cxn ang="T11">
                <a:pos x="T2" y="T3"/>
              </a:cxn>
              <a:cxn ang="T12">
                <a:pos x="T4" y="T5"/>
              </a:cxn>
              <a:cxn ang="T13">
                <a:pos x="T6" y="T7"/>
              </a:cxn>
              <a:cxn ang="T14">
                <a:pos x="T8" y="T9"/>
              </a:cxn>
            </a:cxnLst>
            <a:rect l="T15" t="T16" r="T17" b="T18"/>
            <a:pathLst>
              <a:path w="1932" h="619">
                <a:moveTo>
                  <a:pt x="0" y="619"/>
                </a:moveTo>
                <a:cubicBezTo>
                  <a:pt x="38" y="609"/>
                  <a:pt x="91" y="580"/>
                  <a:pt x="235" y="557"/>
                </a:cubicBezTo>
                <a:cubicBezTo>
                  <a:pt x="379" y="534"/>
                  <a:pt x="676" y="551"/>
                  <a:pt x="867" y="483"/>
                </a:cubicBezTo>
                <a:cubicBezTo>
                  <a:pt x="1058" y="415"/>
                  <a:pt x="1204" y="229"/>
                  <a:pt x="1381" y="149"/>
                </a:cubicBezTo>
                <a:cubicBezTo>
                  <a:pt x="1558" y="69"/>
                  <a:pt x="1817" y="31"/>
                  <a:pt x="1932"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23" name="Freeform 7"/>
          <p:cNvSpPr>
            <a:spLocks/>
          </p:cNvSpPr>
          <p:nvPr/>
        </p:nvSpPr>
        <p:spPr bwMode="auto">
          <a:xfrm>
            <a:off x="3136900" y="4630738"/>
            <a:ext cx="3038475" cy="738187"/>
          </a:xfrm>
          <a:custGeom>
            <a:avLst/>
            <a:gdLst>
              <a:gd name="T0" fmla="*/ 2147483647 w 1914"/>
              <a:gd name="T1" fmla="*/ 0 h 465"/>
              <a:gd name="T2" fmla="*/ 2147483647 w 1914"/>
              <a:gd name="T3" fmla="*/ 2147483647 h 465"/>
              <a:gd name="T4" fmla="*/ 2147483647 w 1914"/>
              <a:gd name="T5" fmla="*/ 2147483647 h 465"/>
              <a:gd name="T6" fmla="*/ 0 w 1914"/>
              <a:gd name="T7" fmla="*/ 2147483647 h 465"/>
              <a:gd name="T8" fmla="*/ 0 60000 65536"/>
              <a:gd name="T9" fmla="*/ 0 60000 65536"/>
              <a:gd name="T10" fmla="*/ 0 60000 65536"/>
              <a:gd name="T11" fmla="*/ 0 60000 65536"/>
              <a:gd name="T12" fmla="*/ 0 w 1914"/>
              <a:gd name="T13" fmla="*/ 0 h 465"/>
              <a:gd name="T14" fmla="*/ 1914 w 1914"/>
              <a:gd name="T15" fmla="*/ 465 h 465"/>
            </a:gdLst>
            <a:ahLst/>
            <a:cxnLst>
              <a:cxn ang="T8">
                <a:pos x="T0" y="T1"/>
              </a:cxn>
              <a:cxn ang="T9">
                <a:pos x="T2" y="T3"/>
              </a:cxn>
              <a:cxn ang="T10">
                <a:pos x="T4" y="T5"/>
              </a:cxn>
              <a:cxn ang="T11">
                <a:pos x="T6" y="T7"/>
              </a:cxn>
            </a:cxnLst>
            <a:rect l="T12" t="T13" r="T14" b="T15"/>
            <a:pathLst>
              <a:path w="1914" h="465">
                <a:moveTo>
                  <a:pt x="1914" y="0"/>
                </a:moveTo>
                <a:cubicBezTo>
                  <a:pt x="1800" y="59"/>
                  <a:pt x="1416" y="282"/>
                  <a:pt x="1232" y="353"/>
                </a:cubicBezTo>
                <a:cubicBezTo>
                  <a:pt x="1048" y="424"/>
                  <a:pt x="1016" y="409"/>
                  <a:pt x="811" y="428"/>
                </a:cubicBezTo>
                <a:cubicBezTo>
                  <a:pt x="606" y="447"/>
                  <a:pt x="169" y="457"/>
                  <a:pt x="0" y="465"/>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24" name="Freeform 8"/>
          <p:cNvSpPr>
            <a:spLocks/>
          </p:cNvSpPr>
          <p:nvPr/>
        </p:nvSpPr>
        <p:spPr bwMode="auto">
          <a:xfrm>
            <a:off x="3097213" y="4602163"/>
            <a:ext cx="3078162" cy="111125"/>
          </a:xfrm>
          <a:custGeom>
            <a:avLst/>
            <a:gdLst>
              <a:gd name="T0" fmla="*/ 2147483647 w 1939"/>
              <a:gd name="T1" fmla="*/ 0 h 70"/>
              <a:gd name="T2" fmla="*/ 2147483647 w 1939"/>
              <a:gd name="T3" fmla="*/ 2147483647 h 70"/>
              <a:gd name="T4" fmla="*/ 2147483647 w 1939"/>
              <a:gd name="T5" fmla="*/ 2147483647 h 70"/>
              <a:gd name="T6" fmla="*/ 0 w 1939"/>
              <a:gd name="T7" fmla="*/ 2147483647 h 70"/>
              <a:gd name="T8" fmla="*/ 0 60000 65536"/>
              <a:gd name="T9" fmla="*/ 0 60000 65536"/>
              <a:gd name="T10" fmla="*/ 0 60000 65536"/>
              <a:gd name="T11" fmla="*/ 0 60000 65536"/>
              <a:gd name="T12" fmla="*/ 0 w 1939"/>
              <a:gd name="T13" fmla="*/ 0 h 70"/>
              <a:gd name="T14" fmla="*/ 1939 w 1939"/>
              <a:gd name="T15" fmla="*/ 70 h 70"/>
            </a:gdLst>
            <a:ahLst/>
            <a:cxnLst>
              <a:cxn ang="T8">
                <a:pos x="T0" y="T1"/>
              </a:cxn>
              <a:cxn ang="T9">
                <a:pos x="T2" y="T3"/>
              </a:cxn>
              <a:cxn ang="T10">
                <a:pos x="T4" y="T5"/>
              </a:cxn>
              <a:cxn ang="T11">
                <a:pos x="T6" y="T7"/>
              </a:cxn>
            </a:cxnLst>
            <a:rect l="T12" t="T13" r="T14" b="T15"/>
            <a:pathLst>
              <a:path w="1939" h="70">
                <a:moveTo>
                  <a:pt x="1939" y="0"/>
                </a:moveTo>
                <a:cubicBezTo>
                  <a:pt x="1852" y="11"/>
                  <a:pt x="1582" y="54"/>
                  <a:pt x="1412" y="62"/>
                </a:cubicBezTo>
                <a:cubicBezTo>
                  <a:pt x="1242" y="70"/>
                  <a:pt x="1152" y="49"/>
                  <a:pt x="917" y="49"/>
                </a:cubicBezTo>
                <a:cubicBezTo>
                  <a:pt x="682" y="49"/>
                  <a:pt x="191" y="59"/>
                  <a:pt x="0" y="62"/>
                </a:cubicBezTo>
              </a:path>
            </a:pathLst>
          </a:custGeom>
          <a:noFill/>
          <a:ln w="1905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005822E6-7316-934D-9CCF-19F728D8981B}" type="slidenum">
              <a:rPr lang="el-GR"/>
              <a:pPr eaLnBrk="1" hangingPunct="1"/>
              <a:t>2</a:t>
            </a:fld>
            <a:endParaRPr lang="en-US"/>
          </a:p>
        </p:txBody>
      </p:sp>
      <p:sp>
        <p:nvSpPr>
          <p:cNvPr id="17411" name="Rectangle 2050"/>
          <p:cNvSpPr>
            <a:spLocks noGrp="1" noChangeArrowheads="1"/>
          </p:cNvSpPr>
          <p:nvPr>
            <p:ph type="title"/>
          </p:nvPr>
        </p:nvSpPr>
        <p:spPr/>
        <p:txBody>
          <a:bodyPr/>
          <a:lstStyle/>
          <a:p>
            <a:pPr eaLnBrk="1" hangingPunct="1"/>
            <a:r>
              <a:rPr lang="el-GR">
                <a:latin typeface="Times New Roman" charset="0"/>
              </a:rPr>
              <a:t>Ψευδοεντολές </a:t>
            </a:r>
            <a:r>
              <a:rPr lang="en-US">
                <a:latin typeface="Times New Roman" charset="0"/>
              </a:rPr>
              <a:t>Assembly</a:t>
            </a:r>
            <a:r>
              <a:rPr lang="el-GR">
                <a:latin typeface="Times New Roman" charset="0"/>
              </a:rPr>
              <a:t> </a:t>
            </a:r>
            <a:r>
              <a:rPr lang="en-US">
                <a:latin typeface="Times New Roman" charset="0"/>
              </a:rPr>
              <a:t>MIPS</a:t>
            </a:r>
            <a:endParaRPr lang="en-GB">
              <a:latin typeface="Times New Roman" charset="0"/>
            </a:endParaRPr>
          </a:p>
        </p:txBody>
      </p:sp>
      <p:sp>
        <p:nvSpPr>
          <p:cNvPr id="17412" name="Rectangle 2051"/>
          <p:cNvSpPr>
            <a:spLocks noGrp="1" noChangeArrowheads="1"/>
          </p:cNvSpPr>
          <p:nvPr>
            <p:ph type="body" idx="1"/>
          </p:nvPr>
        </p:nvSpPr>
        <p:spPr/>
        <p:txBody>
          <a:bodyPr/>
          <a:lstStyle/>
          <a:p>
            <a:pPr algn="just" eaLnBrk="1" hangingPunct="1">
              <a:lnSpc>
                <a:spcPct val="90000"/>
              </a:lnSpc>
            </a:pPr>
            <a:r>
              <a:rPr lang="el-GR" sz="2000">
                <a:latin typeface="Times New Roman" charset="0"/>
              </a:rPr>
              <a:t>Ψευδοεντολές είναι εντολές που μπορούν να συνθεθούν εύκολα με λίγες (1-2 συνήθως) πραγματικές εντολές. Οι ψευδοεντολές απλοποιούν την ζωή του προγραματιστή ή κάνουν το πρόγραμμα πιό εκφραστικό</a:t>
            </a:r>
            <a:r>
              <a:rPr lang="en-US" sz="2000">
                <a:latin typeface="Times New Roman" charset="0"/>
              </a:rPr>
              <a:t> </a:t>
            </a:r>
            <a:r>
              <a:rPr lang="el-GR" sz="2000">
                <a:latin typeface="Times New Roman" charset="0"/>
              </a:rPr>
              <a:t>και ευκολονόητο.</a:t>
            </a:r>
          </a:p>
          <a:p>
            <a:pPr algn="just" eaLnBrk="1" hangingPunct="1">
              <a:lnSpc>
                <a:spcPct val="90000"/>
              </a:lnSpc>
              <a:spcBef>
                <a:spcPct val="5000"/>
              </a:spcBef>
            </a:pPr>
            <a:r>
              <a:rPr lang="el-GR" sz="2200">
                <a:latin typeface="Times New Roman" charset="0"/>
              </a:rPr>
              <a:t>Παραδείγματα:</a:t>
            </a:r>
          </a:p>
          <a:p>
            <a:pPr lvl="1" algn="just" eaLnBrk="1" hangingPunct="1">
              <a:lnSpc>
                <a:spcPct val="90000"/>
              </a:lnSpc>
            </a:pPr>
            <a:r>
              <a:rPr lang="el-GR" sz="1800">
                <a:latin typeface="Times New Roman" charset="0"/>
              </a:rPr>
              <a:t>Ψευδοεντολή </a:t>
            </a:r>
            <a:r>
              <a:rPr lang="en-US" sz="1800">
                <a:latin typeface="Times New Roman" charset="0"/>
              </a:rPr>
              <a:t>move, </a:t>
            </a:r>
            <a:r>
              <a:rPr lang="el-GR" sz="1800">
                <a:latin typeface="Times New Roman" charset="0"/>
              </a:rPr>
              <a:t>αντιγράφει τα ένα καταχωρητή σε ένα άλλο. Υλοποιείται από τον συμβολομεταφραστή με μία </a:t>
            </a:r>
            <a:r>
              <a:rPr lang="en-US" sz="1800">
                <a:latin typeface="Times New Roman" charset="0"/>
              </a:rPr>
              <a:t>addu rd, rs, 0</a:t>
            </a:r>
          </a:p>
          <a:p>
            <a:pPr lvl="1" algn="just" eaLnBrk="1" hangingPunct="1">
              <a:lnSpc>
                <a:spcPct val="90000"/>
              </a:lnSpc>
            </a:pPr>
            <a:r>
              <a:rPr lang="el-GR" sz="1800">
                <a:latin typeface="Times New Roman" charset="0"/>
              </a:rPr>
              <a:t>Ψευδοεντολή </a:t>
            </a:r>
            <a:r>
              <a:rPr lang="en-US" sz="1800">
                <a:latin typeface="Times New Roman" charset="0"/>
              </a:rPr>
              <a:t>li (load immediate), </a:t>
            </a:r>
            <a:r>
              <a:rPr lang="el-GR" sz="1800">
                <a:latin typeface="Times New Roman" charset="0"/>
              </a:rPr>
              <a:t>φόρτώνει ένα καταχωρητή με μια σταθερή</a:t>
            </a:r>
            <a:r>
              <a:rPr lang="en-US" sz="1800">
                <a:latin typeface="Times New Roman" charset="0"/>
              </a:rPr>
              <a:t> </a:t>
            </a:r>
            <a:r>
              <a:rPr lang="el-GR" sz="1800">
                <a:latin typeface="Times New Roman" charset="0"/>
              </a:rPr>
              <a:t>μέχρι 32 </a:t>
            </a:r>
            <a:r>
              <a:rPr lang="en-US" sz="1800">
                <a:latin typeface="Times New Roman" charset="0"/>
              </a:rPr>
              <a:t>bits</a:t>
            </a:r>
            <a:r>
              <a:rPr lang="el-GR" sz="1800">
                <a:latin typeface="Times New Roman" charset="0"/>
              </a:rPr>
              <a:t>: </a:t>
            </a:r>
            <a:r>
              <a:rPr lang="en-US" sz="1800">
                <a:latin typeface="Times New Roman" charset="0"/>
              </a:rPr>
              <a:t>li $2, Immediate. </a:t>
            </a:r>
            <a:r>
              <a:rPr lang="el-GR" sz="1800">
                <a:latin typeface="Times New Roman" charset="0"/>
              </a:rPr>
              <a:t>Εάν η σταθερή χωράει σε </a:t>
            </a:r>
            <a:r>
              <a:rPr lang="en-US" sz="1800">
                <a:latin typeface="Times New Roman" charset="0"/>
              </a:rPr>
              <a:t>16 bits, </a:t>
            </a:r>
            <a:r>
              <a:rPr lang="el-GR" sz="1800">
                <a:latin typeface="Times New Roman" charset="0"/>
              </a:rPr>
              <a:t>η </a:t>
            </a:r>
            <a:r>
              <a:rPr lang="en-US" sz="1800">
                <a:latin typeface="Times New Roman" charset="0"/>
              </a:rPr>
              <a:t>li </a:t>
            </a:r>
            <a:r>
              <a:rPr lang="el-GR" sz="1800">
                <a:latin typeface="Times New Roman" charset="0"/>
              </a:rPr>
              <a:t>μεταφράζεται από τον συμβολομεταφραστή σε </a:t>
            </a:r>
            <a:r>
              <a:rPr lang="en-US" sz="1800">
                <a:latin typeface="Times New Roman" charset="0"/>
              </a:rPr>
              <a:t>ori. </a:t>
            </a:r>
            <a:r>
              <a:rPr lang="el-GR" sz="1800">
                <a:latin typeface="Times New Roman" charset="0"/>
              </a:rPr>
              <a:t>Εάν η σταθερή χρειάζεται πάνω από 16 </a:t>
            </a:r>
            <a:r>
              <a:rPr lang="en-US" sz="1800">
                <a:latin typeface="Times New Roman" charset="0"/>
              </a:rPr>
              <a:t>bits, </a:t>
            </a:r>
            <a:r>
              <a:rPr lang="el-GR" sz="1800">
                <a:latin typeface="Times New Roman" charset="0"/>
              </a:rPr>
              <a:t>η </a:t>
            </a:r>
            <a:r>
              <a:rPr lang="en-US" sz="1800">
                <a:latin typeface="Times New Roman" charset="0"/>
              </a:rPr>
              <a:t>li </a:t>
            </a:r>
            <a:r>
              <a:rPr lang="el-GR" sz="1800">
                <a:latin typeface="Times New Roman" charset="0"/>
              </a:rPr>
              <a:t>μεταφράζεται σε δύο εντολές: μια </a:t>
            </a:r>
            <a:r>
              <a:rPr lang="en-US" sz="1800">
                <a:latin typeface="Times New Roman" charset="0"/>
              </a:rPr>
              <a:t>lui </a:t>
            </a:r>
            <a:r>
              <a:rPr lang="el-GR" sz="1800">
                <a:latin typeface="Times New Roman" charset="0"/>
              </a:rPr>
              <a:t>για τα περισσότερο σημαντικά 16 </a:t>
            </a:r>
            <a:r>
              <a:rPr lang="en-US" sz="1800">
                <a:latin typeface="Times New Roman" charset="0"/>
              </a:rPr>
              <a:t>bits </a:t>
            </a:r>
            <a:r>
              <a:rPr lang="el-GR" sz="1800">
                <a:latin typeface="Times New Roman" charset="0"/>
              </a:rPr>
              <a:t>και μια </a:t>
            </a:r>
            <a:r>
              <a:rPr lang="en-US" sz="1800">
                <a:latin typeface="Times New Roman" charset="0"/>
              </a:rPr>
              <a:t>ori </a:t>
            </a:r>
            <a:r>
              <a:rPr lang="el-GR" sz="1800">
                <a:latin typeface="Times New Roman" charset="0"/>
              </a:rPr>
              <a:t>για τα λιγότερο σημαντικά 16 </a:t>
            </a:r>
            <a:r>
              <a:rPr lang="en-US" sz="1800">
                <a:latin typeface="Times New Roman" charset="0"/>
              </a:rPr>
              <a:t>bits</a:t>
            </a:r>
            <a:r>
              <a:rPr lang="el-GR" sz="1800">
                <a:latin typeface="Times New Roman" charset="0"/>
              </a:rPr>
              <a:t>.</a:t>
            </a:r>
            <a:endParaRPr lang="en-US" sz="1800">
              <a:latin typeface="Times New Roman" charset="0"/>
            </a:endParaRPr>
          </a:p>
          <a:p>
            <a:pPr algn="just" eaLnBrk="1" hangingPunct="1">
              <a:lnSpc>
                <a:spcPct val="90000"/>
              </a:lnSpc>
              <a:spcBef>
                <a:spcPct val="10000"/>
              </a:spcBef>
            </a:pPr>
            <a:r>
              <a:rPr lang="el-GR" sz="2000">
                <a:latin typeface="Times New Roman" charset="0"/>
              </a:rPr>
              <a:t>Όταν ο συμβολομεταφραστής χρειάζεται ένα προσωρινό καταχωρητή για να κρατήσει ενδιάμεσες τιμές για μιά ψευδοεντολή, χρησιμοποιεί τον καταχωρητή $1 ($</a:t>
            </a:r>
            <a:r>
              <a:rPr lang="en-US" sz="2000">
                <a:latin typeface="Times New Roman" charset="0"/>
              </a:rPr>
              <a:t>at = Assembler Temporary)</a:t>
            </a:r>
            <a:endParaRPr lang="el-GR" sz="2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A9797D30-73A2-FC45-B609-BB5C67EACEF6}" type="slidenum">
              <a:rPr lang="el-GR"/>
              <a:pPr eaLnBrk="1" hangingPunct="1"/>
              <a:t>20</a:t>
            </a:fld>
            <a:endParaRPr lang="en-US"/>
          </a:p>
        </p:txBody>
      </p:sp>
      <p:sp>
        <p:nvSpPr>
          <p:cNvPr id="62467" name="Rectangle 2"/>
          <p:cNvSpPr>
            <a:spLocks noGrp="1" noChangeArrowheads="1"/>
          </p:cNvSpPr>
          <p:nvPr>
            <p:ph type="title"/>
          </p:nvPr>
        </p:nvSpPr>
        <p:spPr/>
        <p:txBody>
          <a:bodyPr/>
          <a:lstStyle/>
          <a:p>
            <a:pPr eaLnBrk="1" hangingPunct="1"/>
            <a:r>
              <a:rPr lang="el-GR">
                <a:latin typeface="Times New Roman" charset="0"/>
              </a:rPr>
              <a:t>Παράδειγμα Κλήσης Υπορουτίνας</a:t>
            </a:r>
            <a:endParaRPr lang="en-GB">
              <a:latin typeface="Times New Roman" charset="0"/>
            </a:endParaRPr>
          </a:p>
        </p:txBody>
      </p:sp>
      <p:sp>
        <p:nvSpPr>
          <p:cNvPr id="62468" name="Rectangle 3"/>
          <p:cNvSpPr>
            <a:spLocks noGrp="1" noChangeArrowheads="1"/>
          </p:cNvSpPr>
          <p:nvPr>
            <p:ph type="body" idx="1"/>
          </p:nvPr>
        </p:nvSpPr>
        <p:spPr/>
        <p:txBody>
          <a:bodyPr/>
          <a:lstStyle/>
          <a:p>
            <a:pPr eaLnBrk="1" hangingPunct="1"/>
            <a:r>
              <a:rPr lang="el-GR" sz="2200">
                <a:latin typeface="Times New Roman" charset="0"/>
              </a:rPr>
              <a:t>Η σωστή σειρά εκτέλεσης των «εντολών» της </a:t>
            </a:r>
            <a:r>
              <a:rPr lang="en-US" sz="2200">
                <a:latin typeface="Times New Roman" charset="0"/>
              </a:rPr>
              <a:t>C </a:t>
            </a:r>
            <a:r>
              <a:rPr lang="el-GR" sz="2200">
                <a:latin typeface="Times New Roman" charset="0"/>
              </a:rPr>
              <a:t>είναι η εξής:</a:t>
            </a:r>
          </a:p>
          <a:p>
            <a:pPr lvl="1" eaLnBrk="1" hangingPunct="1">
              <a:spcBef>
                <a:spcPct val="0"/>
              </a:spcBef>
              <a:buFontTx/>
              <a:buNone/>
            </a:pPr>
            <a:r>
              <a:rPr lang="en-US" sz="1800">
                <a:latin typeface="Times New Roman" charset="0"/>
              </a:rPr>
              <a:t>	main Line1</a:t>
            </a:r>
            <a:r>
              <a:rPr lang="el-GR" sz="1800">
                <a:latin typeface="Times New Roman" charset="0"/>
              </a:rPr>
              <a:t>	</a:t>
            </a:r>
            <a:r>
              <a:rPr lang="en-US" sz="1800">
                <a:latin typeface="Times New Roman" charset="0"/>
              </a:rPr>
              <a:t>	/* M1 */</a:t>
            </a:r>
          </a:p>
          <a:p>
            <a:pPr lvl="1" eaLnBrk="1" hangingPunct="1">
              <a:spcBef>
                <a:spcPct val="0"/>
              </a:spcBef>
              <a:buFontTx/>
              <a:buNone/>
            </a:pPr>
            <a:r>
              <a:rPr lang="en-US" sz="1800">
                <a:latin typeface="Times New Roman" charset="0"/>
              </a:rPr>
              <a:t>	A Line 1		/* A1 */</a:t>
            </a:r>
          </a:p>
          <a:p>
            <a:pPr lvl="1" eaLnBrk="1" hangingPunct="1">
              <a:spcBef>
                <a:spcPct val="0"/>
              </a:spcBef>
              <a:buFontTx/>
              <a:buNone/>
            </a:pPr>
            <a:r>
              <a:rPr lang="en-US" sz="1800">
                <a:latin typeface="Times New Roman" charset="0"/>
              </a:rPr>
              <a:t>	A Line 2		/* A2 */</a:t>
            </a:r>
          </a:p>
          <a:p>
            <a:pPr lvl="1" eaLnBrk="1" hangingPunct="1">
              <a:spcBef>
                <a:spcPct val="0"/>
              </a:spcBef>
              <a:buFontTx/>
              <a:buNone/>
            </a:pPr>
            <a:r>
              <a:rPr lang="en-US" sz="1800">
                <a:latin typeface="Times New Roman" charset="0"/>
              </a:rPr>
              <a:t>	main Line2</a:t>
            </a:r>
            <a:r>
              <a:rPr lang="el-GR" sz="1800">
                <a:latin typeface="Times New Roman" charset="0"/>
              </a:rPr>
              <a:t>	</a:t>
            </a:r>
            <a:r>
              <a:rPr lang="en-US" sz="1800">
                <a:latin typeface="Times New Roman" charset="0"/>
              </a:rPr>
              <a:t>	/* M2 */</a:t>
            </a:r>
          </a:p>
          <a:p>
            <a:pPr lvl="1" eaLnBrk="1" hangingPunct="1">
              <a:spcBef>
                <a:spcPct val="0"/>
              </a:spcBef>
              <a:buFontTx/>
              <a:buNone/>
            </a:pPr>
            <a:r>
              <a:rPr lang="en-US" sz="1800">
                <a:latin typeface="Times New Roman" charset="0"/>
              </a:rPr>
              <a:t>	A Line 1		/* A1 */</a:t>
            </a:r>
          </a:p>
          <a:p>
            <a:pPr lvl="1" eaLnBrk="1" hangingPunct="1">
              <a:spcBef>
                <a:spcPct val="0"/>
              </a:spcBef>
              <a:buFontTx/>
              <a:buNone/>
            </a:pPr>
            <a:r>
              <a:rPr lang="en-US" sz="1800">
                <a:latin typeface="Times New Roman" charset="0"/>
              </a:rPr>
              <a:t>	A Line 2		/* A2 */</a:t>
            </a:r>
          </a:p>
          <a:p>
            <a:pPr lvl="1" eaLnBrk="1" hangingPunct="1">
              <a:spcBef>
                <a:spcPct val="0"/>
              </a:spcBef>
              <a:buFontTx/>
              <a:buNone/>
            </a:pPr>
            <a:r>
              <a:rPr lang="en-US" sz="1800">
                <a:latin typeface="Times New Roman" charset="0"/>
              </a:rPr>
              <a:t>	main Line3</a:t>
            </a:r>
            <a:r>
              <a:rPr lang="el-GR" sz="1800">
                <a:latin typeface="Times New Roman" charset="0"/>
              </a:rPr>
              <a:t>	</a:t>
            </a:r>
            <a:r>
              <a:rPr lang="en-US" sz="1800">
                <a:latin typeface="Times New Roman" charset="0"/>
              </a:rPr>
              <a:t>	/* M5 */</a:t>
            </a:r>
          </a:p>
          <a:p>
            <a:pPr algn="just" eaLnBrk="1" hangingPunct="1">
              <a:spcBef>
                <a:spcPct val="0"/>
              </a:spcBef>
            </a:pPr>
            <a:r>
              <a:rPr lang="el-GR" sz="2000">
                <a:latin typeface="Times New Roman" charset="0"/>
              </a:rPr>
              <a:t>Παρατηρήστε ότι στην κλήση της διαδικασίας Α η διεύθυνση της επόμενης εντολής είναι η ίδια για τις δύο κλήσεις (η πρώτη εντολή της Α, η γραμμή /* Α1 */). Η διεύθυνση επιστροφής όμως από την διαδικασίας Α αλλάζει, ανάλογα με την κλήση! Για την πρώτη κλήση η επόμενη εντολή είναι η </a:t>
            </a:r>
            <a:r>
              <a:rPr lang="en-US" sz="2000">
                <a:latin typeface="Times New Roman" charset="0"/>
              </a:rPr>
              <a:t>main Line2</a:t>
            </a:r>
            <a:r>
              <a:rPr lang="el-GR" sz="2000">
                <a:latin typeface="Times New Roman" charset="0"/>
              </a:rPr>
              <a:t> </a:t>
            </a:r>
            <a:r>
              <a:rPr lang="en-US" sz="2000">
                <a:latin typeface="Times New Roman" charset="0"/>
              </a:rPr>
              <a:t>/* M2 */</a:t>
            </a:r>
            <a:r>
              <a:rPr lang="el-GR" sz="2000">
                <a:latin typeface="Times New Roman" charset="0"/>
              </a:rPr>
              <a:t>, ενώ για την δεύτερη κλήση η επόμενη εντολή είναι η </a:t>
            </a:r>
            <a:r>
              <a:rPr lang="en-US" sz="2000">
                <a:latin typeface="Times New Roman" charset="0"/>
              </a:rPr>
              <a:t>main Line</a:t>
            </a:r>
            <a:r>
              <a:rPr lang="el-GR" sz="2000">
                <a:latin typeface="Times New Roman" charset="0"/>
              </a:rPr>
              <a:t>3 </a:t>
            </a:r>
            <a:r>
              <a:rPr lang="en-US" sz="2000">
                <a:latin typeface="Times New Roman" charset="0"/>
              </a:rPr>
              <a:t>/* M</a:t>
            </a:r>
            <a:r>
              <a:rPr lang="el-GR" sz="2000">
                <a:latin typeface="Times New Roman" charset="0"/>
              </a:rPr>
              <a:t>5</a:t>
            </a:r>
            <a:r>
              <a:rPr lang="en-US" sz="2000">
                <a:latin typeface="Times New Roman" charset="0"/>
              </a:rPr>
              <a:t> */</a:t>
            </a:r>
            <a:r>
              <a:rPr lang="el-GR" sz="2000">
                <a:latin typeface="Times New Roman" charset="0"/>
              </a:rPr>
              <a:t>.</a:t>
            </a:r>
            <a:endParaRPr lang="en-US" sz="2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A117899A-E60E-EA4E-9903-F8D0778F82DA}" type="slidenum">
              <a:rPr lang="el-GR"/>
              <a:pPr eaLnBrk="1" hangingPunct="1"/>
              <a:t>21</a:t>
            </a:fld>
            <a:endParaRPr lang="en-US"/>
          </a:p>
        </p:txBody>
      </p:sp>
      <p:sp>
        <p:nvSpPr>
          <p:cNvPr id="64515" name="Rectangle 2"/>
          <p:cNvSpPr>
            <a:spLocks noGrp="1" noChangeArrowheads="1"/>
          </p:cNvSpPr>
          <p:nvPr>
            <p:ph type="title"/>
          </p:nvPr>
        </p:nvSpPr>
        <p:spPr/>
        <p:txBody>
          <a:bodyPr/>
          <a:lstStyle/>
          <a:p>
            <a:pPr eaLnBrk="1" hangingPunct="1"/>
            <a:r>
              <a:rPr lang="el-GR">
                <a:latin typeface="Times New Roman" charset="0"/>
              </a:rPr>
              <a:t>Παράδειγμα σε </a:t>
            </a:r>
            <a:r>
              <a:rPr lang="en-US">
                <a:latin typeface="Times New Roman" charset="0"/>
              </a:rPr>
              <a:t>Assembly</a:t>
            </a:r>
            <a:endParaRPr lang="en-GB">
              <a:latin typeface="Times New Roman" charset="0"/>
            </a:endParaRPr>
          </a:p>
        </p:txBody>
      </p:sp>
      <p:sp>
        <p:nvSpPr>
          <p:cNvPr id="64516" name="Rectangle 3"/>
          <p:cNvSpPr>
            <a:spLocks noGrp="1" noChangeArrowheads="1"/>
          </p:cNvSpPr>
          <p:nvPr>
            <p:ph type="body" idx="1"/>
          </p:nvPr>
        </p:nvSpPr>
        <p:spPr>
          <a:xfrm>
            <a:off x="685800" y="1524000"/>
            <a:ext cx="8001000" cy="4572000"/>
          </a:xfrm>
        </p:spPr>
        <p:txBody>
          <a:bodyPr/>
          <a:lstStyle/>
          <a:p>
            <a:pPr eaLnBrk="1" hangingPunct="1">
              <a:lnSpc>
                <a:spcPct val="90000"/>
              </a:lnSpc>
            </a:pPr>
            <a:r>
              <a:rPr lang="el-GR">
                <a:latin typeface="Times New Roman" charset="0"/>
              </a:rPr>
              <a:t>Η κλήση διαδικασίας/συνάρτησης γίνεται με μια </a:t>
            </a:r>
            <a:r>
              <a:rPr lang="en-US" b="1" i="1">
                <a:latin typeface="Times New Roman" charset="0"/>
              </a:rPr>
              <a:t>jal</a:t>
            </a:r>
            <a:r>
              <a:rPr lang="en-US">
                <a:latin typeface="Times New Roman" charset="0"/>
              </a:rPr>
              <a:t> (jump and link) </a:t>
            </a:r>
            <a:r>
              <a:rPr lang="el-GR">
                <a:latin typeface="Times New Roman" charset="0"/>
              </a:rPr>
              <a:t>και η επιστροφή με μια </a:t>
            </a:r>
            <a:r>
              <a:rPr lang="en-US" b="1" i="1">
                <a:latin typeface="Times New Roman" charset="0"/>
              </a:rPr>
              <a:t>jr</a:t>
            </a:r>
            <a:r>
              <a:rPr lang="en-US">
                <a:latin typeface="Times New Roman" charset="0"/>
              </a:rPr>
              <a:t> (jump register)</a:t>
            </a:r>
            <a:endParaRPr lang="en-US">
              <a:latin typeface="Arial Unicode MS" charset="0"/>
            </a:endParaRPr>
          </a:p>
          <a:p>
            <a:pPr eaLnBrk="1" hangingPunct="1">
              <a:lnSpc>
                <a:spcPct val="90000"/>
              </a:lnSpc>
              <a:spcBef>
                <a:spcPct val="5000"/>
              </a:spcBef>
              <a:buFontTx/>
              <a:buNone/>
            </a:pPr>
            <a:endParaRPr lang="en-US" sz="2000">
              <a:latin typeface="Arial Unicode MS" charset="0"/>
            </a:endParaRPr>
          </a:p>
          <a:p>
            <a:pPr eaLnBrk="1" hangingPunct="1">
              <a:lnSpc>
                <a:spcPct val="90000"/>
              </a:lnSpc>
              <a:spcBef>
                <a:spcPct val="5000"/>
              </a:spcBef>
              <a:buFontTx/>
              <a:buNone/>
            </a:pPr>
            <a:r>
              <a:rPr lang="en-US" sz="1800">
                <a:latin typeface="Arial Unicode MS" charset="0"/>
              </a:rPr>
              <a:t>main:</a:t>
            </a:r>
          </a:p>
          <a:p>
            <a:pPr eaLnBrk="1" hangingPunct="1">
              <a:lnSpc>
                <a:spcPct val="90000"/>
              </a:lnSpc>
              <a:spcBef>
                <a:spcPct val="5000"/>
              </a:spcBef>
              <a:buFontTx/>
              <a:buNone/>
            </a:pPr>
            <a:r>
              <a:rPr lang="en-US" sz="1800">
                <a:latin typeface="Arial Unicode MS" charset="0"/>
              </a:rPr>
              <a:t>	li	$4, 1000		# M1</a:t>
            </a:r>
          </a:p>
          <a:p>
            <a:pPr eaLnBrk="1" hangingPunct="1">
              <a:lnSpc>
                <a:spcPct val="90000"/>
              </a:lnSpc>
              <a:spcBef>
                <a:spcPct val="5000"/>
              </a:spcBef>
              <a:buFontTx/>
              <a:buNone/>
            </a:pPr>
            <a:r>
              <a:rPr lang="en-US" sz="1800">
                <a:latin typeface="Arial Unicode MS" charset="0"/>
              </a:rPr>
              <a:t>	</a:t>
            </a:r>
            <a:r>
              <a:rPr lang="en-US" sz="1800" b="1">
                <a:latin typeface="Arial Unicode MS" charset="0"/>
              </a:rPr>
              <a:t>jal</a:t>
            </a:r>
            <a:r>
              <a:rPr lang="en-US" sz="1800">
                <a:latin typeface="Arial Unicode MS" charset="0"/>
              </a:rPr>
              <a:t>	A		# M2 A(),</a:t>
            </a:r>
            <a:r>
              <a:rPr lang="el-GR" sz="1800">
                <a:latin typeface="Arial Unicode MS" charset="0"/>
              </a:rPr>
              <a:t> διεύθυνση επιστροφής</a:t>
            </a:r>
            <a:r>
              <a:rPr lang="en-US" sz="1800">
                <a:latin typeface="Arial Unicode MS" charset="0"/>
              </a:rPr>
              <a:t> (M3) </a:t>
            </a:r>
            <a:r>
              <a:rPr lang="el-GR" sz="1800">
                <a:latin typeface="Arial Unicode MS" charset="0"/>
              </a:rPr>
              <a:t>-&gt; $31</a:t>
            </a:r>
            <a:endParaRPr lang="en-US" sz="1800">
              <a:latin typeface="Arial Unicode MS" charset="0"/>
            </a:endParaRPr>
          </a:p>
          <a:p>
            <a:pPr eaLnBrk="1" hangingPunct="1">
              <a:lnSpc>
                <a:spcPct val="90000"/>
              </a:lnSpc>
              <a:spcBef>
                <a:spcPct val="5000"/>
              </a:spcBef>
              <a:buFontTx/>
              <a:buNone/>
            </a:pPr>
            <a:r>
              <a:rPr lang="en-US" sz="1800">
                <a:latin typeface="Arial Unicode MS" charset="0"/>
              </a:rPr>
              <a:t>	li	$4, 2000		# M</a:t>
            </a:r>
            <a:r>
              <a:rPr lang="el-GR" sz="1800">
                <a:latin typeface="Arial Unicode MS" charset="0"/>
              </a:rPr>
              <a:t>3</a:t>
            </a:r>
            <a:endParaRPr lang="en-US" sz="1800">
              <a:latin typeface="Arial Unicode MS" charset="0"/>
            </a:endParaRPr>
          </a:p>
          <a:p>
            <a:pPr eaLnBrk="1" hangingPunct="1">
              <a:lnSpc>
                <a:spcPct val="90000"/>
              </a:lnSpc>
              <a:spcBef>
                <a:spcPct val="5000"/>
              </a:spcBef>
              <a:buFontTx/>
              <a:buNone/>
            </a:pPr>
            <a:r>
              <a:rPr lang="en-US" sz="1800">
                <a:latin typeface="Arial Unicode MS" charset="0"/>
              </a:rPr>
              <a:t>	</a:t>
            </a:r>
            <a:r>
              <a:rPr lang="en-US" sz="1800" b="1">
                <a:latin typeface="Arial Unicode MS" charset="0"/>
              </a:rPr>
              <a:t>jal</a:t>
            </a:r>
            <a:r>
              <a:rPr lang="en-US" sz="1800">
                <a:latin typeface="Arial Unicode MS" charset="0"/>
              </a:rPr>
              <a:t>	A		# M</a:t>
            </a:r>
            <a:r>
              <a:rPr lang="el-GR" sz="1800">
                <a:latin typeface="Arial Unicode MS" charset="0"/>
              </a:rPr>
              <a:t>4</a:t>
            </a:r>
            <a:r>
              <a:rPr lang="en-US" sz="1800">
                <a:latin typeface="Arial Unicode MS" charset="0"/>
              </a:rPr>
              <a:t> A(),</a:t>
            </a:r>
            <a:r>
              <a:rPr lang="el-GR" sz="1800">
                <a:latin typeface="Arial Unicode MS" charset="0"/>
              </a:rPr>
              <a:t> διεύθυνση επιστροφής</a:t>
            </a:r>
            <a:r>
              <a:rPr lang="en-US" sz="1800">
                <a:latin typeface="Arial Unicode MS" charset="0"/>
              </a:rPr>
              <a:t> (M</a:t>
            </a:r>
            <a:r>
              <a:rPr lang="el-GR" sz="1800">
                <a:latin typeface="Arial Unicode MS" charset="0"/>
              </a:rPr>
              <a:t>5</a:t>
            </a:r>
            <a:r>
              <a:rPr lang="en-US" sz="1800">
                <a:latin typeface="Arial Unicode MS" charset="0"/>
              </a:rPr>
              <a:t>) </a:t>
            </a:r>
            <a:r>
              <a:rPr lang="el-GR" sz="1800">
                <a:latin typeface="Arial Unicode MS" charset="0"/>
              </a:rPr>
              <a:t>-&gt; $31</a:t>
            </a:r>
            <a:endParaRPr lang="en-US" sz="1800">
              <a:latin typeface="Arial Unicode MS" charset="0"/>
            </a:endParaRPr>
          </a:p>
          <a:p>
            <a:pPr eaLnBrk="1" hangingPunct="1">
              <a:lnSpc>
                <a:spcPct val="90000"/>
              </a:lnSpc>
              <a:spcBef>
                <a:spcPct val="5000"/>
              </a:spcBef>
              <a:buFontTx/>
              <a:buNone/>
            </a:pPr>
            <a:r>
              <a:rPr lang="en-US" sz="1800">
                <a:latin typeface="Arial Unicode MS" charset="0"/>
              </a:rPr>
              <a:t>	ori	$5, $2, $9	# M5</a:t>
            </a:r>
          </a:p>
          <a:p>
            <a:pPr eaLnBrk="1" hangingPunct="1">
              <a:lnSpc>
                <a:spcPct val="90000"/>
              </a:lnSpc>
              <a:spcBef>
                <a:spcPct val="5000"/>
              </a:spcBef>
              <a:buFontTx/>
              <a:buNone/>
            </a:pPr>
            <a:r>
              <a:rPr lang="en-US" sz="1800">
                <a:latin typeface="Arial Unicode MS" charset="0"/>
              </a:rPr>
              <a:t>…</a:t>
            </a:r>
          </a:p>
          <a:p>
            <a:pPr eaLnBrk="1" hangingPunct="1">
              <a:lnSpc>
                <a:spcPct val="90000"/>
              </a:lnSpc>
              <a:spcBef>
                <a:spcPct val="5000"/>
              </a:spcBef>
              <a:buFontTx/>
              <a:buNone/>
            </a:pPr>
            <a:r>
              <a:rPr lang="en-US" sz="1800">
                <a:latin typeface="Arial Unicode MS" charset="0"/>
              </a:rPr>
              <a:t>A:</a:t>
            </a:r>
          </a:p>
          <a:p>
            <a:pPr eaLnBrk="1" hangingPunct="1">
              <a:lnSpc>
                <a:spcPct val="90000"/>
              </a:lnSpc>
              <a:spcBef>
                <a:spcPct val="5000"/>
              </a:spcBef>
              <a:buFontTx/>
              <a:buNone/>
            </a:pPr>
            <a:r>
              <a:rPr lang="en-US" sz="1800">
                <a:latin typeface="Arial Unicode MS" charset="0"/>
              </a:rPr>
              <a:t>	addi	$11, $12, $4	# A1</a:t>
            </a:r>
          </a:p>
          <a:p>
            <a:pPr eaLnBrk="1" hangingPunct="1">
              <a:lnSpc>
                <a:spcPct val="90000"/>
              </a:lnSpc>
              <a:spcBef>
                <a:spcPct val="5000"/>
              </a:spcBef>
              <a:buFontTx/>
              <a:buNone/>
            </a:pPr>
            <a:r>
              <a:rPr lang="en-US" sz="1800">
                <a:latin typeface="Arial Unicode MS" charset="0"/>
              </a:rPr>
              <a:t>	lw	$2, </a:t>
            </a:r>
            <a:r>
              <a:rPr lang="el-GR" sz="1800">
                <a:latin typeface="Arial Unicode MS" charset="0"/>
              </a:rPr>
              <a:t>0(</a:t>
            </a:r>
            <a:r>
              <a:rPr lang="en-US" sz="1800">
                <a:latin typeface="Arial Unicode MS" charset="0"/>
              </a:rPr>
              <a:t>$11</a:t>
            </a:r>
            <a:r>
              <a:rPr lang="el-GR" sz="1800">
                <a:latin typeface="Arial Unicode MS" charset="0"/>
              </a:rPr>
              <a:t>)</a:t>
            </a:r>
            <a:r>
              <a:rPr lang="en-US" sz="1800">
                <a:latin typeface="Arial Unicode MS" charset="0"/>
              </a:rPr>
              <a:t>	# A2</a:t>
            </a:r>
          </a:p>
          <a:p>
            <a:pPr eaLnBrk="1" hangingPunct="1">
              <a:lnSpc>
                <a:spcPct val="90000"/>
              </a:lnSpc>
              <a:spcBef>
                <a:spcPct val="5000"/>
              </a:spcBef>
              <a:buFontTx/>
              <a:buNone/>
            </a:pPr>
            <a:r>
              <a:rPr lang="en-US" sz="1800">
                <a:latin typeface="Arial Unicode MS" charset="0"/>
              </a:rPr>
              <a:t>	ori	$2, $2, $13	# A3</a:t>
            </a:r>
          </a:p>
          <a:p>
            <a:pPr eaLnBrk="1" hangingPunct="1">
              <a:lnSpc>
                <a:spcPct val="90000"/>
              </a:lnSpc>
              <a:spcBef>
                <a:spcPct val="5000"/>
              </a:spcBef>
              <a:buFontTx/>
              <a:buNone/>
            </a:pPr>
            <a:r>
              <a:rPr lang="en-US" sz="1800">
                <a:latin typeface="Arial Unicode MS" charset="0"/>
              </a:rPr>
              <a:t>	</a:t>
            </a:r>
            <a:r>
              <a:rPr lang="en-US" sz="1800" b="1">
                <a:latin typeface="Arial Unicode MS" charset="0"/>
              </a:rPr>
              <a:t>jr</a:t>
            </a:r>
            <a:r>
              <a:rPr lang="en-US" sz="1800">
                <a:latin typeface="Arial Unicode MS" charset="0"/>
              </a:rPr>
              <a:t>	$31		# </a:t>
            </a:r>
            <a:r>
              <a:rPr lang="el-GR" sz="1800">
                <a:latin typeface="Arial Unicode MS" charset="0"/>
              </a:rPr>
              <a:t>Επιστροφή στην επόμενη εντολή από την κλήση</a:t>
            </a:r>
            <a:r>
              <a:rPr lang="en-US" sz="1800">
                <a:latin typeface="Arial Unicode MS" charset="0"/>
              </a:rPr>
              <a:t>	</a:t>
            </a:r>
            <a:endParaRPr lang="en-GB" sz="1800">
              <a:latin typeface="Arial Unicode MS"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665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2E00D2D9-CE7F-824C-8D0C-A410F088CB39}" type="slidenum">
              <a:rPr lang="el-GR"/>
              <a:pPr eaLnBrk="1" hangingPunct="1"/>
              <a:t>22</a:t>
            </a:fld>
            <a:endParaRPr lang="en-US"/>
          </a:p>
        </p:txBody>
      </p:sp>
      <p:sp>
        <p:nvSpPr>
          <p:cNvPr id="66563" name="Rectangle 2"/>
          <p:cNvSpPr>
            <a:spLocks noGrp="1" noChangeArrowheads="1"/>
          </p:cNvSpPr>
          <p:nvPr>
            <p:ph type="title"/>
          </p:nvPr>
        </p:nvSpPr>
        <p:spPr/>
        <p:txBody>
          <a:bodyPr/>
          <a:lstStyle/>
          <a:p>
            <a:pPr eaLnBrk="1" hangingPunct="1"/>
            <a:r>
              <a:rPr lang="el-GR">
                <a:latin typeface="Times New Roman" charset="0"/>
              </a:rPr>
              <a:t>Πολλαπλά Επίπεδα Κλήσης Διαδικασιών</a:t>
            </a:r>
            <a:endParaRPr lang="en-GB">
              <a:latin typeface="Times New Roman" charset="0"/>
            </a:endParaRPr>
          </a:p>
        </p:txBody>
      </p:sp>
      <p:sp>
        <p:nvSpPr>
          <p:cNvPr id="66564" name="Rectangle 3"/>
          <p:cNvSpPr>
            <a:spLocks noGrp="1" noChangeArrowheads="1"/>
          </p:cNvSpPr>
          <p:nvPr>
            <p:ph type="body" idx="1"/>
          </p:nvPr>
        </p:nvSpPr>
        <p:spPr/>
        <p:txBody>
          <a:bodyPr/>
          <a:lstStyle/>
          <a:p>
            <a:pPr eaLnBrk="1" hangingPunct="1">
              <a:spcBef>
                <a:spcPct val="5000"/>
              </a:spcBef>
            </a:pPr>
            <a:r>
              <a:rPr lang="el-GR">
                <a:latin typeface="Times New Roman" charset="0"/>
              </a:rPr>
              <a:t>Τι γίνεται όταν έχουμε πολλαπλά επίπεδα κλήσης</a:t>
            </a:r>
          </a:p>
          <a:p>
            <a:pPr lvl="1" eaLnBrk="1" hangingPunct="1">
              <a:spcBef>
                <a:spcPct val="5000"/>
              </a:spcBef>
            </a:pPr>
            <a:r>
              <a:rPr lang="el-GR">
                <a:latin typeface="Times New Roman" charset="0"/>
              </a:rPr>
              <a:t>Η διαδικασία Α καλεί την Β</a:t>
            </a:r>
          </a:p>
          <a:p>
            <a:pPr lvl="2" eaLnBrk="1" hangingPunct="1">
              <a:spcBef>
                <a:spcPct val="5000"/>
              </a:spcBef>
            </a:pPr>
            <a:r>
              <a:rPr lang="el-GR">
                <a:latin typeface="Times New Roman" charset="0"/>
              </a:rPr>
              <a:t>Η διαδικασία Β καλεί την </a:t>
            </a:r>
            <a:r>
              <a:rPr lang="en-US">
                <a:latin typeface="Times New Roman" charset="0"/>
              </a:rPr>
              <a:t>C</a:t>
            </a:r>
            <a:endParaRPr lang="el-GR">
              <a:latin typeface="Times New Roman" charset="0"/>
            </a:endParaRPr>
          </a:p>
          <a:p>
            <a:pPr lvl="3" eaLnBrk="1" hangingPunct="1">
              <a:spcBef>
                <a:spcPct val="5000"/>
              </a:spcBef>
            </a:pPr>
            <a:r>
              <a:rPr lang="el-GR">
                <a:latin typeface="Times New Roman" charset="0"/>
              </a:rPr>
              <a:t>διαδικασία </a:t>
            </a:r>
            <a:r>
              <a:rPr lang="en-US">
                <a:latin typeface="Times New Roman" charset="0"/>
              </a:rPr>
              <a:t>C</a:t>
            </a:r>
            <a:r>
              <a:rPr lang="el-GR">
                <a:latin typeface="Times New Roman" charset="0"/>
              </a:rPr>
              <a:t> καλεί την </a:t>
            </a:r>
            <a:r>
              <a:rPr lang="en-US">
                <a:latin typeface="Times New Roman" charset="0"/>
              </a:rPr>
              <a:t>D</a:t>
            </a:r>
            <a:r>
              <a:rPr lang="el-GR">
                <a:latin typeface="Times New Roman" charset="0"/>
              </a:rPr>
              <a:t>, κλπ.</a:t>
            </a:r>
          </a:p>
          <a:p>
            <a:pPr eaLnBrk="1" hangingPunct="1">
              <a:spcBef>
                <a:spcPct val="5000"/>
              </a:spcBef>
            </a:pPr>
            <a:r>
              <a:rPr lang="el-GR">
                <a:latin typeface="Times New Roman" charset="0"/>
              </a:rPr>
              <a:t>Τι γίνεται όταν έχουμε αναδρομική κλήση;</a:t>
            </a:r>
          </a:p>
          <a:p>
            <a:pPr lvl="1" eaLnBrk="1" hangingPunct="1">
              <a:spcBef>
                <a:spcPct val="5000"/>
              </a:spcBef>
            </a:pPr>
            <a:r>
              <a:rPr lang="el-GR">
                <a:latin typeface="Times New Roman" charset="0"/>
              </a:rPr>
              <a:t>Η Α</a:t>
            </a:r>
            <a:r>
              <a:rPr lang="el-GR" baseline="-25000">
                <a:latin typeface="Times New Roman" charset="0"/>
              </a:rPr>
              <a:t>0</a:t>
            </a:r>
            <a:r>
              <a:rPr lang="el-GR">
                <a:latin typeface="Times New Roman" charset="0"/>
              </a:rPr>
              <a:t> καλεί την Α</a:t>
            </a:r>
            <a:r>
              <a:rPr lang="el-GR" baseline="-25000">
                <a:latin typeface="Times New Roman" charset="0"/>
              </a:rPr>
              <a:t>1</a:t>
            </a:r>
            <a:r>
              <a:rPr lang="el-GR">
                <a:latin typeface="Times New Roman" charset="0"/>
              </a:rPr>
              <a:t>, η οποία καλεί την Α</a:t>
            </a:r>
            <a:r>
              <a:rPr lang="el-GR" baseline="-25000">
                <a:latin typeface="Times New Roman" charset="0"/>
              </a:rPr>
              <a:t>2</a:t>
            </a:r>
            <a:r>
              <a:rPr lang="el-GR">
                <a:latin typeface="Times New Roman" charset="0"/>
              </a:rPr>
              <a:t>, ... μέχρι Α</a:t>
            </a:r>
            <a:r>
              <a:rPr lang="el-GR" baseline="-25000">
                <a:latin typeface="Times New Roman" charset="0"/>
              </a:rPr>
              <a:t>ν</a:t>
            </a:r>
            <a:r>
              <a:rPr lang="el-GR">
                <a:latin typeface="Times New Roman" charset="0"/>
              </a:rPr>
              <a:t>.</a:t>
            </a:r>
          </a:p>
          <a:p>
            <a:pPr eaLnBrk="1" hangingPunct="1">
              <a:spcBef>
                <a:spcPct val="5000"/>
              </a:spcBef>
            </a:pPr>
            <a:r>
              <a:rPr lang="el-GR">
                <a:latin typeface="Times New Roman" charset="0"/>
              </a:rPr>
              <a:t>Πολλαπλές διευθύνσεις επιστροφής:</a:t>
            </a:r>
          </a:p>
          <a:p>
            <a:pPr lvl="1" eaLnBrk="1" hangingPunct="1">
              <a:spcBef>
                <a:spcPct val="5000"/>
              </a:spcBef>
            </a:pPr>
            <a:r>
              <a:rPr lang="el-GR">
                <a:latin typeface="Times New Roman" charset="0"/>
              </a:rPr>
              <a:t>Μια για την επιστροφή από την </a:t>
            </a:r>
            <a:r>
              <a:rPr lang="en-US">
                <a:latin typeface="Times New Roman" charset="0"/>
              </a:rPr>
              <a:t>D, </a:t>
            </a:r>
            <a:r>
              <a:rPr lang="el-GR">
                <a:latin typeface="Times New Roman" charset="0"/>
              </a:rPr>
              <a:t>μια για την επιστροφή από την </a:t>
            </a:r>
            <a:r>
              <a:rPr lang="en-US">
                <a:latin typeface="Times New Roman" charset="0"/>
              </a:rPr>
              <a:t>C, </a:t>
            </a:r>
            <a:r>
              <a:rPr lang="el-GR">
                <a:latin typeface="Times New Roman" charset="0"/>
              </a:rPr>
              <a:t>μια για την επιστροφή από την Β,</a:t>
            </a:r>
            <a:r>
              <a:rPr lang="en-US">
                <a:latin typeface="Times New Roman" charset="0"/>
              </a:rPr>
              <a:t> </a:t>
            </a:r>
            <a:r>
              <a:rPr lang="el-GR">
                <a:latin typeface="Times New Roman" charset="0"/>
              </a:rPr>
              <a:t>κλπ.</a:t>
            </a:r>
          </a:p>
          <a:p>
            <a:pPr lvl="1" eaLnBrk="1" hangingPunct="1">
              <a:spcBef>
                <a:spcPct val="5000"/>
              </a:spcBef>
            </a:pPr>
            <a:r>
              <a:rPr lang="el-GR">
                <a:latin typeface="Times New Roman" charset="0"/>
              </a:rPr>
              <a:t>Ομοίως και για την αναδρομή (Α</a:t>
            </a:r>
            <a:r>
              <a:rPr lang="el-GR" baseline="-25000">
                <a:latin typeface="Times New Roman" charset="0"/>
              </a:rPr>
              <a:t>ν </a:t>
            </a:r>
            <a:r>
              <a:rPr lang="el-GR">
                <a:latin typeface="Times New Roman" charset="0"/>
                <a:sym typeface="Symbol" charset="0"/>
              </a:rPr>
              <a:t></a:t>
            </a:r>
            <a:r>
              <a:rPr lang="el-GR">
                <a:latin typeface="Times New Roman" charset="0"/>
              </a:rPr>
              <a:t> Α</a:t>
            </a:r>
            <a:r>
              <a:rPr lang="el-GR" baseline="-25000">
                <a:latin typeface="Times New Roman" charset="0"/>
              </a:rPr>
              <a:t>ν-1 </a:t>
            </a:r>
            <a:r>
              <a:rPr lang="el-GR">
                <a:latin typeface="Times New Roman" charset="0"/>
              </a:rPr>
              <a:t>... Α</a:t>
            </a:r>
            <a:r>
              <a:rPr lang="el-GR" baseline="-25000">
                <a:latin typeface="Times New Roman" charset="0"/>
              </a:rPr>
              <a:t>0 </a:t>
            </a:r>
            <a:r>
              <a:rPr lang="el-GR">
                <a:latin typeface="Times New Roman" charset="0"/>
                <a:sym typeface="Symbol" charset="0"/>
              </a:rPr>
              <a:t> </a:t>
            </a:r>
            <a:r>
              <a:rPr lang="en-US">
                <a:latin typeface="Times New Roman" charset="0"/>
              </a:rPr>
              <a:t>main)</a:t>
            </a:r>
            <a:endParaRPr lang="el-GR">
              <a:latin typeface="Times New Roman" charset="0"/>
            </a:endParaRPr>
          </a:p>
          <a:p>
            <a:pPr eaLnBrk="1" hangingPunct="1">
              <a:spcBef>
                <a:spcPct val="5000"/>
              </a:spcBef>
            </a:pPr>
            <a:r>
              <a:rPr lang="el-GR">
                <a:latin typeface="Times New Roman" charset="0"/>
              </a:rPr>
              <a:t>Πώς «θυμάμαι» όλες τις διευθύνσεις επιστροφής?</a:t>
            </a:r>
          </a:p>
          <a:p>
            <a:pPr lvl="1" eaLnBrk="1" hangingPunct="1">
              <a:spcBef>
                <a:spcPct val="5000"/>
              </a:spcBef>
            </a:pPr>
            <a:r>
              <a:rPr lang="el-GR">
                <a:latin typeface="Times New Roman" charset="0"/>
              </a:rPr>
              <a:t>Χρήση στοίβας (</a:t>
            </a:r>
            <a:r>
              <a:rPr lang="en-US">
                <a:latin typeface="Times New Roman" charset="0"/>
              </a:rPr>
              <a:t>stack)</a:t>
            </a:r>
            <a:r>
              <a:rPr lang="el-GR">
                <a:latin typeface="Times New Roman" charset="0"/>
              </a:rPr>
              <a:t>!</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686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E047832B-373F-C04C-A96D-437E4222AFE1}" type="slidenum">
              <a:rPr lang="el-GR"/>
              <a:pPr eaLnBrk="1" hangingPunct="1"/>
              <a:t>23</a:t>
            </a:fld>
            <a:endParaRPr lang="en-US"/>
          </a:p>
        </p:txBody>
      </p:sp>
      <p:sp>
        <p:nvSpPr>
          <p:cNvPr id="68611" name="Rectangle 2"/>
          <p:cNvSpPr>
            <a:spLocks noGrp="1" noChangeArrowheads="1"/>
          </p:cNvSpPr>
          <p:nvPr>
            <p:ph type="title"/>
          </p:nvPr>
        </p:nvSpPr>
        <p:spPr/>
        <p:txBody>
          <a:bodyPr/>
          <a:lstStyle/>
          <a:p>
            <a:pPr eaLnBrk="1" hangingPunct="1"/>
            <a:r>
              <a:rPr lang="el-GR">
                <a:latin typeface="Times New Roman" charset="0"/>
              </a:rPr>
              <a:t>Στοίβα</a:t>
            </a:r>
            <a:endParaRPr lang="en-GB">
              <a:latin typeface="Times New Roman" charset="0"/>
            </a:endParaRPr>
          </a:p>
        </p:txBody>
      </p:sp>
      <p:sp>
        <p:nvSpPr>
          <p:cNvPr id="68612" name="Rectangle 3"/>
          <p:cNvSpPr>
            <a:spLocks noGrp="1" noChangeArrowheads="1"/>
          </p:cNvSpPr>
          <p:nvPr>
            <p:ph type="body" idx="1"/>
          </p:nvPr>
        </p:nvSpPr>
        <p:spPr/>
        <p:txBody>
          <a:bodyPr/>
          <a:lstStyle/>
          <a:p>
            <a:pPr algn="just" eaLnBrk="1" hangingPunct="1"/>
            <a:r>
              <a:rPr lang="el-GR">
                <a:latin typeface="Times New Roman" charset="0"/>
              </a:rPr>
              <a:t>Δομή δεδομένων που συμπεριφέρεται με τρόπο </a:t>
            </a:r>
            <a:r>
              <a:rPr lang="en-US">
                <a:latin typeface="Times New Roman" charset="0"/>
              </a:rPr>
              <a:t>LIFO: Last-In, First-Out. </a:t>
            </a:r>
            <a:r>
              <a:rPr lang="el-GR">
                <a:latin typeface="Times New Roman" charset="0"/>
              </a:rPr>
              <a:t>Παράδειγμα χρήσης στοίβας: στοίβα δίσκων σε εστιατόρια.</a:t>
            </a:r>
          </a:p>
          <a:p>
            <a:pPr lvl="1" eaLnBrk="1" hangingPunct="1"/>
            <a:r>
              <a:rPr lang="el-GR">
                <a:latin typeface="Times New Roman" charset="0"/>
              </a:rPr>
              <a:t>Πράξεις: </a:t>
            </a:r>
            <a:r>
              <a:rPr lang="en-US" b="1" i="1">
                <a:latin typeface="Times New Roman" charset="0"/>
              </a:rPr>
              <a:t>Push</a:t>
            </a:r>
            <a:r>
              <a:rPr lang="en-US">
                <a:latin typeface="Times New Roman" charset="0"/>
              </a:rPr>
              <a:t> (</a:t>
            </a:r>
            <a:r>
              <a:rPr lang="el-GR">
                <a:latin typeface="Times New Roman" charset="0"/>
              </a:rPr>
              <a:t>εισαγωγή στοιχείου στην στοίβα), </a:t>
            </a:r>
            <a:r>
              <a:rPr lang="en-US" b="1" i="1">
                <a:latin typeface="Times New Roman" charset="0"/>
              </a:rPr>
              <a:t>Pop</a:t>
            </a:r>
            <a:r>
              <a:rPr lang="en-US">
                <a:latin typeface="Times New Roman" charset="0"/>
              </a:rPr>
              <a:t> (</a:t>
            </a:r>
            <a:r>
              <a:rPr lang="el-GR">
                <a:latin typeface="Times New Roman" charset="0"/>
              </a:rPr>
              <a:t>αφαίρεση στοιχείου από την στοίβα)</a:t>
            </a:r>
          </a:p>
          <a:p>
            <a:pPr lvl="1" eaLnBrk="1" hangingPunct="1"/>
            <a:r>
              <a:rPr lang="el-GR">
                <a:latin typeface="Times New Roman" charset="0"/>
              </a:rPr>
              <a:t>Μόνο η «κορυφή» </a:t>
            </a:r>
            <a:r>
              <a:rPr lang="en-US">
                <a:latin typeface="Times New Roman" charset="0"/>
              </a:rPr>
              <a:t>(top) </a:t>
            </a:r>
            <a:r>
              <a:rPr lang="el-GR">
                <a:latin typeface="Times New Roman" charset="0"/>
              </a:rPr>
              <a:t>της στοίβας είναι προσβάσιμη</a:t>
            </a:r>
            <a:endParaRPr lang="en-GB">
              <a:latin typeface="Times New Roman" charset="0"/>
            </a:endParaRPr>
          </a:p>
        </p:txBody>
      </p:sp>
      <p:sp>
        <p:nvSpPr>
          <p:cNvPr id="68613" name="Text Box 12"/>
          <p:cNvSpPr txBox="1">
            <a:spLocks noChangeArrowheads="1"/>
          </p:cNvSpPr>
          <p:nvPr/>
        </p:nvSpPr>
        <p:spPr bwMode="auto">
          <a:xfrm>
            <a:off x="228600" y="4448175"/>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r>
              <a:rPr lang="en-US" sz="1600"/>
              <a:t>Top of Stack</a:t>
            </a:r>
            <a:endParaRPr lang="en-GB" sz="1600"/>
          </a:p>
        </p:txBody>
      </p:sp>
      <p:sp>
        <p:nvSpPr>
          <p:cNvPr id="68614" name="Text Box 32"/>
          <p:cNvSpPr txBox="1">
            <a:spLocks noChangeArrowheads="1"/>
          </p:cNvSpPr>
          <p:nvPr/>
        </p:nvSpPr>
        <p:spPr bwMode="auto">
          <a:xfrm>
            <a:off x="3352800" y="4191000"/>
            <a:ext cx="762000" cy="382588"/>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100</a:t>
            </a:r>
            <a:endParaRPr lang="en-GB" sz="1800"/>
          </a:p>
        </p:txBody>
      </p:sp>
      <p:sp>
        <p:nvSpPr>
          <p:cNvPr id="68615" name="Text Box 33"/>
          <p:cNvSpPr txBox="1">
            <a:spLocks noChangeArrowheads="1"/>
          </p:cNvSpPr>
          <p:nvPr/>
        </p:nvSpPr>
        <p:spPr bwMode="auto">
          <a:xfrm>
            <a:off x="3352800" y="4572000"/>
            <a:ext cx="762000" cy="382588"/>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33</a:t>
            </a:r>
            <a:endParaRPr lang="en-GB" sz="1800"/>
          </a:p>
        </p:txBody>
      </p:sp>
      <p:sp>
        <p:nvSpPr>
          <p:cNvPr id="68616" name="Text Box 34"/>
          <p:cNvSpPr txBox="1">
            <a:spLocks noChangeArrowheads="1"/>
          </p:cNvSpPr>
          <p:nvPr/>
        </p:nvSpPr>
        <p:spPr bwMode="auto">
          <a:xfrm>
            <a:off x="3352800" y="49530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-3706</a:t>
            </a:r>
            <a:endParaRPr lang="en-GB" sz="1800"/>
          </a:p>
        </p:txBody>
      </p:sp>
      <p:sp>
        <p:nvSpPr>
          <p:cNvPr id="68617" name="Line 44"/>
          <p:cNvSpPr>
            <a:spLocks noChangeShapeType="1"/>
          </p:cNvSpPr>
          <p:nvPr/>
        </p:nvSpPr>
        <p:spPr bwMode="auto">
          <a:xfrm>
            <a:off x="1066800" y="4752975"/>
            <a:ext cx="457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18" name="Text Box 45"/>
          <p:cNvSpPr txBox="1">
            <a:spLocks noChangeArrowheads="1"/>
          </p:cNvSpPr>
          <p:nvPr/>
        </p:nvSpPr>
        <p:spPr bwMode="auto">
          <a:xfrm>
            <a:off x="1524000" y="4191000"/>
            <a:ext cx="762000" cy="382588"/>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100</a:t>
            </a:r>
            <a:endParaRPr lang="en-GB" sz="1800"/>
          </a:p>
        </p:txBody>
      </p:sp>
      <p:sp>
        <p:nvSpPr>
          <p:cNvPr id="68619" name="Text Box 46"/>
          <p:cNvSpPr txBox="1">
            <a:spLocks noChangeArrowheads="1"/>
          </p:cNvSpPr>
          <p:nvPr/>
        </p:nvSpPr>
        <p:spPr bwMode="auto">
          <a:xfrm>
            <a:off x="1524000" y="45720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33</a:t>
            </a:r>
            <a:endParaRPr lang="en-GB" sz="1800"/>
          </a:p>
        </p:txBody>
      </p:sp>
      <p:sp>
        <p:nvSpPr>
          <p:cNvPr id="68620" name="Text Box 48"/>
          <p:cNvSpPr txBox="1">
            <a:spLocks noChangeArrowheads="1"/>
          </p:cNvSpPr>
          <p:nvPr/>
        </p:nvSpPr>
        <p:spPr bwMode="auto">
          <a:xfrm>
            <a:off x="1219200" y="548640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r>
              <a:rPr lang="el-GR" sz="1800" b="1"/>
              <a:t>Πράξη:</a:t>
            </a:r>
            <a:endParaRPr lang="en-US" sz="1800" b="1"/>
          </a:p>
          <a:p>
            <a:pPr algn="r" eaLnBrk="1" hangingPunct="1"/>
            <a:r>
              <a:rPr lang="en-US" sz="1800"/>
              <a:t>push(-3706)</a:t>
            </a:r>
            <a:endParaRPr lang="en-GB" sz="1800"/>
          </a:p>
        </p:txBody>
      </p:sp>
      <p:sp>
        <p:nvSpPr>
          <p:cNvPr id="68621" name="Text Box 49"/>
          <p:cNvSpPr txBox="1">
            <a:spLocks noChangeArrowheads="1"/>
          </p:cNvSpPr>
          <p:nvPr/>
        </p:nvSpPr>
        <p:spPr bwMode="auto">
          <a:xfrm>
            <a:off x="2057400" y="4829175"/>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r>
              <a:rPr lang="en-US" sz="1600"/>
              <a:t>Top of Stack</a:t>
            </a:r>
            <a:endParaRPr lang="en-GB" sz="1600"/>
          </a:p>
        </p:txBody>
      </p:sp>
      <p:sp>
        <p:nvSpPr>
          <p:cNvPr id="68622" name="Line 50"/>
          <p:cNvSpPr>
            <a:spLocks noChangeShapeType="1"/>
          </p:cNvSpPr>
          <p:nvPr/>
        </p:nvSpPr>
        <p:spPr bwMode="auto">
          <a:xfrm>
            <a:off x="2895600" y="5133975"/>
            <a:ext cx="457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3" name="Text Box 51"/>
          <p:cNvSpPr txBox="1">
            <a:spLocks noChangeArrowheads="1"/>
          </p:cNvSpPr>
          <p:nvPr/>
        </p:nvSpPr>
        <p:spPr bwMode="auto">
          <a:xfrm>
            <a:off x="3048000" y="548640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r>
              <a:rPr lang="el-GR" sz="1800" b="1"/>
              <a:t>Πράξη:</a:t>
            </a:r>
            <a:endParaRPr lang="en-US" sz="1800" b="1"/>
          </a:p>
          <a:p>
            <a:pPr algn="ctr" eaLnBrk="1" hangingPunct="1"/>
            <a:r>
              <a:rPr lang="en-US" sz="1800"/>
              <a:t>pop</a:t>
            </a:r>
            <a:endParaRPr lang="en-GB" sz="1800"/>
          </a:p>
        </p:txBody>
      </p:sp>
      <p:sp>
        <p:nvSpPr>
          <p:cNvPr id="68624" name="Text Box 52"/>
          <p:cNvSpPr txBox="1">
            <a:spLocks noChangeArrowheads="1"/>
          </p:cNvSpPr>
          <p:nvPr/>
        </p:nvSpPr>
        <p:spPr bwMode="auto">
          <a:xfrm>
            <a:off x="5410200" y="4191000"/>
            <a:ext cx="762000" cy="382588"/>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100</a:t>
            </a:r>
            <a:endParaRPr lang="en-GB" sz="1800"/>
          </a:p>
        </p:txBody>
      </p:sp>
      <p:sp>
        <p:nvSpPr>
          <p:cNvPr id="68625" name="Text Box 53"/>
          <p:cNvSpPr txBox="1">
            <a:spLocks noChangeArrowheads="1"/>
          </p:cNvSpPr>
          <p:nvPr/>
        </p:nvSpPr>
        <p:spPr bwMode="auto">
          <a:xfrm>
            <a:off x="5410200" y="45720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33</a:t>
            </a:r>
            <a:endParaRPr lang="en-GB" sz="1800"/>
          </a:p>
        </p:txBody>
      </p:sp>
      <p:sp>
        <p:nvSpPr>
          <p:cNvPr id="68626" name="Text Box 55"/>
          <p:cNvSpPr txBox="1">
            <a:spLocks noChangeArrowheads="1"/>
          </p:cNvSpPr>
          <p:nvPr/>
        </p:nvSpPr>
        <p:spPr bwMode="auto">
          <a:xfrm>
            <a:off x="4114800" y="4448175"/>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r>
              <a:rPr lang="en-US" sz="1600"/>
              <a:t>Top of Stack</a:t>
            </a:r>
            <a:endParaRPr lang="en-GB" sz="1600"/>
          </a:p>
        </p:txBody>
      </p:sp>
      <p:sp>
        <p:nvSpPr>
          <p:cNvPr id="68627" name="Line 56"/>
          <p:cNvSpPr>
            <a:spLocks noChangeShapeType="1"/>
          </p:cNvSpPr>
          <p:nvPr/>
        </p:nvSpPr>
        <p:spPr bwMode="auto">
          <a:xfrm>
            <a:off x="4953000" y="4752975"/>
            <a:ext cx="457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8" name="Text Box 57"/>
          <p:cNvSpPr txBox="1">
            <a:spLocks noChangeArrowheads="1"/>
          </p:cNvSpPr>
          <p:nvPr/>
        </p:nvSpPr>
        <p:spPr bwMode="auto">
          <a:xfrm>
            <a:off x="5105400" y="548640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r>
              <a:rPr lang="el-GR" sz="1800" b="1"/>
              <a:t>Πράξη:</a:t>
            </a:r>
            <a:endParaRPr lang="en-US" sz="1800" b="1"/>
          </a:p>
          <a:p>
            <a:pPr algn="ctr" eaLnBrk="1" hangingPunct="1"/>
            <a:r>
              <a:rPr lang="en-US" sz="1800"/>
              <a:t>pop</a:t>
            </a:r>
            <a:endParaRPr lang="en-GB" sz="1800"/>
          </a:p>
        </p:txBody>
      </p:sp>
      <p:sp>
        <p:nvSpPr>
          <p:cNvPr id="68629" name="Text Box 58"/>
          <p:cNvSpPr txBox="1">
            <a:spLocks noChangeArrowheads="1"/>
          </p:cNvSpPr>
          <p:nvPr/>
        </p:nvSpPr>
        <p:spPr bwMode="auto">
          <a:xfrm>
            <a:off x="7467600" y="41910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100</a:t>
            </a:r>
            <a:endParaRPr lang="en-GB" sz="1800"/>
          </a:p>
        </p:txBody>
      </p:sp>
      <p:sp>
        <p:nvSpPr>
          <p:cNvPr id="68630" name="Text Box 59"/>
          <p:cNvSpPr txBox="1">
            <a:spLocks noChangeArrowheads="1"/>
          </p:cNvSpPr>
          <p:nvPr/>
        </p:nvSpPr>
        <p:spPr bwMode="auto">
          <a:xfrm>
            <a:off x="6172200" y="4067175"/>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r>
              <a:rPr lang="en-US" sz="1600"/>
              <a:t>Top of Stack</a:t>
            </a:r>
            <a:endParaRPr lang="en-GB" sz="1600"/>
          </a:p>
        </p:txBody>
      </p:sp>
      <p:sp>
        <p:nvSpPr>
          <p:cNvPr id="68631" name="Line 60"/>
          <p:cNvSpPr>
            <a:spLocks noChangeShapeType="1"/>
          </p:cNvSpPr>
          <p:nvPr/>
        </p:nvSpPr>
        <p:spPr bwMode="auto">
          <a:xfrm>
            <a:off x="7010400" y="4371975"/>
            <a:ext cx="457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B616B222-373D-DA43-9813-94E93E27146C}" type="slidenum">
              <a:rPr lang="el-GR"/>
              <a:pPr eaLnBrk="1" hangingPunct="1"/>
              <a:t>24</a:t>
            </a:fld>
            <a:endParaRPr lang="en-US"/>
          </a:p>
        </p:txBody>
      </p:sp>
      <p:sp>
        <p:nvSpPr>
          <p:cNvPr id="70659" name="Rectangle 2"/>
          <p:cNvSpPr>
            <a:spLocks noGrp="1" noChangeArrowheads="1"/>
          </p:cNvSpPr>
          <p:nvPr>
            <p:ph type="title"/>
          </p:nvPr>
        </p:nvSpPr>
        <p:spPr/>
        <p:txBody>
          <a:bodyPr/>
          <a:lstStyle/>
          <a:p>
            <a:pPr eaLnBrk="1" hangingPunct="1"/>
            <a:r>
              <a:rPr lang="el-GR">
                <a:latin typeface="Times New Roman" charset="0"/>
              </a:rPr>
              <a:t>Υλοποίηση Στοίβας σε </a:t>
            </a:r>
            <a:r>
              <a:rPr lang="en-US">
                <a:latin typeface="Times New Roman" charset="0"/>
              </a:rPr>
              <a:t>Assembly</a:t>
            </a:r>
            <a:endParaRPr lang="en-GB">
              <a:latin typeface="Times New Roman" charset="0"/>
            </a:endParaRPr>
          </a:p>
        </p:txBody>
      </p:sp>
      <p:sp>
        <p:nvSpPr>
          <p:cNvPr id="70660" name="Rectangle 3"/>
          <p:cNvSpPr>
            <a:spLocks noGrp="1" noChangeArrowheads="1"/>
          </p:cNvSpPr>
          <p:nvPr>
            <p:ph type="body" idx="1"/>
          </p:nvPr>
        </p:nvSpPr>
        <p:spPr/>
        <p:txBody>
          <a:bodyPr/>
          <a:lstStyle/>
          <a:p>
            <a:pPr eaLnBrk="1" hangingPunct="1"/>
            <a:r>
              <a:rPr lang="el-GR">
                <a:latin typeface="Times New Roman" charset="0"/>
              </a:rPr>
              <a:t>Χρησιμοποιούμε ένα δείκτη στοίβας (</a:t>
            </a:r>
            <a:r>
              <a:rPr lang="en-US">
                <a:latin typeface="Times New Roman" charset="0"/>
              </a:rPr>
              <a:t>stack pointer) $</a:t>
            </a:r>
            <a:r>
              <a:rPr lang="el-GR">
                <a:latin typeface="Times New Roman" charset="0"/>
              </a:rPr>
              <a:t>29</a:t>
            </a:r>
            <a:endParaRPr lang="en-US">
              <a:latin typeface="Times New Roman" charset="0"/>
            </a:endParaRPr>
          </a:p>
          <a:p>
            <a:pPr eaLnBrk="1" hangingPunct="1"/>
            <a:r>
              <a:rPr lang="el-GR">
                <a:latin typeface="Times New Roman" charset="0"/>
              </a:rPr>
              <a:t>Παραδοσιακά </a:t>
            </a:r>
            <a:r>
              <a:rPr lang="en-US">
                <a:latin typeface="Times New Roman" charset="0"/>
              </a:rPr>
              <a:t>(</a:t>
            </a:r>
            <a:r>
              <a:rPr lang="el-GR">
                <a:latin typeface="Times New Roman" charset="0"/>
              </a:rPr>
              <a:t>και στον </a:t>
            </a:r>
            <a:r>
              <a:rPr lang="en-US">
                <a:latin typeface="Times New Roman" charset="0"/>
              </a:rPr>
              <a:t>MIPS) </a:t>
            </a:r>
            <a:r>
              <a:rPr lang="el-GR">
                <a:latin typeface="Times New Roman" charset="0"/>
              </a:rPr>
              <a:t>οι στοίβες ξεκινούν από μεγάλες και τα στοιχεία προσθέτονται προς μικρότερες διευθύνσεις</a:t>
            </a:r>
            <a:endParaRPr lang="en-US">
              <a:latin typeface="Times New Roman" charset="0"/>
            </a:endParaRPr>
          </a:p>
          <a:p>
            <a:pPr eaLnBrk="1" hangingPunct="1"/>
            <a:r>
              <a:rPr lang="en-US">
                <a:latin typeface="Times New Roman" charset="0"/>
              </a:rPr>
              <a:t>O $sp </a:t>
            </a:r>
            <a:r>
              <a:rPr lang="el-GR">
                <a:latin typeface="Times New Roman" charset="0"/>
              </a:rPr>
              <a:t>δείχνει στην </a:t>
            </a:r>
            <a:r>
              <a:rPr lang="el-GR" i="1">
                <a:latin typeface="Times New Roman" charset="0"/>
              </a:rPr>
              <a:t>τελευταία γεμάτη </a:t>
            </a:r>
            <a:r>
              <a:rPr lang="el-GR">
                <a:latin typeface="Times New Roman" charset="0"/>
              </a:rPr>
              <a:t>θέση της στοίβας</a:t>
            </a:r>
          </a:p>
          <a:p>
            <a:pPr eaLnBrk="1" hangingPunct="1"/>
            <a:r>
              <a:rPr lang="en-US">
                <a:latin typeface="Times New Roman" charset="0"/>
              </a:rPr>
              <a:t>Push(x)</a:t>
            </a:r>
            <a:r>
              <a:rPr lang="en-US" sz="2200">
                <a:latin typeface="Times New Roman" charset="0"/>
              </a:rPr>
              <a:t> (</a:t>
            </a:r>
            <a:r>
              <a:rPr lang="el-GR" sz="2200">
                <a:latin typeface="Times New Roman" charset="0"/>
              </a:rPr>
              <a:t>θεωρούμε οτι η τιμή Χ βρίσκεται στον $4)</a:t>
            </a:r>
            <a:endParaRPr lang="en-US" sz="2200">
              <a:latin typeface="Times New Roman" charset="0"/>
            </a:endParaRPr>
          </a:p>
          <a:p>
            <a:pPr eaLnBrk="1" hangingPunct="1">
              <a:spcBef>
                <a:spcPct val="0"/>
              </a:spcBef>
              <a:buFontTx/>
              <a:buNone/>
            </a:pPr>
            <a:r>
              <a:rPr lang="en-US" sz="2200">
                <a:latin typeface="Times New Roman" charset="0"/>
              </a:rPr>
              <a:t>	addi	$</a:t>
            </a:r>
            <a:r>
              <a:rPr lang="el-GR" sz="2200">
                <a:latin typeface="Times New Roman" charset="0"/>
              </a:rPr>
              <a:t>29</a:t>
            </a:r>
            <a:r>
              <a:rPr lang="en-US" sz="2200">
                <a:latin typeface="Times New Roman" charset="0"/>
              </a:rPr>
              <a:t>, $</a:t>
            </a:r>
            <a:r>
              <a:rPr lang="el-GR" sz="2200">
                <a:latin typeface="Times New Roman" charset="0"/>
              </a:rPr>
              <a:t>29</a:t>
            </a:r>
            <a:r>
              <a:rPr lang="en-US" sz="2200">
                <a:latin typeface="Times New Roman" charset="0"/>
              </a:rPr>
              <a:t>, -4	# </a:t>
            </a:r>
            <a:r>
              <a:rPr lang="el-GR" sz="2200">
                <a:latin typeface="Times New Roman" charset="0"/>
              </a:rPr>
              <a:t>δημιουργία κενής θέσης στην στοίβα</a:t>
            </a:r>
          </a:p>
          <a:p>
            <a:pPr eaLnBrk="1" hangingPunct="1">
              <a:spcBef>
                <a:spcPct val="0"/>
              </a:spcBef>
              <a:buFontTx/>
              <a:buNone/>
            </a:pPr>
            <a:r>
              <a:rPr lang="el-GR" sz="2200">
                <a:latin typeface="Times New Roman" charset="0"/>
              </a:rPr>
              <a:t>	</a:t>
            </a:r>
            <a:r>
              <a:rPr lang="en-US" sz="2200">
                <a:latin typeface="Times New Roman" charset="0"/>
              </a:rPr>
              <a:t>sw	</a:t>
            </a:r>
            <a:r>
              <a:rPr lang="el-GR" sz="2200">
                <a:latin typeface="Times New Roman" charset="0"/>
              </a:rPr>
              <a:t>$4, 0($29)	# γέμισμα της θέσης με το Χ</a:t>
            </a:r>
            <a:endParaRPr lang="en-US" sz="2200">
              <a:latin typeface="Times New Roman" charset="0"/>
            </a:endParaRPr>
          </a:p>
          <a:p>
            <a:pPr eaLnBrk="1" hangingPunct="1">
              <a:spcBef>
                <a:spcPct val="0"/>
              </a:spcBef>
              <a:buFontTx/>
              <a:buNone/>
            </a:pPr>
            <a:r>
              <a:rPr lang="en-US" sz="2200">
                <a:latin typeface="Times New Roman" charset="0"/>
              </a:rPr>
              <a:t>		</a:t>
            </a:r>
            <a:endParaRPr lang="el-GR" sz="2200">
              <a:latin typeface="Times New Roman" charset="0"/>
            </a:endParaRPr>
          </a:p>
          <a:p>
            <a:pPr eaLnBrk="1" hangingPunct="1"/>
            <a:r>
              <a:rPr lang="en-US">
                <a:latin typeface="Times New Roman" charset="0"/>
              </a:rPr>
              <a:t>Pop()</a:t>
            </a:r>
            <a:r>
              <a:rPr lang="en-US" sz="2200">
                <a:latin typeface="Times New Roman" charset="0"/>
              </a:rPr>
              <a:t> (</a:t>
            </a:r>
            <a:r>
              <a:rPr lang="el-GR" sz="2200">
                <a:latin typeface="Times New Roman" charset="0"/>
              </a:rPr>
              <a:t>θεωρούμε ότι η τιμή Χ επιστρέφεται στον $</a:t>
            </a:r>
            <a:r>
              <a:rPr lang="en-US" sz="2200">
                <a:latin typeface="Times New Roman" charset="0"/>
              </a:rPr>
              <a:t>2</a:t>
            </a:r>
            <a:r>
              <a:rPr lang="el-GR" sz="2200">
                <a:latin typeface="Times New Roman" charset="0"/>
              </a:rPr>
              <a:t>)</a:t>
            </a:r>
            <a:endParaRPr lang="en-US" sz="2200">
              <a:latin typeface="Times New Roman" charset="0"/>
            </a:endParaRPr>
          </a:p>
          <a:p>
            <a:pPr eaLnBrk="1" hangingPunct="1">
              <a:spcBef>
                <a:spcPct val="0"/>
              </a:spcBef>
              <a:buFontTx/>
              <a:buNone/>
            </a:pPr>
            <a:r>
              <a:rPr lang="el-GR" sz="2200">
                <a:latin typeface="Times New Roman" charset="0"/>
              </a:rPr>
              <a:t>	</a:t>
            </a:r>
            <a:r>
              <a:rPr lang="en-US" sz="2200">
                <a:latin typeface="Times New Roman" charset="0"/>
              </a:rPr>
              <a:t>lw	</a:t>
            </a:r>
            <a:r>
              <a:rPr lang="el-GR" sz="2200">
                <a:latin typeface="Times New Roman" charset="0"/>
              </a:rPr>
              <a:t>$</a:t>
            </a:r>
            <a:r>
              <a:rPr lang="en-US" sz="2200">
                <a:latin typeface="Times New Roman" charset="0"/>
              </a:rPr>
              <a:t>2</a:t>
            </a:r>
            <a:r>
              <a:rPr lang="el-GR" sz="2200">
                <a:latin typeface="Times New Roman" charset="0"/>
              </a:rPr>
              <a:t>, 0($29)	# επιστροφή «κορυφής» στοίβας</a:t>
            </a:r>
          </a:p>
          <a:p>
            <a:pPr eaLnBrk="1" hangingPunct="1">
              <a:spcBef>
                <a:spcPct val="0"/>
              </a:spcBef>
              <a:buFontTx/>
              <a:buNone/>
            </a:pPr>
            <a:r>
              <a:rPr lang="el-GR" sz="2200">
                <a:latin typeface="Times New Roman" charset="0"/>
              </a:rPr>
              <a:t>	</a:t>
            </a:r>
            <a:r>
              <a:rPr lang="en-US" sz="2200">
                <a:latin typeface="Times New Roman" charset="0"/>
              </a:rPr>
              <a:t>addi	$</a:t>
            </a:r>
            <a:r>
              <a:rPr lang="el-GR" sz="2200">
                <a:latin typeface="Times New Roman" charset="0"/>
              </a:rPr>
              <a:t>29</a:t>
            </a:r>
            <a:r>
              <a:rPr lang="en-US" sz="2200">
                <a:latin typeface="Times New Roman" charset="0"/>
              </a:rPr>
              <a:t>, $</a:t>
            </a:r>
            <a:r>
              <a:rPr lang="el-GR" sz="2200">
                <a:latin typeface="Times New Roman" charset="0"/>
              </a:rPr>
              <a:t>29</a:t>
            </a:r>
            <a:r>
              <a:rPr lang="en-US" sz="2200">
                <a:latin typeface="Times New Roman" charset="0"/>
              </a:rPr>
              <a:t>, 4	# </a:t>
            </a:r>
            <a:r>
              <a:rPr lang="el-GR" sz="2200">
                <a:latin typeface="Times New Roman" charset="0"/>
              </a:rPr>
              <a:t>αφαίρεση της  κενής θέσης</a:t>
            </a:r>
            <a:endParaRPr lang="en-GB" sz="22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72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E4165124-6FEE-754C-9783-8C3C293AE31B}" type="slidenum">
              <a:rPr lang="el-GR"/>
              <a:pPr eaLnBrk="1" hangingPunct="1"/>
              <a:t>25</a:t>
            </a:fld>
            <a:endParaRPr lang="en-US"/>
          </a:p>
        </p:txBody>
      </p:sp>
      <p:sp>
        <p:nvSpPr>
          <p:cNvPr id="72707" name="Rectangle 1026"/>
          <p:cNvSpPr>
            <a:spLocks noGrp="1" noChangeArrowheads="1"/>
          </p:cNvSpPr>
          <p:nvPr>
            <p:ph type="title"/>
          </p:nvPr>
        </p:nvSpPr>
        <p:spPr/>
        <p:txBody>
          <a:bodyPr/>
          <a:lstStyle/>
          <a:p>
            <a:pPr eaLnBrk="1" hangingPunct="1"/>
            <a:r>
              <a:rPr lang="el-GR">
                <a:latin typeface="Times New Roman" charset="0"/>
              </a:rPr>
              <a:t>Παράδειγμα Στοίβας</a:t>
            </a:r>
            <a:endParaRPr lang="en-GB">
              <a:latin typeface="Times New Roman" charset="0"/>
            </a:endParaRPr>
          </a:p>
        </p:txBody>
      </p:sp>
      <p:sp>
        <p:nvSpPr>
          <p:cNvPr id="72708" name="Text Box 1029"/>
          <p:cNvSpPr txBox="1">
            <a:spLocks noChangeArrowheads="1"/>
          </p:cNvSpPr>
          <p:nvPr/>
        </p:nvSpPr>
        <p:spPr bwMode="auto">
          <a:xfrm>
            <a:off x="3505200" y="16002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100</a:t>
            </a:r>
            <a:endParaRPr lang="en-GB" sz="1800"/>
          </a:p>
        </p:txBody>
      </p:sp>
      <p:sp>
        <p:nvSpPr>
          <p:cNvPr id="72709" name="Text Box 1030"/>
          <p:cNvSpPr txBox="1">
            <a:spLocks noChangeArrowheads="1"/>
          </p:cNvSpPr>
          <p:nvPr/>
        </p:nvSpPr>
        <p:spPr bwMode="auto">
          <a:xfrm>
            <a:off x="3505200" y="19812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33</a:t>
            </a:r>
            <a:endParaRPr lang="en-GB" sz="1800"/>
          </a:p>
        </p:txBody>
      </p:sp>
      <p:sp>
        <p:nvSpPr>
          <p:cNvPr id="72710" name="Text Box 1031"/>
          <p:cNvSpPr txBox="1">
            <a:spLocks noChangeArrowheads="1"/>
          </p:cNvSpPr>
          <p:nvPr/>
        </p:nvSpPr>
        <p:spPr bwMode="auto">
          <a:xfrm>
            <a:off x="3505200" y="23622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-3706</a:t>
            </a:r>
            <a:endParaRPr lang="en-GB" sz="1800"/>
          </a:p>
        </p:txBody>
      </p:sp>
      <p:sp>
        <p:nvSpPr>
          <p:cNvPr id="72711" name="Text Box 1033"/>
          <p:cNvSpPr txBox="1">
            <a:spLocks noChangeArrowheads="1"/>
          </p:cNvSpPr>
          <p:nvPr/>
        </p:nvSpPr>
        <p:spPr bwMode="auto">
          <a:xfrm>
            <a:off x="1447800" y="16002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100</a:t>
            </a:r>
            <a:endParaRPr lang="en-GB" sz="1800"/>
          </a:p>
        </p:txBody>
      </p:sp>
      <p:sp>
        <p:nvSpPr>
          <p:cNvPr id="72712" name="Text Box 1034"/>
          <p:cNvSpPr txBox="1">
            <a:spLocks noChangeArrowheads="1"/>
          </p:cNvSpPr>
          <p:nvPr/>
        </p:nvSpPr>
        <p:spPr bwMode="auto">
          <a:xfrm>
            <a:off x="1447800" y="19812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33</a:t>
            </a:r>
            <a:endParaRPr lang="en-GB" sz="1800"/>
          </a:p>
        </p:txBody>
      </p:sp>
      <p:sp>
        <p:nvSpPr>
          <p:cNvPr id="72713" name="Text Box 1035"/>
          <p:cNvSpPr txBox="1">
            <a:spLocks noChangeArrowheads="1"/>
          </p:cNvSpPr>
          <p:nvPr/>
        </p:nvSpPr>
        <p:spPr bwMode="auto">
          <a:xfrm>
            <a:off x="1143000" y="4616450"/>
            <a:ext cx="1371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r>
              <a:rPr lang="el-GR" sz="1800" b="1"/>
              <a:t>Πράξη:</a:t>
            </a:r>
            <a:endParaRPr lang="en-US" sz="1800" b="1"/>
          </a:p>
          <a:p>
            <a:pPr algn="ctr" eaLnBrk="1" hangingPunct="1"/>
            <a:r>
              <a:rPr lang="en-US" sz="1800"/>
              <a:t>push(-3706)</a:t>
            </a:r>
          </a:p>
          <a:p>
            <a:pPr algn="ctr" eaLnBrk="1" hangingPunct="1"/>
            <a:endParaRPr lang="en-GB" sz="1800"/>
          </a:p>
        </p:txBody>
      </p:sp>
      <p:sp>
        <p:nvSpPr>
          <p:cNvPr id="72714" name="Text Box 1038"/>
          <p:cNvSpPr txBox="1">
            <a:spLocks noChangeArrowheads="1"/>
          </p:cNvSpPr>
          <p:nvPr/>
        </p:nvSpPr>
        <p:spPr bwMode="auto">
          <a:xfrm>
            <a:off x="3200400" y="4616450"/>
            <a:ext cx="1371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r>
              <a:rPr lang="el-GR" sz="1800" b="1"/>
              <a:t>Πράξη:</a:t>
            </a:r>
            <a:endParaRPr lang="en-US" sz="1800" b="1"/>
          </a:p>
          <a:p>
            <a:pPr algn="ctr" eaLnBrk="1" hangingPunct="1"/>
            <a:r>
              <a:rPr lang="en-US" sz="1800"/>
              <a:t>pop</a:t>
            </a:r>
          </a:p>
          <a:p>
            <a:pPr algn="ctr" eaLnBrk="1" hangingPunct="1"/>
            <a:r>
              <a:rPr lang="en-US" sz="1800"/>
              <a:t>$2 </a:t>
            </a:r>
            <a:r>
              <a:rPr lang="en-US" sz="1800">
                <a:sym typeface="Symbol" charset="0"/>
              </a:rPr>
              <a:t></a:t>
            </a:r>
            <a:r>
              <a:rPr lang="en-US" sz="1800"/>
              <a:t> -3706</a:t>
            </a:r>
            <a:endParaRPr lang="en-GB" sz="1800"/>
          </a:p>
        </p:txBody>
      </p:sp>
      <p:sp>
        <p:nvSpPr>
          <p:cNvPr id="72715" name="Text Box 1039"/>
          <p:cNvSpPr txBox="1">
            <a:spLocks noChangeArrowheads="1"/>
          </p:cNvSpPr>
          <p:nvPr/>
        </p:nvSpPr>
        <p:spPr bwMode="auto">
          <a:xfrm>
            <a:off x="5562600" y="16002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100</a:t>
            </a:r>
            <a:endParaRPr lang="en-GB" sz="1800"/>
          </a:p>
        </p:txBody>
      </p:sp>
      <p:sp>
        <p:nvSpPr>
          <p:cNvPr id="72716" name="Text Box 1040"/>
          <p:cNvSpPr txBox="1">
            <a:spLocks noChangeArrowheads="1"/>
          </p:cNvSpPr>
          <p:nvPr/>
        </p:nvSpPr>
        <p:spPr bwMode="auto">
          <a:xfrm>
            <a:off x="5562600" y="19812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33</a:t>
            </a:r>
            <a:endParaRPr lang="en-GB" sz="1800"/>
          </a:p>
        </p:txBody>
      </p:sp>
      <p:sp>
        <p:nvSpPr>
          <p:cNvPr id="72717" name="Text Box 1043"/>
          <p:cNvSpPr txBox="1">
            <a:spLocks noChangeArrowheads="1"/>
          </p:cNvSpPr>
          <p:nvPr/>
        </p:nvSpPr>
        <p:spPr bwMode="auto">
          <a:xfrm>
            <a:off x="5257800" y="4616450"/>
            <a:ext cx="1371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r>
              <a:rPr lang="el-GR" sz="1800" b="1"/>
              <a:t>Πράξη:</a:t>
            </a:r>
            <a:endParaRPr lang="en-US" sz="1800" b="1"/>
          </a:p>
          <a:p>
            <a:pPr algn="ctr" eaLnBrk="1" hangingPunct="1"/>
            <a:r>
              <a:rPr lang="en-US" sz="1800"/>
              <a:t>Pop</a:t>
            </a:r>
          </a:p>
          <a:p>
            <a:pPr algn="ctr" eaLnBrk="1" hangingPunct="1"/>
            <a:r>
              <a:rPr lang="en-US" sz="1800"/>
              <a:t>$2 </a:t>
            </a:r>
            <a:r>
              <a:rPr lang="en-US" sz="1800">
                <a:sym typeface="Symbol" charset="0"/>
              </a:rPr>
              <a:t></a:t>
            </a:r>
            <a:r>
              <a:rPr lang="en-US" sz="1800"/>
              <a:t> 33</a:t>
            </a:r>
            <a:endParaRPr lang="en-GB" sz="1800"/>
          </a:p>
        </p:txBody>
      </p:sp>
      <p:sp>
        <p:nvSpPr>
          <p:cNvPr id="72718" name="Text Box 1044"/>
          <p:cNvSpPr txBox="1">
            <a:spLocks noChangeArrowheads="1"/>
          </p:cNvSpPr>
          <p:nvPr/>
        </p:nvSpPr>
        <p:spPr bwMode="auto">
          <a:xfrm>
            <a:off x="7620000" y="16002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100</a:t>
            </a:r>
            <a:endParaRPr lang="en-GB" sz="1800"/>
          </a:p>
        </p:txBody>
      </p:sp>
      <p:sp>
        <p:nvSpPr>
          <p:cNvPr id="72719" name="Text Box 1047"/>
          <p:cNvSpPr txBox="1">
            <a:spLocks noChangeArrowheads="1"/>
          </p:cNvSpPr>
          <p:nvPr/>
        </p:nvSpPr>
        <p:spPr bwMode="auto">
          <a:xfrm>
            <a:off x="457200" y="1600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0x4003fc</a:t>
            </a:r>
            <a:endParaRPr lang="en-GB" sz="1800"/>
          </a:p>
        </p:txBody>
      </p:sp>
      <p:sp>
        <p:nvSpPr>
          <p:cNvPr id="72720" name="Text Box 1048"/>
          <p:cNvSpPr txBox="1">
            <a:spLocks noChangeArrowheads="1"/>
          </p:cNvSpPr>
          <p:nvPr/>
        </p:nvSpPr>
        <p:spPr bwMode="auto">
          <a:xfrm>
            <a:off x="457200" y="1981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0x4003f8</a:t>
            </a:r>
            <a:endParaRPr lang="en-GB" sz="1800"/>
          </a:p>
        </p:txBody>
      </p:sp>
      <p:sp>
        <p:nvSpPr>
          <p:cNvPr id="72721" name="Text Box 1049"/>
          <p:cNvSpPr txBox="1">
            <a:spLocks noChangeArrowheads="1"/>
          </p:cNvSpPr>
          <p:nvPr/>
        </p:nvSpPr>
        <p:spPr bwMode="auto">
          <a:xfrm>
            <a:off x="2514600" y="1600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0x4003fc</a:t>
            </a:r>
            <a:endParaRPr lang="en-GB" sz="1800"/>
          </a:p>
        </p:txBody>
      </p:sp>
      <p:sp>
        <p:nvSpPr>
          <p:cNvPr id="72722" name="Text Box 1050"/>
          <p:cNvSpPr txBox="1">
            <a:spLocks noChangeArrowheads="1"/>
          </p:cNvSpPr>
          <p:nvPr/>
        </p:nvSpPr>
        <p:spPr bwMode="auto">
          <a:xfrm>
            <a:off x="2514600" y="1981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0x4003f8</a:t>
            </a:r>
            <a:endParaRPr lang="en-GB" sz="1800"/>
          </a:p>
        </p:txBody>
      </p:sp>
      <p:sp>
        <p:nvSpPr>
          <p:cNvPr id="72723" name="Text Box 1051"/>
          <p:cNvSpPr txBox="1">
            <a:spLocks noChangeArrowheads="1"/>
          </p:cNvSpPr>
          <p:nvPr/>
        </p:nvSpPr>
        <p:spPr bwMode="auto">
          <a:xfrm>
            <a:off x="2514600" y="2362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0x4003f4</a:t>
            </a:r>
            <a:endParaRPr lang="en-GB" sz="1800"/>
          </a:p>
        </p:txBody>
      </p:sp>
      <p:sp>
        <p:nvSpPr>
          <p:cNvPr id="72724" name="Text Box 1052"/>
          <p:cNvSpPr txBox="1">
            <a:spLocks noChangeArrowheads="1"/>
          </p:cNvSpPr>
          <p:nvPr/>
        </p:nvSpPr>
        <p:spPr bwMode="auto">
          <a:xfrm>
            <a:off x="1447800" y="2362200"/>
            <a:ext cx="762000" cy="382588"/>
          </a:xfrm>
          <a:prstGeom prst="rect">
            <a:avLst/>
          </a:prstGeom>
          <a:solidFill>
            <a:schemeClr val="bg1"/>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56</a:t>
            </a:r>
            <a:endParaRPr lang="en-GB" sz="1800"/>
          </a:p>
        </p:txBody>
      </p:sp>
      <p:sp>
        <p:nvSpPr>
          <p:cNvPr id="72725" name="Text Box 1053"/>
          <p:cNvSpPr txBox="1">
            <a:spLocks noChangeArrowheads="1"/>
          </p:cNvSpPr>
          <p:nvPr/>
        </p:nvSpPr>
        <p:spPr bwMode="auto">
          <a:xfrm>
            <a:off x="5562600" y="2362200"/>
            <a:ext cx="762000" cy="382588"/>
          </a:xfrm>
          <a:prstGeom prst="rect">
            <a:avLst/>
          </a:prstGeom>
          <a:solidFill>
            <a:schemeClr val="bg1"/>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-3706</a:t>
            </a:r>
            <a:endParaRPr lang="en-GB" sz="1800"/>
          </a:p>
        </p:txBody>
      </p:sp>
      <p:sp>
        <p:nvSpPr>
          <p:cNvPr id="72726" name="Text Box 1054"/>
          <p:cNvSpPr txBox="1">
            <a:spLocks noChangeArrowheads="1"/>
          </p:cNvSpPr>
          <p:nvPr/>
        </p:nvSpPr>
        <p:spPr bwMode="auto">
          <a:xfrm>
            <a:off x="7620000" y="1981200"/>
            <a:ext cx="762000" cy="382588"/>
          </a:xfrm>
          <a:prstGeom prst="rect">
            <a:avLst/>
          </a:prstGeom>
          <a:solidFill>
            <a:schemeClr val="bg1"/>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33</a:t>
            </a:r>
            <a:endParaRPr lang="en-GB" sz="1800"/>
          </a:p>
        </p:txBody>
      </p:sp>
      <p:sp>
        <p:nvSpPr>
          <p:cNvPr id="72727" name="Text Box 1055"/>
          <p:cNvSpPr txBox="1">
            <a:spLocks noChangeArrowheads="1"/>
          </p:cNvSpPr>
          <p:nvPr/>
        </p:nvSpPr>
        <p:spPr bwMode="auto">
          <a:xfrm>
            <a:off x="7620000" y="2362200"/>
            <a:ext cx="762000" cy="382588"/>
          </a:xfrm>
          <a:prstGeom prst="rect">
            <a:avLst/>
          </a:prstGeom>
          <a:solidFill>
            <a:schemeClr val="bg1"/>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-3706</a:t>
            </a:r>
            <a:endParaRPr lang="en-GB" sz="1800"/>
          </a:p>
        </p:txBody>
      </p:sp>
      <p:sp>
        <p:nvSpPr>
          <p:cNvPr id="72728" name="Text Box 1056"/>
          <p:cNvSpPr txBox="1">
            <a:spLocks noChangeArrowheads="1"/>
          </p:cNvSpPr>
          <p:nvPr/>
        </p:nvSpPr>
        <p:spPr bwMode="auto">
          <a:xfrm>
            <a:off x="457200" y="2362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0x4003f4</a:t>
            </a:r>
            <a:endParaRPr lang="en-GB" sz="1800"/>
          </a:p>
        </p:txBody>
      </p:sp>
      <p:sp>
        <p:nvSpPr>
          <p:cNvPr id="72729" name="Text Box 1057"/>
          <p:cNvSpPr txBox="1">
            <a:spLocks noChangeArrowheads="1"/>
          </p:cNvSpPr>
          <p:nvPr/>
        </p:nvSpPr>
        <p:spPr bwMode="auto">
          <a:xfrm>
            <a:off x="4572000" y="1614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0x4003fc</a:t>
            </a:r>
            <a:endParaRPr lang="en-GB" sz="1800"/>
          </a:p>
        </p:txBody>
      </p:sp>
      <p:sp>
        <p:nvSpPr>
          <p:cNvPr id="72730" name="Text Box 1058"/>
          <p:cNvSpPr txBox="1">
            <a:spLocks noChangeArrowheads="1"/>
          </p:cNvSpPr>
          <p:nvPr/>
        </p:nvSpPr>
        <p:spPr bwMode="auto">
          <a:xfrm>
            <a:off x="4572000" y="1995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0x4003f8</a:t>
            </a:r>
            <a:endParaRPr lang="en-GB" sz="1800"/>
          </a:p>
        </p:txBody>
      </p:sp>
      <p:sp>
        <p:nvSpPr>
          <p:cNvPr id="72731" name="Text Box 1059"/>
          <p:cNvSpPr txBox="1">
            <a:spLocks noChangeArrowheads="1"/>
          </p:cNvSpPr>
          <p:nvPr/>
        </p:nvSpPr>
        <p:spPr bwMode="auto">
          <a:xfrm>
            <a:off x="4572000" y="237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0x4003f4</a:t>
            </a:r>
            <a:endParaRPr lang="en-GB" sz="1800"/>
          </a:p>
        </p:txBody>
      </p:sp>
      <p:sp>
        <p:nvSpPr>
          <p:cNvPr id="72732" name="Text Box 1060"/>
          <p:cNvSpPr txBox="1">
            <a:spLocks noChangeArrowheads="1"/>
          </p:cNvSpPr>
          <p:nvPr/>
        </p:nvSpPr>
        <p:spPr bwMode="auto">
          <a:xfrm>
            <a:off x="6629400" y="1600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0x4003fc</a:t>
            </a:r>
            <a:endParaRPr lang="en-GB" sz="1800"/>
          </a:p>
        </p:txBody>
      </p:sp>
      <p:sp>
        <p:nvSpPr>
          <p:cNvPr id="72733" name="Text Box 1061"/>
          <p:cNvSpPr txBox="1">
            <a:spLocks noChangeArrowheads="1"/>
          </p:cNvSpPr>
          <p:nvPr/>
        </p:nvSpPr>
        <p:spPr bwMode="auto">
          <a:xfrm>
            <a:off x="6629400" y="1981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0x4003f8</a:t>
            </a:r>
            <a:endParaRPr lang="en-GB" sz="1800"/>
          </a:p>
        </p:txBody>
      </p:sp>
      <p:sp>
        <p:nvSpPr>
          <p:cNvPr id="72734" name="Text Box 1062"/>
          <p:cNvSpPr txBox="1">
            <a:spLocks noChangeArrowheads="1"/>
          </p:cNvSpPr>
          <p:nvPr/>
        </p:nvSpPr>
        <p:spPr bwMode="auto">
          <a:xfrm>
            <a:off x="6629400" y="2362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0x4003f4</a:t>
            </a:r>
            <a:endParaRPr lang="en-GB" sz="1800"/>
          </a:p>
        </p:txBody>
      </p:sp>
      <p:sp>
        <p:nvSpPr>
          <p:cNvPr id="72735" name="Text Box 1063"/>
          <p:cNvSpPr txBox="1">
            <a:spLocks noChangeArrowheads="1"/>
          </p:cNvSpPr>
          <p:nvPr/>
        </p:nvSpPr>
        <p:spPr bwMode="auto">
          <a:xfrm>
            <a:off x="1219200" y="3622675"/>
            <a:ext cx="12192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-3706</a:t>
            </a:r>
            <a:endParaRPr lang="en-GB" sz="1800"/>
          </a:p>
        </p:txBody>
      </p:sp>
      <p:sp>
        <p:nvSpPr>
          <p:cNvPr id="72736" name="Text Box 1064"/>
          <p:cNvSpPr txBox="1">
            <a:spLocks noChangeArrowheads="1"/>
          </p:cNvSpPr>
          <p:nvPr/>
        </p:nvSpPr>
        <p:spPr bwMode="auto">
          <a:xfrm>
            <a:off x="685800" y="3624263"/>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$4</a:t>
            </a:r>
            <a:endParaRPr lang="en-GB" sz="1800"/>
          </a:p>
        </p:txBody>
      </p:sp>
      <p:sp>
        <p:nvSpPr>
          <p:cNvPr id="72737" name="Text Box 1065"/>
          <p:cNvSpPr txBox="1">
            <a:spLocks noChangeArrowheads="1"/>
          </p:cNvSpPr>
          <p:nvPr/>
        </p:nvSpPr>
        <p:spPr bwMode="auto">
          <a:xfrm>
            <a:off x="1219200" y="4005263"/>
            <a:ext cx="1219200" cy="382587"/>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0x4003f8</a:t>
            </a:r>
            <a:endParaRPr lang="en-GB" sz="1800"/>
          </a:p>
        </p:txBody>
      </p:sp>
      <p:sp>
        <p:nvSpPr>
          <p:cNvPr id="72738" name="Text Box 1066"/>
          <p:cNvSpPr txBox="1">
            <a:spLocks noChangeArrowheads="1"/>
          </p:cNvSpPr>
          <p:nvPr/>
        </p:nvSpPr>
        <p:spPr bwMode="auto">
          <a:xfrm>
            <a:off x="685800" y="400685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$29</a:t>
            </a:r>
            <a:endParaRPr lang="en-GB" sz="1800"/>
          </a:p>
        </p:txBody>
      </p:sp>
      <p:sp>
        <p:nvSpPr>
          <p:cNvPr id="72739" name="Text Box 1067"/>
          <p:cNvSpPr txBox="1">
            <a:spLocks noChangeArrowheads="1"/>
          </p:cNvSpPr>
          <p:nvPr/>
        </p:nvSpPr>
        <p:spPr bwMode="auto">
          <a:xfrm>
            <a:off x="3276600" y="3625850"/>
            <a:ext cx="1219200" cy="382588"/>
          </a:xfrm>
          <a:prstGeom prst="rect">
            <a:avLst/>
          </a:prstGeom>
          <a:solidFill>
            <a:schemeClr val="bg1"/>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-3706</a:t>
            </a:r>
            <a:endParaRPr lang="en-GB" sz="1800"/>
          </a:p>
        </p:txBody>
      </p:sp>
      <p:sp>
        <p:nvSpPr>
          <p:cNvPr id="72740" name="Text Box 1069"/>
          <p:cNvSpPr txBox="1">
            <a:spLocks noChangeArrowheads="1"/>
          </p:cNvSpPr>
          <p:nvPr/>
        </p:nvSpPr>
        <p:spPr bwMode="auto">
          <a:xfrm>
            <a:off x="3276600" y="4008438"/>
            <a:ext cx="1219200" cy="382587"/>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0x4003f4</a:t>
            </a:r>
            <a:endParaRPr lang="en-GB" sz="1800"/>
          </a:p>
        </p:txBody>
      </p:sp>
      <p:sp>
        <p:nvSpPr>
          <p:cNvPr id="72741" name="Text Box 1071"/>
          <p:cNvSpPr txBox="1">
            <a:spLocks noChangeArrowheads="1"/>
          </p:cNvSpPr>
          <p:nvPr/>
        </p:nvSpPr>
        <p:spPr bwMode="auto">
          <a:xfrm>
            <a:off x="5334000" y="3625850"/>
            <a:ext cx="1219200" cy="382588"/>
          </a:xfrm>
          <a:prstGeom prst="rect">
            <a:avLst/>
          </a:prstGeom>
          <a:solidFill>
            <a:schemeClr val="bg1"/>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-3706</a:t>
            </a:r>
            <a:endParaRPr lang="en-GB" sz="1800"/>
          </a:p>
        </p:txBody>
      </p:sp>
      <p:sp>
        <p:nvSpPr>
          <p:cNvPr id="72742" name="Text Box 1073"/>
          <p:cNvSpPr txBox="1">
            <a:spLocks noChangeArrowheads="1"/>
          </p:cNvSpPr>
          <p:nvPr/>
        </p:nvSpPr>
        <p:spPr bwMode="auto">
          <a:xfrm>
            <a:off x="5334000" y="4008438"/>
            <a:ext cx="1219200" cy="382587"/>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0x4003f8</a:t>
            </a:r>
            <a:endParaRPr lang="en-GB" sz="1800"/>
          </a:p>
        </p:txBody>
      </p:sp>
      <p:sp>
        <p:nvSpPr>
          <p:cNvPr id="72743" name="Text Box 1075"/>
          <p:cNvSpPr txBox="1">
            <a:spLocks noChangeArrowheads="1"/>
          </p:cNvSpPr>
          <p:nvPr/>
        </p:nvSpPr>
        <p:spPr bwMode="auto">
          <a:xfrm>
            <a:off x="7391400" y="3625850"/>
            <a:ext cx="1219200" cy="382588"/>
          </a:xfrm>
          <a:prstGeom prst="rect">
            <a:avLst/>
          </a:prstGeom>
          <a:solidFill>
            <a:schemeClr val="bg1"/>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-3706</a:t>
            </a:r>
            <a:endParaRPr lang="en-GB" sz="1800"/>
          </a:p>
        </p:txBody>
      </p:sp>
      <p:sp>
        <p:nvSpPr>
          <p:cNvPr id="72744" name="Text Box 1077"/>
          <p:cNvSpPr txBox="1">
            <a:spLocks noChangeArrowheads="1"/>
          </p:cNvSpPr>
          <p:nvPr/>
        </p:nvSpPr>
        <p:spPr bwMode="auto">
          <a:xfrm>
            <a:off x="7391400" y="4008438"/>
            <a:ext cx="1219200" cy="382587"/>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0x4003fc</a:t>
            </a:r>
            <a:endParaRPr lang="en-GB" sz="1800"/>
          </a:p>
        </p:txBody>
      </p:sp>
      <p:sp>
        <p:nvSpPr>
          <p:cNvPr id="72745" name="Text Box 1079"/>
          <p:cNvSpPr txBox="1">
            <a:spLocks noChangeArrowheads="1"/>
          </p:cNvSpPr>
          <p:nvPr/>
        </p:nvSpPr>
        <p:spPr bwMode="auto">
          <a:xfrm>
            <a:off x="2743200" y="362585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$4</a:t>
            </a:r>
            <a:endParaRPr lang="en-GB" sz="1800"/>
          </a:p>
        </p:txBody>
      </p:sp>
      <p:sp>
        <p:nvSpPr>
          <p:cNvPr id="72746" name="Text Box 1080"/>
          <p:cNvSpPr txBox="1">
            <a:spLocks noChangeArrowheads="1"/>
          </p:cNvSpPr>
          <p:nvPr/>
        </p:nvSpPr>
        <p:spPr bwMode="auto">
          <a:xfrm>
            <a:off x="2743200" y="400843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$29</a:t>
            </a:r>
            <a:endParaRPr lang="en-GB" sz="1800"/>
          </a:p>
        </p:txBody>
      </p:sp>
      <p:sp>
        <p:nvSpPr>
          <p:cNvPr id="72747" name="Text Box 1081"/>
          <p:cNvSpPr txBox="1">
            <a:spLocks noChangeArrowheads="1"/>
          </p:cNvSpPr>
          <p:nvPr/>
        </p:nvSpPr>
        <p:spPr bwMode="auto">
          <a:xfrm>
            <a:off x="4800600" y="362585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$4</a:t>
            </a:r>
            <a:endParaRPr lang="en-GB" sz="1800"/>
          </a:p>
        </p:txBody>
      </p:sp>
      <p:sp>
        <p:nvSpPr>
          <p:cNvPr id="72748" name="Text Box 1082"/>
          <p:cNvSpPr txBox="1">
            <a:spLocks noChangeArrowheads="1"/>
          </p:cNvSpPr>
          <p:nvPr/>
        </p:nvSpPr>
        <p:spPr bwMode="auto">
          <a:xfrm>
            <a:off x="4800600" y="400843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$29</a:t>
            </a:r>
            <a:endParaRPr lang="en-GB" sz="1800"/>
          </a:p>
        </p:txBody>
      </p:sp>
      <p:sp>
        <p:nvSpPr>
          <p:cNvPr id="72749" name="Text Box 1083"/>
          <p:cNvSpPr txBox="1">
            <a:spLocks noChangeArrowheads="1"/>
          </p:cNvSpPr>
          <p:nvPr/>
        </p:nvSpPr>
        <p:spPr bwMode="auto">
          <a:xfrm>
            <a:off x="6858000" y="363855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$4</a:t>
            </a:r>
            <a:endParaRPr lang="en-GB" sz="1800"/>
          </a:p>
        </p:txBody>
      </p:sp>
      <p:sp>
        <p:nvSpPr>
          <p:cNvPr id="72750" name="Text Box 1084"/>
          <p:cNvSpPr txBox="1">
            <a:spLocks noChangeArrowheads="1"/>
          </p:cNvSpPr>
          <p:nvPr/>
        </p:nvSpPr>
        <p:spPr bwMode="auto">
          <a:xfrm>
            <a:off x="6858000" y="402113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$29</a:t>
            </a:r>
            <a:endParaRPr lang="en-GB" sz="1800"/>
          </a:p>
        </p:txBody>
      </p:sp>
      <p:sp>
        <p:nvSpPr>
          <p:cNvPr id="72751" name="Text Box 1085"/>
          <p:cNvSpPr txBox="1">
            <a:spLocks noChangeArrowheads="1"/>
          </p:cNvSpPr>
          <p:nvPr/>
        </p:nvSpPr>
        <p:spPr bwMode="auto">
          <a:xfrm>
            <a:off x="1219200" y="3276600"/>
            <a:ext cx="1219200" cy="382588"/>
          </a:xfrm>
          <a:prstGeom prst="rect">
            <a:avLst/>
          </a:prstGeom>
          <a:solidFill>
            <a:schemeClr val="bg1"/>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a:t>
            </a:r>
            <a:endParaRPr lang="en-GB" sz="1800"/>
          </a:p>
        </p:txBody>
      </p:sp>
      <p:sp>
        <p:nvSpPr>
          <p:cNvPr id="72752" name="Text Box 1086"/>
          <p:cNvSpPr txBox="1">
            <a:spLocks noChangeArrowheads="1"/>
          </p:cNvSpPr>
          <p:nvPr/>
        </p:nvSpPr>
        <p:spPr bwMode="auto">
          <a:xfrm>
            <a:off x="685800" y="32781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$2</a:t>
            </a:r>
            <a:endParaRPr lang="en-GB" sz="1800"/>
          </a:p>
        </p:txBody>
      </p:sp>
      <p:sp>
        <p:nvSpPr>
          <p:cNvPr id="72753" name="Text Box 1087"/>
          <p:cNvSpPr txBox="1">
            <a:spLocks noChangeArrowheads="1"/>
          </p:cNvSpPr>
          <p:nvPr/>
        </p:nvSpPr>
        <p:spPr bwMode="auto">
          <a:xfrm>
            <a:off x="3276600" y="3279775"/>
            <a:ext cx="1219200" cy="382588"/>
          </a:xfrm>
          <a:prstGeom prst="rect">
            <a:avLst/>
          </a:prstGeom>
          <a:solidFill>
            <a:schemeClr val="bg1"/>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a:t>
            </a:r>
            <a:endParaRPr lang="en-GB" sz="1800"/>
          </a:p>
        </p:txBody>
      </p:sp>
      <p:sp>
        <p:nvSpPr>
          <p:cNvPr id="72754" name="Text Box 1088"/>
          <p:cNvSpPr txBox="1">
            <a:spLocks noChangeArrowheads="1"/>
          </p:cNvSpPr>
          <p:nvPr/>
        </p:nvSpPr>
        <p:spPr bwMode="auto">
          <a:xfrm>
            <a:off x="5334000" y="3279775"/>
            <a:ext cx="12192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-3706</a:t>
            </a:r>
            <a:endParaRPr lang="en-GB" sz="1800"/>
          </a:p>
        </p:txBody>
      </p:sp>
      <p:sp>
        <p:nvSpPr>
          <p:cNvPr id="72755" name="Text Box 1089"/>
          <p:cNvSpPr txBox="1">
            <a:spLocks noChangeArrowheads="1"/>
          </p:cNvSpPr>
          <p:nvPr/>
        </p:nvSpPr>
        <p:spPr bwMode="auto">
          <a:xfrm>
            <a:off x="7391400" y="3279775"/>
            <a:ext cx="12192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-33</a:t>
            </a:r>
            <a:endParaRPr lang="en-GB" sz="1800"/>
          </a:p>
        </p:txBody>
      </p:sp>
      <p:sp>
        <p:nvSpPr>
          <p:cNvPr id="72756" name="Text Box 1090"/>
          <p:cNvSpPr txBox="1">
            <a:spLocks noChangeArrowheads="1"/>
          </p:cNvSpPr>
          <p:nvPr/>
        </p:nvSpPr>
        <p:spPr bwMode="auto">
          <a:xfrm>
            <a:off x="2743200" y="3279775"/>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$2</a:t>
            </a:r>
            <a:endParaRPr lang="en-GB" sz="1800"/>
          </a:p>
        </p:txBody>
      </p:sp>
      <p:sp>
        <p:nvSpPr>
          <p:cNvPr id="72757" name="Text Box 1091"/>
          <p:cNvSpPr txBox="1">
            <a:spLocks noChangeArrowheads="1"/>
          </p:cNvSpPr>
          <p:nvPr/>
        </p:nvSpPr>
        <p:spPr bwMode="auto">
          <a:xfrm>
            <a:off x="4800600" y="3279775"/>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$2</a:t>
            </a:r>
            <a:endParaRPr lang="en-GB" sz="1800"/>
          </a:p>
        </p:txBody>
      </p:sp>
      <p:sp>
        <p:nvSpPr>
          <p:cNvPr id="72758" name="Text Box 1092"/>
          <p:cNvSpPr txBox="1">
            <a:spLocks noChangeArrowheads="1"/>
          </p:cNvSpPr>
          <p:nvPr/>
        </p:nvSpPr>
        <p:spPr bwMode="auto">
          <a:xfrm>
            <a:off x="6858000" y="3292475"/>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$2</a:t>
            </a:r>
            <a:endParaRPr lang="en-GB" sz="180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2359AAA6-2229-8246-B7A5-72BF7ABEDC41}" type="slidenum">
              <a:rPr lang="el-GR"/>
              <a:pPr eaLnBrk="1" hangingPunct="1"/>
              <a:t>26</a:t>
            </a:fld>
            <a:endParaRPr lang="en-US"/>
          </a:p>
        </p:txBody>
      </p:sp>
      <p:sp>
        <p:nvSpPr>
          <p:cNvPr id="74755" name="Rectangle 2"/>
          <p:cNvSpPr>
            <a:spLocks noGrp="1" noChangeArrowheads="1"/>
          </p:cNvSpPr>
          <p:nvPr>
            <p:ph type="title"/>
          </p:nvPr>
        </p:nvSpPr>
        <p:spPr/>
        <p:txBody>
          <a:bodyPr/>
          <a:lstStyle/>
          <a:p>
            <a:pPr eaLnBrk="1" hangingPunct="1"/>
            <a:r>
              <a:rPr lang="el-GR" sz="4000">
                <a:latin typeface="Times New Roman" charset="0"/>
              </a:rPr>
              <a:t>Συμβάσεις Χρήσης </a:t>
            </a:r>
            <a:r>
              <a:rPr lang="el-GR">
                <a:solidFill>
                  <a:srgbClr val="000000"/>
                </a:solidFill>
                <a:latin typeface="Times New Roman" charset="0"/>
              </a:rPr>
              <a:t>Καταχωρητών</a:t>
            </a:r>
            <a:endParaRPr lang="en-GB">
              <a:solidFill>
                <a:srgbClr val="000000"/>
              </a:solidFill>
              <a:latin typeface="Times New Roman" charset="0"/>
            </a:endParaRPr>
          </a:p>
        </p:txBody>
      </p:sp>
      <p:sp>
        <p:nvSpPr>
          <p:cNvPr id="74756" name="Rectangle 3"/>
          <p:cNvSpPr>
            <a:spLocks noGrp="1" noChangeArrowheads="1"/>
          </p:cNvSpPr>
          <p:nvPr>
            <p:ph type="body" idx="1"/>
          </p:nvPr>
        </p:nvSpPr>
        <p:spPr>
          <a:xfrm>
            <a:off x="685800" y="1447800"/>
            <a:ext cx="8001000" cy="4800600"/>
          </a:xfrm>
        </p:spPr>
        <p:txBody>
          <a:bodyPr/>
          <a:lstStyle/>
          <a:p>
            <a:pPr algn="just" eaLnBrk="1" hangingPunct="1"/>
            <a:r>
              <a:rPr lang="el-GR" sz="2200">
                <a:latin typeface="Times New Roman" charset="0"/>
              </a:rPr>
              <a:t>Οι καταχωρητές </a:t>
            </a:r>
            <a:r>
              <a:rPr lang="en-US" sz="2200">
                <a:solidFill>
                  <a:srgbClr val="000000"/>
                </a:solidFill>
                <a:latin typeface="Times New Roman" charset="0"/>
                <a:cs typeface="Times New Roman" charset="0"/>
              </a:rPr>
              <a:t>$t0..$t</a:t>
            </a:r>
            <a:r>
              <a:rPr lang="el-GR" sz="2200">
                <a:solidFill>
                  <a:srgbClr val="000000"/>
                </a:solidFill>
                <a:latin typeface="Times New Roman" charset="0"/>
              </a:rPr>
              <a:t>9 ονομάζονται «προσωρινοί» </a:t>
            </a:r>
            <a:r>
              <a:rPr lang="en-US" sz="2200">
                <a:solidFill>
                  <a:srgbClr val="000000"/>
                </a:solidFill>
                <a:latin typeface="Times New Roman" charset="0"/>
              </a:rPr>
              <a:t>(temporary) </a:t>
            </a:r>
            <a:r>
              <a:rPr lang="el-GR" sz="2200">
                <a:solidFill>
                  <a:srgbClr val="000000"/>
                </a:solidFill>
                <a:latin typeface="Times New Roman" charset="0"/>
              </a:rPr>
              <a:t>και </a:t>
            </a:r>
            <a:r>
              <a:rPr lang="el-GR" sz="2200">
                <a:latin typeface="Times New Roman" charset="0"/>
              </a:rPr>
              <a:t>ενδύκνειται για την αποθήκευση προσωρινών τιμών οι οποίες δεν απαιτείται να διατηρηθούν και μετά από μια κλήση </a:t>
            </a:r>
            <a:r>
              <a:rPr lang="el-GR" sz="2200">
                <a:solidFill>
                  <a:srgbClr val="000000"/>
                </a:solidFill>
                <a:latin typeface="Times New Roman" charset="0"/>
              </a:rPr>
              <a:t>διαδικασίας ή συνάρτησης</a:t>
            </a:r>
            <a:r>
              <a:rPr lang="el-GR" sz="2200">
                <a:latin typeface="Times New Roman" charset="0"/>
              </a:rPr>
              <a:t>. </a:t>
            </a:r>
            <a:r>
              <a:rPr lang="el-GR" sz="2200">
                <a:solidFill>
                  <a:srgbClr val="000000"/>
                </a:solidFill>
                <a:latin typeface="Times New Roman" charset="0"/>
              </a:rPr>
              <a:t>Εάν η διαδικασία που καλείται χρησιμοποιήσει αυτούς τους καταχωρητές, οι παλαιές τους τιμές χάνονται. </a:t>
            </a:r>
          </a:p>
          <a:p>
            <a:pPr algn="just" eaLnBrk="1" hangingPunct="1"/>
            <a:r>
              <a:rPr lang="el-GR" sz="2200">
                <a:latin typeface="Times New Roman" charset="0"/>
              </a:rPr>
              <a:t>Οι καταχωρητές </a:t>
            </a:r>
            <a:r>
              <a:rPr lang="en-US" sz="2200">
                <a:solidFill>
                  <a:srgbClr val="000000"/>
                </a:solidFill>
                <a:latin typeface="Times New Roman" charset="0"/>
                <a:cs typeface="Times New Roman" charset="0"/>
              </a:rPr>
              <a:t>$</a:t>
            </a:r>
            <a:r>
              <a:rPr lang="en-US" sz="2200">
                <a:solidFill>
                  <a:srgbClr val="000000"/>
                </a:solidFill>
                <a:latin typeface="Times New Roman" charset="0"/>
              </a:rPr>
              <a:t>s</a:t>
            </a:r>
            <a:r>
              <a:rPr lang="en-US" sz="2200">
                <a:solidFill>
                  <a:srgbClr val="000000"/>
                </a:solidFill>
                <a:latin typeface="Times New Roman" charset="0"/>
                <a:cs typeface="Times New Roman" charset="0"/>
              </a:rPr>
              <a:t>0..$s</a:t>
            </a:r>
            <a:r>
              <a:rPr lang="en-US" sz="2200">
                <a:solidFill>
                  <a:srgbClr val="000000"/>
                </a:solidFill>
                <a:latin typeface="Times New Roman" charset="0"/>
              </a:rPr>
              <a:t>7</a:t>
            </a:r>
            <a:r>
              <a:rPr lang="el-GR" sz="2200">
                <a:solidFill>
                  <a:srgbClr val="000000"/>
                </a:solidFill>
                <a:latin typeface="Times New Roman" charset="0"/>
              </a:rPr>
              <a:t> ονομάζονται </a:t>
            </a:r>
            <a:r>
              <a:rPr lang="en-US" sz="2200">
                <a:solidFill>
                  <a:srgbClr val="000000"/>
                </a:solidFill>
                <a:latin typeface="Times New Roman" charset="0"/>
              </a:rPr>
              <a:t>saved </a:t>
            </a:r>
            <a:r>
              <a:rPr lang="el-GR" sz="2200">
                <a:solidFill>
                  <a:srgbClr val="000000"/>
                </a:solidFill>
                <a:latin typeface="Times New Roman" charset="0"/>
              </a:rPr>
              <a:t>και </a:t>
            </a:r>
            <a:r>
              <a:rPr lang="el-GR" sz="2200">
                <a:latin typeface="Times New Roman" charset="0"/>
              </a:rPr>
              <a:t>ενδείκνυται να χρησιμοποιούνται για αποθήκευση τιμών που διατηρούνται για περισσότερο χρόνο και μπορούν να διατηρούν την τιμή τους και μετά από </a:t>
            </a:r>
            <a:r>
              <a:rPr lang="el-GR" sz="2200">
                <a:solidFill>
                  <a:srgbClr val="000000"/>
                </a:solidFill>
                <a:latin typeface="Times New Roman" charset="0"/>
              </a:rPr>
              <a:t>μία κλήση διαδικασίας ή συνάρτησης.</a:t>
            </a:r>
          </a:p>
          <a:p>
            <a:pPr algn="just" eaLnBrk="1" hangingPunct="1"/>
            <a:r>
              <a:rPr lang="el-GR" sz="2200">
                <a:latin typeface="Times New Roman" charset="0"/>
              </a:rPr>
              <a:t>Οι καταχωρητές </a:t>
            </a:r>
            <a:r>
              <a:rPr lang="en-US" sz="2200">
                <a:solidFill>
                  <a:srgbClr val="000000"/>
                </a:solidFill>
                <a:latin typeface="Times New Roman" charset="0"/>
                <a:cs typeface="Times New Roman" charset="0"/>
              </a:rPr>
              <a:t>$t0..$t</a:t>
            </a:r>
            <a:r>
              <a:rPr lang="el-GR" sz="2200">
                <a:solidFill>
                  <a:srgbClr val="000000"/>
                </a:solidFill>
                <a:latin typeface="Times New Roman" charset="0"/>
              </a:rPr>
              <a:t>9 είναι τύπου «</a:t>
            </a:r>
            <a:r>
              <a:rPr lang="en-US" sz="2200">
                <a:solidFill>
                  <a:srgbClr val="000000"/>
                </a:solidFill>
                <a:latin typeface="Times New Roman" charset="0"/>
              </a:rPr>
              <a:t>caller-save</a:t>
            </a:r>
            <a:r>
              <a:rPr lang="el-GR" sz="2200">
                <a:solidFill>
                  <a:srgbClr val="000000"/>
                </a:solidFill>
                <a:latin typeface="Times New Roman" charset="0"/>
              </a:rPr>
              <a:t>»</a:t>
            </a:r>
            <a:r>
              <a:rPr lang="en-US" sz="2200">
                <a:solidFill>
                  <a:srgbClr val="000000"/>
                </a:solidFill>
                <a:latin typeface="Times New Roman" charset="0"/>
              </a:rPr>
              <a:t>, </a:t>
            </a:r>
            <a:r>
              <a:rPr lang="el-GR" sz="2200">
                <a:solidFill>
                  <a:srgbClr val="000000"/>
                </a:solidFill>
                <a:latin typeface="Times New Roman" charset="0"/>
              </a:rPr>
              <a:t>ενώ οι </a:t>
            </a:r>
            <a:r>
              <a:rPr lang="en-US" sz="2200">
                <a:solidFill>
                  <a:srgbClr val="000000"/>
                </a:solidFill>
                <a:latin typeface="Times New Roman" charset="0"/>
                <a:cs typeface="Times New Roman" charset="0"/>
              </a:rPr>
              <a:t>$</a:t>
            </a:r>
            <a:r>
              <a:rPr lang="en-US" sz="2200">
                <a:solidFill>
                  <a:srgbClr val="000000"/>
                </a:solidFill>
                <a:latin typeface="Times New Roman" charset="0"/>
              </a:rPr>
              <a:t>s</a:t>
            </a:r>
            <a:r>
              <a:rPr lang="en-US" sz="2200">
                <a:solidFill>
                  <a:srgbClr val="000000"/>
                </a:solidFill>
                <a:latin typeface="Times New Roman" charset="0"/>
                <a:cs typeface="Times New Roman" charset="0"/>
              </a:rPr>
              <a:t>0..$s</a:t>
            </a:r>
            <a:r>
              <a:rPr lang="en-US" sz="2200">
                <a:solidFill>
                  <a:srgbClr val="000000"/>
                </a:solidFill>
                <a:latin typeface="Times New Roman" charset="0"/>
              </a:rPr>
              <a:t>7</a:t>
            </a:r>
            <a:r>
              <a:rPr lang="el-GR" sz="2200">
                <a:solidFill>
                  <a:srgbClr val="000000"/>
                </a:solidFill>
                <a:latin typeface="Times New Roman" charset="0"/>
              </a:rPr>
              <a:t> είναι τύπου «</a:t>
            </a:r>
            <a:r>
              <a:rPr lang="en-US" sz="2200">
                <a:solidFill>
                  <a:srgbClr val="000000"/>
                </a:solidFill>
                <a:latin typeface="Times New Roman" charset="0"/>
              </a:rPr>
              <a:t>callee-save</a:t>
            </a:r>
            <a:r>
              <a:rPr lang="el-GR" sz="2200">
                <a:solidFill>
                  <a:srgbClr val="000000"/>
                </a:solidFill>
                <a:latin typeface="Times New Roman" charset="0"/>
              </a:rPr>
              <a:t>».</a:t>
            </a:r>
            <a:endParaRPr lang="en-GB" sz="2200">
              <a:solidFill>
                <a:srgbClr val="000000"/>
              </a:solidFill>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37821AE7-AF51-5546-AB1A-F62692BF9551}" type="slidenum">
              <a:rPr lang="el-GR"/>
              <a:pPr eaLnBrk="1" hangingPunct="1"/>
              <a:t>27</a:t>
            </a:fld>
            <a:endParaRPr lang="en-US"/>
          </a:p>
        </p:txBody>
      </p:sp>
      <p:sp>
        <p:nvSpPr>
          <p:cNvPr id="76803" name="Rectangle 2"/>
          <p:cNvSpPr>
            <a:spLocks noGrp="1" noChangeArrowheads="1"/>
          </p:cNvSpPr>
          <p:nvPr>
            <p:ph type="title"/>
          </p:nvPr>
        </p:nvSpPr>
        <p:spPr/>
        <p:txBody>
          <a:bodyPr/>
          <a:lstStyle/>
          <a:p>
            <a:pPr eaLnBrk="1" hangingPunct="1"/>
            <a:r>
              <a:rPr lang="el-GR" sz="4000">
                <a:latin typeface="Times New Roman" charset="0"/>
              </a:rPr>
              <a:t>Συμβάσεις Κλήσης Υπορουτινών</a:t>
            </a:r>
            <a:endParaRPr lang="en-GB" sz="4000">
              <a:latin typeface="Times New Roman" charset="0"/>
            </a:endParaRPr>
          </a:p>
        </p:txBody>
      </p:sp>
      <p:sp>
        <p:nvSpPr>
          <p:cNvPr id="76804" name="Rectangle 3"/>
          <p:cNvSpPr>
            <a:spLocks noGrp="1" noChangeArrowheads="1"/>
          </p:cNvSpPr>
          <p:nvPr>
            <p:ph type="body" idx="1"/>
          </p:nvPr>
        </p:nvSpPr>
        <p:spPr/>
        <p:txBody>
          <a:bodyPr/>
          <a:lstStyle/>
          <a:p>
            <a:pPr eaLnBrk="1" hangingPunct="1"/>
            <a:r>
              <a:rPr lang="el-GR">
                <a:latin typeface="Times New Roman" charset="0"/>
              </a:rPr>
              <a:t>Παράμετροι συνάρτησης/υπορουτίνας</a:t>
            </a:r>
          </a:p>
          <a:p>
            <a:pPr lvl="1" eaLnBrk="1" hangingPunct="1"/>
            <a:r>
              <a:rPr lang="en-US">
                <a:latin typeface="Times New Roman" charset="0"/>
              </a:rPr>
              <a:t>Scalar </a:t>
            </a:r>
            <a:r>
              <a:rPr lang="el-GR">
                <a:latin typeface="Times New Roman" charset="0"/>
              </a:rPr>
              <a:t>τιμές (ακέραιοι, </a:t>
            </a:r>
            <a:r>
              <a:rPr lang="en-US">
                <a:latin typeface="Times New Roman" charset="0"/>
              </a:rPr>
              <a:t>bytes,</a:t>
            </a:r>
            <a:r>
              <a:rPr lang="el-GR">
                <a:latin typeface="Times New Roman" charset="0"/>
              </a:rPr>
              <a:t> χαρακτήρες) στους καταχωρητές </a:t>
            </a:r>
            <a:r>
              <a:rPr lang="en-US">
                <a:latin typeface="Times New Roman" charset="0"/>
              </a:rPr>
              <a:t>$a0-$a3.</a:t>
            </a:r>
          </a:p>
          <a:p>
            <a:pPr lvl="1" eaLnBrk="1" hangingPunct="1"/>
            <a:r>
              <a:rPr lang="el-GR">
                <a:latin typeface="Times New Roman" charset="0"/>
              </a:rPr>
              <a:t>Οι μή</a:t>
            </a:r>
            <a:r>
              <a:rPr lang="en-US">
                <a:latin typeface="Times New Roman" charset="0"/>
              </a:rPr>
              <a:t>-scalar</a:t>
            </a:r>
            <a:r>
              <a:rPr lang="el-GR">
                <a:latin typeface="Times New Roman" charset="0"/>
              </a:rPr>
              <a:t> τιμές (συμβολοσειρές, πίνακες, </a:t>
            </a:r>
            <a:r>
              <a:rPr lang="en-US">
                <a:latin typeface="Times New Roman" charset="0"/>
              </a:rPr>
              <a:t>structures, </a:t>
            </a:r>
            <a:r>
              <a:rPr lang="el-GR">
                <a:latin typeface="Times New Roman" charset="0"/>
              </a:rPr>
              <a:t>κ.λ.π), όπως και οι υπόλοιπες παράμετροι αν είναι πάνω από 4, περνιούνται στην στοίβα</a:t>
            </a:r>
          </a:p>
          <a:p>
            <a:pPr eaLnBrk="1" hangingPunct="1"/>
            <a:r>
              <a:rPr lang="el-GR">
                <a:latin typeface="Times New Roman" charset="0"/>
              </a:rPr>
              <a:t>Τιμή επιστροφής συνάρτησης:</a:t>
            </a:r>
          </a:p>
          <a:p>
            <a:pPr lvl="1" eaLnBrk="1" hangingPunct="1"/>
            <a:r>
              <a:rPr lang="el-GR">
                <a:latin typeface="Times New Roman" charset="0"/>
              </a:rPr>
              <a:t>Στους καταχωρητές $</a:t>
            </a:r>
            <a:r>
              <a:rPr lang="en-US">
                <a:latin typeface="Times New Roman" charset="0"/>
              </a:rPr>
              <a:t>v0, $v1 (</a:t>
            </a:r>
            <a:r>
              <a:rPr lang="el-GR">
                <a:latin typeface="Times New Roman" charset="0"/>
              </a:rPr>
              <a:t>οι γλώσσες προγραμματισμού συνήθως ορίζουν μόνο μία τιμή =&gt; $</a:t>
            </a:r>
            <a:r>
              <a:rPr lang="en-US">
                <a:latin typeface="Times New Roman" charset="0"/>
              </a:rPr>
              <a:t>v0)</a:t>
            </a:r>
            <a:endParaRPr lang="en-GB">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44A5935B-4D0D-8141-9248-2E2E2E57DA8D}" type="slidenum">
              <a:rPr lang="el-GR"/>
              <a:pPr eaLnBrk="1" hangingPunct="1"/>
              <a:t>28</a:t>
            </a:fld>
            <a:endParaRPr lang="en-US"/>
          </a:p>
        </p:txBody>
      </p:sp>
      <p:sp>
        <p:nvSpPr>
          <p:cNvPr id="77827" name="Rectangle 2"/>
          <p:cNvSpPr>
            <a:spLocks noGrp="1" noChangeArrowheads="1"/>
          </p:cNvSpPr>
          <p:nvPr>
            <p:ph type="title"/>
          </p:nvPr>
        </p:nvSpPr>
        <p:spPr>
          <a:xfrm>
            <a:off x="685800" y="609600"/>
            <a:ext cx="7772400" cy="609600"/>
          </a:xfrm>
        </p:spPr>
        <p:txBody>
          <a:bodyPr/>
          <a:lstStyle/>
          <a:p>
            <a:pPr eaLnBrk="1" hangingPunct="1"/>
            <a:r>
              <a:rPr lang="el-GR" sz="4000">
                <a:latin typeface="Times New Roman" charset="0"/>
              </a:rPr>
              <a:t>Συμβάσεις Κλήσης Υπορουτινών</a:t>
            </a:r>
            <a:r>
              <a:rPr lang="en-US" sz="4000">
                <a:latin typeface="Times New Roman" charset="0"/>
              </a:rPr>
              <a:t> #2</a:t>
            </a:r>
            <a:endParaRPr lang="en-GB" sz="4000">
              <a:latin typeface="Times New Roman" charset="0"/>
            </a:endParaRPr>
          </a:p>
        </p:txBody>
      </p:sp>
      <p:sp>
        <p:nvSpPr>
          <p:cNvPr id="77828" name="Rectangle 3"/>
          <p:cNvSpPr>
            <a:spLocks noGrp="1" noChangeArrowheads="1"/>
          </p:cNvSpPr>
          <p:nvPr>
            <p:ph type="body" idx="1"/>
          </p:nvPr>
        </p:nvSpPr>
        <p:spPr>
          <a:xfrm>
            <a:off x="685800" y="1295400"/>
            <a:ext cx="7772400" cy="4800600"/>
          </a:xfrm>
        </p:spPr>
        <p:txBody>
          <a:bodyPr/>
          <a:lstStyle/>
          <a:p>
            <a:pPr eaLnBrk="1" hangingPunct="1">
              <a:lnSpc>
                <a:spcPct val="90000"/>
              </a:lnSpc>
            </a:pPr>
            <a:r>
              <a:rPr lang="el-GR" sz="2000">
                <a:latin typeface="Times New Roman" charset="0"/>
              </a:rPr>
              <a:t>Οι συναρτήσεις πρέπει να διατηρήσουν αναλλοίωτες τις τιμές των καταχωρητών τύπου </a:t>
            </a:r>
            <a:r>
              <a:rPr lang="en-US" sz="2000">
                <a:latin typeface="Times New Roman" charset="0"/>
              </a:rPr>
              <a:t>callee-save</a:t>
            </a:r>
            <a:r>
              <a:rPr lang="el-GR" sz="2000">
                <a:latin typeface="Times New Roman" charset="0"/>
              </a:rPr>
              <a:t> ($</a:t>
            </a:r>
            <a:r>
              <a:rPr lang="en-US" sz="2000">
                <a:latin typeface="Times New Roman" charset="0"/>
              </a:rPr>
              <a:t>s0-$s7)</a:t>
            </a:r>
            <a:r>
              <a:rPr lang="el-GR" sz="2000">
                <a:latin typeface="Times New Roman" charset="0"/>
              </a:rPr>
              <a:t>.</a:t>
            </a:r>
          </a:p>
          <a:p>
            <a:pPr lvl="1" eaLnBrk="1" hangingPunct="1">
              <a:lnSpc>
                <a:spcPct val="90000"/>
              </a:lnSpc>
            </a:pPr>
            <a:r>
              <a:rPr lang="el-GR" sz="1800">
                <a:latin typeface="Times New Roman" charset="0"/>
              </a:rPr>
              <a:t>Εάν μεταβάλλουν κάποιους καταχωρητές τύπου </a:t>
            </a:r>
            <a:r>
              <a:rPr lang="en-US" sz="1800">
                <a:latin typeface="Times New Roman" charset="0"/>
              </a:rPr>
              <a:t>callee-save</a:t>
            </a:r>
            <a:r>
              <a:rPr lang="el-GR" sz="1800">
                <a:latin typeface="Times New Roman" charset="0"/>
              </a:rPr>
              <a:t>, αυτοί πρέπει να σωθούν στην στοίβα κατά την έναρξη της συνάρτησης (στον «πρόλογο»), και να επαναφερθούν πριν την επιστροφή (στον «επίλογο»)</a:t>
            </a:r>
            <a:r>
              <a:rPr lang="en-US" sz="1800">
                <a:latin typeface="Times New Roman" charset="0"/>
              </a:rPr>
              <a:t>, </a:t>
            </a:r>
            <a:r>
              <a:rPr lang="el-GR" sz="1800">
                <a:latin typeface="Times New Roman" charset="0"/>
              </a:rPr>
              <a:t>ώστε μετά την επιστροφή, οι καταχωρητές αυτοί να έχουν τις παλιές τιμές τους.</a:t>
            </a:r>
          </a:p>
          <a:p>
            <a:pPr eaLnBrk="1" hangingPunct="1">
              <a:lnSpc>
                <a:spcPct val="90000"/>
              </a:lnSpc>
            </a:pPr>
            <a:r>
              <a:rPr lang="el-GR" sz="2000">
                <a:latin typeface="Times New Roman" charset="0"/>
              </a:rPr>
              <a:t>Ακόμα, εάν μια συνάρτηση Α χρησιμοποιεί ένα καταχωρητή τύπου </a:t>
            </a:r>
            <a:r>
              <a:rPr lang="en-US" sz="2000">
                <a:latin typeface="Times New Roman" charset="0"/>
              </a:rPr>
              <a:t>caller-save </a:t>
            </a:r>
            <a:r>
              <a:rPr lang="el-GR" sz="2000">
                <a:latin typeface="Times New Roman" charset="0"/>
              </a:rPr>
              <a:t>για να διατηρήσει μια τιμή πέρα από μια κλήση υπορουτίνας Β, τότε πρέπει να τον σώσει στην στοίβα πρίν την κλήση της Β και να τον επαναφέρει πριν τον ξαναχρησιμοποιήσει.</a:t>
            </a:r>
          </a:p>
          <a:p>
            <a:pPr lvl="1" eaLnBrk="1" hangingPunct="1">
              <a:lnSpc>
                <a:spcPct val="90000"/>
              </a:lnSpc>
            </a:pPr>
            <a:r>
              <a:rPr lang="el-GR" sz="1800">
                <a:latin typeface="Times New Roman" charset="0"/>
              </a:rPr>
              <a:t>Αυτό γιατί η υπορουτίνα Β σύμφωνα με τις συμβάσεις χρήσης καταχωρητών του </a:t>
            </a:r>
            <a:r>
              <a:rPr lang="en-US" sz="1800">
                <a:latin typeface="Times New Roman" charset="0"/>
              </a:rPr>
              <a:t>MIPS, </a:t>
            </a:r>
            <a:r>
              <a:rPr lang="el-GR" sz="1800">
                <a:latin typeface="Times New Roman" charset="0"/>
              </a:rPr>
              <a:t>έχει δικαίωμα να πανωγράψει τους καταχωρητές τύπου </a:t>
            </a:r>
            <a:r>
              <a:rPr lang="en-US" sz="1800">
                <a:latin typeface="Times New Roman" charset="0"/>
              </a:rPr>
              <a:t>caller-save</a:t>
            </a:r>
            <a:r>
              <a:rPr lang="el-GR" sz="1800">
                <a:latin typeface="Times New Roman" charset="0"/>
              </a:rPr>
              <a:t>.</a:t>
            </a:r>
          </a:p>
          <a:p>
            <a:pPr eaLnBrk="1" hangingPunct="1">
              <a:lnSpc>
                <a:spcPct val="90000"/>
              </a:lnSpc>
            </a:pPr>
            <a:r>
              <a:rPr lang="el-GR" sz="2000">
                <a:latin typeface="Times New Roman" charset="0"/>
              </a:rPr>
              <a:t>Παρατήρηση: </a:t>
            </a:r>
            <a:r>
              <a:rPr lang="en-US" sz="2000">
                <a:latin typeface="Times New Roman" charset="0"/>
              </a:rPr>
              <a:t>caller-save </a:t>
            </a:r>
            <a:r>
              <a:rPr lang="el-GR" sz="2000">
                <a:latin typeface="Times New Roman" charset="0"/>
              </a:rPr>
              <a:t>καταχωρητές εκτός των </a:t>
            </a:r>
            <a:r>
              <a:rPr lang="en-US" sz="2000">
                <a:latin typeface="Times New Roman" charset="0"/>
              </a:rPr>
              <a:t>$t0-$t9 </a:t>
            </a:r>
            <a:r>
              <a:rPr lang="el-GR" sz="2000">
                <a:latin typeface="Times New Roman" charset="0"/>
              </a:rPr>
              <a:t>είναι </a:t>
            </a:r>
            <a:r>
              <a:rPr lang="el-GR" sz="2000" b="1" i="1">
                <a:latin typeface="Times New Roman" charset="0"/>
              </a:rPr>
              <a:t>και</a:t>
            </a:r>
            <a:r>
              <a:rPr lang="el-GR" sz="2000">
                <a:latin typeface="Times New Roman" charset="0"/>
              </a:rPr>
              <a:t> οι $</a:t>
            </a:r>
            <a:r>
              <a:rPr lang="en-US" sz="2000">
                <a:latin typeface="Times New Roman" charset="0"/>
              </a:rPr>
              <a:t>v0, $v1, </a:t>
            </a:r>
            <a:r>
              <a:rPr lang="el-GR" sz="2000">
                <a:latin typeface="Times New Roman" charset="0"/>
              </a:rPr>
              <a:t>$</a:t>
            </a:r>
            <a:r>
              <a:rPr lang="en-US" sz="2000">
                <a:latin typeface="Times New Roman" charset="0"/>
              </a:rPr>
              <a:t>a</a:t>
            </a:r>
            <a:r>
              <a:rPr lang="el-GR" sz="2000">
                <a:latin typeface="Times New Roman" charset="0"/>
              </a:rPr>
              <a:t>0-$</a:t>
            </a:r>
            <a:r>
              <a:rPr lang="en-US" sz="2000">
                <a:latin typeface="Times New Roman" charset="0"/>
              </a:rPr>
              <a:t>a</a:t>
            </a:r>
            <a:r>
              <a:rPr lang="el-GR" sz="2000">
                <a:latin typeface="Times New Roman" charset="0"/>
              </a:rPr>
              <a:t>3, </a:t>
            </a:r>
            <a:r>
              <a:rPr lang="en-US" sz="2000">
                <a:latin typeface="Times New Roman" charset="0"/>
              </a:rPr>
              <a:t>$ra (</a:t>
            </a:r>
            <a:r>
              <a:rPr lang="el-GR" sz="2000">
                <a:latin typeface="Times New Roman" charset="0"/>
              </a:rPr>
              <a:t>πανωγράφεται από την </a:t>
            </a:r>
            <a:r>
              <a:rPr lang="en-US" sz="2000">
                <a:latin typeface="Times New Roman" charset="0"/>
              </a:rPr>
              <a:t>jal</a:t>
            </a:r>
            <a:r>
              <a:rPr lang="el-GR" sz="2000">
                <a:latin typeface="Times New Roman" charset="0"/>
              </a:rPr>
              <a:t>)</a:t>
            </a:r>
            <a:r>
              <a:rPr lang="en-US" sz="2000">
                <a:latin typeface="Times New Roman" charset="0"/>
              </a:rPr>
              <a:t>, </a:t>
            </a:r>
            <a:endParaRPr lang="en-GB" sz="2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788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E88EA5F3-557D-564E-BE9D-5BD1A55802B4}" type="slidenum">
              <a:rPr lang="el-GR"/>
              <a:pPr eaLnBrk="1" hangingPunct="1"/>
              <a:t>29</a:t>
            </a:fld>
            <a:endParaRPr lang="en-US"/>
          </a:p>
        </p:txBody>
      </p:sp>
      <p:sp>
        <p:nvSpPr>
          <p:cNvPr id="78851" name="Rectangle 2"/>
          <p:cNvSpPr>
            <a:spLocks noGrp="1" noChangeArrowheads="1"/>
          </p:cNvSpPr>
          <p:nvPr>
            <p:ph type="title"/>
          </p:nvPr>
        </p:nvSpPr>
        <p:spPr>
          <a:xfrm>
            <a:off x="685800" y="457200"/>
            <a:ext cx="7772400" cy="533400"/>
          </a:xfrm>
        </p:spPr>
        <p:txBody>
          <a:bodyPr/>
          <a:lstStyle/>
          <a:p>
            <a:pPr eaLnBrk="1" hangingPunct="1"/>
            <a:r>
              <a:rPr lang="el-GR" sz="4000">
                <a:latin typeface="Times New Roman" charset="0"/>
              </a:rPr>
              <a:t>Διαδικασία Κλήσης Υπορουτίνας</a:t>
            </a:r>
            <a:endParaRPr lang="en-GB" sz="4000">
              <a:latin typeface="Times New Roman" charset="0"/>
            </a:endParaRPr>
          </a:p>
        </p:txBody>
      </p:sp>
      <p:sp>
        <p:nvSpPr>
          <p:cNvPr id="78852" name="Rectangle 3"/>
          <p:cNvSpPr>
            <a:spLocks noGrp="1" noChangeArrowheads="1"/>
          </p:cNvSpPr>
          <p:nvPr>
            <p:ph type="body" idx="1"/>
          </p:nvPr>
        </p:nvSpPr>
        <p:spPr>
          <a:xfrm>
            <a:off x="533400" y="1143000"/>
            <a:ext cx="8153400" cy="4953000"/>
          </a:xfrm>
        </p:spPr>
        <p:txBody>
          <a:bodyPr lIns="18000" rIns="18000"/>
          <a:lstStyle/>
          <a:p>
            <a:pPr eaLnBrk="1" hangingPunct="1"/>
            <a:r>
              <a:rPr lang="el-GR">
                <a:latin typeface="Times New Roman" charset="0"/>
              </a:rPr>
              <a:t>Η υπορουτίνα Α που καλεί (</a:t>
            </a:r>
            <a:r>
              <a:rPr lang="en-US">
                <a:latin typeface="Times New Roman" charset="0"/>
              </a:rPr>
              <a:t>caller</a:t>
            </a:r>
            <a:r>
              <a:rPr lang="el-GR">
                <a:latin typeface="Times New Roman" charset="0"/>
              </a:rPr>
              <a:t>):</a:t>
            </a:r>
          </a:p>
          <a:p>
            <a:pPr lvl="1" eaLnBrk="1" hangingPunct="1">
              <a:spcBef>
                <a:spcPct val="0"/>
              </a:spcBef>
            </a:pPr>
            <a:r>
              <a:rPr lang="el-GR" sz="2000">
                <a:latin typeface="Times New Roman" charset="0"/>
              </a:rPr>
              <a:t>Σώζει στην στοίβα όσους καταχωρητές «</a:t>
            </a:r>
            <a:r>
              <a:rPr lang="en-US" sz="2000">
                <a:latin typeface="Times New Roman" charset="0"/>
              </a:rPr>
              <a:t>caller-save</a:t>
            </a:r>
            <a:r>
              <a:rPr lang="el-GR" sz="2000">
                <a:latin typeface="Times New Roman" charset="0"/>
              </a:rPr>
              <a:t>» έχει χρησιμοποιήσει και χρειάζεται την τιμή τους μετά την κλήση</a:t>
            </a:r>
          </a:p>
          <a:p>
            <a:pPr lvl="1" eaLnBrk="1" hangingPunct="1">
              <a:spcBef>
                <a:spcPct val="0"/>
              </a:spcBef>
            </a:pPr>
            <a:r>
              <a:rPr lang="el-GR" sz="2000">
                <a:latin typeface="Times New Roman" charset="0"/>
              </a:rPr>
              <a:t>Περνάει τις παραμέτρους στους καταχωρητές </a:t>
            </a:r>
            <a:r>
              <a:rPr lang="en-US" sz="2000">
                <a:latin typeface="Times New Roman" charset="0"/>
              </a:rPr>
              <a:t>$a0-$a3 </a:t>
            </a:r>
            <a:r>
              <a:rPr lang="el-GR" sz="2000">
                <a:latin typeface="Times New Roman" charset="0"/>
              </a:rPr>
              <a:t>ή/και στην στοίβα (ανάλογα με το πλήθος και το είδος των παραμέτρων)</a:t>
            </a:r>
          </a:p>
          <a:p>
            <a:pPr lvl="1" eaLnBrk="1" hangingPunct="1">
              <a:spcBef>
                <a:spcPct val="0"/>
              </a:spcBef>
            </a:pPr>
            <a:r>
              <a:rPr lang="en-US" sz="2000">
                <a:latin typeface="Times New Roman" charset="0"/>
              </a:rPr>
              <a:t>Jal function</a:t>
            </a:r>
          </a:p>
          <a:p>
            <a:pPr lvl="1" eaLnBrk="1" hangingPunct="1">
              <a:spcBef>
                <a:spcPct val="0"/>
              </a:spcBef>
            </a:pPr>
            <a:r>
              <a:rPr lang="el-GR" sz="2000">
                <a:latin typeface="Times New Roman" charset="0"/>
              </a:rPr>
              <a:t>Επαναφέρει τους καταχωρητές «</a:t>
            </a:r>
            <a:r>
              <a:rPr lang="en-US" sz="2000">
                <a:latin typeface="Times New Roman" charset="0"/>
              </a:rPr>
              <a:t>caller-save</a:t>
            </a:r>
            <a:r>
              <a:rPr lang="el-GR" sz="2000">
                <a:latin typeface="Times New Roman" charset="0"/>
              </a:rPr>
              <a:t>» πού είχε σώσει</a:t>
            </a:r>
          </a:p>
          <a:p>
            <a:pPr eaLnBrk="1" hangingPunct="1">
              <a:spcBef>
                <a:spcPct val="10000"/>
              </a:spcBef>
            </a:pPr>
            <a:r>
              <a:rPr lang="el-GR">
                <a:latin typeface="Times New Roman" charset="0"/>
              </a:rPr>
              <a:t>Η υπορουτίνα Β που καλείται αποτελείται από τρία κομμάτια:</a:t>
            </a:r>
          </a:p>
          <a:p>
            <a:pPr lvl="1" eaLnBrk="1" hangingPunct="1">
              <a:spcBef>
                <a:spcPct val="0"/>
              </a:spcBef>
            </a:pPr>
            <a:r>
              <a:rPr lang="el-GR" sz="2000" b="1">
                <a:latin typeface="Times New Roman" charset="0"/>
              </a:rPr>
              <a:t>Πρόλογος:</a:t>
            </a:r>
            <a:r>
              <a:rPr lang="el-GR" sz="2000">
                <a:latin typeface="Times New Roman" charset="0"/>
              </a:rPr>
              <a:t> κομμάτι κώδικα που κάνει διαδικαστικούς υπολογισμούς.  Σώζει στην στοίβα όσους καταχωρητές «</a:t>
            </a:r>
            <a:r>
              <a:rPr lang="en-US" sz="2000">
                <a:latin typeface="Times New Roman" charset="0"/>
              </a:rPr>
              <a:t>callee-save</a:t>
            </a:r>
            <a:r>
              <a:rPr lang="el-GR" sz="2000">
                <a:latin typeface="Times New Roman" charset="0"/>
              </a:rPr>
              <a:t>» θα χρησιμοποιηθούν στην υπορουτίνα αυτή.</a:t>
            </a:r>
          </a:p>
          <a:p>
            <a:pPr lvl="1" eaLnBrk="1" hangingPunct="1">
              <a:spcBef>
                <a:spcPct val="0"/>
              </a:spcBef>
            </a:pPr>
            <a:r>
              <a:rPr lang="el-GR" sz="2000" b="1">
                <a:latin typeface="Times New Roman" charset="0"/>
              </a:rPr>
              <a:t>Κυρίως Σώμα:</a:t>
            </a:r>
            <a:r>
              <a:rPr lang="el-GR" sz="2000">
                <a:latin typeface="Times New Roman" charset="0"/>
              </a:rPr>
              <a:t> ο κώδικας της συνάρτησης/υπορουτίνας</a:t>
            </a:r>
          </a:p>
          <a:p>
            <a:pPr lvl="1" eaLnBrk="1" hangingPunct="1">
              <a:spcBef>
                <a:spcPct val="0"/>
              </a:spcBef>
            </a:pPr>
            <a:r>
              <a:rPr lang="el-GR" sz="2000" b="1">
                <a:latin typeface="Times New Roman" charset="0"/>
              </a:rPr>
              <a:t>Επίλογος: </a:t>
            </a:r>
            <a:r>
              <a:rPr lang="el-GR" sz="2000">
                <a:latin typeface="Times New Roman" charset="0"/>
              </a:rPr>
              <a:t>Επαναφέρει τους καταχωρητές «</a:t>
            </a:r>
            <a:r>
              <a:rPr lang="en-US" sz="2000">
                <a:latin typeface="Times New Roman" charset="0"/>
              </a:rPr>
              <a:t>callee-save</a:t>
            </a:r>
            <a:r>
              <a:rPr lang="el-GR" sz="2000">
                <a:latin typeface="Times New Roman" charset="0"/>
              </a:rPr>
              <a:t>» πού είχε σώσει</a:t>
            </a:r>
          </a:p>
          <a:p>
            <a:pPr lvl="1" eaLnBrk="1" hangingPunct="1">
              <a:spcBef>
                <a:spcPct val="0"/>
              </a:spcBef>
            </a:pPr>
            <a:r>
              <a:rPr lang="el-GR" sz="2000">
                <a:latin typeface="Times New Roman" charset="0"/>
              </a:rPr>
              <a:t>Ο καταχωρήτής </a:t>
            </a:r>
            <a:r>
              <a:rPr lang="en-US" sz="2000">
                <a:latin typeface="Times New Roman" charset="0"/>
              </a:rPr>
              <a:t>$ra </a:t>
            </a:r>
            <a:r>
              <a:rPr lang="el-GR" sz="2000">
                <a:latin typeface="Times New Roman" charset="0"/>
              </a:rPr>
              <a:t>είναι τύπου </a:t>
            </a:r>
            <a:r>
              <a:rPr lang="en-US" sz="2000">
                <a:latin typeface="Times New Roman" charset="0"/>
              </a:rPr>
              <a:t>caller-save</a:t>
            </a:r>
            <a:r>
              <a:rPr lang="el-GR" sz="2000">
                <a:latin typeface="Times New Roman" charset="0"/>
              </a:rPr>
              <a:t>, οπότε σώζεται στο πρόλογο και επαναφέρεται στον επίλογο μόνο αν η Β καλεί κάποια συνάρτηση</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9F3F7436-0316-CD49-AA87-2E5F633CB0DB}" type="slidenum">
              <a:rPr lang="el-GR"/>
              <a:pPr eaLnBrk="1" hangingPunct="1"/>
              <a:t>3</a:t>
            </a:fld>
            <a:endParaRPr lang="en-US"/>
          </a:p>
        </p:txBody>
      </p:sp>
      <p:sp>
        <p:nvSpPr>
          <p:cNvPr id="19459" name="Rectangle 2"/>
          <p:cNvSpPr>
            <a:spLocks noGrp="1" noChangeArrowheads="1"/>
          </p:cNvSpPr>
          <p:nvPr>
            <p:ph type="title"/>
          </p:nvPr>
        </p:nvSpPr>
        <p:spPr>
          <a:xfrm>
            <a:off x="609600" y="609600"/>
            <a:ext cx="7924800" cy="762000"/>
          </a:xfrm>
        </p:spPr>
        <p:txBody>
          <a:bodyPr/>
          <a:lstStyle/>
          <a:p>
            <a:pPr eaLnBrk="1" hangingPunct="1"/>
            <a:r>
              <a:rPr lang="el-GR">
                <a:latin typeface="Times New Roman" charset="0"/>
              </a:rPr>
              <a:t>Ψευδοεντολές: </a:t>
            </a:r>
            <a:r>
              <a:rPr lang="en-US">
                <a:latin typeface="Times New Roman" charset="0"/>
              </a:rPr>
              <a:t>move, li (load immediate)</a:t>
            </a:r>
            <a:endParaRPr lang="en-GB">
              <a:latin typeface="Times New Roman" charset="0"/>
            </a:endParaRPr>
          </a:p>
        </p:txBody>
      </p:sp>
      <p:sp>
        <p:nvSpPr>
          <p:cNvPr id="19460" name="Rectangle 3"/>
          <p:cNvSpPr>
            <a:spLocks noGrp="1" noChangeArrowheads="1"/>
          </p:cNvSpPr>
          <p:nvPr>
            <p:ph type="body" idx="1"/>
          </p:nvPr>
        </p:nvSpPr>
        <p:spPr/>
        <p:txBody>
          <a:bodyPr/>
          <a:lstStyle/>
          <a:p>
            <a:pPr eaLnBrk="1" hangingPunct="1">
              <a:lnSpc>
                <a:spcPct val="90000"/>
              </a:lnSpc>
            </a:pPr>
            <a:r>
              <a:rPr lang="en-US">
                <a:latin typeface="Times New Roman" charset="0"/>
              </a:rPr>
              <a:t>move rd, rs</a:t>
            </a:r>
            <a:r>
              <a:rPr lang="el-GR">
                <a:latin typeface="Times New Roman" charset="0"/>
              </a:rPr>
              <a:t>		</a:t>
            </a:r>
            <a:r>
              <a:rPr lang="en-US">
                <a:latin typeface="Times New Roman" charset="0"/>
              </a:rPr>
              <a:t>		</a:t>
            </a:r>
            <a:r>
              <a:rPr lang="el-GR">
                <a:latin typeface="Times New Roman" charset="0"/>
              </a:rPr>
              <a:t>Αντιγραφή καταχωρητή</a:t>
            </a:r>
            <a:endParaRPr lang="en-US">
              <a:latin typeface="Times New Roman" charset="0"/>
            </a:endParaRPr>
          </a:p>
          <a:p>
            <a:pPr lvl="1" eaLnBrk="1" hangingPunct="1">
              <a:lnSpc>
                <a:spcPct val="90000"/>
              </a:lnSpc>
            </a:pPr>
            <a:r>
              <a:rPr lang="el-GR">
                <a:latin typeface="Times New Roman" charset="0"/>
              </a:rPr>
              <a:t>Σύνταξη</a:t>
            </a:r>
            <a:r>
              <a:rPr lang="en-US">
                <a:latin typeface="Times New Roman" charset="0"/>
              </a:rPr>
              <a:t>: move $16, $23</a:t>
            </a:r>
          </a:p>
          <a:p>
            <a:pPr lvl="1" eaLnBrk="1" hangingPunct="1">
              <a:lnSpc>
                <a:spcPct val="90000"/>
              </a:lnSpc>
            </a:pPr>
            <a:r>
              <a:rPr lang="en-US">
                <a:latin typeface="Times New Roman" charset="0"/>
              </a:rPr>
              <a:t>Functionality: RF[rd] = RF[rs]</a:t>
            </a:r>
          </a:p>
          <a:p>
            <a:pPr lvl="1" eaLnBrk="1" hangingPunct="1">
              <a:lnSpc>
                <a:spcPct val="90000"/>
              </a:lnSpc>
            </a:pPr>
            <a:r>
              <a:rPr lang="el-GR">
                <a:latin typeface="Times New Roman" charset="0"/>
              </a:rPr>
              <a:t>Υλοποιείται με μια </a:t>
            </a:r>
            <a:r>
              <a:rPr lang="en-US">
                <a:latin typeface="Times New Roman" charset="0"/>
              </a:rPr>
              <a:t>addu rd, rs, 0</a:t>
            </a:r>
          </a:p>
          <a:p>
            <a:pPr eaLnBrk="1" hangingPunct="1">
              <a:lnSpc>
                <a:spcPct val="90000"/>
              </a:lnSpc>
            </a:pPr>
            <a:r>
              <a:rPr lang="en-US">
                <a:latin typeface="Times New Roman" charset="0"/>
              </a:rPr>
              <a:t>li rd, Constant</a:t>
            </a:r>
            <a:r>
              <a:rPr lang="el-GR">
                <a:latin typeface="Times New Roman" charset="0"/>
              </a:rPr>
              <a:t>		</a:t>
            </a:r>
            <a:r>
              <a:rPr lang="en-US">
                <a:latin typeface="Times New Roman" charset="0"/>
              </a:rPr>
              <a:t>		</a:t>
            </a:r>
            <a:r>
              <a:rPr lang="el-GR">
                <a:latin typeface="Times New Roman" charset="0"/>
              </a:rPr>
              <a:t>Φόρτωση σταθερής</a:t>
            </a:r>
            <a:endParaRPr lang="en-US">
              <a:latin typeface="Times New Roman" charset="0"/>
            </a:endParaRPr>
          </a:p>
          <a:p>
            <a:pPr lvl="1" eaLnBrk="1" hangingPunct="1">
              <a:lnSpc>
                <a:spcPct val="90000"/>
              </a:lnSpc>
            </a:pPr>
            <a:r>
              <a:rPr lang="el-GR">
                <a:latin typeface="Times New Roman" charset="0"/>
              </a:rPr>
              <a:t>Σύνταξη</a:t>
            </a:r>
            <a:r>
              <a:rPr lang="en-US">
                <a:latin typeface="Times New Roman" charset="0"/>
              </a:rPr>
              <a:t>: li rd, 1000000</a:t>
            </a:r>
          </a:p>
          <a:p>
            <a:pPr lvl="1" eaLnBrk="1" hangingPunct="1">
              <a:lnSpc>
                <a:spcPct val="90000"/>
              </a:lnSpc>
            </a:pPr>
            <a:r>
              <a:rPr lang="en-US">
                <a:latin typeface="Times New Roman" charset="0"/>
              </a:rPr>
              <a:t>Functionality: RF[rd] = Constant</a:t>
            </a:r>
          </a:p>
          <a:p>
            <a:pPr lvl="1" algn="just" eaLnBrk="1" hangingPunct="1">
              <a:lnSpc>
                <a:spcPct val="90000"/>
              </a:lnSpc>
            </a:pPr>
            <a:r>
              <a:rPr lang="el-GR">
                <a:latin typeface="Times New Roman" charset="0"/>
              </a:rPr>
              <a:t>Υλοποιείται με μια </a:t>
            </a:r>
            <a:r>
              <a:rPr lang="en-US">
                <a:latin typeface="Times New Roman" charset="0"/>
              </a:rPr>
              <a:t>ori rd, Constant</a:t>
            </a:r>
            <a:r>
              <a:rPr lang="en-US" baseline="-25000">
                <a:latin typeface="Times New Roman" charset="0"/>
              </a:rPr>
              <a:t>16 </a:t>
            </a:r>
            <a:r>
              <a:rPr lang="el-GR">
                <a:latin typeface="Times New Roman" charset="0"/>
              </a:rPr>
              <a:t>όταν η σταθερή χωράει σε 16 </a:t>
            </a:r>
            <a:r>
              <a:rPr lang="en-US">
                <a:latin typeface="Times New Roman" charset="0"/>
              </a:rPr>
              <a:t>bits</a:t>
            </a:r>
            <a:r>
              <a:rPr lang="el-GR">
                <a:latin typeface="Times New Roman" charset="0"/>
              </a:rPr>
              <a:t>, ή εάν η σταθερή χρειάζεται παραπάνω από 16 </a:t>
            </a:r>
            <a:r>
              <a:rPr lang="en-US">
                <a:latin typeface="Times New Roman" charset="0"/>
              </a:rPr>
              <a:t>bits </a:t>
            </a:r>
            <a:r>
              <a:rPr lang="el-GR">
                <a:latin typeface="Times New Roman" charset="0"/>
              </a:rPr>
              <a:t>με την ακολουθία (</a:t>
            </a:r>
            <a:r>
              <a:rPr lang="el-GR" i="1">
                <a:latin typeface="Times New Roman" charset="0"/>
              </a:rPr>
              <a:t>παρατηρήστε την χρήση του $1</a:t>
            </a:r>
            <a:r>
              <a:rPr lang="el-GR">
                <a:latin typeface="Times New Roman" charset="0"/>
              </a:rPr>
              <a:t>):</a:t>
            </a:r>
            <a:endParaRPr lang="en-US">
              <a:latin typeface="Times New Roman" charset="0"/>
            </a:endParaRPr>
          </a:p>
          <a:p>
            <a:pPr lvl="2" eaLnBrk="1" hangingPunct="1">
              <a:lnSpc>
                <a:spcPct val="90000"/>
              </a:lnSpc>
              <a:buFontTx/>
              <a:buNone/>
            </a:pPr>
            <a:r>
              <a:rPr lang="en-US">
                <a:latin typeface="Times New Roman" charset="0"/>
              </a:rPr>
              <a:t>	lui $1, MostSignificant</a:t>
            </a:r>
            <a:r>
              <a:rPr lang="en-US" baseline="-25000">
                <a:latin typeface="Times New Roman" charset="0"/>
              </a:rPr>
              <a:t>16</a:t>
            </a:r>
            <a:r>
              <a:rPr lang="en-US">
                <a:latin typeface="Times New Roman" charset="0"/>
              </a:rPr>
              <a:t>(Constant</a:t>
            </a:r>
            <a:r>
              <a:rPr lang="en-US" baseline="-25000">
                <a:latin typeface="Times New Roman" charset="0"/>
              </a:rPr>
              <a:t>32</a:t>
            </a:r>
            <a:r>
              <a:rPr lang="en-US">
                <a:latin typeface="Times New Roman" charset="0"/>
              </a:rPr>
              <a:t>)</a:t>
            </a:r>
          </a:p>
          <a:p>
            <a:pPr lvl="2" eaLnBrk="1" hangingPunct="1">
              <a:lnSpc>
                <a:spcPct val="90000"/>
              </a:lnSpc>
              <a:buFontTx/>
              <a:buNone/>
            </a:pPr>
            <a:r>
              <a:rPr lang="en-US">
                <a:latin typeface="Times New Roman" charset="0"/>
              </a:rPr>
              <a:t>	ori rd, $1, LeastSignificant</a:t>
            </a:r>
            <a:r>
              <a:rPr lang="en-US" baseline="-25000">
                <a:latin typeface="Times New Roman" charset="0"/>
              </a:rPr>
              <a:t>16</a:t>
            </a:r>
            <a:r>
              <a:rPr lang="en-US">
                <a:latin typeface="Times New Roman" charset="0"/>
              </a:rPr>
              <a:t>(Constant</a:t>
            </a:r>
            <a:r>
              <a:rPr lang="en-US" baseline="-25000">
                <a:latin typeface="Times New Roman" charset="0"/>
              </a:rPr>
              <a:t>32</a:t>
            </a:r>
            <a:r>
              <a:rPr lang="en-US">
                <a:latin typeface="Times New Roman" charset="0"/>
              </a:rPr>
              <a:t>)</a:t>
            </a:r>
            <a:endParaRPr lang="en-US" baseline="-25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798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CF2829E3-9A92-3A40-8F30-2A7F44D118F0}" type="slidenum">
              <a:rPr lang="el-GR"/>
              <a:pPr eaLnBrk="1" hangingPunct="1"/>
              <a:t>30</a:t>
            </a:fld>
            <a:endParaRPr lang="en-US"/>
          </a:p>
        </p:txBody>
      </p:sp>
      <p:sp>
        <p:nvSpPr>
          <p:cNvPr id="79875" name="Rectangle 1026"/>
          <p:cNvSpPr>
            <a:spLocks noGrp="1" noChangeArrowheads="1"/>
          </p:cNvSpPr>
          <p:nvPr>
            <p:ph type="title"/>
          </p:nvPr>
        </p:nvSpPr>
        <p:spPr>
          <a:xfrm>
            <a:off x="685800" y="457200"/>
            <a:ext cx="7772400" cy="914400"/>
          </a:xfrm>
        </p:spPr>
        <p:txBody>
          <a:bodyPr/>
          <a:lstStyle/>
          <a:p>
            <a:pPr eaLnBrk="1" hangingPunct="1">
              <a:lnSpc>
                <a:spcPct val="90000"/>
              </a:lnSpc>
            </a:pPr>
            <a:r>
              <a:rPr lang="el-GR" sz="3200">
                <a:latin typeface="Times New Roman" charset="0"/>
              </a:rPr>
              <a:t>Πως διαλέγω ποιόν καταχωρητή να χρησιμοποιήσω για τις μεταβλητές μου;</a:t>
            </a:r>
            <a:endParaRPr lang="en-GB" sz="3200">
              <a:latin typeface="Times New Roman" charset="0"/>
            </a:endParaRPr>
          </a:p>
        </p:txBody>
      </p:sp>
      <p:sp>
        <p:nvSpPr>
          <p:cNvPr id="79876" name="Rectangle 1027"/>
          <p:cNvSpPr>
            <a:spLocks noGrp="1" noChangeArrowheads="1"/>
          </p:cNvSpPr>
          <p:nvPr>
            <p:ph type="body" idx="1"/>
          </p:nvPr>
        </p:nvSpPr>
        <p:spPr>
          <a:xfrm>
            <a:off x="685800" y="1524000"/>
            <a:ext cx="7924800" cy="4800600"/>
          </a:xfrm>
        </p:spPr>
        <p:txBody>
          <a:bodyPr/>
          <a:lstStyle/>
          <a:p>
            <a:pPr eaLnBrk="1" hangingPunct="1">
              <a:lnSpc>
                <a:spcPct val="90000"/>
              </a:lnSpc>
            </a:pPr>
            <a:r>
              <a:rPr lang="el-GR" sz="2000">
                <a:latin typeface="Times New Roman" charset="0"/>
              </a:rPr>
              <a:t>Χωρίζουμε δύο είδη μεταβλητών: με </a:t>
            </a:r>
            <a:r>
              <a:rPr lang="el-GR" sz="2000" i="1" u="sng">
                <a:latin typeface="Times New Roman" charset="0"/>
              </a:rPr>
              <a:t>σύντομη</a:t>
            </a:r>
            <a:r>
              <a:rPr lang="el-GR" sz="2000">
                <a:latin typeface="Times New Roman" charset="0"/>
              </a:rPr>
              <a:t> ζωή, και με </a:t>
            </a:r>
            <a:r>
              <a:rPr lang="el-GR" sz="2000" i="1" u="sng">
                <a:latin typeface="Times New Roman" charset="0"/>
              </a:rPr>
              <a:t>μακρόχρονη</a:t>
            </a:r>
            <a:r>
              <a:rPr lang="el-GR" sz="2000">
                <a:latin typeface="Times New Roman" charset="0"/>
              </a:rPr>
              <a:t> ζωή. Η ζωή μιάς μεταβλητής ορίζεται ως η απόσταση από την εγγραφή στην μεταβλητή αυτή, μέχρι την τελευταία ανάγνωση αυτής της τιμής</a:t>
            </a:r>
            <a:r>
              <a:rPr lang="en-US" sz="2000">
                <a:latin typeface="Times New Roman" charset="0"/>
              </a:rPr>
              <a:t>. </a:t>
            </a:r>
            <a:r>
              <a:rPr lang="el-GR" sz="2000">
                <a:latin typeface="Times New Roman" charset="0"/>
              </a:rPr>
              <a:t>Αν η τιμή δεν διαβάζεται (πριν πανωγραφτεί), η μεταβλητή είναι «νεκρή» και δεν χρειάζεται να καταναλώνει καταχωρητή.</a:t>
            </a:r>
          </a:p>
          <a:p>
            <a:pPr eaLnBrk="1" hangingPunct="1">
              <a:lnSpc>
                <a:spcPct val="90000"/>
              </a:lnSpc>
            </a:pPr>
            <a:r>
              <a:rPr lang="el-GR" sz="2000">
                <a:solidFill>
                  <a:srgbClr val="FF0000"/>
                </a:solidFill>
                <a:latin typeface="Times New Roman" charset="0"/>
              </a:rPr>
              <a:t>Σε μια συνάρτηση όμως μας ενδιαφέρει κυρίως αν η «ζωή» της μεταβλητής </a:t>
            </a:r>
            <a:r>
              <a:rPr lang="el-GR" sz="2000" b="1" i="1" u="sng">
                <a:solidFill>
                  <a:srgbClr val="FF0000"/>
                </a:solidFill>
                <a:latin typeface="Times New Roman" charset="0"/>
              </a:rPr>
              <a:t>επεκτείνεται και πέρα από κλήση υπορουτίνας.</a:t>
            </a:r>
            <a:endParaRPr lang="en-US" sz="2000" b="1" i="1" u="sng">
              <a:solidFill>
                <a:srgbClr val="FF0000"/>
              </a:solidFill>
              <a:latin typeface="Times New Roman" charset="0"/>
            </a:endParaRPr>
          </a:p>
          <a:p>
            <a:pPr lvl="1" eaLnBrk="1" hangingPunct="1">
              <a:lnSpc>
                <a:spcPct val="90000"/>
              </a:lnSpc>
            </a:pPr>
            <a:r>
              <a:rPr lang="el-GR" sz="1800">
                <a:latin typeface="Times New Roman" charset="0"/>
              </a:rPr>
              <a:t>Αν </a:t>
            </a:r>
            <a:r>
              <a:rPr lang="el-GR" sz="1800" b="1">
                <a:latin typeface="Times New Roman" charset="0"/>
              </a:rPr>
              <a:t>ναι</a:t>
            </a:r>
            <a:r>
              <a:rPr lang="el-GR" sz="1800">
                <a:latin typeface="Times New Roman" charset="0"/>
              </a:rPr>
              <a:t>, τότε ή ζωή της μεταβλητής είναι </a:t>
            </a:r>
            <a:r>
              <a:rPr lang="el-GR" sz="1800" b="1">
                <a:latin typeface="Times New Roman" charset="0"/>
              </a:rPr>
              <a:t>«μεγάλη»</a:t>
            </a:r>
            <a:r>
              <a:rPr lang="el-GR" sz="1800">
                <a:latin typeface="Times New Roman" charset="0"/>
              </a:rPr>
              <a:t>, και προσπαθούμε να την βάλουμε σε καταχωρητή τύπου </a:t>
            </a:r>
            <a:r>
              <a:rPr lang="en-US" sz="1800">
                <a:latin typeface="Times New Roman" charset="0"/>
              </a:rPr>
              <a:t>callee-save.</a:t>
            </a:r>
          </a:p>
          <a:p>
            <a:pPr lvl="1" eaLnBrk="1" hangingPunct="1">
              <a:lnSpc>
                <a:spcPct val="90000"/>
              </a:lnSpc>
            </a:pPr>
            <a:r>
              <a:rPr lang="el-GR" sz="1800">
                <a:latin typeface="Times New Roman" charset="0"/>
              </a:rPr>
              <a:t>Αν </a:t>
            </a:r>
            <a:r>
              <a:rPr lang="el-GR" sz="1800" b="1">
                <a:latin typeface="Times New Roman" charset="0"/>
              </a:rPr>
              <a:t>όχι</a:t>
            </a:r>
            <a:r>
              <a:rPr lang="el-GR" sz="1800">
                <a:latin typeface="Times New Roman" charset="0"/>
              </a:rPr>
              <a:t>, τότε ή ζωή της μεταβλητής είναι </a:t>
            </a:r>
            <a:r>
              <a:rPr lang="el-GR" sz="1800" b="1">
                <a:latin typeface="Times New Roman" charset="0"/>
              </a:rPr>
              <a:t>«μικρή»</a:t>
            </a:r>
            <a:r>
              <a:rPr lang="el-GR" sz="1800">
                <a:latin typeface="Times New Roman" charset="0"/>
              </a:rPr>
              <a:t>, και προσπαθούμε να την βάλουμε σε καταχωρητή τύπου </a:t>
            </a:r>
            <a:r>
              <a:rPr lang="en-US" sz="1800">
                <a:latin typeface="Times New Roman" charset="0"/>
              </a:rPr>
              <a:t>caller-save.</a:t>
            </a:r>
            <a:endParaRPr lang="el-GR" sz="1800">
              <a:latin typeface="Times New Roman" charset="0"/>
            </a:endParaRPr>
          </a:p>
          <a:p>
            <a:pPr eaLnBrk="1" hangingPunct="1">
              <a:lnSpc>
                <a:spcPct val="90000"/>
              </a:lnSpc>
            </a:pPr>
            <a:r>
              <a:rPr lang="el-GR" sz="2000">
                <a:latin typeface="Times New Roman" charset="0"/>
              </a:rPr>
              <a:t>Ετσι, αν έχω πολλές συναρτήσεις με πολλές μεταβλητές μικρής ζωής που δεν επεκτείνονται πέρα από κλήση υπορουτίνας, τις τοποθετώ όλες (όσες χωράνε) σε καταχωρητές τύπου </a:t>
            </a:r>
            <a:r>
              <a:rPr lang="en-US" sz="2000">
                <a:latin typeface="Times New Roman" charset="0"/>
              </a:rPr>
              <a:t>caller-save.</a:t>
            </a:r>
            <a:r>
              <a:rPr lang="el-GR" sz="2000">
                <a:latin typeface="Times New Roman" charset="0"/>
              </a:rPr>
              <a:t> Αφού η ζωές των μεταβλητών </a:t>
            </a:r>
            <a:r>
              <a:rPr lang="el-GR" sz="2000" u="sng">
                <a:latin typeface="Times New Roman" charset="0"/>
              </a:rPr>
              <a:t>δεν</a:t>
            </a:r>
            <a:r>
              <a:rPr lang="el-GR" sz="2000">
                <a:latin typeface="Times New Roman" charset="0"/>
              </a:rPr>
              <a:t> εκτείνονται μετά από τις κλήσεις υπορουτινών, δεν χρειάζεται να σωθούν στην στοίβα!</a:t>
            </a:r>
            <a:endParaRPr lang="en-GB" sz="2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808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DFE82AD7-E7DB-6D47-A95B-CFE7F2FC803A}" type="slidenum">
              <a:rPr lang="el-GR"/>
              <a:pPr eaLnBrk="1" hangingPunct="1"/>
              <a:t>31</a:t>
            </a:fld>
            <a:endParaRPr lang="en-US"/>
          </a:p>
        </p:txBody>
      </p:sp>
      <p:sp>
        <p:nvSpPr>
          <p:cNvPr id="80899" name="Rectangle 2"/>
          <p:cNvSpPr>
            <a:spLocks noGrp="1" noChangeArrowheads="1"/>
          </p:cNvSpPr>
          <p:nvPr>
            <p:ph type="title"/>
          </p:nvPr>
        </p:nvSpPr>
        <p:spPr>
          <a:xfrm>
            <a:off x="381000" y="609600"/>
            <a:ext cx="8382000" cy="762000"/>
          </a:xfrm>
        </p:spPr>
        <p:txBody>
          <a:bodyPr lIns="0" rIns="0"/>
          <a:lstStyle/>
          <a:p>
            <a:pPr eaLnBrk="1" hangingPunct="1"/>
            <a:r>
              <a:rPr lang="el-GR" sz="2800">
                <a:latin typeface="Times New Roman" charset="0"/>
              </a:rPr>
              <a:t>Παράδειγμα Ανάθεσης Μεταβλητών σε Καταχωρητές</a:t>
            </a:r>
            <a:endParaRPr lang="en-GB" sz="2800">
              <a:latin typeface="Times New Roman" charset="0"/>
            </a:endParaRPr>
          </a:p>
        </p:txBody>
      </p:sp>
      <p:sp>
        <p:nvSpPr>
          <p:cNvPr id="80900" name="Rectangle 3"/>
          <p:cNvSpPr>
            <a:spLocks noGrp="1" noChangeArrowheads="1"/>
          </p:cNvSpPr>
          <p:nvPr>
            <p:ph type="body" idx="1"/>
          </p:nvPr>
        </p:nvSpPr>
        <p:spPr>
          <a:xfrm>
            <a:off x="685800" y="1524000"/>
            <a:ext cx="3276600" cy="4572000"/>
          </a:xfrm>
        </p:spPr>
        <p:txBody>
          <a:bodyPr/>
          <a:lstStyle/>
          <a:p>
            <a:pPr eaLnBrk="1" hangingPunct="1">
              <a:buFontTx/>
              <a:buNone/>
            </a:pPr>
            <a:r>
              <a:rPr lang="el-GR" b="1">
                <a:latin typeface="Times New Roman" charset="0"/>
              </a:rPr>
              <a:t>Πριν την Ανάθεση</a:t>
            </a:r>
          </a:p>
          <a:p>
            <a:pPr eaLnBrk="1" hangingPunct="1">
              <a:buFontTx/>
              <a:buNone/>
            </a:pPr>
            <a:r>
              <a:rPr lang="en-US">
                <a:latin typeface="Arial" charset="0"/>
              </a:rPr>
              <a:t>li   	X, 15</a:t>
            </a:r>
          </a:p>
          <a:p>
            <a:pPr eaLnBrk="1" hangingPunct="1">
              <a:buFontTx/>
              <a:buNone/>
            </a:pPr>
            <a:r>
              <a:rPr lang="en-US">
                <a:latin typeface="Arial" charset="0"/>
              </a:rPr>
              <a:t>add	X, X, $s6</a:t>
            </a:r>
            <a:endParaRPr lang="en-GB">
              <a:latin typeface="Arial" charset="0"/>
            </a:endParaRPr>
          </a:p>
          <a:p>
            <a:pPr eaLnBrk="1" hangingPunct="1">
              <a:buFontTx/>
              <a:buNone/>
            </a:pPr>
            <a:r>
              <a:rPr lang="en-US">
                <a:latin typeface="Arial" charset="0"/>
              </a:rPr>
              <a:t>lw 	Y, 40( X )</a:t>
            </a:r>
          </a:p>
          <a:p>
            <a:pPr eaLnBrk="1" hangingPunct="1">
              <a:buFontTx/>
              <a:buNone/>
            </a:pPr>
            <a:r>
              <a:rPr lang="en-US">
                <a:latin typeface="Arial" charset="0"/>
              </a:rPr>
              <a:t>jal		A</a:t>
            </a:r>
          </a:p>
          <a:p>
            <a:pPr eaLnBrk="1" hangingPunct="1">
              <a:buFontTx/>
              <a:buNone/>
            </a:pPr>
            <a:r>
              <a:rPr lang="en-US">
                <a:latin typeface="Arial" charset="0"/>
              </a:rPr>
              <a:t>li   	$t6, 37</a:t>
            </a:r>
          </a:p>
          <a:p>
            <a:pPr eaLnBrk="1" hangingPunct="1">
              <a:buFontTx/>
              <a:buNone/>
            </a:pPr>
            <a:r>
              <a:rPr lang="en-US">
                <a:latin typeface="Arial" charset="0"/>
              </a:rPr>
              <a:t>jal		B</a:t>
            </a:r>
          </a:p>
          <a:p>
            <a:pPr eaLnBrk="1" hangingPunct="1">
              <a:buFontTx/>
              <a:buNone/>
            </a:pPr>
            <a:r>
              <a:rPr lang="en-US">
                <a:latin typeface="Arial" charset="0"/>
              </a:rPr>
              <a:t>lw 	Y, $v0, Y</a:t>
            </a:r>
          </a:p>
        </p:txBody>
      </p:sp>
      <p:sp>
        <p:nvSpPr>
          <p:cNvPr id="80901" name="Text Box 6"/>
          <p:cNvSpPr txBox="1">
            <a:spLocks noChangeArrowheads="1"/>
          </p:cNvSpPr>
          <p:nvPr/>
        </p:nvSpPr>
        <p:spPr bwMode="auto">
          <a:xfrm>
            <a:off x="3352800" y="2179638"/>
            <a:ext cx="2209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spcBef>
                <a:spcPct val="50000"/>
              </a:spcBef>
            </a:pPr>
            <a:r>
              <a:rPr lang="el-GR" sz="1800"/>
              <a:t>Ζωή #1 της Χ</a:t>
            </a:r>
            <a:r>
              <a:rPr lang="en-US" sz="1800"/>
              <a:t> (</a:t>
            </a:r>
            <a:r>
              <a:rPr lang="el-GR" sz="1800"/>
              <a:t>μικρή)</a:t>
            </a:r>
            <a:endParaRPr lang="en-GB" sz="1800"/>
          </a:p>
        </p:txBody>
      </p:sp>
      <p:sp>
        <p:nvSpPr>
          <p:cNvPr id="80902" name="Text Box 7"/>
          <p:cNvSpPr txBox="1">
            <a:spLocks noChangeArrowheads="1"/>
          </p:cNvSpPr>
          <p:nvPr/>
        </p:nvSpPr>
        <p:spPr bwMode="auto">
          <a:xfrm>
            <a:off x="3352800" y="263683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spcBef>
                <a:spcPct val="50000"/>
              </a:spcBef>
            </a:pPr>
            <a:r>
              <a:rPr lang="el-GR" sz="1800"/>
              <a:t>Ζωή #2 της Χ </a:t>
            </a:r>
            <a:r>
              <a:rPr lang="en-US" sz="1800"/>
              <a:t>(</a:t>
            </a:r>
            <a:r>
              <a:rPr lang="el-GR" sz="1800"/>
              <a:t>μικρή)</a:t>
            </a:r>
            <a:endParaRPr lang="en-GB" sz="1800"/>
          </a:p>
        </p:txBody>
      </p:sp>
      <p:sp>
        <p:nvSpPr>
          <p:cNvPr id="80903" name="Line 8"/>
          <p:cNvSpPr>
            <a:spLocks noChangeShapeType="1"/>
          </p:cNvSpPr>
          <p:nvPr/>
        </p:nvSpPr>
        <p:spPr bwMode="auto">
          <a:xfrm>
            <a:off x="3200400" y="3048000"/>
            <a:ext cx="0" cy="18288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4" name="Text Box 9"/>
          <p:cNvSpPr txBox="1">
            <a:spLocks noChangeArrowheads="1"/>
          </p:cNvSpPr>
          <p:nvPr/>
        </p:nvSpPr>
        <p:spPr bwMode="auto">
          <a:xfrm>
            <a:off x="3352800" y="3778250"/>
            <a:ext cx="2286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sz="1800"/>
              <a:t>Ζωή #1 της Υ</a:t>
            </a:r>
          </a:p>
          <a:p>
            <a:pPr eaLnBrk="1" hangingPunct="1"/>
            <a:r>
              <a:rPr lang="el-GR" sz="1800"/>
              <a:t>(μεγάλη =&gt;</a:t>
            </a:r>
            <a:r>
              <a:rPr lang="en-US" sz="1800"/>
              <a:t> callee-save </a:t>
            </a:r>
            <a:r>
              <a:rPr lang="el-GR" sz="1800"/>
              <a:t>δηλ. </a:t>
            </a:r>
            <a:r>
              <a:rPr lang="en-US" sz="1800"/>
              <a:t>saved registers)</a:t>
            </a:r>
            <a:endParaRPr lang="en-GB" sz="1800"/>
          </a:p>
        </p:txBody>
      </p:sp>
      <p:sp>
        <p:nvSpPr>
          <p:cNvPr id="80905" name="Line 11"/>
          <p:cNvSpPr>
            <a:spLocks noChangeShapeType="1"/>
          </p:cNvSpPr>
          <p:nvPr/>
        </p:nvSpPr>
        <p:spPr bwMode="auto">
          <a:xfrm>
            <a:off x="3200400" y="2590800"/>
            <a:ext cx="0" cy="4572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6" name="Line 12"/>
          <p:cNvSpPr>
            <a:spLocks noChangeShapeType="1"/>
          </p:cNvSpPr>
          <p:nvPr/>
        </p:nvSpPr>
        <p:spPr bwMode="auto">
          <a:xfrm>
            <a:off x="3200400" y="2133600"/>
            <a:ext cx="0" cy="4572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7" name="Rectangle 13"/>
          <p:cNvSpPr>
            <a:spLocks noChangeArrowheads="1"/>
          </p:cNvSpPr>
          <p:nvPr/>
        </p:nvSpPr>
        <p:spPr bwMode="auto">
          <a:xfrm>
            <a:off x="5791200" y="1524000"/>
            <a:ext cx="3048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18000"/>
          <a:lstStyle/>
          <a:p>
            <a:pPr marL="342900" indent="-342900">
              <a:spcBef>
                <a:spcPct val="20000"/>
              </a:spcBef>
            </a:pPr>
            <a:r>
              <a:rPr lang="el-GR" sz="2400" b="1"/>
              <a:t>Μετά την Ανάθεση</a:t>
            </a:r>
            <a:endParaRPr lang="el-GR" sz="2400">
              <a:latin typeface="Arial" charset="0"/>
            </a:endParaRPr>
          </a:p>
          <a:p>
            <a:pPr marL="342900" indent="-342900">
              <a:spcBef>
                <a:spcPct val="20000"/>
              </a:spcBef>
            </a:pPr>
            <a:r>
              <a:rPr lang="en-US" sz="2400">
                <a:latin typeface="Arial" charset="0"/>
              </a:rPr>
              <a:t>li   	$t0, 15</a:t>
            </a:r>
          </a:p>
          <a:p>
            <a:pPr marL="342900" indent="-342900">
              <a:spcBef>
                <a:spcPct val="20000"/>
              </a:spcBef>
            </a:pPr>
            <a:r>
              <a:rPr lang="en-US" sz="2400">
                <a:latin typeface="Arial" charset="0"/>
              </a:rPr>
              <a:t>add	$t0, $t0, $s6</a:t>
            </a:r>
            <a:endParaRPr lang="en-GB" sz="2400">
              <a:latin typeface="Arial" charset="0"/>
            </a:endParaRPr>
          </a:p>
          <a:p>
            <a:pPr marL="342900" indent="-342900">
              <a:spcBef>
                <a:spcPct val="20000"/>
              </a:spcBef>
            </a:pPr>
            <a:r>
              <a:rPr lang="en-US" sz="2400">
                <a:latin typeface="Arial" charset="0"/>
              </a:rPr>
              <a:t>lw 	$s0, 40( $t0 )</a:t>
            </a:r>
          </a:p>
          <a:p>
            <a:pPr marL="342900" indent="-342900">
              <a:spcBef>
                <a:spcPct val="20000"/>
              </a:spcBef>
            </a:pPr>
            <a:r>
              <a:rPr lang="en-US" sz="2400">
                <a:latin typeface="Arial" charset="0"/>
              </a:rPr>
              <a:t>jal		A</a:t>
            </a:r>
          </a:p>
          <a:p>
            <a:pPr marL="342900" indent="-342900">
              <a:spcBef>
                <a:spcPct val="20000"/>
              </a:spcBef>
            </a:pPr>
            <a:r>
              <a:rPr lang="en-US" sz="2400">
                <a:latin typeface="Arial" charset="0"/>
              </a:rPr>
              <a:t>li   	$t0, 37</a:t>
            </a:r>
          </a:p>
          <a:p>
            <a:pPr marL="342900" indent="-342900">
              <a:spcBef>
                <a:spcPct val="20000"/>
              </a:spcBef>
            </a:pPr>
            <a:r>
              <a:rPr lang="en-US" sz="2400">
                <a:latin typeface="Arial" charset="0"/>
              </a:rPr>
              <a:t>jal		B</a:t>
            </a:r>
          </a:p>
          <a:p>
            <a:pPr marL="342900" indent="-342900">
              <a:spcBef>
                <a:spcPct val="20000"/>
              </a:spcBef>
            </a:pPr>
            <a:r>
              <a:rPr lang="en-US" sz="2400">
                <a:latin typeface="Arial" charset="0"/>
              </a:rPr>
              <a:t>lw 	$s0, $v0, $s0</a:t>
            </a:r>
          </a:p>
        </p:txBody>
      </p:sp>
      <p:sp>
        <p:nvSpPr>
          <p:cNvPr id="80908" name="Text Box 14"/>
          <p:cNvSpPr txBox="1">
            <a:spLocks noChangeArrowheads="1"/>
          </p:cNvSpPr>
          <p:nvPr/>
        </p:nvSpPr>
        <p:spPr bwMode="auto">
          <a:xfrm>
            <a:off x="3581400" y="4964113"/>
            <a:ext cx="1752600" cy="1055687"/>
          </a:xfrm>
          <a:prstGeom prst="rect">
            <a:avLst/>
          </a:prstGeom>
          <a:noFill/>
          <a:ln w="508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2400"/>
              <a:t>X </a:t>
            </a:r>
            <a:r>
              <a:rPr lang="en-US" sz="2400" b="1"/>
              <a:t>=&gt;</a:t>
            </a:r>
            <a:r>
              <a:rPr lang="en-US" sz="2400"/>
              <a:t> $t0</a:t>
            </a:r>
          </a:p>
          <a:p>
            <a:pPr algn="ctr" eaLnBrk="1" hangingPunct="1">
              <a:spcBef>
                <a:spcPct val="50000"/>
              </a:spcBef>
            </a:pPr>
            <a:r>
              <a:rPr lang="en-US" sz="2400"/>
              <a:t>Y </a:t>
            </a:r>
            <a:r>
              <a:rPr lang="en-US" sz="2400" b="1"/>
              <a:t>=&gt;</a:t>
            </a:r>
            <a:r>
              <a:rPr lang="en-US" sz="2400"/>
              <a:t> $s0</a:t>
            </a:r>
            <a:endParaRPr lang="en-GB" sz="2400"/>
          </a:p>
        </p:txBody>
      </p:sp>
      <p:sp>
        <p:nvSpPr>
          <p:cNvPr id="80909" name="Freeform 15"/>
          <p:cNvSpPr>
            <a:spLocks/>
          </p:cNvSpPr>
          <p:nvPr/>
        </p:nvSpPr>
        <p:spPr bwMode="auto">
          <a:xfrm>
            <a:off x="1893888" y="1912938"/>
            <a:ext cx="4811712" cy="250825"/>
          </a:xfrm>
          <a:custGeom>
            <a:avLst/>
            <a:gdLst>
              <a:gd name="T0" fmla="*/ 0 w 3031"/>
              <a:gd name="T1" fmla="*/ 2147483647 h 158"/>
              <a:gd name="T2" fmla="*/ 2147483647 w 3031"/>
              <a:gd name="T3" fmla="*/ 2147483647 h 158"/>
              <a:gd name="T4" fmla="*/ 2147483647 w 3031"/>
              <a:gd name="T5" fmla="*/ 2147483647 h 158"/>
              <a:gd name="T6" fmla="*/ 2147483647 w 3031"/>
              <a:gd name="T7" fmla="*/ 2147483647 h 158"/>
              <a:gd name="T8" fmla="*/ 2147483647 w 3031"/>
              <a:gd name="T9" fmla="*/ 2147483647 h 158"/>
              <a:gd name="T10" fmla="*/ 0 60000 65536"/>
              <a:gd name="T11" fmla="*/ 0 60000 65536"/>
              <a:gd name="T12" fmla="*/ 0 60000 65536"/>
              <a:gd name="T13" fmla="*/ 0 60000 65536"/>
              <a:gd name="T14" fmla="*/ 0 60000 65536"/>
              <a:gd name="T15" fmla="*/ 0 w 3031"/>
              <a:gd name="T16" fmla="*/ 0 h 158"/>
              <a:gd name="T17" fmla="*/ 3031 w 3031"/>
              <a:gd name="T18" fmla="*/ 158 h 158"/>
            </a:gdLst>
            <a:ahLst/>
            <a:cxnLst>
              <a:cxn ang="T10">
                <a:pos x="T0" y="T1"/>
              </a:cxn>
              <a:cxn ang="T11">
                <a:pos x="T2" y="T3"/>
              </a:cxn>
              <a:cxn ang="T12">
                <a:pos x="T4" y="T5"/>
              </a:cxn>
              <a:cxn ang="T13">
                <a:pos x="T6" y="T7"/>
              </a:cxn>
              <a:cxn ang="T14">
                <a:pos x="T8" y="T9"/>
              </a:cxn>
            </a:cxnLst>
            <a:rect l="T15" t="T16" r="T17" b="T18"/>
            <a:pathLst>
              <a:path w="3031" h="158">
                <a:moveTo>
                  <a:pt x="0" y="158"/>
                </a:moveTo>
                <a:cubicBezTo>
                  <a:pt x="44" y="141"/>
                  <a:pt x="116" y="77"/>
                  <a:pt x="262" y="55"/>
                </a:cubicBezTo>
                <a:cubicBezTo>
                  <a:pt x="408" y="33"/>
                  <a:pt x="512" y="30"/>
                  <a:pt x="874" y="24"/>
                </a:cubicBezTo>
                <a:cubicBezTo>
                  <a:pt x="1236" y="18"/>
                  <a:pt x="2074" y="0"/>
                  <a:pt x="2433" y="19"/>
                </a:cubicBezTo>
                <a:cubicBezTo>
                  <a:pt x="2792" y="38"/>
                  <a:pt x="2907" y="114"/>
                  <a:pt x="3031" y="139"/>
                </a:cubicBezTo>
              </a:path>
            </a:pathLst>
          </a:custGeom>
          <a:noFill/>
          <a:ln w="222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10" name="Freeform 16"/>
          <p:cNvSpPr>
            <a:spLocks/>
          </p:cNvSpPr>
          <p:nvPr/>
        </p:nvSpPr>
        <p:spPr bwMode="auto">
          <a:xfrm>
            <a:off x="1893888" y="2649538"/>
            <a:ext cx="4811712" cy="379412"/>
          </a:xfrm>
          <a:custGeom>
            <a:avLst/>
            <a:gdLst>
              <a:gd name="T0" fmla="*/ 0 w 3031"/>
              <a:gd name="T1" fmla="*/ 2147483647 h 239"/>
              <a:gd name="T2" fmla="*/ 2147483647 w 3031"/>
              <a:gd name="T3" fmla="*/ 2147483647 h 239"/>
              <a:gd name="T4" fmla="*/ 2147483647 w 3031"/>
              <a:gd name="T5" fmla="*/ 2147483647 h 239"/>
              <a:gd name="T6" fmla="*/ 2147483647 w 3031"/>
              <a:gd name="T7" fmla="*/ 2147483647 h 239"/>
              <a:gd name="T8" fmla="*/ 2147483647 w 3031"/>
              <a:gd name="T9" fmla="*/ 2147483647 h 239"/>
              <a:gd name="T10" fmla="*/ 0 60000 65536"/>
              <a:gd name="T11" fmla="*/ 0 60000 65536"/>
              <a:gd name="T12" fmla="*/ 0 60000 65536"/>
              <a:gd name="T13" fmla="*/ 0 60000 65536"/>
              <a:gd name="T14" fmla="*/ 0 60000 65536"/>
              <a:gd name="T15" fmla="*/ 0 w 3031"/>
              <a:gd name="T16" fmla="*/ 0 h 239"/>
              <a:gd name="T17" fmla="*/ 3031 w 3031"/>
              <a:gd name="T18" fmla="*/ 239 h 239"/>
            </a:gdLst>
            <a:ahLst/>
            <a:cxnLst>
              <a:cxn ang="T10">
                <a:pos x="T0" y="T1"/>
              </a:cxn>
              <a:cxn ang="T11">
                <a:pos x="T2" y="T3"/>
              </a:cxn>
              <a:cxn ang="T12">
                <a:pos x="T4" y="T5"/>
              </a:cxn>
              <a:cxn ang="T13">
                <a:pos x="T6" y="T7"/>
              </a:cxn>
              <a:cxn ang="T14">
                <a:pos x="T8" y="T9"/>
              </a:cxn>
            </a:cxnLst>
            <a:rect l="T15" t="T16" r="T17" b="T18"/>
            <a:pathLst>
              <a:path w="3031" h="239">
                <a:moveTo>
                  <a:pt x="0" y="239"/>
                </a:moveTo>
                <a:cubicBezTo>
                  <a:pt x="40" y="222"/>
                  <a:pt x="75" y="170"/>
                  <a:pt x="242" y="136"/>
                </a:cubicBezTo>
                <a:cubicBezTo>
                  <a:pt x="409" y="102"/>
                  <a:pt x="672" y="51"/>
                  <a:pt x="1003" y="33"/>
                </a:cubicBezTo>
                <a:cubicBezTo>
                  <a:pt x="1334" y="15"/>
                  <a:pt x="1889" y="0"/>
                  <a:pt x="2227" y="28"/>
                </a:cubicBezTo>
                <a:cubicBezTo>
                  <a:pt x="2565" y="56"/>
                  <a:pt x="2864" y="167"/>
                  <a:pt x="3031" y="203"/>
                </a:cubicBezTo>
              </a:path>
            </a:pathLst>
          </a:custGeom>
          <a:noFill/>
          <a:ln w="222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702FE1C6-ACC4-5248-AF5F-9BA1859EF70B}" type="slidenum">
              <a:rPr lang="el-GR"/>
              <a:pPr eaLnBrk="1" hangingPunct="1"/>
              <a:t>32</a:t>
            </a:fld>
            <a:endParaRPr lang="en-US"/>
          </a:p>
        </p:txBody>
      </p:sp>
      <p:sp>
        <p:nvSpPr>
          <p:cNvPr id="83971" name="Rectangle 2"/>
          <p:cNvSpPr>
            <a:spLocks noGrp="1" noChangeArrowheads="1"/>
          </p:cNvSpPr>
          <p:nvPr>
            <p:ph type="title"/>
          </p:nvPr>
        </p:nvSpPr>
        <p:spPr/>
        <p:txBody>
          <a:bodyPr/>
          <a:lstStyle/>
          <a:p>
            <a:pPr eaLnBrk="1" hangingPunct="1"/>
            <a:r>
              <a:rPr lang="el-GR" dirty="0" smtClean="0">
                <a:latin typeface="Times New Roman" charset="0"/>
              </a:rPr>
              <a:t>Αναδρομική συνάρτηση </a:t>
            </a:r>
            <a:r>
              <a:rPr lang="en-US" dirty="0" smtClean="0">
                <a:latin typeface="Times New Roman" charset="0"/>
              </a:rPr>
              <a:t>factorial() #1</a:t>
            </a:r>
            <a:endParaRPr lang="en-GB" dirty="0">
              <a:latin typeface="Times New Roman" charset="0"/>
            </a:endParaRPr>
          </a:p>
        </p:txBody>
      </p:sp>
      <p:sp>
        <p:nvSpPr>
          <p:cNvPr id="7" name="Content Placeholder 2"/>
          <p:cNvSpPr>
            <a:spLocks noGrp="1"/>
          </p:cNvSpPr>
          <p:nvPr>
            <p:ph idx="1"/>
          </p:nvPr>
        </p:nvSpPr>
        <p:spPr>
          <a:xfrm>
            <a:off x="107504" y="1556792"/>
            <a:ext cx="8928992" cy="4248472"/>
          </a:xfrm>
        </p:spPr>
        <p:txBody>
          <a:bodyPr/>
          <a:lstStyle/>
          <a:p>
            <a:pPr marL="0" indent="0">
              <a:buNone/>
            </a:pPr>
            <a:r>
              <a:rPr lang="en-US" sz="1800" dirty="0">
                <a:latin typeface="Courier"/>
                <a:cs typeface="Courier"/>
              </a:rPr>
              <a:t>factorial: </a:t>
            </a:r>
          </a:p>
          <a:p>
            <a:pPr marL="0" indent="0">
              <a:buNone/>
            </a:pPr>
            <a:r>
              <a:rPr lang="en-US" sz="1600" dirty="0">
                <a:latin typeface="Courier"/>
                <a:cs typeface="Courier"/>
              </a:rPr>
              <a:t>#  </a:t>
            </a:r>
            <a:r>
              <a:rPr lang="en-US" sz="1600" dirty="0" err="1">
                <a:latin typeface="Courier"/>
                <a:cs typeface="Courier"/>
              </a:rPr>
              <a:t>Prologos</a:t>
            </a:r>
            <a:r>
              <a:rPr lang="en-US" sz="1600" dirty="0">
                <a:latin typeface="Courier"/>
                <a:cs typeface="Courier"/>
              </a:rPr>
              <a:t>: </a:t>
            </a:r>
            <a:r>
              <a:rPr lang="en-US" sz="1600" dirty="0" err="1">
                <a:latin typeface="Courier"/>
                <a:cs typeface="Courier"/>
              </a:rPr>
              <a:t>apothikeysh</a:t>
            </a:r>
            <a:r>
              <a:rPr lang="en-US" sz="1600" dirty="0">
                <a:latin typeface="Courier"/>
                <a:cs typeface="Courier"/>
              </a:rPr>
              <a:t> </a:t>
            </a:r>
            <a:r>
              <a:rPr lang="en-US" sz="1600" dirty="0" err="1">
                <a:latin typeface="Courier"/>
                <a:cs typeface="Courier"/>
              </a:rPr>
              <a:t>dieythynshs</a:t>
            </a:r>
            <a:r>
              <a:rPr lang="en-US" sz="1600" dirty="0">
                <a:latin typeface="Courier"/>
                <a:cs typeface="Courier"/>
              </a:rPr>
              <a:t> </a:t>
            </a:r>
            <a:r>
              <a:rPr lang="en-US" sz="1600" dirty="0" err="1">
                <a:latin typeface="Courier"/>
                <a:cs typeface="Courier"/>
              </a:rPr>
              <a:t>epistrofhs</a:t>
            </a:r>
            <a:r>
              <a:rPr lang="en-US" sz="1600" dirty="0">
                <a:latin typeface="Courier"/>
                <a:cs typeface="Courier"/>
              </a:rPr>
              <a:t>, </a:t>
            </a:r>
            <a:r>
              <a:rPr lang="en-US" sz="1600" dirty="0" err="1">
                <a:latin typeface="Courier"/>
                <a:cs typeface="Courier"/>
              </a:rPr>
              <a:t>kai</a:t>
            </a:r>
            <a:r>
              <a:rPr lang="en-US" sz="1600" dirty="0">
                <a:latin typeface="Courier"/>
                <a:cs typeface="Courier"/>
              </a:rPr>
              <a:t> </a:t>
            </a:r>
            <a:r>
              <a:rPr lang="en-US" sz="1600" dirty="0" err="1">
                <a:latin typeface="Courier"/>
                <a:cs typeface="Courier"/>
              </a:rPr>
              <a:t>tou</a:t>
            </a:r>
            <a:r>
              <a:rPr lang="en-US" sz="1600" dirty="0">
                <a:latin typeface="Courier"/>
                <a:cs typeface="Courier"/>
              </a:rPr>
              <a:t> </a:t>
            </a:r>
            <a:r>
              <a:rPr lang="en-US" sz="1600" dirty="0" err="1">
                <a:latin typeface="Courier"/>
                <a:cs typeface="Courier"/>
              </a:rPr>
              <a:t>orismatos</a:t>
            </a:r>
            <a:r>
              <a:rPr lang="en-US" sz="1600" dirty="0">
                <a:latin typeface="Courier"/>
                <a:cs typeface="Courier"/>
              </a:rPr>
              <a:t> </a:t>
            </a:r>
          </a:p>
          <a:p>
            <a:pPr marL="0" indent="0">
              <a:buNone/>
            </a:pPr>
            <a:r>
              <a:rPr lang="en-US" sz="1600" dirty="0">
                <a:latin typeface="Courier"/>
                <a:cs typeface="Courier"/>
              </a:rPr>
              <a:t>#  to </a:t>
            </a:r>
            <a:r>
              <a:rPr lang="en-US" sz="1600" dirty="0" err="1">
                <a:latin typeface="Courier"/>
                <a:cs typeface="Courier"/>
              </a:rPr>
              <a:t>opoio</a:t>
            </a:r>
            <a:r>
              <a:rPr lang="en-US" sz="1600" dirty="0">
                <a:latin typeface="Courier"/>
                <a:cs typeface="Courier"/>
              </a:rPr>
              <a:t> </a:t>
            </a:r>
            <a:r>
              <a:rPr lang="en-US" sz="1600" dirty="0" err="1">
                <a:latin typeface="Courier"/>
                <a:cs typeface="Courier"/>
              </a:rPr>
              <a:t>xreiazetai</a:t>
            </a:r>
            <a:r>
              <a:rPr lang="en-US" sz="1600" dirty="0">
                <a:latin typeface="Courier"/>
                <a:cs typeface="Courier"/>
              </a:rPr>
              <a:t> </a:t>
            </a:r>
            <a:r>
              <a:rPr lang="en-US" sz="1600" dirty="0" err="1">
                <a:latin typeface="Courier"/>
                <a:cs typeface="Courier"/>
              </a:rPr>
              <a:t>kai</a:t>
            </a:r>
            <a:r>
              <a:rPr lang="en-US" sz="1600" dirty="0">
                <a:latin typeface="Courier"/>
                <a:cs typeface="Courier"/>
              </a:rPr>
              <a:t> meta </a:t>
            </a:r>
            <a:r>
              <a:rPr lang="en-US" sz="1600" dirty="0" err="1">
                <a:latin typeface="Courier"/>
                <a:cs typeface="Courier"/>
              </a:rPr>
              <a:t>thn</a:t>
            </a:r>
            <a:r>
              <a:rPr lang="en-US" sz="1600" dirty="0">
                <a:latin typeface="Courier"/>
                <a:cs typeface="Courier"/>
              </a:rPr>
              <a:t> </a:t>
            </a:r>
            <a:r>
              <a:rPr lang="en-US" sz="1600" dirty="0" err="1">
                <a:latin typeface="Courier"/>
                <a:cs typeface="Courier"/>
              </a:rPr>
              <a:t>anadromikh</a:t>
            </a:r>
            <a:r>
              <a:rPr lang="en-US" sz="1600" dirty="0">
                <a:latin typeface="Courier"/>
                <a:cs typeface="Courier"/>
              </a:rPr>
              <a:t> </a:t>
            </a:r>
            <a:r>
              <a:rPr lang="en-US" sz="1600" dirty="0" err="1">
                <a:latin typeface="Courier"/>
                <a:cs typeface="Courier"/>
              </a:rPr>
              <a:t>klhsh</a:t>
            </a:r>
            <a:r>
              <a:rPr lang="en-US" sz="1600" dirty="0">
                <a:latin typeface="Courier"/>
                <a:cs typeface="Courier"/>
              </a:rPr>
              <a:t> </a:t>
            </a:r>
            <a:r>
              <a:rPr lang="en-US" sz="1600" dirty="0" err="1">
                <a:latin typeface="Courier"/>
                <a:cs typeface="Courier"/>
              </a:rPr>
              <a:t>ths</a:t>
            </a:r>
            <a:r>
              <a:rPr lang="en-US" sz="1600" dirty="0">
                <a:latin typeface="Courier"/>
                <a:cs typeface="Courier"/>
              </a:rPr>
              <a:t> factorial </a:t>
            </a:r>
          </a:p>
          <a:p>
            <a:pPr marL="0" indent="0">
              <a:buNone/>
            </a:pPr>
            <a:r>
              <a:rPr lang="en-US" sz="1800" dirty="0" smtClean="0">
                <a:latin typeface="Courier"/>
                <a:cs typeface="Courier"/>
              </a:rPr>
              <a:t>	</a:t>
            </a:r>
            <a:r>
              <a:rPr lang="en-US" sz="1800" dirty="0" err="1" smtClean="0">
                <a:latin typeface="Courier"/>
                <a:cs typeface="Courier"/>
              </a:rPr>
              <a:t>addu</a:t>
            </a:r>
            <a:r>
              <a:rPr lang="en-US" sz="1800" dirty="0" smtClean="0">
                <a:latin typeface="Courier"/>
                <a:cs typeface="Courier"/>
              </a:rPr>
              <a:t> </a:t>
            </a:r>
            <a:r>
              <a:rPr lang="en-US" sz="1800" dirty="0">
                <a:latin typeface="Courier"/>
                <a:cs typeface="Courier"/>
              </a:rPr>
              <a:t>$</a:t>
            </a:r>
            <a:r>
              <a:rPr lang="en-US" sz="1800" dirty="0" err="1">
                <a:latin typeface="Courier"/>
                <a:cs typeface="Courier"/>
              </a:rPr>
              <a:t>sp</a:t>
            </a:r>
            <a:r>
              <a:rPr lang="en-US" sz="1800" dirty="0">
                <a:latin typeface="Courier"/>
                <a:cs typeface="Courier"/>
              </a:rPr>
              <a:t>, $</a:t>
            </a:r>
            <a:r>
              <a:rPr lang="en-US" sz="1800" dirty="0" err="1">
                <a:latin typeface="Courier"/>
                <a:cs typeface="Courier"/>
              </a:rPr>
              <a:t>sp</a:t>
            </a:r>
            <a:r>
              <a:rPr lang="en-US" sz="1800" dirty="0">
                <a:latin typeface="Courier"/>
                <a:cs typeface="Courier"/>
              </a:rPr>
              <a:t>, -8</a:t>
            </a:r>
            <a:br>
              <a:rPr lang="en-US" sz="1800" dirty="0">
                <a:latin typeface="Courier"/>
                <a:cs typeface="Courier"/>
              </a:rPr>
            </a:br>
            <a:r>
              <a:rPr lang="en-US" sz="1800" dirty="0" smtClean="0">
                <a:latin typeface="Courier"/>
                <a:cs typeface="Courier"/>
              </a:rPr>
              <a:t>	</a:t>
            </a:r>
            <a:r>
              <a:rPr lang="en-US" sz="1800" dirty="0" err="1" smtClean="0">
                <a:latin typeface="Courier"/>
                <a:cs typeface="Courier"/>
              </a:rPr>
              <a:t>sw</a:t>
            </a:r>
            <a:r>
              <a:rPr lang="en-US" sz="1800" dirty="0" smtClean="0">
                <a:latin typeface="Courier"/>
                <a:cs typeface="Courier"/>
              </a:rPr>
              <a:t> </a:t>
            </a:r>
            <a:r>
              <a:rPr lang="en-US" sz="1800" dirty="0">
                <a:latin typeface="Courier"/>
                <a:cs typeface="Courier"/>
              </a:rPr>
              <a:t>$</a:t>
            </a:r>
            <a:r>
              <a:rPr lang="en-US" sz="1800" dirty="0" err="1">
                <a:latin typeface="Courier"/>
                <a:cs typeface="Courier"/>
              </a:rPr>
              <a:t>ra</a:t>
            </a:r>
            <a:r>
              <a:rPr lang="en-US" sz="1800" dirty="0">
                <a:latin typeface="Courier"/>
                <a:cs typeface="Courier"/>
              </a:rPr>
              <a:t>, 4($</a:t>
            </a:r>
            <a:r>
              <a:rPr lang="en-US" sz="1800" dirty="0" err="1">
                <a:latin typeface="Courier"/>
                <a:cs typeface="Courier"/>
              </a:rPr>
              <a:t>sp</a:t>
            </a:r>
            <a:r>
              <a:rPr lang="en-US" sz="1800" dirty="0">
                <a:latin typeface="Courier"/>
                <a:cs typeface="Courier"/>
              </a:rPr>
              <a:t>) # save return </a:t>
            </a:r>
            <a:r>
              <a:rPr lang="en-US" sz="1800" dirty="0" smtClean="0">
                <a:latin typeface="Courier"/>
                <a:cs typeface="Courier"/>
              </a:rPr>
              <a:t>address</a:t>
            </a:r>
          </a:p>
          <a:p>
            <a:pPr marL="0" indent="0">
              <a:buNone/>
            </a:pPr>
            <a:r>
              <a:rPr lang="en-US" sz="1800" dirty="0" smtClean="0">
                <a:latin typeface="Courier"/>
                <a:cs typeface="Courier"/>
              </a:rPr>
              <a:t>	</a:t>
            </a:r>
            <a:r>
              <a:rPr lang="en-US" sz="1800" dirty="0" err="1" smtClean="0">
                <a:latin typeface="Courier"/>
                <a:cs typeface="Courier"/>
              </a:rPr>
              <a:t>sw</a:t>
            </a:r>
            <a:r>
              <a:rPr lang="en-US" sz="1800" dirty="0" smtClean="0">
                <a:latin typeface="Courier"/>
                <a:cs typeface="Courier"/>
              </a:rPr>
              <a:t> </a:t>
            </a:r>
            <a:r>
              <a:rPr lang="en-US" sz="1800" dirty="0">
                <a:latin typeface="Courier"/>
                <a:cs typeface="Courier"/>
              </a:rPr>
              <a:t>$a0, 0($</a:t>
            </a:r>
            <a:r>
              <a:rPr lang="en-US" sz="1800" dirty="0" err="1">
                <a:latin typeface="Courier"/>
                <a:cs typeface="Courier"/>
              </a:rPr>
              <a:t>sp</a:t>
            </a:r>
            <a:r>
              <a:rPr lang="en-US" sz="1800" dirty="0">
                <a:latin typeface="Courier"/>
                <a:cs typeface="Courier"/>
              </a:rPr>
              <a:t>) # save argument (n) </a:t>
            </a:r>
            <a:endParaRPr lang="en-US" sz="1800" dirty="0" smtClean="0">
              <a:latin typeface="Courier"/>
              <a:cs typeface="Courier"/>
            </a:endParaRPr>
          </a:p>
          <a:p>
            <a:pPr marL="0" indent="0">
              <a:buNone/>
            </a:pPr>
            <a:r>
              <a:rPr lang="en-US" sz="1800" dirty="0" smtClean="0">
                <a:latin typeface="Courier"/>
                <a:cs typeface="Courier"/>
              </a:rPr>
              <a:t># </a:t>
            </a:r>
            <a:r>
              <a:rPr lang="en-US" sz="1800" dirty="0" err="1">
                <a:latin typeface="Courier"/>
                <a:cs typeface="Courier"/>
              </a:rPr>
              <a:t>Telos</a:t>
            </a:r>
            <a:r>
              <a:rPr lang="en-US" sz="1800" dirty="0">
                <a:latin typeface="Courier"/>
                <a:cs typeface="Courier"/>
              </a:rPr>
              <a:t> </a:t>
            </a:r>
            <a:r>
              <a:rPr lang="en-US" sz="1800" dirty="0" err="1" smtClean="0">
                <a:latin typeface="Courier"/>
                <a:cs typeface="Courier"/>
              </a:rPr>
              <a:t>prologou</a:t>
            </a:r>
            <a:endParaRPr lang="en-US" sz="1800" dirty="0">
              <a:latin typeface="Courier"/>
              <a:cs typeface="Courier"/>
            </a:endParaRPr>
          </a:p>
          <a:p>
            <a:pPr marL="0" indent="0">
              <a:buNone/>
            </a:pPr>
            <a:endParaRPr lang="en-US" sz="1800" dirty="0">
              <a:latin typeface="Courier"/>
              <a:cs typeface="Courier"/>
            </a:endParaRPr>
          </a:p>
          <a:p>
            <a:pPr marL="0" indent="0">
              <a:buNone/>
            </a:pPr>
            <a:r>
              <a:rPr lang="en-US" sz="1800" dirty="0" smtClean="0">
                <a:latin typeface="Courier"/>
                <a:cs typeface="Courier"/>
              </a:rPr>
              <a:t>	</a:t>
            </a:r>
            <a:r>
              <a:rPr lang="en-US" sz="1800" dirty="0" err="1" smtClean="0">
                <a:latin typeface="Courier"/>
                <a:cs typeface="Courier"/>
              </a:rPr>
              <a:t>bgtz</a:t>
            </a:r>
            <a:r>
              <a:rPr lang="en-US" sz="1800" dirty="0" smtClean="0">
                <a:latin typeface="Courier"/>
                <a:cs typeface="Courier"/>
              </a:rPr>
              <a:t> </a:t>
            </a:r>
            <a:r>
              <a:rPr lang="en-US" sz="1800" dirty="0">
                <a:latin typeface="Courier"/>
                <a:cs typeface="Courier"/>
              </a:rPr>
              <a:t>$a0, </a:t>
            </a:r>
            <a:r>
              <a:rPr lang="en-US" sz="1800" dirty="0" err="1">
                <a:latin typeface="Courier"/>
                <a:cs typeface="Courier"/>
              </a:rPr>
              <a:t>greater_than_zero</a:t>
            </a:r>
            <a:r>
              <a:rPr lang="en-US" sz="1800" dirty="0">
                <a:latin typeface="Courier"/>
                <a:cs typeface="Courier"/>
              </a:rPr>
              <a:t/>
            </a:r>
            <a:br>
              <a:rPr lang="en-US" sz="1800" dirty="0">
                <a:latin typeface="Courier"/>
                <a:cs typeface="Courier"/>
              </a:rPr>
            </a:br>
            <a:r>
              <a:rPr lang="en-US" sz="1800" dirty="0">
                <a:latin typeface="Courier"/>
                <a:cs typeface="Courier"/>
              </a:rPr>
              <a:t># If we reach here, the argument is zero, and fact(0) = 1</a:t>
            </a:r>
            <a:r>
              <a:rPr lang="en-US" sz="1800" dirty="0" smtClean="0">
                <a:latin typeface="Courier"/>
                <a:cs typeface="Courier"/>
              </a:rPr>
              <a:t>.</a:t>
            </a:r>
          </a:p>
          <a:p>
            <a:pPr marL="0" indent="0">
              <a:buNone/>
            </a:pPr>
            <a:r>
              <a:rPr lang="en-US" sz="1800" dirty="0" smtClean="0">
                <a:latin typeface="Courier"/>
                <a:cs typeface="Courier"/>
              </a:rPr>
              <a:t>	li </a:t>
            </a:r>
            <a:r>
              <a:rPr lang="en-US" sz="1800" dirty="0">
                <a:latin typeface="Courier"/>
                <a:cs typeface="Courier"/>
              </a:rPr>
              <a:t>$v0, 1</a:t>
            </a:r>
            <a:br>
              <a:rPr lang="en-US" sz="1800" dirty="0">
                <a:latin typeface="Courier"/>
                <a:cs typeface="Courier"/>
              </a:rPr>
            </a:br>
            <a:r>
              <a:rPr lang="en-US" sz="1800" dirty="0" smtClean="0">
                <a:latin typeface="Courier"/>
                <a:cs typeface="Courier"/>
              </a:rPr>
              <a:t>	j epilogue</a:t>
            </a:r>
          </a:p>
          <a:p>
            <a:pPr marL="0" indent="0">
              <a:buNone/>
            </a:pPr>
            <a:endParaRPr lang="en-US" sz="1800" dirty="0">
              <a:latin typeface="Courier"/>
              <a:cs typeface="Courier"/>
            </a:endParaRPr>
          </a:p>
        </p:txBody>
      </p:sp>
    </p:spTree>
    <p:extLst>
      <p:ext uri="{BB962C8B-B14F-4D97-AF65-F5344CB8AC3E}">
        <p14:creationId xmlns:p14="http://schemas.microsoft.com/office/powerpoint/2010/main" val="192489844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702FE1C6-ACC4-5248-AF5F-9BA1859EF70B}" type="slidenum">
              <a:rPr lang="el-GR"/>
              <a:pPr eaLnBrk="1" hangingPunct="1"/>
              <a:t>33</a:t>
            </a:fld>
            <a:endParaRPr lang="en-US"/>
          </a:p>
        </p:txBody>
      </p:sp>
      <p:sp>
        <p:nvSpPr>
          <p:cNvPr id="83971" name="Rectangle 2"/>
          <p:cNvSpPr>
            <a:spLocks noGrp="1" noChangeArrowheads="1"/>
          </p:cNvSpPr>
          <p:nvPr>
            <p:ph type="title"/>
          </p:nvPr>
        </p:nvSpPr>
        <p:spPr/>
        <p:txBody>
          <a:bodyPr/>
          <a:lstStyle/>
          <a:p>
            <a:pPr eaLnBrk="1" hangingPunct="1"/>
            <a:r>
              <a:rPr lang="el-GR" dirty="0">
                <a:latin typeface="Times New Roman" charset="0"/>
              </a:rPr>
              <a:t>Αναδρομική συνάρτηση </a:t>
            </a:r>
            <a:r>
              <a:rPr lang="en-US" dirty="0">
                <a:latin typeface="Times New Roman" charset="0"/>
              </a:rPr>
              <a:t>factorial() </a:t>
            </a:r>
            <a:r>
              <a:rPr lang="en-US" dirty="0" smtClean="0">
                <a:latin typeface="Times New Roman" charset="0"/>
              </a:rPr>
              <a:t>#2</a:t>
            </a:r>
            <a:endParaRPr lang="en-GB" dirty="0">
              <a:latin typeface="Times New Roman" charset="0"/>
            </a:endParaRPr>
          </a:p>
        </p:txBody>
      </p:sp>
      <p:sp>
        <p:nvSpPr>
          <p:cNvPr id="8" name="Content Placeholder 2"/>
          <p:cNvSpPr txBox="1">
            <a:spLocks/>
          </p:cNvSpPr>
          <p:nvPr/>
        </p:nvSpPr>
        <p:spPr bwMode="auto">
          <a:xfrm>
            <a:off x="107504" y="1556792"/>
            <a:ext cx="892899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2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800" dirty="0" err="1" smtClean="0">
                <a:latin typeface="Courier"/>
                <a:cs typeface="Courier"/>
              </a:rPr>
              <a:t>greater_than_zero</a:t>
            </a:r>
            <a:r>
              <a:rPr lang="en-US" sz="1800" dirty="0" smtClean="0">
                <a:latin typeface="Courier"/>
                <a:cs typeface="Courier"/>
              </a:rPr>
              <a:t>:</a:t>
            </a:r>
            <a:br>
              <a:rPr lang="en-US" sz="1800" dirty="0" smtClean="0">
                <a:latin typeface="Courier"/>
                <a:cs typeface="Courier"/>
              </a:rPr>
            </a:br>
            <a:r>
              <a:rPr lang="en-US" sz="1800" dirty="0" smtClean="0">
                <a:latin typeface="Courier"/>
                <a:cs typeface="Courier"/>
              </a:rPr>
              <a:t>	sub $a0, $a0, 1 # call factorial(n-1) </a:t>
            </a:r>
          </a:p>
          <a:p>
            <a:pPr marL="0" indent="0">
              <a:buFontTx/>
              <a:buNone/>
            </a:pPr>
            <a:r>
              <a:rPr lang="en-US" sz="1800" dirty="0" smtClean="0">
                <a:latin typeface="Courier"/>
                <a:cs typeface="Courier"/>
              </a:rPr>
              <a:t>	</a:t>
            </a:r>
            <a:r>
              <a:rPr lang="en-US" sz="1800" dirty="0" err="1" smtClean="0">
                <a:latin typeface="Courier"/>
                <a:cs typeface="Courier"/>
              </a:rPr>
              <a:t>jal</a:t>
            </a:r>
            <a:r>
              <a:rPr lang="en-US" sz="1800" dirty="0" smtClean="0">
                <a:latin typeface="Courier"/>
                <a:cs typeface="Courier"/>
              </a:rPr>
              <a:t> factorial</a:t>
            </a:r>
            <a:br>
              <a:rPr lang="en-US" sz="1800" dirty="0" smtClean="0">
                <a:latin typeface="Courier"/>
                <a:cs typeface="Courier"/>
              </a:rPr>
            </a:br>
            <a:r>
              <a:rPr lang="en-US" sz="1800" dirty="0" smtClean="0">
                <a:latin typeface="Courier"/>
                <a:cs typeface="Courier"/>
              </a:rPr>
              <a:t>	# factorial(n-1) is in $v0</a:t>
            </a:r>
          </a:p>
          <a:p>
            <a:pPr marL="0" indent="0">
              <a:buFontTx/>
              <a:buNone/>
            </a:pPr>
            <a:endParaRPr lang="en-US" sz="1800" dirty="0" smtClean="0">
              <a:latin typeface="Courier"/>
              <a:cs typeface="Courier"/>
            </a:endParaRPr>
          </a:p>
          <a:p>
            <a:pPr marL="0" indent="0">
              <a:buFontTx/>
              <a:buNone/>
            </a:pPr>
            <a:r>
              <a:rPr lang="en-US" sz="1800" dirty="0" smtClean="0">
                <a:latin typeface="Courier"/>
                <a:cs typeface="Courier"/>
              </a:rPr>
              <a:t>	</a:t>
            </a:r>
            <a:r>
              <a:rPr lang="en-US" sz="1800" dirty="0" err="1" smtClean="0">
                <a:latin typeface="Courier"/>
                <a:cs typeface="Courier"/>
              </a:rPr>
              <a:t>lw</a:t>
            </a:r>
            <a:r>
              <a:rPr lang="en-US" sz="1800" dirty="0" smtClean="0">
                <a:latin typeface="Courier"/>
                <a:cs typeface="Courier"/>
              </a:rPr>
              <a:t> $v1, 0($</a:t>
            </a:r>
            <a:r>
              <a:rPr lang="en-US" sz="1800" dirty="0" err="1" smtClean="0">
                <a:latin typeface="Courier"/>
                <a:cs typeface="Courier"/>
              </a:rPr>
              <a:t>sp</a:t>
            </a:r>
            <a:r>
              <a:rPr lang="en-US" sz="1800" dirty="0" smtClean="0">
                <a:latin typeface="Courier"/>
                <a:cs typeface="Courier"/>
              </a:rPr>
              <a:t>) # restore n from stack </a:t>
            </a:r>
            <a:endParaRPr lang="en-US" sz="1800" dirty="0" smtClean="0"/>
          </a:p>
          <a:p>
            <a:pPr marL="0" indent="0">
              <a:buFontTx/>
              <a:buNone/>
            </a:pPr>
            <a:r>
              <a:rPr lang="en-US" sz="1800" dirty="0" smtClean="0">
                <a:latin typeface="Courier"/>
                <a:cs typeface="Courier"/>
              </a:rPr>
              <a:t>	</a:t>
            </a:r>
            <a:r>
              <a:rPr lang="en-US" sz="1800" dirty="0" err="1" smtClean="0">
                <a:latin typeface="Courier"/>
                <a:cs typeface="Courier"/>
              </a:rPr>
              <a:t>mul</a:t>
            </a:r>
            <a:r>
              <a:rPr lang="en-US" sz="1800" dirty="0" smtClean="0">
                <a:latin typeface="Courier"/>
                <a:cs typeface="Courier"/>
              </a:rPr>
              <a:t> $v0, $v0, $v1 # multiply n * factorial(n-1)</a:t>
            </a:r>
          </a:p>
          <a:p>
            <a:pPr marL="0" indent="0">
              <a:buFontTx/>
              <a:buNone/>
            </a:pPr>
            <a:endParaRPr lang="en-US" sz="1800" dirty="0" smtClean="0">
              <a:latin typeface="Courier"/>
              <a:cs typeface="Courier"/>
            </a:endParaRPr>
          </a:p>
          <a:p>
            <a:pPr marL="0" indent="0">
              <a:buFontTx/>
              <a:buNone/>
            </a:pPr>
            <a:r>
              <a:rPr lang="en-US" sz="1800" dirty="0" smtClean="0">
                <a:latin typeface="Courier"/>
                <a:cs typeface="Courier"/>
              </a:rPr>
              <a:t>	# we are done, $v0 has the correct value </a:t>
            </a:r>
          </a:p>
          <a:p>
            <a:pPr marL="0" indent="0">
              <a:buFontTx/>
              <a:buNone/>
            </a:pPr>
            <a:r>
              <a:rPr lang="en-US" sz="1800" dirty="0" smtClean="0">
                <a:latin typeface="Courier"/>
                <a:cs typeface="Courier"/>
              </a:rPr>
              <a:t>epilogue:</a:t>
            </a:r>
            <a:br>
              <a:rPr lang="en-US" sz="1800" dirty="0" smtClean="0">
                <a:latin typeface="Courier"/>
                <a:cs typeface="Courier"/>
              </a:rPr>
            </a:br>
            <a:r>
              <a:rPr lang="en-US" sz="1800" dirty="0" smtClean="0">
                <a:latin typeface="Courier"/>
                <a:cs typeface="Courier"/>
              </a:rPr>
              <a:t>	</a:t>
            </a:r>
            <a:r>
              <a:rPr lang="en-US" sz="1800" dirty="0" err="1" smtClean="0">
                <a:latin typeface="Courier"/>
                <a:cs typeface="Courier"/>
              </a:rPr>
              <a:t>lw</a:t>
            </a:r>
            <a:r>
              <a:rPr lang="en-US" sz="1800" dirty="0" smtClean="0">
                <a:latin typeface="Courier"/>
                <a:cs typeface="Courier"/>
              </a:rPr>
              <a:t> $</a:t>
            </a:r>
            <a:r>
              <a:rPr lang="en-US" sz="1800" dirty="0" err="1" smtClean="0">
                <a:latin typeface="Courier"/>
                <a:cs typeface="Courier"/>
              </a:rPr>
              <a:t>ra</a:t>
            </a:r>
            <a:r>
              <a:rPr lang="en-US" sz="1800" dirty="0" smtClean="0">
                <a:latin typeface="Courier"/>
                <a:cs typeface="Courier"/>
              </a:rPr>
              <a:t>, 4($</a:t>
            </a:r>
            <a:r>
              <a:rPr lang="en-US" sz="1800" dirty="0" err="1" smtClean="0">
                <a:latin typeface="Courier"/>
                <a:cs typeface="Courier"/>
              </a:rPr>
              <a:t>sp</a:t>
            </a:r>
            <a:r>
              <a:rPr lang="en-US" sz="1800" dirty="0" smtClean="0">
                <a:latin typeface="Courier"/>
                <a:cs typeface="Courier"/>
              </a:rPr>
              <a:t>) # </a:t>
            </a:r>
            <a:r>
              <a:rPr lang="en-US" sz="1800" dirty="0" err="1" smtClean="0">
                <a:latin typeface="Courier"/>
                <a:cs typeface="Courier"/>
              </a:rPr>
              <a:t>Epanafora</a:t>
            </a:r>
            <a:r>
              <a:rPr lang="en-US" sz="1800" dirty="0" smtClean="0">
                <a:latin typeface="Courier"/>
                <a:cs typeface="Courier"/>
              </a:rPr>
              <a:t> </a:t>
            </a:r>
            <a:r>
              <a:rPr lang="en-US" sz="1800" dirty="0" err="1" smtClean="0">
                <a:latin typeface="Courier"/>
                <a:cs typeface="Courier"/>
              </a:rPr>
              <a:t>ths</a:t>
            </a:r>
            <a:r>
              <a:rPr lang="en-US" sz="1800" dirty="0" smtClean="0">
                <a:latin typeface="Courier"/>
                <a:cs typeface="Courier"/>
              </a:rPr>
              <a:t> </a:t>
            </a:r>
            <a:r>
              <a:rPr lang="en-US" sz="1800" dirty="0" err="1" smtClean="0">
                <a:latin typeface="Courier"/>
                <a:cs typeface="Courier"/>
              </a:rPr>
              <a:t>dieythynshs</a:t>
            </a:r>
            <a:r>
              <a:rPr lang="en-US" sz="1800" dirty="0" smtClean="0">
                <a:latin typeface="Courier"/>
                <a:cs typeface="Courier"/>
              </a:rPr>
              <a:t> </a:t>
            </a:r>
            <a:r>
              <a:rPr lang="en-US" sz="1800" dirty="0" err="1" smtClean="0">
                <a:latin typeface="Courier"/>
                <a:cs typeface="Courier"/>
              </a:rPr>
              <a:t>epistrofhs</a:t>
            </a:r>
            <a:r>
              <a:rPr lang="en-US" sz="1800" dirty="0" smtClean="0">
                <a:latin typeface="Courier"/>
                <a:cs typeface="Courier"/>
              </a:rPr>
              <a:t> </a:t>
            </a:r>
          </a:p>
          <a:p>
            <a:pPr marL="0" indent="0">
              <a:buFontTx/>
              <a:buNone/>
            </a:pPr>
            <a:r>
              <a:rPr lang="en-US" sz="1800" dirty="0" smtClean="0">
                <a:latin typeface="Courier"/>
                <a:cs typeface="Courier"/>
              </a:rPr>
              <a:t>	</a:t>
            </a:r>
            <a:r>
              <a:rPr lang="en-US" sz="1800" dirty="0" err="1" smtClean="0">
                <a:latin typeface="Courier"/>
                <a:cs typeface="Courier"/>
              </a:rPr>
              <a:t>addiu</a:t>
            </a:r>
            <a:r>
              <a:rPr lang="en-US" sz="1800" dirty="0" smtClean="0">
                <a:latin typeface="Courier"/>
                <a:cs typeface="Courier"/>
              </a:rPr>
              <a:t> $</a:t>
            </a:r>
            <a:r>
              <a:rPr lang="en-US" sz="1800" dirty="0" err="1" smtClean="0">
                <a:latin typeface="Courier"/>
                <a:cs typeface="Courier"/>
              </a:rPr>
              <a:t>sp</a:t>
            </a:r>
            <a:r>
              <a:rPr lang="en-US" sz="1800" dirty="0" smtClean="0">
                <a:latin typeface="Courier"/>
                <a:cs typeface="Courier"/>
              </a:rPr>
              <a:t>, $</a:t>
            </a:r>
            <a:r>
              <a:rPr lang="en-US" sz="1800" dirty="0" err="1" smtClean="0">
                <a:latin typeface="Courier"/>
                <a:cs typeface="Courier"/>
              </a:rPr>
              <a:t>sp</a:t>
            </a:r>
            <a:r>
              <a:rPr lang="en-US" sz="1800" dirty="0" smtClean="0">
                <a:latin typeface="Courier"/>
                <a:cs typeface="Courier"/>
              </a:rPr>
              <a:t>, 8 # </a:t>
            </a:r>
            <a:r>
              <a:rPr lang="en-US" sz="1600" dirty="0" err="1" smtClean="0">
                <a:latin typeface="Courier"/>
                <a:cs typeface="Courier"/>
              </a:rPr>
              <a:t>Epanafora</a:t>
            </a:r>
            <a:r>
              <a:rPr lang="en-US" sz="1600" dirty="0" smtClean="0">
                <a:latin typeface="Courier"/>
                <a:cs typeface="Courier"/>
              </a:rPr>
              <a:t> </a:t>
            </a:r>
            <a:r>
              <a:rPr lang="en-US" sz="1600" dirty="0" err="1" smtClean="0">
                <a:latin typeface="Courier"/>
                <a:cs typeface="Courier"/>
              </a:rPr>
              <a:t>tou</a:t>
            </a:r>
            <a:r>
              <a:rPr lang="en-US" sz="1600" dirty="0" smtClean="0">
                <a:latin typeface="Courier"/>
                <a:cs typeface="Courier"/>
              </a:rPr>
              <a:t> $</a:t>
            </a:r>
            <a:r>
              <a:rPr lang="en-US" sz="1600" dirty="0" err="1" smtClean="0">
                <a:latin typeface="Courier"/>
                <a:cs typeface="Courier"/>
              </a:rPr>
              <a:t>sp</a:t>
            </a:r>
            <a:r>
              <a:rPr lang="en-US" sz="1600" dirty="0" smtClean="0">
                <a:latin typeface="Courier"/>
                <a:cs typeface="Courier"/>
              </a:rPr>
              <a:t> </a:t>
            </a:r>
            <a:r>
              <a:rPr lang="en-US" sz="1600" dirty="0" err="1" smtClean="0">
                <a:latin typeface="Courier"/>
                <a:cs typeface="Courier"/>
              </a:rPr>
              <a:t>sthn</a:t>
            </a:r>
            <a:r>
              <a:rPr lang="en-US" sz="1600" dirty="0" smtClean="0">
                <a:latin typeface="Courier"/>
                <a:cs typeface="Courier"/>
              </a:rPr>
              <a:t> </a:t>
            </a:r>
            <a:r>
              <a:rPr lang="en-US" sz="1600" dirty="0" err="1" smtClean="0">
                <a:latin typeface="Courier"/>
                <a:cs typeface="Courier"/>
              </a:rPr>
              <a:t>timh</a:t>
            </a:r>
            <a:r>
              <a:rPr lang="en-US" sz="1600" dirty="0" smtClean="0">
                <a:latin typeface="Courier"/>
                <a:cs typeface="Courier"/>
              </a:rPr>
              <a:t> </a:t>
            </a:r>
            <a:r>
              <a:rPr lang="en-US" sz="1600" dirty="0" err="1" smtClean="0">
                <a:latin typeface="Courier"/>
                <a:cs typeface="Courier"/>
              </a:rPr>
              <a:t>prin</a:t>
            </a:r>
            <a:r>
              <a:rPr lang="en-US" sz="1600" dirty="0" smtClean="0">
                <a:latin typeface="Courier"/>
                <a:cs typeface="Courier"/>
              </a:rPr>
              <a:t> </a:t>
            </a:r>
            <a:r>
              <a:rPr lang="en-US" sz="1600" dirty="0" err="1" smtClean="0">
                <a:latin typeface="Courier"/>
                <a:cs typeface="Courier"/>
              </a:rPr>
              <a:t>thn</a:t>
            </a:r>
            <a:r>
              <a:rPr lang="en-US" sz="1600" dirty="0" smtClean="0">
                <a:latin typeface="Courier"/>
                <a:cs typeface="Courier"/>
              </a:rPr>
              <a:t> </a:t>
            </a:r>
            <a:r>
              <a:rPr lang="en-US" sz="1600" dirty="0" err="1" smtClean="0">
                <a:latin typeface="Courier"/>
                <a:cs typeface="Courier"/>
              </a:rPr>
              <a:t>klhsh</a:t>
            </a:r>
            <a:r>
              <a:rPr lang="en-US" sz="1600" dirty="0" smtClean="0">
                <a:latin typeface="Courier"/>
                <a:cs typeface="Courier"/>
              </a:rPr>
              <a:t> </a:t>
            </a:r>
          </a:p>
          <a:p>
            <a:pPr marL="0" indent="0">
              <a:buFontTx/>
              <a:buNone/>
            </a:pPr>
            <a:r>
              <a:rPr lang="en-US" sz="1800" dirty="0" smtClean="0">
                <a:latin typeface="Courier"/>
                <a:cs typeface="Courier"/>
              </a:rPr>
              <a:t>	</a:t>
            </a:r>
            <a:r>
              <a:rPr lang="en-US" sz="1800" dirty="0" err="1" smtClean="0">
                <a:latin typeface="Courier"/>
                <a:cs typeface="Courier"/>
              </a:rPr>
              <a:t>jr</a:t>
            </a:r>
            <a:r>
              <a:rPr lang="en-US" sz="1800" dirty="0" smtClean="0">
                <a:latin typeface="Courier"/>
                <a:cs typeface="Courier"/>
              </a:rPr>
              <a:t> $</a:t>
            </a:r>
            <a:r>
              <a:rPr lang="en-US" sz="1800" dirty="0" err="1" smtClean="0">
                <a:latin typeface="Courier"/>
                <a:cs typeface="Courier"/>
              </a:rPr>
              <a:t>ra</a:t>
            </a:r>
            <a:r>
              <a:rPr lang="en-US" sz="1800" dirty="0" smtClean="0">
                <a:latin typeface="Courier"/>
                <a:cs typeface="Courier"/>
              </a:rPr>
              <a:t> </a:t>
            </a:r>
          </a:p>
          <a:p>
            <a:pPr marL="0" indent="0">
              <a:buFontTx/>
              <a:buNone/>
            </a:pPr>
            <a:r>
              <a:rPr lang="en-US" sz="1800" dirty="0" smtClean="0">
                <a:latin typeface="Courier"/>
                <a:cs typeface="Courier"/>
              </a:rPr>
              <a:t>	</a:t>
            </a:r>
            <a:endParaRPr lang="en-US" sz="1800" dirty="0">
              <a:latin typeface="Courier"/>
              <a:cs typeface="Courier"/>
            </a:endParaRPr>
          </a:p>
        </p:txBody>
      </p:sp>
    </p:spTree>
    <p:extLst>
      <p:ext uri="{BB962C8B-B14F-4D97-AF65-F5344CB8AC3E}">
        <p14:creationId xmlns:p14="http://schemas.microsoft.com/office/powerpoint/2010/main" val="163281171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819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6C0B77FD-D02A-7148-B5B1-086E4E3C0C37}" type="slidenum">
              <a:rPr lang="el-GR"/>
              <a:pPr eaLnBrk="1" hangingPunct="1"/>
              <a:t>34</a:t>
            </a:fld>
            <a:endParaRPr lang="en-US"/>
          </a:p>
        </p:txBody>
      </p:sp>
      <p:sp>
        <p:nvSpPr>
          <p:cNvPr id="81923" name="Rectangle 2"/>
          <p:cNvSpPr>
            <a:spLocks noGrp="1" noChangeArrowheads="1"/>
          </p:cNvSpPr>
          <p:nvPr>
            <p:ph type="title"/>
          </p:nvPr>
        </p:nvSpPr>
        <p:spPr/>
        <p:txBody>
          <a:bodyPr/>
          <a:lstStyle/>
          <a:p>
            <a:pPr eaLnBrk="1" hangingPunct="1"/>
            <a:r>
              <a:rPr lang="en-US">
                <a:latin typeface="Times New Roman" charset="0"/>
              </a:rPr>
              <a:t>SPIM System Calls</a:t>
            </a:r>
            <a:endParaRPr lang="en-GB">
              <a:latin typeface="Times New Roman" charset="0"/>
            </a:endParaRPr>
          </a:p>
        </p:txBody>
      </p:sp>
      <p:sp>
        <p:nvSpPr>
          <p:cNvPr id="81924" name="Rectangle 3"/>
          <p:cNvSpPr>
            <a:spLocks noGrp="1" noChangeArrowheads="1"/>
          </p:cNvSpPr>
          <p:nvPr>
            <p:ph type="body" idx="1"/>
          </p:nvPr>
        </p:nvSpPr>
        <p:spPr>
          <a:xfrm>
            <a:off x="685800" y="1524000"/>
            <a:ext cx="7924800" cy="4572000"/>
          </a:xfrm>
        </p:spPr>
        <p:txBody>
          <a:bodyPr/>
          <a:lstStyle/>
          <a:p>
            <a:pPr algn="just" eaLnBrk="1" hangingPunct="1"/>
            <a:r>
              <a:rPr lang="el-GR" sz="2200">
                <a:latin typeface="Times New Roman" charset="0"/>
              </a:rPr>
              <a:t>Ο Συμβολομεταφραστής και προσομοιωτής </a:t>
            </a:r>
            <a:r>
              <a:rPr lang="en-US" sz="2200">
                <a:latin typeface="Times New Roman" charset="0"/>
              </a:rPr>
              <a:t>SPIM </a:t>
            </a:r>
            <a:r>
              <a:rPr lang="el-GR" sz="2200">
                <a:latin typeface="Times New Roman" charset="0"/>
              </a:rPr>
              <a:t>προσφέρει ένα μικρό σύνολο από ευκολίες με την μορφή «κλήσεων συστήματος» (</a:t>
            </a:r>
            <a:r>
              <a:rPr lang="en-US" sz="2200">
                <a:latin typeface="Times New Roman" charset="0"/>
              </a:rPr>
              <a:t>system calls)</a:t>
            </a:r>
            <a:r>
              <a:rPr lang="el-GR" sz="2200">
                <a:latin typeface="Times New Roman" charset="0"/>
              </a:rPr>
              <a:t>. </a:t>
            </a:r>
          </a:p>
          <a:p>
            <a:pPr algn="just" eaLnBrk="1" hangingPunct="1"/>
            <a:r>
              <a:rPr lang="en-US" sz="2200">
                <a:latin typeface="Times New Roman" charset="0"/>
              </a:rPr>
              <a:t>Spim system calls</a:t>
            </a:r>
            <a:r>
              <a:rPr lang="el-GR" sz="2200">
                <a:latin typeface="Times New Roman" charset="0"/>
              </a:rPr>
              <a:t>: εκτύπωση/ανάγνωση συμβολοσειρών, ακεραίων, και χαρακτήρων στην οθόνη/από το πληκτρολόγιο, δυναμική δέσμευση μνήμης (</a:t>
            </a:r>
            <a:r>
              <a:rPr lang="en-US" sz="2200">
                <a:latin typeface="Times New Roman" charset="0"/>
              </a:rPr>
              <a:t>malloc) </a:t>
            </a:r>
            <a:r>
              <a:rPr lang="el-GR" sz="2200">
                <a:latin typeface="Times New Roman" charset="0"/>
              </a:rPr>
              <a:t>και τερματισμός προγράμματος.</a:t>
            </a:r>
            <a:endParaRPr lang="en-US" sz="2200">
              <a:latin typeface="Times New Roman" charset="0"/>
            </a:endParaRPr>
          </a:p>
          <a:p>
            <a:pPr eaLnBrk="1" hangingPunct="1"/>
            <a:r>
              <a:rPr lang="el-GR" sz="2200">
                <a:latin typeface="Times New Roman" charset="0"/>
              </a:rPr>
              <a:t>Χρήση:	</a:t>
            </a:r>
          </a:p>
          <a:p>
            <a:pPr lvl="1" eaLnBrk="1" hangingPunct="1">
              <a:spcBef>
                <a:spcPct val="10000"/>
              </a:spcBef>
            </a:pPr>
            <a:r>
              <a:rPr lang="el-GR" sz="2000">
                <a:latin typeface="Times New Roman" charset="0"/>
              </a:rPr>
              <a:t>Κωδικός κλήσης συστήματος στον καταχωρητή $</a:t>
            </a:r>
            <a:r>
              <a:rPr lang="en-US" sz="2000">
                <a:latin typeface="Times New Roman" charset="0"/>
              </a:rPr>
              <a:t>v0</a:t>
            </a:r>
            <a:r>
              <a:rPr lang="el-GR" sz="2000">
                <a:latin typeface="Times New Roman" charset="0"/>
              </a:rPr>
              <a:t> ($2)</a:t>
            </a:r>
          </a:p>
          <a:p>
            <a:pPr lvl="1" eaLnBrk="1" hangingPunct="1">
              <a:spcBef>
                <a:spcPct val="10000"/>
              </a:spcBef>
            </a:pPr>
            <a:r>
              <a:rPr lang="el-GR" sz="2000">
                <a:latin typeface="Times New Roman" charset="0"/>
              </a:rPr>
              <a:t>Παράμετρος (αν υπάρχει), (π.χ. ο ακέραιος ή η συβολοσειρά που πρέπει να τυπωθεί) στον καταχωρητή $</a:t>
            </a:r>
            <a:r>
              <a:rPr lang="en-US" sz="2000">
                <a:latin typeface="Times New Roman" charset="0"/>
              </a:rPr>
              <a:t>a0</a:t>
            </a:r>
            <a:r>
              <a:rPr lang="el-GR" sz="2000">
                <a:latin typeface="Times New Roman" charset="0"/>
              </a:rPr>
              <a:t> ($4)</a:t>
            </a:r>
          </a:p>
          <a:p>
            <a:pPr lvl="1" eaLnBrk="1" hangingPunct="1">
              <a:spcBef>
                <a:spcPct val="10000"/>
              </a:spcBef>
            </a:pPr>
            <a:r>
              <a:rPr lang="el-GR" sz="2000">
                <a:latin typeface="Times New Roman" charset="0"/>
              </a:rPr>
              <a:t>Εντολή </a:t>
            </a:r>
            <a:r>
              <a:rPr lang="en-US" sz="2000">
                <a:latin typeface="Times New Roman" charset="0"/>
              </a:rPr>
              <a:t>syscall</a:t>
            </a:r>
          </a:p>
          <a:p>
            <a:pPr lvl="1" eaLnBrk="1" hangingPunct="1">
              <a:spcBef>
                <a:spcPct val="10000"/>
              </a:spcBef>
            </a:pPr>
            <a:r>
              <a:rPr lang="el-GR" sz="2000">
                <a:latin typeface="Times New Roman" charset="0"/>
              </a:rPr>
              <a:t>Πιθανό αποτέλεσμα στον καταχωρητή $</a:t>
            </a:r>
            <a:r>
              <a:rPr lang="en-US" sz="2000">
                <a:latin typeface="Times New Roman" charset="0"/>
              </a:rPr>
              <a:t>v0</a:t>
            </a:r>
            <a:endParaRPr lang="el-GR" sz="2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702FE1C6-ACC4-5248-AF5F-9BA1859EF70B}" type="slidenum">
              <a:rPr lang="el-GR"/>
              <a:pPr eaLnBrk="1" hangingPunct="1"/>
              <a:t>35</a:t>
            </a:fld>
            <a:endParaRPr lang="en-US"/>
          </a:p>
        </p:txBody>
      </p:sp>
      <p:sp>
        <p:nvSpPr>
          <p:cNvPr id="83971" name="Rectangle 2"/>
          <p:cNvSpPr>
            <a:spLocks noGrp="1" noChangeArrowheads="1"/>
          </p:cNvSpPr>
          <p:nvPr>
            <p:ph type="title"/>
          </p:nvPr>
        </p:nvSpPr>
        <p:spPr/>
        <p:txBody>
          <a:bodyPr/>
          <a:lstStyle/>
          <a:p>
            <a:pPr eaLnBrk="1" hangingPunct="1"/>
            <a:r>
              <a:rPr lang="el-GR">
                <a:latin typeface="Times New Roman" charset="0"/>
              </a:rPr>
              <a:t>Κωδικοί Κλήσεων Συστήματος </a:t>
            </a:r>
            <a:r>
              <a:rPr lang="en-US">
                <a:latin typeface="Times New Roman" charset="0"/>
              </a:rPr>
              <a:t>SPIM</a:t>
            </a:r>
            <a:endParaRPr lang="en-GB">
              <a:latin typeface="Times New Roman" charset="0"/>
            </a:endParaRPr>
          </a:p>
        </p:txBody>
      </p:sp>
      <p:sp>
        <p:nvSpPr>
          <p:cNvPr id="83972" name="Rectangle 3"/>
          <p:cNvSpPr>
            <a:spLocks noGrp="1" noChangeArrowheads="1"/>
          </p:cNvSpPr>
          <p:nvPr>
            <p:ph type="body" idx="1"/>
          </p:nvPr>
        </p:nvSpPr>
        <p:spPr/>
        <p:txBody>
          <a:bodyPr/>
          <a:lstStyle/>
          <a:p>
            <a:pPr eaLnBrk="1" hangingPunct="1">
              <a:buFontTx/>
              <a:buNone/>
            </a:pPr>
            <a:r>
              <a:rPr lang="el-GR">
                <a:latin typeface="Times New Roman" charset="0"/>
              </a:rPr>
              <a:t>Ο κωδικός των κλήσεων συστήματος που μπαίνει στον καταχωρητή </a:t>
            </a:r>
            <a:r>
              <a:rPr lang="en-US">
                <a:latin typeface="Times New Roman" charset="0"/>
              </a:rPr>
              <a:t>$v0</a:t>
            </a:r>
            <a:r>
              <a:rPr lang="el-GR">
                <a:latin typeface="Times New Roman" charset="0"/>
              </a:rPr>
              <a:t> μπορεί να πάρει τις εξής τιμές:</a:t>
            </a:r>
          </a:p>
          <a:p>
            <a:pPr lvl="1" eaLnBrk="1" hangingPunct="1">
              <a:spcBef>
                <a:spcPct val="0"/>
              </a:spcBef>
              <a:buFontTx/>
              <a:buNone/>
            </a:pPr>
            <a:r>
              <a:rPr lang="el-GR">
                <a:latin typeface="Times New Roman" charset="0"/>
              </a:rPr>
              <a:t>  1		εκτύπωση ακεραίου</a:t>
            </a:r>
          </a:p>
          <a:p>
            <a:pPr lvl="1" eaLnBrk="1" hangingPunct="1">
              <a:spcBef>
                <a:spcPct val="0"/>
              </a:spcBef>
              <a:buFontTx/>
              <a:buNone/>
            </a:pPr>
            <a:r>
              <a:rPr lang="el-GR">
                <a:latin typeface="Times New Roman" charset="0"/>
              </a:rPr>
              <a:t>  </a:t>
            </a:r>
            <a:r>
              <a:rPr lang="en-US">
                <a:latin typeface="Times New Roman" charset="0"/>
              </a:rPr>
              <a:t>2</a:t>
            </a:r>
            <a:r>
              <a:rPr lang="el-GR">
                <a:latin typeface="Times New Roman" charset="0"/>
              </a:rPr>
              <a:t>		εκτύπωση αριθμού κινητής υποδοαστολής (</a:t>
            </a:r>
            <a:r>
              <a:rPr lang="en-US">
                <a:latin typeface="Times New Roman" charset="0"/>
              </a:rPr>
              <a:t>float)</a:t>
            </a:r>
            <a:endParaRPr lang="el-GR">
              <a:latin typeface="Times New Roman" charset="0"/>
            </a:endParaRPr>
          </a:p>
          <a:p>
            <a:pPr lvl="1" eaLnBrk="1" hangingPunct="1">
              <a:spcBef>
                <a:spcPct val="0"/>
              </a:spcBef>
              <a:buFontTx/>
              <a:buNone/>
            </a:pPr>
            <a:r>
              <a:rPr lang="el-GR">
                <a:latin typeface="Times New Roman" charset="0"/>
              </a:rPr>
              <a:t>  </a:t>
            </a:r>
            <a:r>
              <a:rPr lang="en-US">
                <a:latin typeface="Times New Roman" charset="0"/>
              </a:rPr>
              <a:t>3</a:t>
            </a:r>
            <a:r>
              <a:rPr lang="el-GR">
                <a:latin typeface="Times New Roman" charset="0"/>
              </a:rPr>
              <a:t>		εκτύπωση κινητής υποδοαστολής (</a:t>
            </a:r>
            <a:r>
              <a:rPr lang="en-US">
                <a:latin typeface="Times New Roman" charset="0"/>
              </a:rPr>
              <a:t>double)</a:t>
            </a:r>
            <a:endParaRPr lang="el-GR">
              <a:latin typeface="Times New Roman" charset="0"/>
            </a:endParaRPr>
          </a:p>
          <a:p>
            <a:pPr lvl="1" eaLnBrk="1" hangingPunct="1">
              <a:spcBef>
                <a:spcPct val="0"/>
              </a:spcBef>
              <a:buFontTx/>
              <a:buNone/>
            </a:pPr>
            <a:r>
              <a:rPr lang="el-GR">
                <a:latin typeface="Times New Roman" charset="0"/>
              </a:rPr>
              <a:t>  </a:t>
            </a:r>
            <a:r>
              <a:rPr lang="en-US">
                <a:latin typeface="Times New Roman" charset="0"/>
              </a:rPr>
              <a:t>4</a:t>
            </a:r>
            <a:r>
              <a:rPr lang="el-GR">
                <a:latin typeface="Times New Roman" charset="0"/>
              </a:rPr>
              <a:t>		εκτύπωση συμβολοσειράς</a:t>
            </a:r>
          </a:p>
          <a:p>
            <a:pPr lvl="1" eaLnBrk="1" hangingPunct="1">
              <a:spcBef>
                <a:spcPct val="0"/>
              </a:spcBef>
              <a:buFontTx/>
              <a:buNone/>
            </a:pPr>
            <a:r>
              <a:rPr lang="el-GR">
                <a:latin typeface="Times New Roman" charset="0"/>
              </a:rPr>
              <a:t>  5		ανάγνωση ακεραίου</a:t>
            </a:r>
          </a:p>
          <a:p>
            <a:pPr lvl="1" eaLnBrk="1" hangingPunct="1">
              <a:spcBef>
                <a:spcPct val="0"/>
              </a:spcBef>
              <a:buFontTx/>
              <a:buNone/>
            </a:pPr>
            <a:r>
              <a:rPr lang="el-GR">
                <a:latin typeface="Times New Roman" charset="0"/>
              </a:rPr>
              <a:t>  6		ανάγνωση αριθμού κινητής υποδοαστολής (</a:t>
            </a:r>
            <a:r>
              <a:rPr lang="en-US">
                <a:latin typeface="Times New Roman" charset="0"/>
              </a:rPr>
              <a:t>float)</a:t>
            </a:r>
            <a:endParaRPr lang="el-GR">
              <a:latin typeface="Times New Roman" charset="0"/>
            </a:endParaRPr>
          </a:p>
          <a:p>
            <a:pPr lvl="1" eaLnBrk="1" hangingPunct="1">
              <a:spcBef>
                <a:spcPct val="0"/>
              </a:spcBef>
              <a:buFontTx/>
              <a:buNone/>
            </a:pPr>
            <a:r>
              <a:rPr lang="el-GR">
                <a:latin typeface="Times New Roman" charset="0"/>
              </a:rPr>
              <a:t>  7		ανάγνωση κινητής υποδοαστολής (</a:t>
            </a:r>
            <a:r>
              <a:rPr lang="en-US">
                <a:latin typeface="Times New Roman" charset="0"/>
              </a:rPr>
              <a:t>double)</a:t>
            </a:r>
            <a:endParaRPr lang="el-GR">
              <a:latin typeface="Times New Roman" charset="0"/>
            </a:endParaRPr>
          </a:p>
          <a:p>
            <a:pPr lvl="1" eaLnBrk="1" hangingPunct="1">
              <a:spcBef>
                <a:spcPct val="0"/>
              </a:spcBef>
              <a:buFontTx/>
              <a:buNone/>
            </a:pPr>
            <a:r>
              <a:rPr lang="el-GR">
                <a:latin typeface="Times New Roman" charset="0"/>
              </a:rPr>
              <a:t>  8		ανάγνωση συμβολοσειράς</a:t>
            </a:r>
          </a:p>
          <a:p>
            <a:pPr lvl="1" eaLnBrk="1" hangingPunct="1">
              <a:spcBef>
                <a:spcPct val="0"/>
              </a:spcBef>
              <a:buFontTx/>
              <a:buNone/>
            </a:pPr>
            <a:r>
              <a:rPr lang="el-GR">
                <a:latin typeface="Times New Roman" charset="0"/>
              </a:rPr>
              <a:t>  9		δέσμευση μνήμης</a:t>
            </a:r>
          </a:p>
          <a:p>
            <a:pPr lvl="1" eaLnBrk="1" hangingPunct="1">
              <a:spcBef>
                <a:spcPct val="0"/>
              </a:spcBef>
              <a:buFontTx/>
              <a:buNone/>
            </a:pPr>
            <a:r>
              <a:rPr lang="el-GR">
                <a:latin typeface="Times New Roman" charset="0"/>
              </a:rPr>
              <a:t>10		τερματισμός προγράμματος</a:t>
            </a:r>
            <a:endParaRPr lang="en-GB">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AD32D727-3150-CE49-B4B8-E76A4CAEE188}" type="slidenum">
              <a:rPr lang="el-GR"/>
              <a:pPr eaLnBrk="1" hangingPunct="1"/>
              <a:t>36</a:t>
            </a:fld>
            <a:endParaRPr lang="en-US"/>
          </a:p>
        </p:txBody>
      </p:sp>
      <p:sp>
        <p:nvSpPr>
          <p:cNvPr id="58371" name="Rectangle 2"/>
          <p:cNvSpPr>
            <a:spLocks noGrp="1" noChangeArrowheads="1"/>
          </p:cNvSpPr>
          <p:nvPr>
            <p:ph type="title"/>
          </p:nvPr>
        </p:nvSpPr>
        <p:spPr/>
        <p:txBody>
          <a:bodyPr/>
          <a:lstStyle/>
          <a:p>
            <a:pPr eaLnBrk="1" hangingPunct="1"/>
            <a:r>
              <a:rPr lang="el-GR">
                <a:latin typeface="Times New Roman" charset="0"/>
              </a:rPr>
              <a:t>Παραδείγματα </a:t>
            </a:r>
            <a:r>
              <a:rPr lang="en-US">
                <a:latin typeface="Times New Roman" charset="0"/>
              </a:rPr>
              <a:t>SPIM System Calls</a:t>
            </a:r>
            <a:endParaRPr lang="en-GB">
              <a:latin typeface="Times New Roman" charset="0"/>
            </a:endParaRPr>
          </a:p>
        </p:txBody>
      </p:sp>
      <p:sp>
        <p:nvSpPr>
          <p:cNvPr id="58372" name="Rectangle 3"/>
          <p:cNvSpPr>
            <a:spLocks noGrp="1" noChangeArrowheads="1"/>
          </p:cNvSpPr>
          <p:nvPr>
            <p:ph type="body" idx="1"/>
          </p:nvPr>
        </p:nvSpPr>
        <p:spPr>
          <a:xfrm>
            <a:off x="685800" y="1524000"/>
            <a:ext cx="7924800" cy="4572000"/>
          </a:xfrm>
        </p:spPr>
        <p:txBody>
          <a:bodyPr/>
          <a:lstStyle/>
          <a:p>
            <a:pPr eaLnBrk="1" hangingPunct="1"/>
            <a:r>
              <a:rPr lang="el-GR">
                <a:latin typeface="Times New Roman" charset="0"/>
              </a:rPr>
              <a:t>Παράδειγμα: εκτύπωση συμβολοσειράς</a:t>
            </a:r>
            <a:r>
              <a:rPr lang="el-GR" sz="2200">
                <a:latin typeface="Times New Roman" charset="0"/>
              </a:rPr>
              <a:t>	</a:t>
            </a:r>
          </a:p>
          <a:p>
            <a:pPr lvl="1" eaLnBrk="1" hangingPunct="1">
              <a:spcBef>
                <a:spcPct val="0"/>
              </a:spcBef>
              <a:buFontTx/>
              <a:buNone/>
            </a:pPr>
            <a:r>
              <a:rPr lang="en-US" sz="2000">
                <a:latin typeface="Arial Unicode MS" charset="0"/>
              </a:rPr>
              <a:t>li		$v0, 4		# print string</a:t>
            </a:r>
          </a:p>
          <a:p>
            <a:pPr lvl="1" eaLnBrk="1" hangingPunct="1">
              <a:spcBef>
                <a:spcPct val="0"/>
              </a:spcBef>
              <a:buFontTx/>
              <a:buNone/>
            </a:pPr>
            <a:r>
              <a:rPr lang="en-US" sz="2000">
                <a:latin typeface="Arial Unicode MS" charset="0"/>
              </a:rPr>
              <a:t>la		$a0, str		# str is the strings label</a:t>
            </a:r>
          </a:p>
          <a:p>
            <a:pPr lvl="1" eaLnBrk="1" hangingPunct="1">
              <a:spcBef>
                <a:spcPct val="0"/>
              </a:spcBef>
              <a:buFontTx/>
              <a:buNone/>
            </a:pPr>
            <a:r>
              <a:rPr lang="en-US" sz="2000">
                <a:latin typeface="Arial Unicode MS" charset="0"/>
              </a:rPr>
              <a:t>syscall</a:t>
            </a:r>
          </a:p>
          <a:p>
            <a:pPr eaLnBrk="1" hangingPunct="1"/>
            <a:r>
              <a:rPr lang="el-GR">
                <a:latin typeface="Times New Roman" charset="0"/>
              </a:rPr>
              <a:t>Παράδειγμα: εκτύπωση ακέραιου</a:t>
            </a:r>
            <a:r>
              <a:rPr lang="el-GR" sz="2200">
                <a:latin typeface="Times New Roman" charset="0"/>
              </a:rPr>
              <a:t>	</a:t>
            </a:r>
          </a:p>
          <a:p>
            <a:pPr lvl="1" eaLnBrk="1" hangingPunct="1">
              <a:spcBef>
                <a:spcPct val="0"/>
              </a:spcBef>
              <a:buFontTx/>
              <a:buNone/>
            </a:pPr>
            <a:r>
              <a:rPr lang="en-US" sz="2000">
                <a:latin typeface="Arial Unicode MS" charset="0"/>
              </a:rPr>
              <a:t>li		$v0, 1		# print integer</a:t>
            </a:r>
          </a:p>
          <a:p>
            <a:pPr lvl="1" eaLnBrk="1" hangingPunct="1">
              <a:spcBef>
                <a:spcPct val="0"/>
              </a:spcBef>
              <a:buFontTx/>
              <a:buNone/>
            </a:pPr>
            <a:r>
              <a:rPr lang="en-US" sz="2000">
                <a:latin typeface="Arial Unicode MS" charset="0"/>
              </a:rPr>
              <a:t>la		$a0, 1500	# integer to print</a:t>
            </a:r>
          </a:p>
          <a:p>
            <a:pPr lvl="1" eaLnBrk="1" hangingPunct="1">
              <a:spcBef>
                <a:spcPct val="0"/>
              </a:spcBef>
              <a:buFontTx/>
              <a:buNone/>
            </a:pPr>
            <a:r>
              <a:rPr lang="en-US" sz="2000">
                <a:latin typeface="Arial Unicode MS" charset="0"/>
              </a:rPr>
              <a:t>syscall</a:t>
            </a:r>
          </a:p>
          <a:p>
            <a:pPr eaLnBrk="1" hangingPunct="1"/>
            <a:r>
              <a:rPr lang="el-GR">
                <a:latin typeface="Times New Roman" charset="0"/>
              </a:rPr>
              <a:t>Παράδειγμα: ανάγνωση ακέραιου από πληκτρολόγιο</a:t>
            </a:r>
            <a:r>
              <a:rPr lang="el-GR" sz="2200">
                <a:latin typeface="Times New Roman" charset="0"/>
              </a:rPr>
              <a:t>	</a:t>
            </a:r>
          </a:p>
          <a:p>
            <a:pPr lvl="1" eaLnBrk="1" hangingPunct="1">
              <a:spcBef>
                <a:spcPct val="0"/>
              </a:spcBef>
              <a:buFontTx/>
              <a:buNone/>
            </a:pPr>
            <a:r>
              <a:rPr lang="en-US" sz="2000">
                <a:latin typeface="Arial Unicode MS" charset="0"/>
              </a:rPr>
              <a:t>li		$v0, </a:t>
            </a:r>
            <a:r>
              <a:rPr lang="el-GR" sz="2000">
                <a:latin typeface="Arial Unicode MS" charset="0"/>
              </a:rPr>
              <a:t>5</a:t>
            </a:r>
            <a:r>
              <a:rPr lang="en-US" sz="2000">
                <a:latin typeface="Arial Unicode MS" charset="0"/>
              </a:rPr>
              <a:t>		# read integer</a:t>
            </a:r>
          </a:p>
          <a:p>
            <a:pPr lvl="1" eaLnBrk="1" hangingPunct="1">
              <a:spcBef>
                <a:spcPct val="0"/>
              </a:spcBef>
              <a:buFontTx/>
              <a:buNone/>
            </a:pPr>
            <a:r>
              <a:rPr lang="en-US" sz="2000">
                <a:latin typeface="Arial Unicode MS" charset="0"/>
              </a:rPr>
              <a:t>syscall</a:t>
            </a:r>
          </a:p>
          <a:p>
            <a:pPr lvl="1" eaLnBrk="1" hangingPunct="1">
              <a:spcBef>
                <a:spcPct val="0"/>
              </a:spcBef>
              <a:buFontTx/>
              <a:buNone/>
            </a:pPr>
            <a:r>
              <a:rPr lang="en-US" sz="2000">
                <a:latin typeface="Arial Unicode MS" charset="0"/>
              </a:rPr>
              <a:t>move $t0, $a0	# read value is in $a0</a:t>
            </a:r>
            <a:endParaRPr lang="el-GR" sz="2000">
              <a:latin typeface="Arial Unicode MS" charset="0"/>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C87DFB38-0518-E74C-952E-B34E3634E66C}" type="slidenum">
              <a:rPr lang="el-GR"/>
              <a:pPr eaLnBrk="1" hangingPunct="1"/>
              <a:t>37</a:t>
            </a:fld>
            <a:endParaRPr lang="en-US"/>
          </a:p>
        </p:txBody>
      </p:sp>
      <p:sp>
        <p:nvSpPr>
          <p:cNvPr id="48131" name="Rectangle 2"/>
          <p:cNvSpPr>
            <a:spLocks noGrp="1" noChangeArrowheads="1"/>
          </p:cNvSpPr>
          <p:nvPr>
            <p:ph type="title"/>
          </p:nvPr>
        </p:nvSpPr>
        <p:spPr/>
        <p:txBody>
          <a:bodyPr/>
          <a:lstStyle/>
          <a:p>
            <a:pPr eaLnBrk="1" hangingPunct="1"/>
            <a:r>
              <a:rPr lang="el-GR">
                <a:latin typeface="Times New Roman" charset="0"/>
              </a:rPr>
              <a:t>Μονοδιάστατοι Πίνακες</a:t>
            </a:r>
            <a:endParaRPr lang="en-GB">
              <a:latin typeface="Times New Roman" charset="0"/>
            </a:endParaRPr>
          </a:p>
        </p:txBody>
      </p:sp>
      <p:sp>
        <p:nvSpPr>
          <p:cNvPr id="48132" name="Rectangle 3"/>
          <p:cNvSpPr>
            <a:spLocks noGrp="1" noChangeArrowheads="1"/>
          </p:cNvSpPr>
          <p:nvPr>
            <p:ph type="body" idx="1"/>
          </p:nvPr>
        </p:nvSpPr>
        <p:spPr/>
        <p:txBody>
          <a:bodyPr/>
          <a:lstStyle/>
          <a:p>
            <a:pPr eaLnBrk="1" hangingPunct="1">
              <a:buFontTx/>
              <a:buNone/>
            </a:pPr>
            <a:r>
              <a:rPr lang="el-GR">
                <a:latin typeface="Times New Roman" charset="0"/>
              </a:rPr>
              <a:t>Υπολογισμός διεύθυνσης:</a:t>
            </a:r>
          </a:p>
          <a:p>
            <a:pPr algn="just" eaLnBrk="1" hangingPunct="1">
              <a:buFontTx/>
              <a:buNone/>
            </a:pPr>
            <a:r>
              <a:rPr lang="en-US" sz="2200">
                <a:latin typeface="Times New Roman" charset="0"/>
              </a:rPr>
              <a:t>	</a:t>
            </a:r>
            <a:r>
              <a:rPr lang="el-GR" sz="2200">
                <a:latin typeface="Times New Roman" charset="0"/>
              </a:rPr>
              <a:t>Δηλώνεται ένας πίνακας </a:t>
            </a:r>
            <a:r>
              <a:rPr lang="en-US" sz="2200">
                <a:latin typeface="Times New Roman" charset="0"/>
              </a:rPr>
              <a:t>array[100]; </a:t>
            </a:r>
            <a:r>
              <a:rPr lang="el-GR" sz="2200">
                <a:latin typeface="Times New Roman" charset="0"/>
              </a:rPr>
              <a:t>Η αρχική διεύθυνση του πίνακα (δηλαδή η διεύθυνση του πρώτου στοιχείου) βρίσκεται στην διεύθυνση </a:t>
            </a:r>
            <a:r>
              <a:rPr lang="en-US" sz="2200">
                <a:latin typeface="Times New Roman" charset="0"/>
              </a:rPr>
              <a:t>I.A. (initial address). </a:t>
            </a:r>
            <a:r>
              <a:rPr lang="el-GR" sz="2200">
                <a:latin typeface="Times New Roman" charset="0"/>
              </a:rPr>
              <a:t>Ποιά είναι η διεύθυνση του στοιχείου </a:t>
            </a:r>
            <a:r>
              <a:rPr lang="en-US" sz="2200">
                <a:latin typeface="Times New Roman" charset="0"/>
              </a:rPr>
              <a:t>array[i];</a:t>
            </a:r>
            <a:endParaRPr lang="el-GR" sz="2200">
              <a:latin typeface="Times New Roman" charset="0"/>
            </a:endParaRPr>
          </a:p>
          <a:p>
            <a:pPr eaLnBrk="1" hangingPunct="1">
              <a:buFontTx/>
              <a:buNone/>
            </a:pPr>
            <a:r>
              <a:rPr lang="el-GR" sz="2200" b="1">
                <a:latin typeface="Times New Roman" charset="0"/>
              </a:rPr>
              <a:t>Απάντηση</a:t>
            </a:r>
            <a:r>
              <a:rPr lang="el-GR" sz="2000" b="1">
                <a:latin typeface="Times New Roman" charset="0"/>
              </a:rPr>
              <a:t>:</a:t>
            </a:r>
            <a:r>
              <a:rPr lang="el-GR" sz="2000">
                <a:latin typeface="Times New Roman" charset="0"/>
              </a:rPr>
              <a:t> </a:t>
            </a:r>
            <a:r>
              <a:rPr lang="en-US" sz="2000">
                <a:latin typeface="Times New Roman" charset="0"/>
              </a:rPr>
              <a:t>address = I.A. + (i * sizeof(array element))</a:t>
            </a:r>
          </a:p>
          <a:p>
            <a:pPr lvl="1" eaLnBrk="1" hangingPunct="1">
              <a:buFontTx/>
              <a:buNone/>
            </a:pPr>
            <a:r>
              <a:rPr lang="el-GR" sz="2000">
                <a:latin typeface="Times New Roman" charset="0"/>
              </a:rPr>
              <a:t>Για ένα πίνακα ακεραίων, η διεύθυνση του </a:t>
            </a:r>
            <a:r>
              <a:rPr lang="en-US" sz="2000">
                <a:latin typeface="Times New Roman" charset="0"/>
              </a:rPr>
              <a:t>array[I]</a:t>
            </a:r>
            <a:r>
              <a:rPr lang="el-GR" sz="2000">
                <a:latin typeface="Times New Roman" charset="0"/>
              </a:rPr>
              <a:t> είναι:</a:t>
            </a:r>
          </a:p>
          <a:p>
            <a:pPr lvl="1" eaLnBrk="1" hangingPunct="1">
              <a:buFontTx/>
              <a:buNone/>
            </a:pPr>
            <a:r>
              <a:rPr lang="el-GR" sz="2000">
                <a:latin typeface="Times New Roman" charset="0"/>
              </a:rPr>
              <a:t>	</a:t>
            </a:r>
            <a:r>
              <a:rPr lang="en-US" sz="2000">
                <a:latin typeface="Times New Roman" charset="0"/>
              </a:rPr>
              <a:t>address = I.A. + i * 4</a:t>
            </a:r>
            <a:endParaRPr lang="el-GR" sz="2000">
              <a:latin typeface="Times New Roman" charset="0"/>
            </a:endParaRPr>
          </a:p>
          <a:p>
            <a:pPr lvl="1" eaLnBrk="1" hangingPunct="1">
              <a:buFontTx/>
              <a:buNone/>
            </a:pPr>
            <a:r>
              <a:rPr lang="el-GR" sz="2000">
                <a:latin typeface="Times New Roman" charset="0"/>
              </a:rPr>
              <a:t>Για ένα πίνακα από χαρακτήρες (</a:t>
            </a:r>
            <a:r>
              <a:rPr lang="en-US" sz="2000">
                <a:latin typeface="Times New Roman" charset="0"/>
              </a:rPr>
              <a:t>char) </a:t>
            </a:r>
            <a:r>
              <a:rPr lang="el-GR" sz="2000">
                <a:latin typeface="Times New Roman" charset="0"/>
              </a:rPr>
              <a:t>είναι:</a:t>
            </a:r>
          </a:p>
          <a:p>
            <a:pPr lvl="1" eaLnBrk="1" hangingPunct="1">
              <a:buFontTx/>
              <a:buNone/>
            </a:pPr>
            <a:r>
              <a:rPr lang="el-GR" sz="2000">
                <a:latin typeface="Times New Roman" charset="0"/>
              </a:rPr>
              <a:t>	</a:t>
            </a:r>
            <a:r>
              <a:rPr lang="en-US" sz="2000">
                <a:latin typeface="Times New Roman" charset="0"/>
              </a:rPr>
              <a:t>address = I.A. + i </a:t>
            </a:r>
            <a:r>
              <a:rPr lang="el-GR" sz="2000">
                <a:latin typeface="Times New Roman" charset="0"/>
              </a:rPr>
              <a:t>* 1</a:t>
            </a:r>
            <a:endParaRPr lang="en-GB" sz="2000">
              <a:latin typeface="Times New Roman" charset="0"/>
            </a:endParaRPr>
          </a:p>
        </p:txBody>
      </p:sp>
    </p:spTree>
    <p:extLst>
      <p:ext uri="{BB962C8B-B14F-4D97-AF65-F5344CB8AC3E}">
        <p14:creationId xmlns:p14="http://schemas.microsoft.com/office/powerpoint/2010/main" val="163564229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19613E1E-4751-A54B-ADFF-9D7319E534B0}" type="slidenum">
              <a:rPr lang="el-GR"/>
              <a:pPr eaLnBrk="1" hangingPunct="1"/>
              <a:t>38</a:t>
            </a:fld>
            <a:endParaRPr lang="en-US"/>
          </a:p>
        </p:txBody>
      </p:sp>
      <p:sp>
        <p:nvSpPr>
          <p:cNvPr id="52227" name="Rectangle 2"/>
          <p:cNvSpPr>
            <a:spLocks noGrp="1" noChangeArrowheads="1"/>
          </p:cNvSpPr>
          <p:nvPr>
            <p:ph type="title"/>
          </p:nvPr>
        </p:nvSpPr>
        <p:spPr/>
        <p:txBody>
          <a:bodyPr/>
          <a:lstStyle/>
          <a:p>
            <a:pPr eaLnBrk="1" hangingPunct="1"/>
            <a:r>
              <a:rPr lang="el-GR" dirty="0" smtClean="0">
                <a:latin typeface="Times New Roman" charset="0"/>
              </a:rPr>
              <a:t>Διδιάστατοι </a:t>
            </a:r>
            <a:r>
              <a:rPr lang="el-GR" dirty="0">
                <a:latin typeface="Times New Roman" charset="0"/>
              </a:rPr>
              <a:t>Πίνακες</a:t>
            </a:r>
            <a:endParaRPr lang="en-GB" dirty="0">
              <a:latin typeface="Times New Roman" charset="0"/>
            </a:endParaRPr>
          </a:p>
        </p:txBody>
      </p:sp>
      <p:sp>
        <p:nvSpPr>
          <p:cNvPr id="52228" name="Rectangle 3"/>
          <p:cNvSpPr>
            <a:spLocks noGrp="1" noChangeArrowheads="1"/>
          </p:cNvSpPr>
          <p:nvPr>
            <p:ph type="body" idx="1"/>
          </p:nvPr>
        </p:nvSpPr>
        <p:spPr/>
        <p:txBody>
          <a:bodyPr/>
          <a:lstStyle/>
          <a:p>
            <a:pPr eaLnBrk="1" hangingPunct="1">
              <a:lnSpc>
                <a:spcPct val="90000"/>
              </a:lnSpc>
              <a:buFontTx/>
              <a:buNone/>
            </a:pPr>
            <a:r>
              <a:rPr lang="el-GR">
                <a:latin typeface="Times New Roman" charset="0"/>
              </a:rPr>
              <a:t>Υπολογισμός διεύθυνσης:</a:t>
            </a:r>
          </a:p>
          <a:p>
            <a:pPr algn="just" eaLnBrk="1" hangingPunct="1">
              <a:lnSpc>
                <a:spcPct val="90000"/>
              </a:lnSpc>
              <a:buFontTx/>
              <a:buNone/>
            </a:pPr>
            <a:r>
              <a:rPr lang="el-GR" sz="2000">
                <a:latin typeface="Times New Roman" charset="0"/>
              </a:rPr>
              <a:t>	Δηλώνεται ένας πίνακας </a:t>
            </a:r>
            <a:r>
              <a:rPr lang="en-US" sz="2000">
                <a:latin typeface="Times New Roman" charset="0"/>
              </a:rPr>
              <a:t>array[nrows</a:t>
            </a:r>
            <a:r>
              <a:rPr lang="el-GR" sz="2000">
                <a:latin typeface="Times New Roman" charset="0"/>
              </a:rPr>
              <a:t>,</a:t>
            </a:r>
            <a:r>
              <a:rPr lang="en-US" sz="2000">
                <a:latin typeface="Times New Roman" charset="0"/>
              </a:rPr>
              <a:t>ncolumns]; </a:t>
            </a:r>
            <a:r>
              <a:rPr lang="el-GR" sz="2000">
                <a:latin typeface="Times New Roman" charset="0"/>
              </a:rPr>
              <a:t>Η αρχική διεύθυνση του πίνακα (δηλαδή η διεύθυνση του στοιχείου</a:t>
            </a:r>
            <a:r>
              <a:rPr lang="en-US" sz="2000">
                <a:latin typeface="Times New Roman" charset="0"/>
              </a:rPr>
              <a:t> array[0,0]</a:t>
            </a:r>
            <a:r>
              <a:rPr lang="el-GR" sz="2000">
                <a:latin typeface="Times New Roman" charset="0"/>
              </a:rPr>
              <a:t>) είναι </a:t>
            </a:r>
            <a:r>
              <a:rPr lang="en-US" sz="2000">
                <a:latin typeface="Times New Roman" charset="0"/>
              </a:rPr>
              <a:t>I.A. (initial address). </a:t>
            </a:r>
            <a:r>
              <a:rPr lang="el-GR" sz="2000">
                <a:latin typeface="Times New Roman" charset="0"/>
              </a:rPr>
              <a:t>Ποιά είναι η διεύθυνση του στοιχείου </a:t>
            </a:r>
            <a:r>
              <a:rPr lang="en-US" sz="2000">
                <a:latin typeface="Times New Roman" charset="0"/>
              </a:rPr>
              <a:t>array[j</a:t>
            </a:r>
            <a:r>
              <a:rPr lang="el-GR" sz="2000">
                <a:latin typeface="Times New Roman" charset="0"/>
              </a:rPr>
              <a:t>,</a:t>
            </a:r>
            <a:r>
              <a:rPr lang="en-US" sz="2000">
                <a:latin typeface="Times New Roman" charset="0"/>
              </a:rPr>
              <a:t>i];</a:t>
            </a:r>
            <a:endParaRPr lang="el-GR" sz="2000">
              <a:latin typeface="Times New Roman" charset="0"/>
            </a:endParaRPr>
          </a:p>
          <a:p>
            <a:pPr eaLnBrk="1" hangingPunct="1">
              <a:lnSpc>
                <a:spcPct val="90000"/>
              </a:lnSpc>
              <a:buFontTx/>
              <a:buNone/>
            </a:pPr>
            <a:r>
              <a:rPr lang="el-GR" sz="2000" b="1">
                <a:latin typeface="Times New Roman" charset="0"/>
              </a:rPr>
              <a:t>Απάντηση:</a:t>
            </a:r>
            <a:endParaRPr lang="en-US" sz="2000">
              <a:latin typeface="Times New Roman" charset="0"/>
            </a:endParaRPr>
          </a:p>
          <a:p>
            <a:pPr eaLnBrk="1" hangingPunct="1">
              <a:lnSpc>
                <a:spcPct val="90000"/>
              </a:lnSpc>
              <a:buFontTx/>
              <a:buNone/>
            </a:pPr>
            <a:r>
              <a:rPr lang="en-US" sz="2000">
                <a:latin typeface="Times New Roman" charset="0"/>
              </a:rPr>
              <a:t>	address = I.A. + (j * ncolumns * sizeof(array element))</a:t>
            </a:r>
          </a:p>
          <a:p>
            <a:pPr eaLnBrk="1" hangingPunct="1">
              <a:lnSpc>
                <a:spcPct val="90000"/>
              </a:lnSpc>
              <a:buFontTx/>
              <a:buNone/>
            </a:pPr>
            <a:r>
              <a:rPr lang="en-US" sz="2000">
                <a:latin typeface="Times New Roman" charset="0"/>
              </a:rPr>
              <a:t>			+ (i * sizeof(array element))</a:t>
            </a:r>
          </a:p>
          <a:p>
            <a:pPr eaLnBrk="1" hangingPunct="1">
              <a:lnSpc>
                <a:spcPct val="90000"/>
              </a:lnSpc>
              <a:buFontTx/>
              <a:buNone/>
            </a:pPr>
            <a:r>
              <a:rPr lang="en-US" sz="2000">
                <a:latin typeface="Times New Roman" charset="0"/>
              </a:rPr>
              <a:t>	</a:t>
            </a:r>
            <a:r>
              <a:rPr lang="el-GR" sz="2000">
                <a:latin typeface="Times New Roman" charset="0"/>
              </a:rPr>
              <a:t>Ο πρώτος όρος (</a:t>
            </a:r>
            <a:r>
              <a:rPr lang="en-US" sz="2000">
                <a:latin typeface="Times New Roman" charset="0"/>
              </a:rPr>
              <a:t>j * …) </a:t>
            </a:r>
            <a:r>
              <a:rPr lang="el-GR" sz="2000">
                <a:latin typeface="Times New Roman" charset="0"/>
              </a:rPr>
              <a:t>αντιστοιχεί στο μέγεθος σε </a:t>
            </a:r>
            <a:r>
              <a:rPr lang="en-US" sz="2000">
                <a:latin typeface="Times New Roman" charset="0"/>
              </a:rPr>
              <a:t>bytes </a:t>
            </a:r>
            <a:r>
              <a:rPr lang="el-GR" sz="2000">
                <a:latin typeface="Times New Roman" charset="0"/>
              </a:rPr>
              <a:t>μιάς ολόκληρης γραμμής του πίνακα, ενώ ο δεύτερος (</a:t>
            </a:r>
            <a:r>
              <a:rPr lang="en-US" sz="2000">
                <a:latin typeface="Times New Roman" charset="0"/>
              </a:rPr>
              <a:t>i * …) </a:t>
            </a:r>
            <a:r>
              <a:rPr lang="el-GR" sz="2000">
                <a:latin typeface="Times New Roman" charset="0"/>
              </a:rPr>
              <a:t>είναι ίδιος με την περίπτωση μονοδιάστατου πίνακα.</a:t>
            </a:r>
            <a:endParaRPr lang="en-US" sz="2000">
              <a:latin typeface="Times New Roman" charset="0"/>
            </a:endParaRPr>
          </a:p>
          <a:p>
            <a:pPr eaLnBrk="1" hangingPunct="1">
              <a:lnSpc>
                <a:spcPct val="90000"/>
              </a:lnSpc>
              <a:buFontTx/>
              <a:buNone/>
            </a:pPr>
            <a:r>
              <a:rPr lang="en-US" sz="2000">
                <a:latin typeface="Times New Roman" charset="0"/>
              </a:rPr>
              <a:t>	</a:t>
            </a:r>
            <a:r>
              <a:rPr lang="el-GR" sz="2000">
                <a:latin typeface="Times New Roman" charset="0"/>
              </a:rPr>
              <a:t>Για τον πίνακα </a:t>
            </a:r>
            <a:r>
              <a:rPr lang="en-US" sz="2000">
                <a:latin typeface="Times New Roman" charset="0"/>
              </a:rPr>
              <a:t>int array[50, 100]</a:t>
            </a:r>
            <a:r>
              <a:rPr lang="el-GR" sz="2000">
                <a:latin typeface="Times New Roman" charset="0"/>
              </a:rPr>
              <a:t>, η διεύθυνση του </a:t>
            </a:r>
            <a:r>
              <a:rPr lang="en-US" sz="2000">
                <a:latin typeface="Times New Roman" charset="0"/>
              </a:rPr>
              <a:t>array[j, i]</a:t>
            </a:r>
            <a:r>
              <a:rPr lang="el-GR" sz="2000">
                <a:latin typeface="Times New Roman" charset="0"/>
              </a:rPr>
              <a:t> είναι:</a:t>
            </a:r>
            <a:endParaRPr lang="en-US" sz="2000">
              <a:latin typeface="Times New Roman" charset="0"/>
            </a:endParaRPr>
          </a:p>
          <a:p>
            <a:pPr eaLnBrk="1" hangingPunct="1">
              <a:lnSpc>
                <a:spcPct val="90000"/>
              </a:lnSpc>
              <a:buFontTx/>
              <a:buNone/>
            </a:pPr>
            <a:r>
              <a:rPr lang="en-US" sz="2000">
                <a:latin typeface="Times New Roman" charset="0"/>
              </a:rPr>
              <a:t>		address = I.A. + j * 100 * 4 + i * 4</a:t>
            </a:r>
          </a:p>
          <a:p>
            <a:pPr eaLnBrk="1" hangingPunct="1">
              <a:lnSpc>
                <a:spcPct val="90000"/>
              </a:lnSpc>
              <a:buFontTx/>
              <a:buNone/>
            </a:pPr>
            <a:r>
              <a:rPr lang="en-US" sz="2000">
                <a:latin typeface="Times New Roman" charset="0"/>
              </a:rPr>
              <a:t>	</a:t>
            </a:r>
            <a:r>
              <a:rPr lang="el-GR" sz="2000">
                <a:latin typeface="Times New Roman" charset="0"/>
              </a:rPr>
              <a:t>Για ένα πίνακα από χαρακτήρες (</a:t>
            </a:r>
            <a:r>
              <a:rPr lang="en-US" sz="2000">
                <a:latin typeface="Times New Roman" charset="0"/>
              </a:rPr>
              <a:t>char) </a:t>
            </a:r>
            <a:r>
              <a:rPr lang="el-GR" sz="2000">
                <a:latin typeface="Times New Roman" charset="0"/>
              </a:rPr>
              <a:t>με τις ίδιες διαστάσεις:</a:t>
            </a:r>
            <a:endParaRPr lang="en-US" sz="2000">
              <a:latin typeface="Times New Roman" charset="0"/>
            </a:endParaRPr>
          </a:p>
          <a:p>
            <a:pPr eaLnBrk="1" hangingPunct="1">
              <a:lnSpc>
                <a:spcPct val="90000"/>
              </a:lnSpc>
              <a:buFontTx/>
              <a:buNone/>
            </a:pPr>
            <a:r>
              <a:rPr lang="en-US" sz="2000">
                <a:latin typeface="Times New Roman" charset="0"/>
              </a:rPr>
              <a:t>		address = I.A. + j * 100 * 1 + i </a:t>
            </a:r>
            <a:r>
              <a:rPr lang="el-GR" sz="2000">
                <a:latin typeface="Times New Roman" charset="0"/>
              </a:rPr>
              <a:t>* 1</a:t>
            </a:r>
            <a:endParaRPr lang="en-GB" sz="2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2E02261B-AF94-D640-AF1D-1B2A54CF7358}" type="slidenum">
              <a:rPr lang="el-GR"/>
              <a:pPr eaLnBrk="1" hangingPunct="1"/>
              <a:t>39</a:t>
            </a:fld>
            <a:endParaRPr lang="en-US"/>
          </a:p>
        </p:txBody>
      </p:sp>
      <p:sp>
        <p:nvSpPr>
          <p:cNvPr id="54275" name="Rectangle 2"/>
          <p:cNvSpPr>
            <a:spLocks noGrp="1" noChangeArrowheads="1"/>
          </p:cNvSpPr>
          <p:nvPr>
            <p:ph type="title"/>
          </p:nvPr>
        </p:nvSpPr>
        <p:spPr/>
        <p:txBody>
          <a:bodyPr/>
          <a:lstStyle/>
          <a:p>
            <a:pPr eaLnBrk="1" hangingPunct="1"/>
            <a:r>
              <a:rPr lang="el-GR">
                <a:latin typeface="Times New Roman" charset="0"/>
              </a:rPr>
              <a:t>Πίνακες και Αποθήκευση στην Μνήμη</a:t>
            </a:r>
            <a:endParaRPr lang="en-GB">
              <a:latin typeface="Times New Roman" charset="0"/>
            </a:endParaRPr>
          </a:p>
        </p:txBody>
      </p:sp>
      <p:sp>
        <p:nvSpPr>
          <p:cNvPr id="54276" name="Rectangle 4"/>
          <p:cNvSpPr>
            <a:spLocks noChangeArrowheads="1"/>
          </p:cNvSpPr>
          <p:nvPr/>
        </p:nvSpPr>
        <p:spPr bwMode="auto">
          <a:xfrm>
            <a:off x="1676400" y="2286000"/>
            <a:ext cx="1828800" cy="35814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nvGrpSpPr>
          <p:cNvPr id="54277" name="Group 15"/>
          <p:cNvGrpSpPr>
            <a:grpSpLocks/>
          </p:cNvGrpSpPr>
          <p:nvPr/>
        </p:nvGrpSpPr>
        <p:grpSpPr bwMode="auto">
          <a:xfrm>
            <a:off x="1676400" y="3276600"/>
            <a:ext cx="1828800" cy="381000"/>
            <a:chOff x="840" y="1584"/>
            <a:chExt cx="1152" cy="240"/>
          </a:xfrm>
        </p:grpSpPr>
        <p:sp>
          <p:nvSpPr>
            <p:cNvPr id="54326" name="Text Box 5"/>
            <p:cNvSpPr txBox="1">
              <a:spLocks noChangeArrowheads="1"/>
            </p:cNvSpPr>
            <p:nvPr/>
          </p:nvSpPr>
          <p:spPr bwMode="auto">
            <a:xfrm>
              <a:off x="840" y="1627"/>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A[0]</a:t>
              </a:r>
              <a:endParaRPr lang="en-GB" sz="1600"/>
            </a:p>
          </p:txBody>
        </p:sp>
        <p:sp>
          <p:nvSpPr>
            <p:cNvPr id="54327" name="Rectangle 14"/>
            <p:cNvSpPr>
              <a:spLocks noChangeArrowheads="1"/>
            </p:cNvSpPr>
            <p:nvPr/>
          </p:nvSpPr>
          <p:spPr bwMode="auto">
            <a:xfrm>
              <a:off x="840" y="1584"/>
              <a:ext cx="1152" cy="24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grpSp>
        <p:nvGrpSpPr>
          <p:cNvPr id="54278" name="Group 16"/>
          <p:cNvGrpSpPr>
            <a:grpSpLocks/>
          </p:cNvGrpSpPr>
          <p:nvPr/>
        </p:nvGrpSpPr>
        <p:grpSpPr bwMode="auto">
          <a:xfrm>
            <a:off x="1676400" y="3657600"/>
            <a:ext cx="1828800" cy="381000"/>
            <a:chOff x="840" y="1584"/>
            <a:chExt cx="1152" cy="240"/>
          </a:xfrm>
        </p:grpSpPr>
        <p:sp>
          <p:nvSpPr>
            <p:cNvPr id="54324" name="Text Box 17"/>
            <p:cNvSpPr txBox="1">
              <a:spLocks noChangeArrowheads="1"/>
            </p:cNvSpPr>
            <p:nvPr/>
          </p:nvSpPr>
          <p:spPr bwMode="auto">
            <a:xfrm>
              <a:off x="840" y="1627"/>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A[1]</a:t>
              </a:r>
              <a:endParaRPr lang="en-GB" sz="1600"/>
            </a:p>
          </p:txBody>
        </p:sp>
        <p:sp>
          <p:nvSpPr>
            <p:cNvPr id="54325" name="Rectangle 18"/>
            <p:cNvSpPr>
              <a:spLocks noChangeArrowheads="1"/>
            </p:cNvSpPr>
            <p:nvPr/>
          </p:nvSpPr>
          <p:spPr bwMode="auto">
            <a:xfrm>
              <a:off x="840" y="1584"/>
              <a:ext cx="1152" cy="24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grpSp>
        <p:nvGrpSpPr>
          <p:cNvPr id="54279" name="Group 19"/>
          <p:cNvGrpSpPr>
            <a:grpSpLocks/>
          </p:cNvGrpSpPr>
          <p:nvPr/>
        </p:nvGrpSpPr>
        <p:grpSpPr bwMode="auto">
          <a:xfrm>
            <a:off x="1676400" y="4419600"/>
            <a:ext cx="1828800" cy="381000"/>
            <a:chOff x="840" y="1584"/>
            <a:chExt cx="1152" cy="240"/>
          </a:xfrm>
        </p:grpSpPr>
        <p:sp>
          <p:nvSpPr>
            <p:cNvPr id="54322" name="Text Box 20"/>
            <p:cNvSpPr txBox="1">
              <a:spLocks noChangeArrowheads="1"/>
            </p:cNvSpPr>
            <p:nvPr/>
          </p:nvSpPr>
          <p:spPr bwMode="auto">
            <a:xfrm>
              <a:off x="840" y="1627"/>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A[i]</a:t>
              </a:r>
              <a:endParaRPr lang="en-GB" sz="1600"/>
            </a:p>
          </p:txBody>
        </p:sp>
        <p:sp>
          <p:nvSpPr>
            <p:cNvPr id="54323" name="Rectangle 21"/>
            <p:cNvSpPr>
              <a:spLocks noChangeArrowheads="1"/>
            </p:cNvSpPr>
            <p:nvPr/>
          </p:nvSpPr>
          <p:spPr bwMode="auto">
            <a:xfrm>
              <a:off x="840" y="1584"/>
              <a:ext cx="1152" cy="24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sp>
        <p:nvSpPr>
          <p:cNvPr id="54280" name="Text Box 23"/>
          <p:cNvSpPr txBox="1">
            <a:spLocks noChangeArrowheads="1"/>
          </p:cNvSpPr>
          <p:nvPr/>
        </p:nvSpPr>
        <p:spPr bwMode="auto">
          <a:xfrm>
            <a:off x="533400" y="3352800"/>
            <a:ext cx="1066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a:t>
            </a:r>
            <a:endParaRPr lang="en-GB" sz="1600"/>
          </a:p>
        </p:txBody>
      </p:sp>
      <p:sp>
        <p:nvSpPr>
          <p:cNvPr id="54281" name="Text Box 25"/>
          <p:cNvSpPr txBox="1">
            <a:spLocks noChangeArrowheads="1"/>
          </p:cNvSpPr>
          <p:nvPr/>
        </p:nvSpPr>
        <p:spPr bwMode="auto">
          <a:xfrm>
            <a:off x="533400" y="3733800"/>
            <a:ext cx="1066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 + 4</a:t>
            </a:r>
            <a:endParaRPr lang="en-GB" sz="1600"/>
          </a:p>
        </p:txBody>
      </p:sp>
      <p:sp>
        <p:nvSpPr>
          <p:cNvPr id="54282" name="Text Box 26"/>
          <p:cNvSpPr txBox="1">
            <a:spLocks noChangeArrowheads="1"/>
          </p:cNvSpPr>
          <p:nvPr/>
        </p:nvSpPr>
        <p:spPr bwMode="auto">
          <a:xfrm>
            <a:off x="457200" y="4495800"/>
            <a:ext cx="1143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 + i * 4</a:t>
            </a:r>
            <a:endParaRPr lang="en-GB" sz="1600"/>
          </a:p>
        </p:txBody>
      </p:sp>
      <p:sp>
        <p:nvSpPr>
          <p:cNvPr id="54283" name="Text Box 30"/>
          <p:cNvSpPr txBox="1">
            <a:spLocks noChangeArrowheads="1"/>
          </p:cNvSpPr>
          <p:nvPr/>
        </p:nvSpPr>
        <p:spPr bwMode="auto">
          <a:xfrm>
            <a:off x="990600" y="1554163"/>
            <a:ext cx="32004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r>
              <a:rPr lang="el-GR" sz="2200"/>
              <a:t>Μονοδιάστατος Πίνακας</a:t>
            </a:r>
          </a:p>
          <a:p>
            <a:pPr algn="ctr" eaLnBrk="1" hangingPunct="1"/>
            <a:r>
              <a:rPr lang="en-US" sz="2200"/>
              <a:t>int array[100]</a:t>
            </a:r>
            <a:endParaRPr lang="en-GB" sz="2200"/>
          </a:p>
        </p:txBody>
      </p:sp>
      <p:grpSp>
        <p:nvGrpSpPr>
          <p:cNvPr id="54284" name="Group 31"/>
          <p:cNvGrpSpPr>
            <a:grpSpLocks/>
          </p:cNvGrpSpPr>
          <p:nvPr/>
        </p:nvGrpSpPr>
        <p:grpSpPr bwMode="auto">
          <a:xfrm>
            <a:off x="1676400" y="5105400"/>
            <a:ext cx="1828800" cy="381000"/>
            <a:chOff x="840" y="1584"/>
            <a:chExt cx="1152" cy="240"/>
          </a:xfrm>
        </p:grpSpPr>
        <p:sp>
          <p:nvSpPr>
            <p:cNvPr id="54320" name="Text Box 32"/>
            <p:cNvSpPr txBox="1">
              <a:spLocks noChangeArrowheads="1"/>
            </p:cNvSpPr>
            <p:nvPr/>
          </p:nvSpPr>
          <p:spPr bwMode="auto">
            <a:xfrm>
              <a:off x="840" y="1627"/>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A[99]</a:t>
              </a:r>
              <a:endParaRPr lang="en-GB" sz="1600"/>
            </a:p>
          </p:txBody>
        </p:sp>
        <p:sp>
          <p:nvSpPr>
            <p:cNvPr id="54321" name="Rectangle 33"/>
            <p:cNvSpPr>
              <a:spLocks noChangeArrowheads="1"/>
            </p:cNvSpPr>
            <p:nvPr/>
          </p:nvSpPr>
          <p:spPr bwMode="auto">
            <a:xfrm>
              <a:off x="840" y="1584"/>
              <a:ext cx="1152" cy="24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sp>
        <p:nvSpPr>
          <p:cNvPr id="54285" name="Text Box 34"/>
          <p:cNvSpPr txBox="1">
            <a:spLocks noChangeArrowheads="1"/>
          </p:cNvSpPr>
          <p:nvPr/>
        </p:nvSpPr>
        <p:spPr bwMode="auto">
          <a:xfrm>
            <a:off x="304800" y="5181600"/>
            <a:ext cx="1295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 + 99 * 4</a:t>
            </a:r>
            <a:endParaRPr lang="en-GB" sz="1600"/>
          </a:p>
        </p:txBody>
      </p:sp>
      <p:sp>
        <p:nvSpPr>
          <p:cNvPr id="54286" name="Text Box 35"/>
          <p:cNvSpPr txBox="1">
            <a:spLocks noChangeArrowheads="1"/>
          </p:cNvSpPr>
          <p:nvPr/>
        </p:nvSpPr>
        <p:spPr bwMode="auto">
          <a:xfrm>
            <a:off x="2057400" y="3733800"/>
            <a:ext cx="106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4000"/>
              <a:t>…</a:t>
            </a:r>
            <a:endParaRPr lang="en-GB" sz="4000"/>
          </a:p>
        </p:txBody>
      </p:sp>
      <p:sp>
        <p:nvSpPr>
          <p:cNvPr id="54287" name="Text Box 36"/>
          <p:cNvSpPr txBox="1">
            <a:spLocks noChangeArrowheads="1"/>
          </p:cNvSpPr>
          <p:nvPr/>
        </p:nvSpPr>
        <p:spPr bwMode="auto">
          <a:xfrm>
            <a:off x="2057400" y="4495800"/>
            <a:ext cx="106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4000"/>
              <a:t>…</a:t>
            </a:r>
            <a:endParaRPr lang="en-GB" sz="4000"/>
          </a:p>
        </p:txBody>
      </p:sp>
      <p:sp>
        <p:nvSpPr>
          <p:cNvPr id="54288" name="Text Box 47"/>
          <p:cNvSpPr txBox="1">
            <a:spLocks noChangeArrowheads="1"/>
          </p:cNvSpPr>
          <p:nvPr/>
        </p:nvSpPr>
        <p:spPr bwMode="auto">
          <a:xfrm>
            <a:off x="5105400" y="2895600"/>
            <a:ext cx="1066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a:t>
            </a:r>
            <a:endParaRPr lang="en-GB" sz="1600"/>
          </a:p>
        </p:txBody>
      </p:sp>
      <p:sp>
        <p:nvSpPr>
          <p:cNvPr id="54289" name="Text Box 48"/>
          <p:cNvSpPr txBox="1">
            <a:spLocks noChangeArrowheads="1"/>
          </p:cNvSpPr>
          <p:nvPr/>
        </p:nvSpPr>
        <p:spPr bwMode="auto">
          <a:xfrm>
            <a:off x="5105400" y="3124200"/>
            <a:ext cx="1066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 + 4</a:t>
            </a:r>
            <a:endParaRPr lang="en-GB" sz="1600"/>
          </a:p>
        </p:txBody>
      </p:sp>
      <p:sp>
        <p:nvSpPr>
          <p:cNvPr id="54290" name="Text Box 49"/>
          <p:cNvSpPr txBox="1">
            <a:spLocks noChangeArrowheads="1"/>
          </p:cNvSpPr>
          <p:nvPr/>
        </p:nvSpPr>
        <p:spPr bwMode="auto">
          <a:xfrm>
            <a:off x="5029200" y="3657600"/>
            <a:ext cx="1143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 + 99 * 4</a:t>
            </a:r>
            <a:endParaRPr lang="en-GB" sz="1600"/>
          </a:p>
        </p:txBody>
      </p:sp>
      <p:sp>
        <p:nvSpPr>
          <p:cNvPr id="54291" name="Text Box 51"/>
          <p:cNvSpPr txBox="1">
            <a:spLocks noChangeArrowheads="1"/>
          </p:cNvSpPr>
          <p:nvPr/>
        </p:nvSpPr>
        <p:spPr bwMode="auto">
          <a:xfrm>
            <a:off x="5791200" y="1554163"/>
            <a:ext cx="27432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r>
              <a:rPr lang="el-GR" sz="2200"/>
              <a:t>Διδιάστατος Πίνακας</a:t>
            </a:r>
          </a:p>
          <a:p>
            <a:pPr algn="ctr" eaLnBrk="1" hangingPunct="1"/>
            <a:r>
              <a:rPr lang="en-US" sz="2200"/>
              <a:t>int array[</a:t>
            </a:r>
            <a:r>
              <a:rPr lang="el-GR" sz="2200"/>
              <a:t>50,</a:t>
            </a:r>
            <a:r>
              <a:rPr lang="en-US" sz="2200"/>
              <a:t>100]</a:t>
            </a:r>
            <a:endParaRPr lang="en-GB" sz="2200"/>
          </a:p>
        </p:txBody>
      </p:sp>
      <p:sp>
        <p:nvSpPr>
          <p:cNvPr id="54292" name="Text Box 55"/>
          <p:cNvSpPr txBox="1">
            <a:spLocks noChangeArrowheads="1"/>
          </p:cNvSpPr>
          <p:nvPr/>
        </p:nvSpPr>
        <p:spPr bwMode="auto">
          <a:xfrm>
            <a:off x="3657600" y="5165725"/>
            <a:ext cx="2514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 + (49 * 100 + 99) * 4 </a:t>
            </a:r>
            <a:endParaRPr lang="en-GB" sz="1600"/>
          </a:p>
        </p:txBody>
      </p:sp>
      <p:sp>
        <p:nvSpPr>
          <p:cNvPr id="54293" name="Text Box 85"/>
          <p:cNvSpPr txBox="1">
            <a:spLocks noChangeArrowheads="1"/>
          </p:cNvSpPr>
          <p:nvPr/>
        </p:nvSpPr>
        <p:spPr bwMode="auto">
          <a:xfrm>
            <a:off x="4876800" y="3870325"/>
            <a:ext cx="1295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 + 100 * 4</a:t>
            </a:r>
            <a:endParaRPr lang="en-GB" sz="1600"/>
          </a:p>
        </p:txBody>
      </p:sp>
      <p:sp>
        <p:nvSpPr>
          <p:cNvPr id="54294" name="Text Box 86"/>
          <p:cNvSpPr txBox="1">
            <a:spLocks noChangeArrowheads="1"/>
          </p:cNvSpPr>
          <p:nvPr/>
        </p:nvSpPr>
        <p:spPr bwMode="auto">
          <a:xfrm>
            <a:off x="4038600" y="4556125"/>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 + (j * 100 + i) * 4</a:t>
            </a:r>
            <a:endParaRPr lang="en-GB" sz="1600"/>
          </a:p>
        </p:txBody>
      </p:sp>
      <p:grpSp>
        <p:nvGrpSpPr>
          <p:cNvPr id="54295" name="Group 89"/>
          <p:cNvGrpSpPr>
            <a:grpSpLocks/>
          </p:cNvGrpSpPr>
          <p:nvPr/>
        </p:nvGrpSpPr>
        <p:grpSpPr bwMode="auto">
          <a:xfrm>
            <a:off x="6248400" y="2286000"/>
            <a:ext cx="1828800" cy="3581400"/>
            <a:chOff x="3936" y="1440"/>
            <a:chExt cx="1152" cy="2256"/>
          </a:xfrm>
        </p:grpSpPr>
        <p:sp>
          <p:nvSpPr>
            <p:cNvPr id="54297" name="Text Box 56"/>
            <p:cNvSpPr txBox="1">
              <a:spLocks noChangeArrowheads="1"/>
            </p:cNvSpPr>
            <p:nvPr/>
          </p:nvSpPr>
          <p:spPr bwMode="auto">
            <a:xfrm>
              <a:off x="4176" y="1920"/>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4000"/>
                <a:t>…</a:t>
              </a:r>
              <a:endParaRPr lang="en-GB" sz="4000"/>
            </a:p>
          </p:txBody>
        </p:sp>
        <p:sp>
          <p:nvSpPr>
            <p:cNvPr id="54298" name="Rectangle 37"/>
            <p:cNvSpPr>
              <a:spLocks noChangeArrowheads="1"/>
            </p:cNvSpPr>
            <p:nvPr/>
          </p:nvSpPr>
          <p:spPr bwMode="auto">
            <a:xfrm>
              <a:off x="3936" y="1440"/>
              <a:ext cx="1152" cy="2256"/>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nvGrpSpPr>
            <p:cNvPr id="54299" name="Group 62"/>
            <p:cNvGrpSpPr>
              <a:grpSpLocks/>
            </p:cNvGrpSpPr>
            <p:nvPr/>
          </p:nvGrpSpPr>
          <p:grpSpPr bwMode="auto">
            <a:xfrm>
              <a:off x="3936" y="1819"/>
              <a:ext cx="1152" cy="154"/>
              <a:chOff x="3504" y="1819"/>
              <a:chExt cx="1152" cy="154"/>
            </a:xfrm>
          </p:grpSpPr>
          <p:sp>
            <p:nvSpPr>
              <p:cNvPr id="54318" name="Text Box 39"/>
              <p:cNvSpPr txBox="1">
                <a:spLocks noChangeArrowheads="1"/>
              </p:cNvSpPr>
              <p:nvPr/>
            </p:nvSpPr>
            <p:spPr bwMode="auto">
              <a:xfrm>
                <a:off x="3504" y="1819"/>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A[0</a:t>
                </a:r>
                <a:r>
                  <a:rPr lang="el-GR" sz="1600"/>
                  <a:t>,0</a:t>
                </a:r>
                <a:r>
                  <a:rPr lang="en-US" sz="1600"/>
                  <a:t>]</a:t>
                </a:r>
                <a:endParaRPr lang="en-GB" sz="1600"/>
              </a:p>
            </p:txBody>
          </p:sp>
          <p:sp>
            <p:nvSpPr>
              <p:cNvPr id="54319" name="Rectangle 40"/>
              <p:cNvSpPr>
                <a:spLocks noChangeArrowheads="1"/>
              </p:cNvSpPr>
              <p:nvPr/>
            </p:nvSpPr>
            <p:spPr bwMode="auto">
              <a:xfrm>
                <a:off x="3504" y="1824"/>
                <a:ext cx="1152" cy="144"/>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sp>
          <p:nvSpPr>
            <p:cNvPr id="54300" name="Text Box 50"/>
            <p:cNvSpPr txBox="1">
              <a:spLocks noChangeArrowheads="1"/>
            </p:cNvSpPr>
            <p:nvPr/>
          </p:nvSpPr>
          <p:spPr bwMode="auto">
            <a:xfrm>
              <a:off x="3936" y="1488"/>
              <a:ext cx="11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2400" b="1"/>
                <a:t>MNHMH</a:t>
              </a:r>
              <a:endParaRPr lang="en-GB" sz="2400" b="1"/>
            </a:p>
          </p:txBody>
        </p:sp>
        <p:sp>
          <p:nvSpPr>
            <p:cNvPr id="54301" name="Text Box 57"/>
            <p:cNvSpPr txBox="1">
              <a:spLocks noChangeArrowheads="1"/>
            </p:cNvSpPr>
            <p:nvPr/>
          </p:nvSpPr>
          <p:spPr bwMode="auto">
            <a:xfrm>
              <a:off x="4176" y="2400"/>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4000"/>
                <a:t>…</a:t>
              </a:r>
              <a:endParaRPr lang="en-GB" sz="4000"/>
            </a:p>
          </p:txBody>
        </p:sp>
        <p:grpSp>
          <p:nvGrpSpPr>
            <p:cNvPr id="54302" name="Group 72"/>
            <p:cNvGrpSpPr>
              <a:grpSpLocks/>
            </p:cNvGrpSpPr>
            <p:nvPr/>
          </p:nvGrpSpPr>
          <p:grpSpPr bwMode="auto">
            <a:xfrm>
              <a:off x="3936" y="1968"/>
              <a:ext cx="1152" cy="154"/>
              <a:chOff x="3504" y="1968"/>
              <a:chExt cx="1152" cy="154"/>
            </a:xfrm>
          </p:grpSpPr>
          <p:sp>
            <p:nvSpPr>
              <p:cNvPr id="54316" name="Text Box 70"/>
              <p:cNvSpPr txBox="1">
                <a:spLocks noChangeArrowheads="1"/>
              </p:cNvSpPr>
              <p:nvPr/>
            </p:nvSpPr>
            <p:spPr bwMode="auto">
              <a:xfrm>
                <a:off x="3504" y="1968"/>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A[0</a:t>
                </a:r>
                <a:r>
                  <a:rPr lang="el-GR" sz="1600"/>
                  <a:t>,1</a:t>
                </a:r>
                <a:r>
                  <a:rPr lang="en-US" sz="1600"/>
                  <a:t>]</a:t>
                </a:r>
                <a:endParaRPr lang="en-GB" sz="1600"/>
              </a:p>
            </p:txBody>
          </p:sp>
          <p:sp>
            <p:nvSpPr>
              <p:cNvPr id="54317" name="Rectangle 71"/>
              <p:cNvSpPr>
                <a:spLocks noChangeArrowheads="1"/>
              </p:cNvSpPr>
              <p:nvPr/>
            </p:nvSpPr>
            <p:spPr bwMode="auto">
              <a:xfrm>
                <a:off x="3504" y="1968"/>
                <a:ext cx="1152" cy="144"/>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grpSp>
          <p:nvGrpSpPr>
            <p:cNvPr id="54303" name="Group 73"/>
            <p:cNvGrpSpPr>
              <a:grpSpLocks/>
            </p:cNvGrpSpPr>
            <p:nvPr/>
          </p:nvGrpSpPr>
          <p:grpSpPr bwMode="auto">
            <a:xfrm>
              <a:off x="3936" y="2304"/>
              <a:ext cx="1152" cy="154"/>
              <a:chOff x="3504" y="1819"/>
              <a:chExt cx="1152" cy="154"/>
            </a:xfrm>
          </p:grpSpPr>
          <p:sp>
            <p:nvSpPr>
              <p:cNvPr id="54314" name="Text Box 74"/>
              <p:cNvSpPr txBox="1">
                <a:spLocks noChangeArrowheads="1"/>
              </p:cNvSpPr>
              <p:nvPr/>
            </p:nvSpPr>
            <p:spPr bwMode="auto">
              <a:xfrm>
                <a:off x="3504" y="1819"/>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A[0</a:t>
                </a:r>
                <a:r>
                  <a:rPr lang="el-GR" sz="1600"/>
                  <a:t>,99</a:t>
                </a:r>
                <a:r>
                  <a:rPr lang="en-US" sz="1600"/>
                  <a:t>]</a:t>
                </a:r>
                <a:endParaRPr lang="en-GB" sz="1600"/>
              </a:p>
            </p:txBody>
          </p:sp>
          <p:sp>
            <p:nvSpPr>
              <p:cNvPr id="54315" name="Rectangle 75"/>
              <p:cNvSpPr>
                <a:spLocks noChangeArrowheads="1"/>
              </p:cNvSpPr>
              <p:nvPr/>
            </p:nvSpPr>
            <p:spPr bwMode="auto">
              <a:xfrm>
                <a:off x="3504" y="1824"/>
                <a:ext cx="1152" cy="144"/>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grpSp>
          <p:nvGrpSpPr>
            <p:cNvPr id="54304" name="Group 76"/>
            <p:cNvGrpSpPr>
              <a:grpSpLocks/>
            </p:cNvGrpSpPr>
            <p:nvPr/>
          </p:nvGrpSpPr>
          <p:grpSpPr bwMode="auto">
            <a:xfrm>
              <a:off x="3936" y="2453"/>
              <a:ext cx="1152" cy="154"/>
              <a:chOff x="3504" y="1968"/>
              <a:chExt cx="1152" cy="154"/>
            </a:xfrm>
          </p:grpSpPr>
          <p:sp>
            <p:nvSpPr>
              <p:cNvPr id="54312" name="Text Box 77"/>
              <p:cNvSpPr txBox="1">
                <a:spLocks noChangeArrowheads="1"/>
              </p:cNvSpPr>
              <p:nvPr/>
            </p:nvSpPr>
            <p:spPr bwMode="auto">
              <a:xfrm>
                <a:off x="3504" y="1968"/>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a:t>
                </a:r>
                <a:r>
                  <a:rPr lang="el-GR" sz="1600"/>
                  <a:t>1,0</a:t>
                </a:r>
                <a:r>
                  <a:rPr lang="en-US" sz="1600"/>
                  <a:t>]</a:t>
                </a:r>
                <a:endParaRPr lang="en-GB" sz="1600"/>
              </a:p>
            </p:txBody>
          </p:sp>
          <p:sp>
            <p:nvSpPr>
              <p:cNvPr id="54313" name="Rectangle 78"/>
              <p:cNvSpPr>
                <a:spLocks noChangeArrowheads="1"/>
              </p:cNvSpPr>
              <p:nvPr/>
            </p:nvSpPr>
            <p:spPr bwMode="auto">
              <a:xfrm>
                <a:off x="3504" y="1968"/>
                <a:ext cx="1152" cy="144"/>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grpSp>
          <p:nvGrpSpPr>
            <p:cNvPr id="54305" name="Group 79"/>
            <p:cNvGrpSpPr>
              <a:grpSpLocks/>
            </p:cNvGrpSpPr>
            <p:nvPr/>
          </p:nvGrpSpPr>
          <p:grpSpPr bwMode="auto">
            <a:xfrm>
              <a:off x="3936" y="2865"/>
              <a:ext cx="1152" cy="154"/>
              <a:chOff x="3504" y="1819"/>
              <a:chExt cx="1152" cy="154"/>
            </a:xfrm>
          </p:grpSpPr>
          <p:sp>
            <p:nvSpPr>
              <p:cNvPr id="54310" name="Text Box 80"/>
              <p:cNvSpPr txBox="1">
                <a:spLocks noChangeArrowheads="1"/>
              </p:cNvSpPr>
              <p:nvPr/>
            </p:nvSpPr>
            <p:spPr bwMode="auto">
              <a:xfrm>
                <a:off x="3504" y="1819"/>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A[i</a:t>
                </a:r>
                <a:r>
                  <a:rPr lang="el-GR" sz="1600"/>
                  <a:t>,</a:t>
                </a:r>
                <a:r>
                  <a:rPr lang="en-US" sz="1600"/>
                  <a:t>j]</a:t>
                </a:r>
                <a:endParaRPr lang="en-GB" sz="1600"/>
              </a:p>
            </p:txBody>
          </p:sp>
          <p:sp>
            <p:nvSpPr>
              <p:cNvPr id="54311" name="Rectangle 81"/>
              <p:cNvSpPr>
                <a:spLocks noChangeArrowheads="1"/>
              </p:cNvSpPr>
              <p:nvPr/>
            </p:nvSpPr>
            <p:spPr bwMode="auto">
              <a:xfrm>
                <a:off x="3504" y="1824"/>
                <a:ext cx="1152" cy="144"/>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grpSp>
          <p:nvGrpSpPr>
            <p:cNvPr id="54306" name="Group 82"/>
            <p:cNvGrpSpPr>
              <a:grpSpLocks/>
            </p:cNvGrpSpPr>
            <p:nvPr/>
          </p:nvGrpSpPr>
          <p:grpSpPr bwMode="auto">
            <a:xfrm>
              <a:off x="3936" y="3254"/>
              <a:ext cx="1152" cy="154"/>
              <a:chOff x="3504" y="1968"/>
              <a:chExt cx="1152" cy="154"/>
            </a:xfrm>
          </p:grpSpPr>
          <p:sp>
            <p:nvSpPr>
              <p:cNvPr id="54308" name="Text Box 83"/>
              <p:cNvSpPr txBox="1">
                <a:spLocks noChangeArrowheads="1"/>
              </p:cNvSpPr>
              <p:nvPr/>
            </p:nvSpPr>
            <p:spPr bwMode="auto">
              <a:xfrm>
                <a:off x="3504" y="1968"/>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A[49</a:t>
                </a:r>
                <a:r>
                  <a:rPr lang="el-GR" sz="1600"/>
                  <a:t>,</a:t>
                </a:r>
                <a:r>
                  <a:rPr lang="en-US" sz="1600"/>
                  <a:t>99]</a:t>
                </a:r>
                <a:endParaRPr lang="en-GB" sz="1600"/>
              </a:p>
            </p:txBody>
          </p:sp>
          <p:sp>
            <p:nvSpPr>
              <p:cNvPr id="54309" name="Rectangle 84"/>
              <p:cNvSpPr>
                <a:spLocks noChangeArrowheads="1"/>
              </p:cNvSpPr>
              <p:nvPr/>
            </p:nvSpPr>
            <p:spPr bwMode="auto">
              <a:xfrm>
                <a:off x="3504" y="1968"/>
                <a:ext cx="1152" cy="144"/>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sp>
          <p:nvSpPr>
            <p:cNvPr id="54307" name="Text Box 87"/>
            <p:cNvSpPr txBox="1">
              <a:spLocks noChangeArrowheads="1"/>
            </p:cNvSpPr>
            <p:nvPr/>
          </p:nvSpPr>
          <p:spPr bwMode="auto">
            <a:xfrm>
              <a:off x="4176" y="2832"/>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4000"/>
                <a:t>…</a:t>
              </a:r>
              <a:endParaRPr lang="en-GB" sz="4000"/>
            </a:p>
          </p:txBody>
        </p:sp>
      </p:grpSp>
      <p:sp>
        <p:nvSpPr>
          <p:cNvPr id="54296" name="Text Box 88"/>
          <p:cNvSpPr txBox="1">
            <a:spLocks noChangeArrowheads="1"/>
          </p:cNvSpPr>
          <p:nvPr/>
        </p:nvSpPr>
        <p:spPr bwMode="auto">
          <a:xfrm>
            <a:off x="1676400" y="2362200"/>
            <a:ext cx="1828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2400" b="1"/>
              <a:t>MNHMH</a:t>
            </a:r>
            <a:endParaRPr lang="en-GB" sz="2400" b="1"/>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C09D4743-10DC-E44B-86A4-75AA5FE79203}" type="slidenum">
              <a:rPr lang="el-GR"/>
              <a:pPr eaLnBrk="1" hangingPunct="1"/>
              <a:t>4</a:t>
            </a:fld>
            <a:endParaRPr lang="en-US"/>
          </a:p>
        </p:txBody>
      </p:sp>
      <p:sp>
        <p:nvSpPr>
          <p:cNvPr id="21507" name="Rectangle 2"/>
          <p:cNvSpPr>
            <a:spLocks noGrp="1" noChangeArrowheads="1"/>
          </p:cNvSpPr>
          <p:nvPr>
            <p:ph type="title"/>
          </p:nvPr>
        </p:nvSpPr>
        <p:spPr/>
        <p:txBody>
          <a:bodyPr/>
          <a:lstStyle/>
          <a:p>
            <a:pPr eaLnBrk="1" hangingPunct="1"/>
            <a:r>
              <a:rPr lang="el-GR">
                <a:latin typeface="Times New Roman" charset="0"/>
              </a:rPr>
              <a:t>Ψευδοεντολές: </a:t>
            </a:r>
            <a:r>
              <a:rPr lang="en-US">
                <a:latin typeface="Times New Roman" charset="0"/>
              </a:rPr>
              <a:t>la</a:t>
            </a:r>
            <a:r>
              <a:rPr lang="el-GR">
                <a:latin typeface="Times New Roman" charset="0"/>
              </a:rPr>
              <a:t> (</a:t>
            </a:r>
            <a:r>
              <a:rPr lang="en-US">
                <a:latin typeface="Times New Roman" charset="0"/>
              </a:rPr>
              <a:t>Load Address)</a:t>
            </a:r>
            <a:endParaRPr lang="en-GB">
              <a:latin typeface="Times New Roman" charset="0"/>
            </a:endParaRPr>
          </a:p>
        </p:txBody>
      </p:sp>
      <p:sp>
        <p:nvSpPr>
          <p:cNvPr id="21508" name="Rectangle 3"/>
          <p:cNvSpPr>
            <a:spLocks noGrp="1" noChangeArrowheads="1"/>
          </p:cNvSpPr>
          <p:nvPr>
            <p:ph type="body" idx="1"/>
          </p:nvPr>
        </p:nvSpPr>
        <p:spPr/>
        <p:txBody>
          <a:bodyPr/>
          <a:lstStyle/>
          <a:p>
            <a:pPr eaLnBrk="1" hangingPunct="1">
              <a:lnSpc>
                <a:spcPct val="90000"/>
              </a:lnSpc>
            </a:pPr>
            <a:r>
              <a:rPr lang="en-US">
                <a:latin typeface="Times New Roman" charset="0"/>
              </a:rPr>
              <a:t>la rd, Constant(rs)</a:t>
            </a:r>
            <a:r>
              <a:rPr lang="el-GR">
                <a:latin typeface="Times New Roman" charset="0"/>
              </a:rPr>
              <a:t>	</a:t>
            </a:r>
            <a:r>
              <a:rPr lang="en-US">
                <a:latin typeface="Times New Roman" charset="0"/>
              </a:rPr>
              <a:t>	</a:t>
            </a:r>
            <a:r>
              <a:rPr lang="el-GR">
                <a:latin typeface="Times New Roman" charset="0"/>
              </a:rPr>
              <a:t>	Φόρτωση διεύθυνσης</a:t>
            </a:r>
            <a:endParaRPr lang="en-US">
              <a:latin typeface="Times New Roman" charset="0"/>
            </a:endParaRPr>
          </a:p>
          <a:p>
            <a:pPr lvl="1" eaLnBrk="1" hangingPunct="1">
              <a:lnSpc>
                <a:spcPct val="90000"/>
              </a:lnSpc>
            </a:pPr>
            <a:r>
              <a:rPr lang="el-GR">
                <a:latin typeface="Times New Roman" charset="0"/>
              </a:rPr>
              <a:t>Σύνταξη</a:t>
            </a:r>
            <a:r>
              <a:rPr lang="en-US">
                <a:latin typeface="Times New Roman" charset="0"/>
              </a:rPr>
              <a:t>: la $11, 1000000($8) </a:t>
            </a:r>
            <a:endParaRPr lang="el-GR">
              <a:latin typeface="Times New Roman" charset="0"/>
            </a:endParaRPr>
          </a:p>
          <a:p>
            <a:pPr lvl="1" eaLnBrk="1" hangingPunct="1">
              <a:lnSpc>
                <a:spcPct val="90000"/>
              </a:lnSpc>
            </a:pPr>
            <a:r>
              <a:rPr lang="en-US">
                <a:latin typeface="Times New Roman" charset="0"/>
              </a:rPr>
              <a:t>Functionality</a:t>
            </a:r>
            <a:r>
              <a:rPr lang="el-GR">
                <a:latin typeface="Times New Roman" charset="0"/>
              </a:rPr>
              <a:t>: </a:t>
            </a:r>
            <a:r>
              <a:rPr lang="en-US">
                <a:latin typeface="Times New Roman" charset="0"/>
              </a:rPr>
              <a:t>RF[rd] = Constant</a:t>
            </a:r>
            <a:r>
              <a:rPr lang="el-GR">
                <a:latin typeface="Times New Roman" charset="0"/>
              </a:rPr>
              <a:t>+</a:t>
            </a:r>
            <a:r>
              <a:rPr lang="en-US">
                <a:latin typeface="Times New Roman" charset="0"/>
              </a:rPr>
              <a:t>RF[rs]</a:t>
            </a:r>
          </a:p>
          <a:p>
            <a:pPr lvl="1" eaLnBrk="1" hangingPunct="1">
              <a:lnSpc>
                <a:spcPct val="90000"/>
              </a:lnSpc>
            </a:pPr>
            <a:r>
              <a:rPr lang="el-GR">
                <a:latin typeface="Times New Roman" charset="0"/>
              </a:rPr>
              <a:t>Υλοποιείται με μια </a:t>
            </a:r>
            <a:r>
              <a:rPr lang="en-US">
                <a:latin typeface="Times New Roman" charset="0"/>
              </a:rPr>
              <a:t>addi rd, rs, Constant</a:t>
            </a:r>
            <a:r>
              <a:rPr lang="en-US" baseline="-25000">
                <a:latin typeface="Times New Roman" charset="0"/>
              </a:rPr>
              <a:t>16 </a:t>
            </a:r>
            <a:r>
              <a:rPr lang="el-GR">
                <a:latin typeface="Times New Roman" charset="0"/>
              </a:rPr>
              <a:t>όταν η σταθερή χωράει σε 16 </a:t>
            </a:r>
            <a:r>
              <a:rPr lang="en-US">
                <a:latin typeface="Times New Roman" charset="0"/>
              </a:rPr>
              <a:t>bits</a:t>
            </a:r>
            <a:r>
              <a:rPr lang="el-GR">
                <a:latin typeface="Times New Roman" charset="0"/>
              </a:rPr>
              <a:t>, ή εάν η σταθερή χρειάζεται παραπάνω από 16 </a:t>
            </a:r>
            <a:r>
              <a:rPr lang="en-US">
                <a:latin typeface="Times New Roman" charset="0"/>
              </a:rPr>
              <a:t>bits </a:t>
            </a:r>
            <a:r>
              <a:rPr lang="el-GR">
                <a:latin typeface="Times New Roman" charset="0"/>
              </a:rPr>
              <a:t>με την ακολουθία</a:t>
            </a:r>
            <a:r>
              <a:rPr lang="en-US">
                <a:latin typeface="Times New Roman" charset="0"/>
              </a:rPr>
              <a:t>:</a:t>
            </a:r>
          </a:p>
          <a:p>
            <a:pPr lvl="2" eaLnBrk="1" hangingPunct="1">
              <a:lnSpc>
                <a:spcPct val="90000"/>
              </a:lnSpc>
              <a:buFontTx/>
              <a:buNone/>
            </a:pPr>
            <a:r>
              <a:rPr lang="en-US">
                <a:latin typeface="Times New Roman" charset="0"/>
              </a:rPr>
              <a:t>	</a:t>
            </a:r>
            <a:r>
              <a:rPr lang="en-US" sz="2200">
                <a:latin typeface="Times New Roman" charset="0"/>
              </a:rPr>
              <a:t>li $1, Constant</a:t>
            </a:r>
            <a:r>
              <a:rPr lang="en-US" sz="2200" baseline="-25000">
                <a:latin typeface="Times New Roman" charset="0"/>
              </a:rPr>
              <a:t>32  </a:t>
            </a:r>
            <a:r>
              <a:rPr lang="en-US" sz="2200">
                <a:latin typeface="Times New Roman" charset="0"/>
              </a:rPr>
              <a:t># </a:t>
            </a:r>
            <a:r>
              <a:rPr lang="el-GR" sz="2200">
                <a:latin typeface="Times New Roman" charset="0"/>
              </a:rPr>
              <a:t>Συμβολική Εντολή!</a:t>
            </a:r>
            <a:r>
              <a:rPr lang="en-US" sz="2200">
                <a:latin typeface="Times New Roman" charset="0"/>
              </a:rPr>
              <a:t> </a:t>
            </a:r>
          </a:p>
          <a:p>
            <a:pPr lvl="2" eaLnBrk="1" hangingPunct="1">
              <a:lnSpc>
                <a:spcPct val="90000"/>
              </a:lnSpc>
              <a:buFontTx/>
              <a:buNone/>
            </a:pPr>
            <a:r>
              <a:rPr lang="en-US" sz="2200">
                <a:latin typeface="Times New Roman" charset="0"/>
              </a:rPr>
              <a:t>	add rd , rs, $1</a:t>
            </a:r>
            <a:endParaRPr lang="el-GR" sz="2200">
              <a:latin typeface="Times New Roman" charset="0"/>
            </a:endParaRPr>
          </a:p>
          <a:p>
            <a:pPr eaLnBrk="1" hangingPunct="1">
              <a:lnSpc>
                <a:spcPct val="90000"/>
              </a:lnSpc>
            </a:pPr>
            <a:r>
              <a:rPr lang="en-US">
                <a:latin typeface="Times New Roman" charset="0"/>
              </a:rPr>
              <a:t>la rd, Label		 </a:t>
            </a:r>
            <a:r>
              <a:rPr lang="el-GR">
                <a:latin typeface="Times New Roman" charset="0"/>
              </a:rPr>
              <a:t>Φόρτωση συμβολικής διεύθυνσης</a:t>
            </a:r>
          </a:p>
          <a:p>
            <a:pPr lvl="1" eaLnBrk="1" hangingPunct="1">
              <a:lnSpc>
                <a:spcPct val="90000"/>
              </a:lnSpc>
            </a:pPr>
            <a:r>
              <a:rPr lang="el-GR">
                <a:latin typeface="Times New Roman" charset="0"/>
              </a:rPr>
              <a:t>Σύνταξη</a:t>
            </a:r>
            <a:r>
              <a:rPr lang="en-US">
                <a:latin typeface="Times New Roman" charset="0"/>
              </a:rPr>
              <a:t>: la $11, MyArray</a:t>
            </a:r>
          </a:p>
          <a:p>
            <a:pPr lvl="1" eaLnBrk="1" hangingPunct="1">
              <a:lnSpc>
                <a:spcPct val="90000"/>
              </a:lnSpc>
            </a:pPr>
            <a:r>
              <a:rPr lang="en-US">
                <a:latin typeface="Times New Roman" charset="0"/>
              </a:rPr>
              <a:t>Functionality</a:t>
            </a:r>
            <a:r>
              <a:rPr lang="el-GR">
                <a:latin typeface="Times New Roman" charset="0"/>
              </a:rPr>
              <a:t>: </a:t>
            </a:r>
            <a:r>
              <a:rPr lang="en-US">
                <a:latin typeface="Times New Roman" charset="0"/>
              </a:rPr>
              <a:t>RF[rd] = LabelValue</a:t>
            </a:r>
          </a:p>
          <a:p>
            <a:pPr lvl="1" eaLnBrk="1" hangingPunct="1">
              <a:lnSpc>
                <a:spcPct val="90000"/>
              </a:lnSpc>
            </a:pPr>
            <a:r>
              <a:rPr lang="el-GR">
                <a:latin typeface="Times New Roman" charset="0"/>
              </a:rPr>
              <a:t>Υλοποιείται με τον ίδιο τρόπο όπως και η </a:t>
            </a:r>
            <a:r>
              <a:rPr lang="en-US">
                <a:latin typeface="Times New Roman" charset="0"/>
              </a:rPr>
              <a:t>li</a:t>
            </a:r>
            <a:r>
              <a:rPr lang="el-GR">
                <a:latin typeface="Times New Roman" charset="0"/>
              </a:rPr>
              <a:t> </a:t>
            </a:r>
            <a:r>
              <a:rPr lang="en-US">
                <a:latin typeface="Times New Roman" charset="0"/>
              </a:rPr>
              <a:t>rd, Constant</a:t>
            </a:r>
            <a:r>
              <a:rPr lang="en-US" baseline="-25000">
                <a:latin typeface="Times New Roman" charset="0"/>
              </a:rPr>
              <a:t>32</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CF7AEE33-2BA6-2B49-B51F-1CDFB95013BF}" type="slidenum">
              <a:rPr lang="el-GR"/>
              <a:pPr eaLnBrk="1" hangingPunct="1"/>
              <a:t>5</a:t>
            </a:fld>
            <a:endParaRPr lang="en-US"/>
          </a:p>
        </p:txBody>
      </p:sp>
      <p:sp>
        <p:nvSpPr>
          <p:cNvPr id="23555" name="Rectangle 2"/>
          <p:cNvSpPr>
            <a:spLocks noGrp="1" noChangeArrowheads="1"/>
          </p:cNvSpPr>
          <p:nvPr>
            <p:ph type="title"/>
          </p:nvPr>
        </p:nvSpPr>
        <p:spPr/>
        <p:txBody>
          <a:bodyPr/>
          <a:lstStyle/>
          <a:p>
            <a:pPr eaLnBrk="1" hangingPunct="1"/>
            <a:r>
              <a:rPr lang="el-GR">
                <a:latin typeface="Times New Roman" charset="0"/>
              </a:rPr>
              <a:t>Ψευδοεντολές: </a:t>
            </a:r>
            <a:r>
              <a:rPr lang="en-US">
                <a:latin typeface="Times New Roman" charset="0"/>
              </a:rPr>
              <a:t>li</a:t>
            </a:r>
            <a:endParaRPr lang="en-GB">
              <a:latin typeface="Times New Roman" charset="0"/>
            </a:endParaRPr>
          </a:p>
        </p:txBody>
      </p:sp>
      <p:sp>
        <p:nvSpPr>
          <p:cNvPr id="23556" name="Rectangle 3"/>
          <p:cNvSpPr>
            <a:spLocks noGrp="1" noChangeArrowheads="1"/>
          </p:cNvSpPr>
          <p:nvPr>
            <p:ph type="body" idx="1"/>
          </p:nvPr>
        </p:nvSpPr>
        <p:spPr/>
        <p:txBody>
          <a:bodyPr/>
          <a:lstStyle/>
          <a:p>
            <a:pPr eaLnBrk="1" hangingPunct="1"/>
            <a:r>
              <a:rPr lang="en-US">
                <a:latin typeface="Times New Roman" charset="0"/>
              </a:rPr>
              <a:t>li Constant</a:t>
            </a:r>
            <a:r>
              <a:rPr lang="el-GR">
                <a:latin typeface="Times New Roman" charset="0"/>
              </a:rPr>
              <a:t>		</a:t>
            </a:r>
            <a:r>
              <a:rPr lang="en-US">
                <a:latin typeface="Times New Roman" charset="0"/>
              </a:rPr>
              <a:t>		</a:t>
            </a:r>
            <a:r>
              <a:rPr lang="el-GR">
                <a:latin typeface="Times New Roman" charset="0"/>
              </a:rPr>
              <a:t>Φόρτωση σταθερής</a:t>
            </a:r>
            <a:endParaRPr lang="en-US">
              <a:latin typeface="Times New Roman" charset="0"/>
            </a:endParaRPr>
          </a:p>
          <a:p>
            <a:pPr lvl="1" eaLnBrk="1" hangingPunct="1"/>
            <a:r>
              <a:rPr lang="el-GR">
                <a:latin typeface="Times New Roman" charset="0"/>
              </a:rPr>
              <a:t>Σύνταξη</a:t>
            </a:r>
            <a:r>
              <a:rPr lang="en-US">
                <a:latin typeface="Times New Roman" charset="0"/>
              </a:rPr>
              <a:t>: li 1000000</a:t>
            </a:r>
          </a:p>
          <a:p>
            <a:pPr lvl="1" eaLnBrk="1" hangingPunct="1"/>
            <a:r>
              <a:rPr lang="en-US">
                <a:latin typeface="Times New Roman" charset="0"/>
              </a:rPr>
              <a:t>Functionality</a:t>
            </a:r>
          </a:p>
          <a:p>
            <a:pPr lvl="2" eaLnBrk="1" hangingPunct="1"/>
            <a:r>
              <a:rPr lang="en-US">
                <a:latin typeface="Times New Roman" charset="0"/>
              </a:rPr>
              <a:t>RF[rd] = Constant</a:t>
            </a:r>
          </a:p>
          <a:p>
            <a:pPr lvl="1" algn="just" eaLnBrk="1" hangingPunct="1"/>
            <a:r>
              <a:rPr lang="el-GR">
                <a:latin typeface="Times New Roman" charset="0"/>
              </a:rPr>
              <a:t>Υλοποιείται με μια </a:t>
            </a:r>
            <a:r>
              <a:rPr lang="en-US">
                <a:latin typeface="Times New Roman" charset="0"/>
              </a:rPr>
              <a:t>ori rd, Constant</a:t>
            </a:r>
            <a:r>
              <a:rPr lang="en-US" baseline="-25000">
                <a:latin typeface="Times New Roman" charset="0"/>
              </a:rPr>
              <a:t>16 </a:t>
            </a:r>
            <a:r>
              <a:rPr lang="el-GR">
                <a:latin typeface="Times New Roman" charset="0"/>
              </a:rPr>
              <a:t>όταν η σταθερή χωράει σε 16 </a:t>
            </a:r>
            <a:r>
              <a:rPr lang="en-US">
                <a:latin typeface="Times New Roman" charset="0"/>
              </a:rPr>
              <a:t>bits</a:t>
            </a:r>
            <a:r>
              <a:rPr lang="el-GR">
                <a:latin typeface="Times New Roman" charset="0"/>
              </a:rPr>
              <a:t>, ή εάν η σταθερή χρειάζεται παραπάνω από 16 </a:t>
            </a:r>
            <a:r>
              <a:rPr lang="en-US">
                <a:latin typeface="Times New Roman" charset="0"/>
              </a:rPr>
              <a:t>bits </a:t>
            </a:r>
            <a:r>
              <a:rPr lang="el-GR">
                <a:latin typeface="Times New Roman" charset="0"/>
              </a:rPr>
              <a:t>με την ακολουθία</a:t>
            </a:r>
            <a:r>
              <a:rPr lang="en-US">
                <a:latin typeface="Times New Roman" charset="0"/>
              </a:rPr>
              <a:t>:</a:t>
            </a:r>
          </a:p>
          <a:p>
            <a:pPr lvl="2" eaLnBrk="1" hangingPunct="1">
              <a:buFontTx/>
              <a:buNone/>
            </a:pPr>
            <a:r>
              <a:rPr lang="en-US">
                <a:latin typeface="Times New Roman" charset="0"/>
              </a:rPr>
              <a:t>	lui rd, MostSignificant</a:t>
            </a:r>
            <a:r>
              <a:rPr lang="en-US" baseline="-25000">
                <a:latin typeface="Times New Roman" charset="0"/>
              </a:rPr>
              <a:t>16</a:t>
            </a:r>
            <a:r>
              <a:rPr lang="en-US">
                <a:latin typeface="Times New Roman" charset="0"/>
              </a:rPr>
              <a:t>(Constant</a:t>
            </a:r>
            <a:r>
              <a:rPr lang="en-US" baseline="-25000">
                <a:latin typeface="Times New Roman" charset="0"/>
              </a:rPr>
              <a:t>32</a:t>
            </a:r>
            <a:r>
              <a:rPr lang="en-US">
                <a:latin typeface="Times New Roman" charset="0"/>
              </a:rPr>
              <a:t>)</a:t>
            </a:r>
          </a:p>
          <a:p>
            <a:pPr lvl="2" eaLnBrk="1" hangingPunct="1">
              <a:buFontTx/>
              <a:buNone/>
            </a:pPr>
            <a:r>
              <a:rPr lang="en-US">
                <a:latin typeface="Times New Roman" charset="0"/>
              </a:rPr>
              <a:t>	ori rd, rd, LeastSignificant</a:t>
            </a:r>
            <a:r>
              <a:rPr lang="en-US" baseline="-25000">
                <a:latin typeface="Times New Roman" charset="0"/>
              </a:rPr>
              <a:t>16</a:t>
            </a:r>
            <a:r>
              <a:rPr lang="en-US">
                <a:latin typeface="Times New Roman" charset="0"/>
              </a:rPr>
              <a:t>(Constant</a:t>
            </a:r>
            <a:r>
              <a:rPr lang="en-US" baseline="-25000">
                <a:latin typeface="Times New Roman" charset="0"/>
              </a:rPr>
              <a:t>32</a:t>
            </a:r>
            <a:r>
              <a:rPr lang="en-US">
                <a:latin typeface="Times New Roman" charset="0"/>
              </a:rPr>
              <a:t>)</a:t>
            </a:r>
            <a:endParaRPr lang="en-US" baseline="-25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4D92FE41-6FD7-2D4B-918D-31F0CD7B16CB}" type="slidenum">
              <a:rPr lang="el-GR"/>
              <a:pPr eaLnBrk="1" hangingPunct="1"/>
              <a:t>6</a:t>
            </a:fld>
            <a:endParaRPr lang="en-US"/>
          </a:p>
        </p:txBody>
      </p:sp>
      <p:sp>
        <p:nvSpPr>
          <p:cNvPr id="25603" name="Rectangle 2"/>
          <p:cNvSpPr>
            <a:spLocks noGrp="1" noChangeArrowheads="1"/>
          </p:cNvSpPr>
          <p:nvPr>
            <p:ph type="title"/>
          </p:nvPr>
        </p:nvSpPr>
        <p:spPr/>
        <p:txBody>
          <a:bodyPr/>
          <a:lstStyle/>
          <a:p>
            <a:pPr eaLnBrk="1" hangingPunct="1"/>
            <a:r>
              <a:rPr lang="el-GR">
                <a:latin typeface="Times New Roman" charset="0"/>
              </a:rPr>
              <a:t>Ψευδοεντολές Διακλάδωσης</a:t>
            </a:r>
            <a:endParaRPr lang="en-GB">
              <a:latin typeface="Times New Roman" charset="0"/>
            </a:endParaRPr>
          </a:p>
        </p:txBody>
      </p:sp>
      <p:sp>
        <p:nvSpPr>
          <p:cNvPr id="25604" name="Rectangle 3"/>
          <p:cNvSpPr>
            <a:spLocks noGrp="1" noChangeArrowheads="1"/>
          </p:cNvSpPr>
          <p:nvPr>
            <p:ph type="body" idx="1"/>
          </p:nvPr>
        </p:nvSpPr>
        <p:spPr/>
        <p:txBody>
          <a:bodyPr/>
          <a:lstStyle/>
          <a:p>
            <a:pPr algn="just" eaLnBrk="1" hangingPunct="1"/>
            <a:r>
              <a:rPr lang="el-GR">
                <a:latin typeface="Times New Roman" charset="0"/>
              </a:rPr>
              <a:t>Ο συμβολομεταφραστής για να κάνει τα προγράματα πιο εκφραστικά, πιο μικρά και να διευκολύνει τον προγραμματιστή προσφέρει μια πληθώρα ψευδοεντολών διακλάδωσης οι οποίες συντίθενται χρησιμοποιόντας τις πραγματικές εντολές διακλάδωσης και άλλες εντολές όπως η </a:t>
            </a:r>
            <a:r>
              <a:rPr lang="en-US">
                <a:latin typeface="Times New Roman" charset="0"/>
              </a:rPr>
              <a:t>set-less-than (slt).</a:t>
            </a:r>
          </a:p>
          <a:p>
            <a:pPr eaLnBrk="1" hangingPunct="1"/>
            <a:r>
              <a:rPr lang="en-US">
                <a:latin typeface="Times New Roman" charset="0"/>
              </a:rPr>
              <a:t>b label</a:t>
            </a:r>
            <a:r>
              <a:rPr lang="el-GR">
                <a:latin typeface="Times New Roman" charset="0"/>
              </a:rPr>
              <a:t>		</a:t>
            </a:r>
            <a:r>
              <a:rPr lang="en-US">
                <a:latin typeface="Times New Roman" charset="0"/>
              </a:rPr>
              <a:t>	</a:t>
            </a:r>
            <a:r>
              <a:rPr lang="el-GR">
                <a:latin typeface="Times New Roman" charset="0"/>
              </a:rPr>
              <a:t>Διακλάδωση χωρίς συνθήκη</a:t>
            </a:r>
            <a:endParaRPr lang="en-US">
              <a:latin typeface="Times New Roman" charset="0"/>
            </a:endParaRPr>
          </a:p>
          <a:p>
            <a:pPr lvl="1" eaLnBrk="1" hangingPunct="1"/>
            <a:r>
              <a:rPr lang="el-GR">
                <a:latin typeface="Times New Roman" charset="0"/>
              </a:rPr>
              <a:t>Σύνταξη</a:t>
            </a:r>
            <a:r>
              <a:rPr lang="en-US">
                <a:latin typeface="Times New Roman" charset="0"/>
              </a:rPr>
              <a:t>: b loop1</a:t>
            </a:r>
          </a:p>
          <a:p>
            <a:pPr lvl="1" eaLnBrk="1" hangingPunct="1"/>
            <a:r>
              <a:rPr lang="en-US">
                <a:latin typeface="Times New Roman" charset="0"/>
              </a:rPr>
              <a:t>Functionality: PC = AddressOf(label)</a:t>
            </a:r>
          </a:p>
          <a:p>
            <a:pPr lvl="1" eaLnBrk="1" hangingPunct="1"/>
            <a:r>
              <a:rPr lang="el-GR">
                <a:latin typeface="Times New Roman" charset="0"/>
              </a:rPr>
              <a:t>Υλοποιείται με μια </a:t>
            </a:r>
            <a:r>
              <a:rPr lang="en-US">
                <a:latin typeface="Times New Roman" charset="0"/>
              </a:rPr>
              <a:t>beq $0, $0, label</a:t>
            </a:r>
            <a:endParaRPr lang="en-US" baseline="-25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846E8BE5-F582-D040-ACF2-F5F483D5C832}" type="slidenum">
              <a:rPr lang="el-GR"/>
              <a:pPr eaLnBrk="1" hangingPunct="1"/>
              <a:t>7</a:t>
            </a:fld>
            <a:endParaRPr lang="en-US"/>
          </a:p>
        </p:txBody>
      </p:sp>
      <p:sp>
        <p:nvSpPr>
          <p:cNvPr id="27651" name="Rectangle 2"/>
          <p:cNvSpPr>
            <a:spLocks noGrp="1" noChangeArrowheads="1"/>
          </p:cNvSpPr>
          <p:nvPr>
            <p:ph type="title"/>
          </p:nvPr>
        </p:nvSpPr>
        <p:spPr/>
        <p:txBody>
          <a:bodyPr/>
          <a:lstStyle/>
          <a:p>
            <a:pPr eaLnBrk="1" hangingPunct="1"/>
            <a:r>
              <a:rPr lang="el-GR">
                <a:latin typeface="Times New Roman" charset="0"/>
              </a:rPr>
              <a:t>Ψευδοεντολές Διακλάδωσης</a:t>
            </a:r>
            <a:endParaRPr lang="en-GB">
              <a:latin typeface="Times New Roman" charset="0"/>
            </a:endParaRPr>
          </a:p>
        </p:txBody>
      </p:sp>
      <p:sp>
        <p:nvSpPr>
          <p:cNvPr id="27652" name="Rectangle 3"/>
          <p:cNvSpPr>
            <a:spLocks noGrp="1" noChangeArrowheads="1"/>
          </p:cNvSpPr>
          <p:nvPr>
            <p:ph type="body" idx="1"/>
          </p:nvPr>
        </p:nvSpPr>
        <p:spPr/>
        <p:txBody>
          <a:bodyPr/>
          <a:lstStyle/>
          <a:p>
            <a:pPr algn="just" eaLnBrk="1" hangingPunct="1"/>
            <a:r>
              <a:rPr lang="en-US">
                <a:latin typeface="Times New Roman" charset="0"/>
              </a:rPr>
              <a:t>bge rs, rt, label</a:t>
            </a:r>
            <a:r>
              <a:rPr lang="el-GR">
                <a:latin typeface="Times New Roman" charset="0"/>
              </a:rPr>
              <a:t>	Διακλάδωση μεγαλύτερο ή ίσο μεταξύ καταχωρητών</a:t>
            </a:r>
            <a:endParaRPr lang="en-US">
              <a:latin typeface="Times New Roman" charset="0"/>
            </a:endParaRPr>
          </a:p>
          <a:p>
            <a:pPr lvl="1" eaLnBrk="1" hangingPunct="1"/>
            <a:r>
              <a:rPr lang="el-GR">
                <a:latin typeface="Times New Roman" charset="0"/>
              </a:rPr>
              <a:t>Σύνταξη</a:t>
            </a:r>
            <a:r>
              <a:rPr lang="en-US">
                <a:latin typeface="Times New Roman" charset="0"/>
              </a:rPr>
              <a:t>: bge $8, $7, loop1</a:t>
            </a:r>
          </a:p>
          <a:p>
            <a:pPr lvl="1" eaLnBrk="1" hangingPunct="1"/>
            <a:r>
              <a:rPr lang="en-US">
                <a:latin typeface="Times New Roman" charset="0"/>
              </a:rPr>
              <a:t>Functionality: </a:t>
            </a:r>
          </a:p>
          <a:p>
            <a:pPr lvl="2" eaLnBrk="1" hangingPunct="1">
              <a:buFontTx/>
              <a:buNone/>
            </a:pPr>
            <a:r>
              <a:rPr lang="en-US">
                <a:latin typeface="Times New Roman" charset="0"/>
              </a:rPr>
              <a:t>nextPC = PC + </a:t>
            </a:r>
            <a:r>
              <a:rPr lang="en-US" i="1">
                <a:latin typeface="Times New Roman" charset="0"/>
              </a:rPr>
              <a:t>SignExtend</a:t>
            </a:r>
            <a:r>
              <a:rPr lang="el-GR" baseline="-25000">
                <a:latin typeface="Times New Roman" charset="0"/>
              </a:rPr>
              <a:t>32</a:t>
            </a:r>
            <a:r>
              <a:rPr lang="en-US">
                <a:latin typeface="Times New Roman" charset="0"/>
              </a:rPr>
              <a:t>(Offset</a:t>
            </a:r>
            <a:r>
              <a:rPr lang="en-US" baseline="-25000">
                <a:latin typeface="Times New Roman" charset="0"/>
              </a:rPr>
              <a:t>16</a:t>
            </a:r>
            <a:r>
              <a:rPr lang="en-US">
                <a:latin typeface="Times New Roman" charset="0"/>
              </a:rPr>
              <a:t> &lt;&lt; 2)</a:t>
            </a:r>
          </a:p>
          <a:p>
            <a:pPr lvl="2" eaLnBrk="1" hangingPunct="1">
              <a:spcBef>
                <a:spcPct val="10000"/>
              </a:spcBef>
              <a:buFontTx/>
              <a:buNone/>
            </a:pPr>
            <a:r>
              <a:rPr lang="en-US">
                <a:latin typeface="Times New Roman" charset="0"/>
              </a:rPr>
              <a:t>if ((RF[rs] &gt;= RF[rt]) {</a:t>
            </a:r>
          </a:p>
          <a:p>
            <a:pPr lvl="2" eaLnBrk="1" hangingPunct="1">
              <a:spcBef>
                <a:spcPct val="10000"/>
              </a:spcBef>
              <a:buFontTx/>
              <a:buNone/>
            </a:pPr>
            <a:r>
              <a:rPr lang="en-US">
                <a:latin typeface="Times New Roman" charset="0"/>
              </a:rPr>
              <a:t>    PC = nextPC</a:t>
            </a:r>
          </a:p>
          <a:p>
            <a:pPr lvl="2" eaLnBrk="1" hangingPunct="1">
              <a:spcBef>
                <a:spcPct val="10000"/>
              </a:spcBef>
              <a:buFontTx/>
              <a:buNone/>
            </a:pPr>
            <a:r>
              <a:rPr lang="en-US">
                <a:latin typeface="Times New Roman" charset="0"/>
              </a:rPr>
              <a:t>} else /* condition is false, just execute next instruction: */</a:t>
            </a:r>
          </a:p>
          <a:p>
            <a:pPr lvl="2" eaLnBrk="1" hangingPunct="1">
              <a:spcBef>
                <a:spcPct val="10000"/>
              </a:spcBef>
              <a:buFontTx/>
              <a:buNone/>
            </a:pPr>
            <a:r>
              <a:rPr lang="en-US">
                <a:latin typeface="Times New Roman" charset="0"/>
              </a:rPr>
              <a:t>    PC = PC + 4</a:t>
            </a:r>
          </a:p>
          <a:p>
            <a:pPr lvl="1" eaLnBrk="1" hangingPunct="1"/>
            <a:r>
              <a:rPr lang="el-GR">
                <a:latin typeface="Times New Roman" charset="0"/>
              </a:rPr>
              <a:t>Υλοποιείται με την ακολουθία</a:t>
            </a:r>
            <a:r>
              <a:rPr lang="en-US">
                <a:latin typeface="Times New Roman" charset="0"/>
              </a:rPr>
              <a:t>:</a:t>
            </a:r>
          </a:p>
          <a:p>
            <a:pPr lvl="2" eaLnBrk="1" hangingPunct="1">
              <a:buFontTx/>
              <a:buNone/>
            </a:pPr>
            <a:r>
              <a:rPr lang="en-US">
                <a:latin typeface="Times New Roman" charset="0"/>
              </a:rPr>
              <a:t>	slt  $1, rs, rt</a:t>
            </a:r>
          </a:p>
          <a:p>
            <a:pPr lvl="2" eaLnBrk="1" hangingPunct="1">
              <a:buFontTx/>
              <a:buNone/>
            </a:pPr>
            <a:r>
              <a:rPr lang="en-US">
                <a:latin typeface="Times New Roman" charset="0"/>
              </a:rPr>
              <a:t>	beq $1, $0, label</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D31990AD-DED1-8640-9A05-964E8DF92B51}" type="slidenum">
              <a:rPr lang="el-GR"/>
              <a:pPr eaLnBrk="1" hangingPunct="1"/>
              <a:t>8</a:t>
            </a:fld>
            <a:endParaRPr lang="en-US"/>
          </a:p>
        </p:txBody>
      </p:sp>
      <p:sp>
        <p:nvSpPr>
          <p:cNvPr id="29699" name="Rectangle 1026"/>
          <p:cNvSpPr>
            <a:spLocks noGrp="1" noChangeArrowheads="1"/>
          </p:cNvSpPr>
          <p:nvPr>
            <p:ph type="title"/>
          </p:nvPr>
        </p:nvSpPr>
        <p:spPr/>
        <p:txBody>
          <a:bodyPr/>
          <a:lstStyle/>
          <a:p>
            <a:pPr eaLnBrk="1" hangingPunct="1"/>
            <a:r>
              <a:rPr lang="el-GR">
                <a:latin typeface="Times New Roman" charset="0"/>
              </a:rPr>
              <a:t>Ψευδοεντολές Διακλάδωσης</a:t>
            </a:r>
            <a:endParaRPr lang="en-GB">
              <a:latin typeface="Times New Roman" charset="0"/>
            </a:endParaRPr>
          </a:p>
        </p:txBody>
      </p:sp>
      <p:sp>
        <p:nvSpPr>
          <p:cNvPr id="29700" name="Rectangle 1027"/>
          <p:cNvSpPr>
            <a:spLocks noGrp="1" noChangeArrowheads="1"/>
          </p:cNvSpPr>
          <p:nvPr>
            <p:ph type="body" idx="1"/>
          </p:nvPr>
        </p:nvSpPr>
        <p:spPr/>
        <p:txBody>
          <a:bodyPr/>
          <a:lstStyle/>
          <a:p>
            <a:pPr eaLnBrk="1" hangingPunct="1"/>
            <a:r>
              <a:rPr lang="el-GR">
                <a:latin typeface="Times New Roman" charset="0"/>
              </a:rPr>
              <a:t>Με ανάλογο τρόπο ο συμβολομεταφραστής συνθέτει και τις ακόλουθες ψευδοεντολές:</a:t>
            </a:r>
          </a:p>
          <a:p>
            <a:pPr lvl="1" algn="just" eaLnBrk="1" hangingPunct="1"/>
            <a:r>
              <a:rPr lang="en-US">
                <a:latin typeface="Times New Roman" charset="0"/>
              </a:rPr>
              <a:t>Bgt (branch greater than), ble (branch less equal), blt (branch less than) </a:t>
            </a:r>
            <a:r>
              <a:rPr lang="el-GR">
                <a:latin typeface="Times New Roman" charset="0"/>
              </a:rPr>
              <a:t>οι οποίες συγκρίνουν δύο προσημασμένους καταχωρητές.</a:t>
            </a:r>
          </a:p>
          <a:p>
            <a:pPr lvl="1" algn="just" eaLnBrk="1" hangingPunct="1"/>
            <a:r>
              <a:rPr lang="en-US">
                <a:latin typeface="Times New Roman" charset="0"/>
              </a:rPr>
              <a:t>Bgeu (branch greater or equal unsigned), Bgtu (branch greater than unsigned), ble (branch less or equal unsigned), blt (branch less than unsigned) </a:t>
            </a:r>
            <a:r>
              <a:rPr lang="el-GR">
                <a:latin typeface="Times New Roman" charset="0"/>
              </a:rPr>
              <a:t>οι οποίες συγκρίνουν δύο μή-προσημασμένους καταχωρητές.</a:t>
            </a:r>
            <a:endParaRPr lang="en-GB">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3DF75E58-82D7-3C41-B597-234DE658AC56}" type="slidenum">
              <a:rPr lang="el-GR"/>
              <a:pPr eaLnBrk="1" hangingPunct="1"/>
              <a:t>9</a:t>
            </a:fld>
            <a:endParaRPr lang="en-US"/>
          </a:p>
        </p:txBody>
      </p:sp>
      <p:sp>
        <p:nvSpPr>
          <p:cNvPr id="31747" name="Rectangle 1026"/>
          <p:cNvSpPr>
            <a:spLocks noGrp="1" noChangeArrowheads="1"/>
          </p:cNvSpPr>
          <p:nvPr>
            <p:ph type="title"/>
          </p:nvPr>
        </p:nvSpPr>
        <p:spPr/>
        <p:txBody>
          <a:bodyPr/>
          <a:lstStyle/>
          <a:p>
            <a:pPr eaLnBrk="1" hangingPunct="1"/>
            <a:r>
              <a:rPr lang="el-GR">
                <a:latin typeface="Times New Roman" charset="0"/>
              </a:rPr>
              <a:t>Ψευδοεντολές Διακλάδωσης</a:t>
            </a:r>
            <a:endParaRPr lang="en-GB">
              <a:latin typeface="Times New Roman" charset="0"/>
            </a:endParaRPr>
          </a:p>
        </p:txBody>
      </p:sp>
      <p:sp>
        <p:nvSpPr>
          <p:cNvPr id="31748" name="Rectangle 1027"/>
          <p:cNvSpPr>
            <a:spLocks noGrp="1" noChangeArrowheads="1"/>
          </p:cNvSpPr>
          <p:nvPr>
            <p:ph type="body" idx="1"/>
          </p:nvPr>
        </p:nvSpPr>
        <p:spPr/>
        <p:txBody>
          <a:bodyPr/>
          <a:lstStyle/>
          <a:p>
            <a:pPr eaLnBrk="1" hangingPunct="1">
              <a:lnSpc>
                <a:spcPct val="90000"/>
              </a:lnSpc>
            </a:pPr>
            <a:r>
              <a:rPr lang="el-GR">
                <a:latin typeface="Times New Roman" charset="0"/>
              </a:rPr>
              <a:t>Ο συμβολομεταφραστής όμως επιτρέπει και συγκρίσεις με σταθερές σε ψευδοεντολές διακλάδωσης:</a:t>
            </a:r>
          </a:p>
          <a:p>
            <a:pPr lvl="1" eaLnBrk="1" hangingPunct="1">
              <a:lnSpc>
                <a:spcPct val="90000"/>
              </a:lnSpc>
            </a:pPr>
            <a:r>
              <a:rPr lang="el-GR">
                <a:latin typeface="Times New Roman" charset="0"/>
              </a:rPr>
              <a:t>Παράδειγμα</a:t>
            </a:r>
            <a:r>
              <a:rPr lang="en-US">
                <a:latin typeface="Times New Roman" charset="0"/>
              </a:rPr>
              <a:t>: ble $8, </a:t>
            </a:r>
            <a:r>
              <a:rPr lang="el-GR">
                <a:latin typeface="Times New Roman" charset="0"/>
              </a:rPr>
              <a:t>100</a:t>
            </a:r>
            <a:r>
              <a:rPr lang="en-US">
                <a:latin typeface="Times New Roman" charset="0"/>
              </a:rPr>
              <a:t>, loop1</a:t>
            </a:r>
          </a:p>
          <a:p>
            <a:pPr lvl="1" eaLnBrk="1" hangingPunct="1">
              <a:lnSpc>
                <a:spcPct val="90000"/>
              </a:lnSpc>
            </a:pPr>
            <a:r>
              <a:rPr lang="el-GR">
                <a:latin typeface="Times New Roman" charset="0"/>
              </a:rPr>
              <a:t>Εάν η σταθερή χωράει σε 16 </a:t>
            </a:r>
            <a:r>
              <a:rPr lang="en-US">
                <a:latin typeface="Times New Roman" charset="0"/>
              </a:rPr>
              <a:t>bits</a:t>
            </a:r>
            <a:r>
              <a:rPr lang="el-GR">
                <a:latin typeface="Times New Roman" charset="0"/>
              </a:rPr>
              <a:t> η ψευδοεντολή αυτή υλοποιείται με την ακολουθία</a:t>
            </a:r>
            <a:r>
              <a:rPr lang="en-US">
                <a:latin typeface="Times New Roman" charset="0"/>
              </a:rPr>
              <a:t>:</a:t>
            </a:r>
          </a:p>
          <a:p>
            <a:pPr lvl="2" eaLnBrk="1" hangingPunct="1">
              <a:lnSpc>
                <a:spcPct val="90000"/>
              </a:lnSpc>
              <a:buFontTx/>
              <a:buNone/>
            </a:pPr>
            <a:r>
              <a:rPr lang="en-US">
                <a:latin typeface="Times New Roman" charset="0"/>
              </a:rPr>
              <a:t>	slti  $1, rs, Constant</a:t>
            </a:r>
            <a:r>
              <a:rPr lang="en-US" baseline="-25000">
                <a:latin typeface="Times New Roman" charset="0"/>
              </a:rPr>
              <a:t>16</a:t>
            </a:r>
          </a:p>
          <a:p>
            <a:pPr lvl="2" eaLnBrk="1" hangingPunct="1">
              <a:lnSpc>
                <a:spcPct val="90000"/>
              </a:lnSpc>
              <a:buFontTx/>
              <a:buNone/>
            </a:pPr>
            <a:r>
              <a:rPr lang="en-US">
                <a:latin typeface="Times New Roman" charset="0"/>
              </a:rPr>
              <a:t>	bne $1, $0, label</a:t>
            </a:r>
          </a:p>
          <a:p>
            <a:pPr lvl="1" eaLnBrk="1" hangingPunct="1">
              <a:lnSpc>
                <a:spcPct val="90000"/>
              </a:lnSpc>
            </a:pPr>
            <a:r>
              <a:rPr lang="el-GR">
                <a:latin typeface="Times New Roman" charset="0"/>
              </a:rPr>
              <a:t>Αλλιώς η μεγάλη σταθερή φορτώνεται στον καταχωρητή $1 και ακολουθεί η σύγκριση καταχωρητών.</a:t>
            </a:r>
          </a:p>
          <a:p>
            <a:pPr eaLnBrk="1" hangingPunct="1">
              <a:lnSpc>
                <a:spcPct val="90000"/>
              </a:lnSpc>
            </a:pPr>
            <a:r>
              <a:rPr lang="el-GR">
                <a:latin typeface="Times New Roman" charset="0"/>
              </a:rPr>
              <a:t>Ομοίως ο συμβολομεταφραστής επιτρέπει την χρήση σταθερής σε όλες τις εντολές και ψευδοεντολές διακλάδωσης</a:t>
            </a:r>
            <a:endParaRPr lang="en-GB">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6068</TotalTime>
  <Words>2951</Words>
  <Application>Microsoft Macintosh PowerPoint</Application>
  <PresentationFormat>On-screen Show (4:3)</PresentationFormat>
  <Paragraphs>576</Paragraphs>
  <Slides>39</Slides>
  <Notes>34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Default Design</vt:lpstr>
      <vt:lpstr>ΗΡΥ 211– Ψηφιακοί Υπολογιστές   Συμβολικές Εντολές MIPS, Ετικέτες, Οδηγίες Συμβολομεταφραστή  </vt:lpstr>
      <vt:lpstr>Ψευδοεντολές Assembly MIPS</vt:lpstr>
      <vt:lpstr>Ψευδοεντολές: move, li (load immediate)</vt:lpstr>
      <vt:lpstr>Ψευδοεντολές: la (Load Address)</vt:lpstr>
      <vt:lpstr>Ψευδοεντολές: li</vt:lpstr>
      <vt:lpstr>Ψευδοεντολές Διακλάδωσης</vt:lpstr>
      <vt:lpstr>Ψευδοεντολές Διακλάδωσης</vt:lpstr>
      <vt:lpstr>Ψευδοεντολές Διακλάδωσης</vt:lpstr>
      <vt:lpstr>Ψευδοεντολές Διακλάδωσης</vt:lpstr>
      <vt:lpstr>Assembler Directives (Οδηγίες)</vt:lpstr>
      <vt:lpstr>Περιοχές Εντολών και Δεδομένων </vt:lpstr>
      <vt:lpstr>Οδηγίες .text and .data</vt:lpstr>
      <vt:lpstr>Οδηγίες για Δέσμευση Μνήμης</vt:lpstr>
      <vt:lpstr>Καθολικές Ετικέτες</vt:lpstr>
      <vt:lpstr>Πίνακας Συμβόλων</vt:lpstr>
      <vt:lpstr>Συμβολικά Ονόματα Καταχωρητών</vt:lpstr>
      <vt:lpstr>Συμβάσεις Χρήσης Καταχωρητών</vt:lpstr>
      <vt:lpstr>Συμβάσεις Χρήσης Καταχωρητών</vt:lpstr>
      <vt:lpstr>Κλήσεις Διαδικασιών/Συναρτήσεων</vt:lpstr>
      <vt:lpstr>Παράδειγμα Κλήσης Υπορουτίνας</vt:lpstr>
      <vt:lpstr>Παράδειγμα σε Assembly</vt:lpstr>
      <vt:lpstr>Πολλαπλά Επίπεδα Κλήσης Διαδικασιών</vt:lpstr>
      <vt:lpstr>Στοίβα</vt:lpstr>
      <vt:lpstr>Υλοποίηση Στοίβας σε Assembly</vt:lpstr>
      <vt:lpstr>Παράδειγμα Στοίβας</vt:lpstr>
      <vt:lpstr>Συμβάσεις Χρήσης Καταχωρητών</vt:lpstr>
      <vt:lpstr>Συμβάσεις Κλήσης Υπορουτινών</vt:lpstr>
      <vt:lpstr>Συμβάσεις Κλήσης Υπορουτινών #2</vt:lpstr>
      <vt:lpstr>Διαδικασία Κλήσης Υπορουτίνας</vt:lpstr>
      <vt:lpstr>Πως διαλέγω ποιόν καταχωρητή να χρησιμοποιήσω για τις μεταβλητές μου;</vt:lpstr>
      <vt:lpstr>Παράδειγμα Ανάθεσης Μεταβλητών σε Καταχωρητές</vt:lpstr>
      <vt:lpstr>Αναδρομική συνάρτηση factorial() #1</vt:lpstr>
      <vt:lpstr>Αναδρομική συνάρτηση factorial() #2</vt:lpstr>
      <vt:lpstr>SPIM System Calls</vt:lpstr>
      <vt:lpstr>Κωδικοί Κλήσεων Συστήματος SPIM</vt:lpstr>
      <vt:lpstr>Παραδείγματα SPIM System Calls</vt:lpstr>
      <vt:lpstr>Μονοδιάστατοι Πίνακες</vt:lpstr>
      <vt:lpstr>Διδιάστατοι Πίνακες</vt:lpstr>
      <vt:lpstr>Πίνακες και Αποθήκευση στην Μνήμη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pnevmati</dc:creator>
  <cp:lastModifiedBy>Dionisios Pnevmatikatos</cp:lastModifiedBy>
  <cp:revision>95</cp:revision>
  <dcterms:created xsi:type="dcterms:W3CDTF">1601-01-01T00:00:00Z</dcterms:created>
  <dcterms:modified xsi:type="dcterms:W3CDTF">2014-11-03T10:14:28Z</dcterms:modified>
</cp:coreProperties>
</file>