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9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7" r:id="rId21"/>
    <p:sldId id="278" r:id="rId22"/>
    <p:sldId id="280" r:id="rId23"/>
    <p:sldId id="281" r:id="rId24"/>
    <p:sldId id="283" r:id="rId25"/>
    <p:sldId id="284" r:id="rId26"/>
    <p:sldId id="286" r:id="rId27"/>
    <p:sldId id="287" r:id="rId28"/>
    <p:sldId id="288" r:id="rId29"/>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1" userDrawn="1">
          <p15:clr>
            <a:srgbClr val="A4A3A4"/>
          </p15:clr>
        </p15:guide>
        <p15:guide id="2" pos="340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04" autoAdjust="0"/>
  </p:normalViewPr>
  <p:slideViewPr>
    <p:cSldViewPr snapToGrid="0" showGuides="1">
      <p:cViewPr varScale="1">
        <p:scale>
          <a:sx n="106" d="100"/>
          <a:sy n="106" d="100"/>
        </p:scale>
        <p:origin x="792" y="96"/>
      </p:cViewPr>
      <p:guideLst>
        <p:guide orient="horz" pos="2251"/>
        <p:guide pos="340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5DF48-4095-4428-BC80-9AADEB2A9B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CF8DC822-75FC-45B6-A6F5-DC84200423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A7CBE435-74C2-4540-B5F0-A5B73D2CDA2F}"/>
              </a:ext>
            </a:extLst>
          </p:cNvPr>
          <p:cNvSpPr>
            <a:spLocks noGrp="1"/>
          </p:cNvSpPr>
          <p:nvPr>
            <p:ph type="dt" sz="half" idx="10"/>
          </p:nvPr>
        </p:nvSpPr>
        <p:spPr/>
        <p:txBody>
          <a:bodyPr/>
          <a:lstStyle/>
          <a:p>
            <a:fld id="{9486C343-9FC7-4472-B162-2F7B766F9B2D}" type="datetimeFigureOut">
              <a:rPr lang="en-US" smtClean="0"/>
              <a:t>2/14/2022</a:t>
            </a:fld>
            <a:endParaRPr lang="en-US"/>
          </a:p>
        </p:txBody>
      </p:sp>
      <p:sp>
        <p:nvSpPr>
          <p:cNvPr id="5" name="Footer Placeholder 4">
            <a:extLst>
              <a:ext uri="{FF2B5EF4-FFF2-40B4-BE49-F238E27FC236}">
                <a16:creationId xmlns:a16="http://schemas.microsoft.com/office/drawing/2014/main" id="{823E9396-D3A5-4D0C-9676-36F7FCA9E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3E9F53-81F3-4216-9681-5B1F91A80DAD}"/>
              </a:ext>
            </a:extLst>
          </p:cNvPr>
          <p:cNvSpPr>
            <a:spLocks noGrp="1"/>
          </p:cNvSpPr>
          <p:nvPr>
            <p:ph type="sldNum" sz="quarter" idx="12"/>
          </p:nvPr>
        </p:nvSpPr>
        <p:spPr/>
        <p:txBody>
          <a:bodyPr/>
          <a:lstStyle/>
          <a:p>
            <a:fld id="{680A9037-6A9D-4CC8-B92F-D30BFB1C974E}" type="slidenum">
              <a:rPr lang="en-US" smtClean="0"/>
              <a:t>‹#›</a:t>
            </a:fld>
            <a:endParaRPr lang="en-US"/>
          </a:p>
        </p:txBody>
      </p:sp>
    </p:spTree>
    <p:extLst>
      <p:ext uri="{BB962C8B-B14F-4D97-AF65-F5344CB8AC3E}">
        <p14:creationId xmlns:p14="http://schemas.microsoft.com/office/powerpoint/2010/main" val="2392787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30A17-46BE-49DC-BDC2-899ADAEC7A30}"/>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AC696C16-8445-4CE7-87E9-4A0DB7B7D0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E44749F1-652D-4242-B547-110ABE6D9E9F}"/>
              </a:ext>
            </a:extLst>
          </p:cNvPr>
          <p:cNvSpPr>
            <a:spLocks noGrp="1"/>
          </p:cNvSpPr>
          <p:nvPr>
            <p:ph type="dt" sz="half" idx="10"/>
          </p:nvPr>
        </p:nvSpPr>
        <p:spPr/>
        <p:txBody>
          <a:bodyPr/>
          <a:lstStyle/>
          <a:p>
            <a:fld id="{9486C343-9FC7-4472-B162-2F7B766F9B2D}" type="datetimeFigureOut">
              <a:rPr lang="en-US" smtClean="0"/>
              <a:t>2/14/2022</a:t>
            </a:fld>
            <a:endParaRPr lang="en-US"/>
          </a:p>
        </p:txBody>
      </p:sp>
      <p:sp>
        <p:nvSpPr>
          <p:cNvPr id="5" name="Footer Placeholder 4">
            <a:extLst>
              <a:ext uri="{FF2B5EF4-FFF2-40B4-BE49-F238E27FC236}">
                <a16:creationId xmlns:a16="http://schemas.microsoft.com/office/drawing/2014/main" id="{77608513-870A-460D-805E-1C0304D00D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8F930F-A8B7-4BEC-B531-366112ED9BD1}"/>
              </a:ext>
            </a:extLst>
          </p:cNvPr>
          <p:cNvSpPr>
            <a:spLocks noGrp="1"/>
          </p:cNvSpPr>
          <p:nvPr>
            <p:ph type="sldNum" sz="quarter" idx="12"/>
          </p:nvPr>
        </p:nvSpPr>
        <p:spPr/>
        <p:txBody>
          <a:bodyPr/>
          <a:lstStyle/>
          <a:p>
            <a:fld id="{680A9037-6A9D-4CC8-B92F-D30BFB1C974E}" type="slidenum">
              <a:rPr lang="en-US" smtClean="0"/>
              <a:t>‹#›</a:t>
            </a:fld>
            <a:endParaRPr lang="en-US"/>
          </a:p>
        </p:txBody>
      </p:sp>
    </p:spTree>
    <p:extLst>
      <p:ext uri="{BB962C8B-B14F-4D97-AF65-F5344CB8AC3E}">
        <p14:creationId xmlns:p14="http://schemas.microsoft.com/office/powerpoint/2010/main" val="3989086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651F4A-721B-4F28-ACDC-FF64958740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A52DB7E6-D943-4E37-8A52-4590D2D61D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14AA1015-9D93-4093-B480-8910153EF5AF}"/>
              </a:ext>
            </a:extLst>
          </p:cNvPr>
          <p:cNvSpPr>
            <a:spLocks noGrp="1"/>
          </p:cNvSpPr>
          <p:nvPr>
            <p:ph type="dt" sz="half" idx="10"/>
          </p:nvPr>
        </p:nvSpPr>
        <p:spPr/>
        <p:txBody>
          <a:bodyPr/>
          <a:lstStyle/>
          <a:p>
            <a:fld id="{9486C343-9FC7-4472-B162-2F7B766F9B2D}" type="datetimeFigureOut">
              <a:rPr lang="en-US" smtClean="0"/>
              <a:t>2/14/2022</a:t>
            </a:fld>
            <a:endParaRPr lang="en-US"/>
          </a:p>
        </p:txBody>
      </p:sp>
      <p:sp>
        <p:nvSpPr>
          <p:cNvPr id="5" name="Footer Placeholder 4">
            <a:extLst>
              <a:ext uri="{FF2B5EF4-FFF2-40B4-BE49-F238E27FC236}">
                <a16:creationId xmlns:a16="http://schemas.microsoft.com/office/drawing/2014/main" id="{C197B068-86F3-48DC-9FDE-4DA836170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0F882-42AD-4B48-8165-E68655DE3E86}"/>
              </a:ext>
            </a:extLst>
          </p:cNvPr>
          <p:cNvSpPr>
            <a:spLocks noGrp="1"/>
          </p:cNvSpPr>
          <p:nvPr>
            <p:ph type="sldNum" sz="quarter" idx="12"/>
          </p:nvPr>
        </p:nvSpPr>
        <p:spPr/>
        <p:txBody>
          <a:bodyPr/>
          <a:lstStyle/>
          <a:p>
            <a:fld id="{680A9037-6A9D-4CC8-B92F-D30BFB1C974E}" type="slidenum">
              <a:rPr lang="en-US" smtClean="0"/>
              <a:t>‹#›</a:t>
            </a:fld>
            <a:endParaRPr lang="en-US"/>
          </a:p>
        </p:txBody>
      </p:sp>
    </p:spTree>
    <p:extLst>
      <p:ext uri="{BB962C8B-B14F-4D97-AF65-F5344CB8AC3E}">
        <p14:creationId xmlns:p14="http://schemas.microsoft.com/office/powerpoint/2010/main" val="287212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97781-921D-43E6-AF83-D04A458ADA4A}"/>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EF2DA721-8E50-489F-B2A6-D9C1E2E77C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4AA1FCA4-EFE4-4953-B1C8-42AA7000EE2F}"/>
              </a:ext>
            </a:extLst>
          </p:cNvPr>
          <p:cNvSpPr>
            <a:spLocks noGrp="1"/>
          </p:cNvSpPr>
          <p:nvPr>
            <p:ph type="dt" sz="half" idx="10"/>
          </p:nvPr>
        </p:nvSpPr>
        <p:spPr/>
        <p:txBody>
          <a:bodyPr/>
          <a:lstStyle/>
          <a:p>
            <a:fld id="{9486C343-9FC7-4472-B162-2F7B766F9B2D}" type="datetimeFigureOut">
              <a:rPr lang="en-US" smtClean="0"/>
              <a:t>2/14/2022</a:t>
            </a:fld>
            <a:endParaRPr lang="en-US"/>
          </a:p>
        </p:txBody>
      </p:sp>
      <p:sp>
        <p:nvSpPr>
          <p:cNvPr id="5" name="Footer Placeholder 4">
            <a:extLst>
              <a:ext uri="{FF2B5EF4-FFF2-40B4-BE49-F238E27FC236}">
                <a16:creationId xmlns:a16="http://schemas.microsoft.com/office/drawing/2014/main" id="{7D6407B7-2501-4F31-B2FC-4776FA73EA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26548E-93DC-4016-A9DC-BE3EEE9D1ED2}"/>
              </a:ext>
            </a:extLst>
          </p:cNvPr>
          <p:cNvSpPr>
            <a:spLocks noGrp="1"/>
          </p:cNvSpPr>
          <p:nvPr>
            <p:ph type="sldNum" sz="quarter" idx="12"/>
          </p:nvPr>
        </p:nvSpPr>
        <p:spPr/>
        <p:txBody>
          <a:bodyPr/>
          <a:lstStyle/>
          <a:p>
            <a:fld id="{680A9037-6A9D-4CC8-B92F-D30BFB1C974E}" type="slidenum">
              <a:rPr lang="en-US" smtClean="0"/>
              <a:t>‹#›</a:t>
            </a:fld>
            <a:endParaRPr lang="en-US"/>
          </a:p>
        </p:txBody>
      </p:sp>
    </p:spTree>
    <p:extLst>
      <p:ext uri="{BB962C8B-B14F-4D97-AF65-F5344CB8AC3E}">
        <p14:creationId xmlns:p14="http://schemas.microsoft.com/office/powerpoint/2010/main" val="684678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8A2E8-506C-4477-A145-522C231950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401A7896-E540-4F57-9F9B-93BDF18B53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9238EF-786B-436E-BE30-B05783B0FB7A}"/>
              </a:ext>
            </a:extLst>
          </p:cNvPr>
          <p:cNvSpPr>
            <a:spLocks noGrp="1"/>
          </p:cNvSpPr>
          <p:nvPr>
            <p:ph type="dt" sz="half" idx="10"/>
          </p:nvPr>
        </p:nvSpPr>
        <p:spPr/>
        <p:txBody>
          <a:bodyPr/>
          <a:lstStyle/>
          <a:p>
            <a:fld id="{9486C343-9FC7-4472-B162-2F7B766F9B2D}" type="datetimeFigureOut">
              <a:rPr lang="en-US" smtClean="0"/>
              <a:t>2/14/2022</a:t>
            </a:fld>
            <a:endParaRPr lang="en-US"/>
          </a:p>
        </p:txBody>
      </p:sp>
      <p:sp>
        <p:nvSpPr>
          <p:cNvPr id="5" name="Footer Placeholder 4">
            <a:extLst>
              <a:ext uri="{FF2B5EF4-FFF2-40B4-BE49-F238E27FC236}">
                <a16:creationId xmlns:a16="http://schemas.microsoft.com/office/drawing/2014/main" id="{F9746539-F0E1-4120-B28E-90DD4F3894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C48B3D-030D-4623-BC59-D5340F642288}"/>
              </a:ext>
            </a:extLst>
          </p:cNvPr>
          <p:cNvSpPr>
            <a:spLocks noGrp="1"/>
          </p:cNvSpPr>
          <p:nvPr>
            <p:ph type="sldNum" sz="quarter" idx="12"/>
          </p:nvPr>
        </p:nvSpPr>
        <p:spPr/>
        <p:txBody>
          <a:bodyPr/>
          <a:lstStyle/>
          <a:p>
            <a:fld id="{680A9037-6A9D-4CC8-B92F-D30BFB1C974E}" type="slidenum">
              <a:rPr lang="en-US" smtClean="0"/>
              <a:t>‹#›</a:t>
            </a:fld>
            <a:endParaRPr lang="en-US"/>
          </a:p>
        </p:txBody>
      </p:sp>
    </p:spTree>
    <p:extLst>
      <p:ext uri="{BB962C8B-B14F-4D97-AF65-F5344CB8AC3E}">
        <p14:creationId xmlns:p14="http://schemas.microsoft.com/office/powerpoint/2010/main" val="2461119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4710B-D1F6-42F7-9445-CA330816E679}"/>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68F83B8B-2535-4122-B872-D2F8ED75FD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33C0BDDA-3DA7-45A6-BDB2-01E7A8F8ED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350F043B-3CE3-4965-9F96-260404488DF5}"/>
              </a:ext>
            </a:extLst>
          </p:cNvPr>
          <p:cNvSpPr>
            <a:spLocks noGrp="1"/>
          </p:cNvSpPr>
          <p:nvPr>
            <p:ph type="dt" sz="half" idx="10"/>
          </p:nvPr>
        </p:nvSpPr>
        <p:spPr/>
        <p:txBody>
          <a:bodyPr/>
          <a:lstStyle/>
          <a:p>
            <a:fld id="{9486C343-9FC7-4472-B162-2F7B766F9B2D}" type="datetimeFigureOut">
              <a:rPr lang="en-US" smtClean="0"/>
              <a:t>2/14/2022</a:t>
            </a:fld>
            <a:endParaRPr lang="en-US"/>
          </a:p>
        </p:txBody>
      </p:sp>
      <p:sp>
        <p:nvSpPr>
          <p:cNvPr id="6" name="Footer Placeholder 5">
            <a:extLst>
              <a:ext uri="{FF2B5EF4-FFF2-40B4-BE49-F238E27FC236}">
                <a16:creationId xmlns:a16="http://schemas.microsoft.com/office/drawing/2014/main" id="{466563C7-6601-4827-B679-8D32ABBF9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D6AB44-AB44-4024-A0EF-7C086F5C78FB}"/>
              </a:ext>
            </a:extLst>
          </p:cNvPr>
          <p:cNvSpPr>
            <a:spLocks noGrp="1"/>
          </p:cNvSpPr>
          <p:nvPr>
            <p:ph type="sldNum" sz="quarter" idx="12"/>
          </p:nvPr>
        </p:nvSpPr>
        <p:spPr/>
        <p:txBody>
          <a:bodyPr/>
          <a:lstStyle/>
          <a:p>
            <a:fld id="{680A9037-6A9D-4CC8-B92F-D30BFB1C974E}" type="slidenum">
              <a:rPr lang="en-US" smtClean="0"/>
              <a:t>‹#›</a:t>
            </a:fld>
            <a:endParaRPr lang="en-US"/>
          </a:p>
        </p:txBody>
      </p:sp>
    </p:spTree>
    <p:extLst>
      <p:ext uri="{BB962C8B-B14F-4D97-AF65-F5344CB8AC3E}">
        <p14:creationId xmlns:p14="http://schemas.microsoft.com/office/powerpoint/2010/main" val="3080053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EEC15-ACD3-4C6F-B6CA-5433BAA03A0D}"/>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B5E7E817-E861-41B6-9E67-8661F8020A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514E57-AD6A-4756-A7C9-F07407534C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693E6344-7D67-4391-BA29-17D81E37F3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50FFB7-27BD-4EF5-84AB-29982AD31B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75B3B754-5CAB-4F56-9226-2A9BE1CCF5DD}"/>
              </a:ext>
            </a:extLst>
          </p:cNvPr>
          <p:cNvSpPr>
            <a:spLocks noGrp="1"/>
          </p:cNvSpPr>
          <p:nvPr>
            <p:ph type="dt" sz="half" idx="10"/>
          </p:nvPr>
        </p:nvSpPr>
        <p:spPr/>
        <p:txBody>
          <a:bodyPr/>
          <a:lstStyle/>
          <a:p>
            <a:fld id="{9486C343-9FC7-4472-B162-2F7B766F9B2D}" type="datetimeFigureOut">
              <a:rPr lang="en-US" smtClean="0"/>
              <a:t>2/14/2022</a:t>
            </a:fld>
            <a:endParaRPr lang="en-US"/>
          </a:p>
        </p:txBody>
      </p:sp>
      <p:sp>
        <p:nvSpPr>
          <p:cNvPr id="8" name="Footer Placeholder 7">
            <a:extLst>
              <a:ext uri="{FF2B5EF4-FFF2-40B4-BE49-F238E27FC236}">
                <a16:creationId xmlns:a16="http://schemas.microsoft.com/office/drawing/2014/main" id="{ED5B51AE-C2A9-4567-B2AA-44847A318F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1C17D2-76B5-41B7-AE54-B18388DF93CC}"/>
              </a:ext>
            </a:extLst>
          </p:cNvPr>
          <p:cNvSpPr>
            <a:spLocks noGrp="1"/>
          </p:cNvSpPr>
          <p:nvPr>
            <p:ph type="sldNum" sz="quarter" idx="12"/>
          </p:nvPr>
        </p:nvSpPr>
        <p:spPr/>
        <p:txBody>
          <a:bodyPr/>
          <a:lstStyle/>
          <a:p>
            <a:fld id="{680A9037-6A9D-4CC8-B92F-D30BFB1C974E}" type="slidenum">
              <a:rPr lang="en-US" smtClean="0"/>
              <a:t>‹#›</a:t>
            </a:fld>
            <a:endParaRPr lang="en-US"/>
          </a:p>
        </p:txBody>
      </p:sp>
    </p:spTree>
    <p:extLst>
      <p:ext uri="{BB962C8B-B14F-4D97-AF65-F5344CB8AC3E}">
        <p14:creationId xmlns:p14="http://schemas.microsoft.com/office/powerpoint/2010/main" val="3184496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BFE-A4EA-4836-A7F4-BC11D9C276FD}"/>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6FE32E25-7230-4578-9439-E7E4BBD3DD6C}"/>
              </a:ext>
            </a:extLst>
          </p:cNvPr>
          <p:cNvSpPr>
            <a:spLocks noGrp="1"/>
          </p:cNvSpPr>
          <p:nvPr>
            <p:ph type="dt" sz="half" idx="10"/>
          </p:nvPr>
        </p:nvSpPr>
        <p:spPr/>
        <p:txBody>
          <a:bodyPr/>
          <a:lstStyle/>
          <a:p>
            <a:fld id="{9486C343-9FC7-4472-B162-2F7B766F9B2D}" type="datetimeFigureOut">
              <a:rPr lang="en-US" smtClean="0"/>
              <a:t>2/14/2022</a:t>
            </a:fld>
            <a:endParaRPr lang="en-US"/>
          </a:p>
        </p:txBody>
      </p:sp>
      <p:sp>
        <p:nvSpPr>
          <p:cNvPr id="4" name="Footer Placeholder 3">
            <a:extLst>
              <a:ext uri="{FF2B5EF4-FFF2-40B4-BE49-F238E27FC236}">
                <a16:creationId xmlns:a16="http://schemas.microsoft.com/office/drawing/2014/main" id="{789050F4-97AE-424C-A8EF-CBA4FEB478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54D274-3022-4459-B747-0C360951932C}"/>
              </a:ext>
            </a:extLst>
          </p:cNvPr>
          <p:cNvSpPr>
            <a:spLocks noGrp="1"/>
          </p:cNvSpPr>
          <p:nvPr>
            <p:ph type="sldNum" sz="quarter" idx="12"/>
          </p:nvPr>
        </p:nvSpPr>
        <p:spPr/>
        <p:txBody>
          <a:bodyPr/>
          <a:lstStyle/>
          <a:p>
            <a:fld id="{680A9037-6A9D-4CC8-B92F-D30BFB1C974E}" type="slidenum">
              <a:rPr lang="en-US" smtClean="0"/>
              <a:t>‹#›</a:t>
            </a:fld>
            <a:endParaRPr lang="en-US"/>
          </a:p>
        </p:txBody>
      </p:sp>
    </p:spTree>
    <p:extLst>
      <p:ext uri="{BB962C8B-B14F-4D97-AF65-F5344CB8AC3E}">
        <p14:creationId xmlns:p14="http://schemas.microsoft.com/office/powerpoint/2010/main" val="737858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157BF3-BA98-4781-BEC5-A98C5F497390}"/>
              </a:ext>
            </a:extLst>
          </p:cNvPr>
          <p:cNvSpPr>
            <a:spLocks noGrp="1"/>
          </p:cNvSpPr>
          <p:nvPr>
            <p:ph type="dt" sz="half" idx="10"/>
          </p:nvPr>
        </p:nvSpPr>
        <p:spPr/>
        <p:txBody>
          <a:bodyPr/>
          <a:lstStyle/>
          <a:p>
            <a:fld id="{9486C343-9FC7-4472-B162-2F7B766F9B2D}" type="datetimeFigureOut">
              <a:rPr lang="en-US" smtClean="0"/>
              <a:t>2/14/2022</a:t>
            </a:fld>
            <a:endParaRPr lang="en-US"/>
          </a:p>
        </p:txBody>
      </p:sp>
      <p:sp>
        <p:nvSpPr>
          <p:cNvPr id="3" name="Footer Placeholder 2">
            <a:extLst>
              <a:ext uri="{FF2B5EF4-FFF2-40B4-BE49-F238E27FC236}">
                <a16:creationId xmlns:a16="http://schemas.microsoft.com/office/drawing/2014/main" id="{AF933D20-52ED-4DAC-BB79-FCCDB8DF9C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C74BEA-E1B3-400C-AEEF-51DAE2D0D015}"/>
              </a:ext>
            </a:extLst>
          </p:cNvPr>
          <p:cNvSpPr>
            <a:spLocks noGrp="1"/>
          </p:cNvSpPr>
          <p:nvPr>
            <p:ph type="sldNum" sz="quarter" idx="12"/>
          </p:nvPr>
        </p:nvSpPr>
        <p:spPr/>
        <p:txBody>
          <a:bodyPr/>
          <a:lstStyle/>
          <a:p>
            <a:fld id="{680A9037-6A9D-4CC8-B92F-D30BFB1C974E}" type="slidenum">
              <a:rPr lang="en-US" smtClean="0"/>
              <a:t>‹#›</a:t>
            </a:fld>
            <a:endParaRPr lang="en-US"/>
          </a:p>
        </p:txBody>
      </p:sp>
    </p:spTree>
    <p:extLst>
      <p:ext uri="{BB962C8B-B14F-4D97-AF65-F5344CB8AC3E}">
        <p14:creationId xmlns:p14="http://schemas.microsoft.com/office/powerpoint/2010/main" val="766501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7B920-E009-422C-BB34-8D9CFFD55C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5CE1C1A2-5A52-4E9F-9657-0DC6246DFA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08F47C69-363D-4E46-9B71-13E15603A5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7627C1-0225-4A59-A337-5DC0E4AC9953}"/>
              </a:ext>
            </a:extLst>
          </p:cNvPr>
          <p:cNvSpPr>
            <a:spLocks noGrp="1"/>
          </p:cNvSpPr>
          <p:nvPr>
            <p:ph type="dt" sz="half" idx="10"/>
          </p:nvPr>
        </p:nvSpPr>
        <p:spPr/>
        <p:txBody>
          <a:bodyPr/>
          <a:lstStyle/>
          <a:p>
            <a:fld id="{9486C343-9FC7-4472-B162-2F7B766F9B2D}" type="datetimeFigureOut">
              <a:rPr lang="en-US" smtClean="0"/>
              <a:t>2/14/2022</a:t>
            </a:fld>
            <a:endParaRPr lang="en-US"/>
          </a:p>
        </p:txBody>
      </p:sp>
      <p:sp>
        <p:nvSpPr>
          <p:cNvPr id="6" name="Footer Placeholder 5">
            <a:extLst>
              <a:ext uri="{FF2B5EF4-FFF2-40B4-BE49-F238E27FC236}">
                <a16:creationId xmlns:a16="http://schemas.microsoft.com/office/drawing/2014/main" id="{DBB3B644-1E17-411D-B0D8-565E6B16FD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72E82-985F-4F26-9FAA-83C7E4C2971D}"/>
              </a:ext>
            </a:extLst>
          </p:cNvPr>
          <p:cNvSpPr>
            <a:spLocks noGrp="1"/>
          </p:cNvSpPr>
          <p:nvPr>
            <p:ph type="sldNum" sz="quarter" idx="12"/>
          </p:nvPr>
        </p:nvSpPr>
        <p:spPr/>
        <p:txBody>
          <a:bodyPr/>
          <a:lstStyle/>
          <a:p>
            <a:fld id="{680A9037-6A9D-4CC8-B92F-D30BFB1C974E}" type="slidenum">
              <a:rPr lang="en-US" smtClean="0"/>
              <a:t>‹#›</a:t>
            </a:fld>
            <a:endParaRPr lang="en-US"/>
          </a:p>
        </p:txBody>
      </p:sp>
    </p:spTree>
    <p:extLst>
      <p:ext uri="{BB962C8B-B14F-4D97-AF65-F5344CB8AC3E}">
        <p14:creationId xmlns:p14="http://schemas.microsoft.com/office/powerpoint/2010/main" val="2226449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ED0F-7348-424D-A3BD-1995BFDA1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157026F6-DFF7-4580-B245-8DABAE50C4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7E0F3E13-E42C-41D0-87FF-4EC20B611B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2B2CF0-1B57-47F4-B1D7-0899D9372082}"/>
              </a:ext>
            </a:extLst>
          </p:cNvPr>
          <p:cNvSpPr>
            <a:spLocks noGrp="1"/>
          </p:cNvSpPr>
          <p:nvPr>
            <p:ph type="dt" sz="half" idx="10"/>
          </p:nvPr>
        </p:nvSpPr>
        <p:spPr/>
        <p:txBody>
          <a:bodyPr/>
          <a:lstStyle/>
          <a:p>
            <a:fld id="{9486C343-9FC7-4472-B162-2F7B766F9B2D}" type="datetimeFigureOut">
              <a:rPr lang="en-US" smtClean="0"/>
              <a:t>2/14/2022</a:t>
            </a:fld>
            <a:endParaRPr lang="en-US"/>
          </a:p>
        </p:txBody>
      </p:sp>
      <p:sp>
        <p:nvSpPr>
          <p:cNvPr id="6" name="Footer Placeholder 5">
            <a:extLst>
              <a:ext uri="{FF2B5EF4-FFF2-40B4-BE49-F238E27FC236}">
                <a16:creationId xmlns:a16="http://schemas.microsoft.com/office/drawing/2014/main" id="{E405266B-E7DC-42C9-8B63-FBC99CEC49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D5CA95-A61A-4161-89E9-D905A90B8F64}"/>
              </a:ext>
            </a:extLst>
          </p:cNvPr>
          <p:cNvSpPr>
            <a:spLocks noGrp="1"/>
          </p:cNvSpPr>
          <p:nvPr>
            <p:ph type="sldNum" sz="quarter" idx="12"/>
          </p:nvPr>
        </p:nvSpPr>
        <p:spPr/>
        <p:txBody>
          <a:bodyPr/>
          <a:lstStyle/>
          <a:p>
            <a:fld id="{680A9037-6A9D-4CC8-B92F-D30BFB1C974E}" type="slidenum">
              <a:rPr lang="en-US" smtClean="0"/>
              <a:t>‹#›</a:t>
            </a:fld>
            <a:endParaRPr lang="en-US"/>
          </a:p>
        </p:txBody>
      </p:sp>
    </p:spTree>
    <p:extLst>
      <p:ext uri="{BB962C8B-B14F-4D97-AF65-F5344CB8AC3E}">
        <p14:creationId xmlns:p14="http://schemas.microsoft.com/office/powerpoint/2010/main" val="3776056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8B80C2-CA83-4FA7-8D06-ECD751E17E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1CFE5779-F8E4-4432-8BAD-AF3BD7934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157F410D-B916-4077-9CEF-550F2278DE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86C343-9FC7-4472-B162-2F7B766F9B2D}" type="datetimeFigureOut">
              <a:rPr lang="en-US" smtClean="0"/>
              <a:t>2/14/2022</a:t>
            </a:fld>
            <a:endParaRPr lang="en-US"/>
          </a:p>
        </p:txBody>
      </p:sp>
      <p:sp>
        <p:nvSpPr>
          <p:cNvPr id="5" name="Footer Placeholder 4">
            <a:extLst>
              <a:ext uri="{FF2B5EF4-FFF2-40B4-BE49-F238E27FC236}">
                <a16:creationId xmlns:a16="http://schemas.microsoft.com/office/drawing/2014/main" id="{408F79E2-486B-4FF2-97F0-B98607A8FC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E4FE58-856F-46A6-BBC5-FF1AFEA3DF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0A9037-6A9D-4CC8-B92F-D30BFB1C974E}" type="slidenum">
              <a:rPr lang="en-US" smtClean="0"/>
              <a:t>‹#›</a:t>
            </a:fld>
            <a:endParaRPr lang="en-US"/>
          </a:p>
        </p:txBody>
      </p:sp>
    </p:spTree>
    <p:extLst>
      <p:ext uri="{BB962C8B-B14F-4D97-AF65-F5344CB8AC3E}">
        <p14:creationId xmlns:p14="http://schemas.microsoft.com/office/powerpoint/2010/main" val="2167926599"/>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1ACF-FA3E-4CD0-8619-EAA2275BEC3F}"/>
              </a:ext>
            </a:extLst>
          </p:cNvPr>
          <p:cNvSpPr>
            <a:spLocks noGrp="1"/>
          </p:cNvSpPr>
          <p:nvPr>
            <p:ph type="ctrTitle"/>
          </p:nvPr>
        </p:nvSpPr>
        <p:spPr>
          <a:xfrm>
            <a:off x="2662015" y="1839978"/>
            <a:ext cx="6867970" cy="1589022"/>
          </a:xfrm>
        </p:spPr>
        <p:txBody>
          <a:bodyPr>
            <a:normAutofit/>
          </a:bodyPr>
          <a:lstStyle/>
          <a:p>
            <a:r>
              <a:rPr lang="en-US" dirty="0"/>
              <a:t>Machine Learning</a:t>
            </a:r>
          </a:p>
        </p:txBody>
      </p:sp>
    </p:spTree>
    <p:extLst>
      <p:ext uri="{BB962C8B-B14F-4D97-AF65-F5344CB8AC3E}">
        <p14:creationId xmlns:p14="http://schemas.microsoft.com/office/powerpoint/2010/main" val="2124164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hart, line chart&#10;&#10;Description automatically generated">
            <a:extLst>
              <a:ext uri="{FF2B5EF4-FFF2-40B4-BE49-F238E27FC236}">
                <a16:creationId xmlns:a16="http://schemas.microsoft.com/office/drawing/2014/main" id="{565D6E56-4B4A-4277-8B54-046249E688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821" y="546100"/>
            <a:ext cx="4762500" cy="2990850"/>
          </a:xfrm>
          <a:prstGeom prst="rect">
            <a:avLst/>
          </a:prstGeom>
        </p:spPr>
      </p:pic>
      <p:sp>
        <p:nvSpPr>
          <p:cNvPr id="6" name="TextBox 5">
            <a:extLst>
              <a:ext uri="{FF2B5EF4-FFF2-40B4-BE49-F238E27FC236}">
                <a16:creationId xmlns:a16="http://schemas.microsoft.com/office/drawing/2014/main" id="{15FEDC31-3956-416C-A7EB-679EEED880AB}"/>
              </a:ext>
            </a:extLst>
          </p:cNvPr>
          <p:cNvSpPr txBox="1"/>
          <p:nvPr/>
        </p:nvSpPr>
        <p:spPr>
          <a:xfrm>
            <a:off x="344316" y="3578484"/>
            <a:ext cx="4955509" cy="1264642"/>
          </a:xfrm>
          <a:prstGeom prst="rect">
            <a:avLst/>
          </a:prstGeom>
          <a:noFill/>
        </p:spPr>
        <p:txBody>
          <a:bodyPr wrap="square">
            <a:spAutoFit/>
          </a:bodyPr>
          <a:lstStyle/>
          <a:p>
            <a:pPr lvl="0" algn="ctr">
              <a:lnSpc>
                <a:spcPct val="107000"/>
              </a:lnSpc>
              <a:spcAft>
                <a:spcPts val="800"/>
              </a:spcAft>
              <a:buSzPts val="1000"/>
              <a:tabLst>
                <a:tab pos="45720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Resting electrocardiographic results: People with value 1 (signals non-normal heartbeat, can range from mild symptoms to severe problems) are more likely to have heart disease.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descr="Chart&#10;&#10;Description automatically generated">
            <a:extLst>
              <a:ext uri="{FF2B5EF4-FFF2-40B4-BE49-F238E27FC236}">
                <a16:creationId xmlns:a16="http://schemas.microsoft.com/office/drawing/2014/main" id="{167D2B34-A012-4CFA-BAAD-757EF84F8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3828" y="546100"/>
            <a:ext cx="5018314" cy="2882900"/>
          </a:xfrm>
          <a:prstGeom prst="rect">
            <a:avLst/>
          </a:prstGeom>
        </p:spPr>
      </p:pic>
      <p:sp>
        <p:nvSpPr>
          <p:cNvPr id="9" name="TextBox 8">
            <a:extLst>
              <a:ext uri="{FF2B5EF4-FFF2-40B4-BE49-F238E27FC236}">
                <a16:creationId xmlns:a16="http://schemas.microsoft.com/office/drawing/2014/main" id="{E3F94C9B-CED8-4E94-886F-C0EFC53C0C25}"/>
              </a:ext>
            </a:extLst>
          </p:cNvPr>
          <p:cNvSpPr txBox="1"/>
          <p:nvPr/>
        </p:nvSpPr>
        <p:spPr>
          <a:xfrm>
            <a:off x="6686574" y="3578484"/>
            <a:ext cx="5018315" cy="968278"/>
          </a:xfrm>
          <a:prstGeom prst="rect">
            <a:avLst/>
          </a:prstGeom>
          <a:noFill/>
        </p:spPr>
        <p:txBody>
          <a:bodyPr wrap="square">
            <a:spAutoFit/>
          </a:bodyPr>
          <a:lstStyle/>
          <a:p>
            <a:pPr lvl="0" algn="ctr">
              <a:lnSpc>
                <a:spcPct val="107000"/>
              </a:lnSpc>
              <a:spcAft>
                <a:spcPts val="800"/>
              </a:spcAft>
              <a:buSzPts val="1000"/>
              <a:tabLst>
                <a:tab pos="45720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Exercise induced angina: People with value 0 (No angina) have heart disease more than people with value 1 (angina)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2387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hart, line chart&#10;&#10;Description automatically generated">
            <a:extLst>
              <a:ext uri="{FF2B5EF4-FFF2-40B4-BE49-F238E27FC236}">
                <a16:creationId xmlns:a16="http://schemas.microsoft.com/office/drawing/2014/main" id="{49E86085-B01F-4574-B694-223F7B8E0B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349" y="435430"/>
            <a:ext cx="5065486" cy="2891971"/>
          </a:xfrm>
          <a:prstGeom prst="rect">
            <a:avLst/>
          </a:prstGeom>
        </p:spPr>
      </p:pic>
      <p:sp>
        <p:nvSpPr>
          <p:cNvPr id="6" name="TextBox 5">
            <a:extLst>
              <a:ext uri="{FF2B5EF4-FFF2-40B4-BE49-F238E27FC236}">
                <a16:creationId xmlns:a16="http://schemas.microsoft.com/office/drawing/2014/main" id="{9C454CF0-BB59-4722-8F8E-76D139D8A7EA}"/>
              </a:ext>
            </a:extLst>
          </p:cNvPr>
          <p:cNvSpPr txBox="1"/>
          <p:nvPr/>
        </p:nvSpPr>
        <p:spPr>
          <a:xfrm>
            <a:off x="218800" y="3437627"/>
            <a:ext cx="6125028" cy="1477328"/>
          </a:xfrm>
          <a:prstGeom prst="rect">
            <a:avLst/>
          </a:prstGeom>
          <a:noFill/>
        </p:spPr>
        <p:txBody>
          <a:bodyPr wrap="square">
            <a:spAutoFit/>
          </a:bodyPr>
          <a:lstStyle/>
          <a:p>
            <a:pPr algn="ctr"/>
            <a:r>
              <a:rPr lang="en-US" dirty="0">
                <a:effectLst/>
                <a:latin typeface="Calibri" panose="020F0502020204030204" pitchFamily="34" charset="0"/>
                <a:ea typeface="Times New Roman" panose="02020603050405020304" pitchFamily="18" charset="0"/>
              </a:rPr>
              <a:t>The slope of the peak exercise ST segment: People with slope value equal to 2 (Down sloping: signs of unhealthy heart) are more likely to have heart disease than people with slope value equal to 0 (Upsloping: better heart rate with exercise) or 1 (Flat sloping: minimal change (typical healthy heart).</a:t>
            </a:r>
            <a:endParaRPr lang="en-US" dirty="0"/>
          </a:p>
        </p:txBody>
      </p:sp>
      <p:pic>
        <p:nvPicPr>
          <p:cNvPr id="7" name="Picture 6" descr="Chart, line chart&#10;&#10;Description automatically generated">
            <a:extLst>
              <a:ext uri="{FF2B5EF4-FFF2-40B4-BE49-F238E27FC236}">
                <a16:creationId xmlns:a16="http://schemas.microsoft.com/office/drawing/2014/main" id="{72E0A2CE-60B9-424B-BFCD-4907997BE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6914" y="435430"/>
            <a:ext cx="5065486" cy="2928710"/>
          </a:xfrm>
          <a:prstGeom prst="rect">
            <a:avLst/>
          </a:prstGeom>
        </p:spPr>
      </p:pic>
      <p:sp>
        <p:nvSpPr>
          <p:cNvPr id="9" name="TextBox 8">
            <a:extLst>
              <a:ext uri="{FF2B5EF4-FFF2-40B4-BE49-F238E27FC236}">
                <a16:creationId xmlns:a16="http://schemas.microsoft.com/office/drawing/2014/main" id="{A0DB1295-57EA-46EB-8160-EDC3ED9BB812}"/>
              </a:ext>
            </a:extLst>
          </p:cNvPr>
          <p:cNvSpPr txBox="1"/>
          <p:nvPr/>
        </p:nvSpPr>
        <p:spPr>
          <a:xfrm>
            <a:off x="6657174" y="3589603"/>
            <a:ext cx="5534826" cy="968278"/>
          </a:xfrm>
          <a:prstGeom prst="rect">
            <a:avLst/>
          </a:prstGeom>
          <a:noFill/>
        </p:spPr>
        <p:txBody>
          <a:bodyPr wrap="square">
            <a:spAutoFit/>
          </a:bodyPr>
          <a:lstStyle/>
          <a:p>
            <a:pPr lvl="0" algn="ctr">
              <a:lnSpc>
                <a:spcPct val="107000"/>
              </a:lnSpc>
              <a:spcAft>
                <a:spcPts val="800"/>
              </a:spcAft>
              <a:buSzPts val="1000"/>
              <a:tabLst>
                <a:tab pos="45720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Number of major vessels (0-3) colored by fluoroscopy: the more blood movement the better so people value equal to 0 are more likely to have heart disease.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12734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hart&#10;&#10;Description automatically generated">
            <a:extLst>
              <a:ext uri="{FF2B5EF4-FFF2-40B4-BE49-F238E27FC236}">
                <a16:creationId xmlns:a16="http://schemas.microsoft.com/office/drawing/2014/main" id="{42913044-08A2-4BD1-998A-337D008B4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5886" y="1394281"/>
            <a:ext cx="5123542" cy="3217182"/>
          </a:xfrm>
          <a:prstGeom prst="rect">
            <a:avLst/>
          </a:prstGeom>
        </p:spPr>
      </p:pic>
      <p:sp>
        <p:nvSpPr>
          <p:cNvPr id="6" name="TextBox 5">
            <a:extLst>
              <a:ext uri="{FF2B5EF4-FFF2-40B4-BE49-F238E27FC236}">
                <a16:creationId xmlns:a16="http://schemas.microsoft.com/office/drawing/2014/main" id="{5C58A9D0-DD0B-4834-987B-6F0B4301850D}"/>
              </a:ext>
            </a:extLst>
          </p:cNvPr>
          <p:cNvSpPr txBox="1"/>
          <p:nvPr/>
        </p:nvSpPr>
        <p:spPr>
          <a:xfrm>
            <a:off x="2694367" y="4714892"/>
            <a:ext cx="6803266" cy="671915"/>
          </a:xfrm>
          <a:prstGeom prst="rect">
            <a:avLst/>
          </a:prstGeom>
          <a:noFill/>
        </p:spPr>
        <p:txBody>
          <a:bodyPr wrap="square">
            <a:spAutoFit/>
          </a:bodyPr>
          <a:lstStyle/>
          <a:p>
            <a:pPr lvl="0" algn="ctr">
              <a:lnSpc>
                <a:spcPct val="107000"/>
              </a:lnSpc>
              <a:spcAft>
                <a:spcPts val="800"/>
              </a:spcAft>
              <a:buSzPts val="1000"/>
              <a:tabLst>
                <a:tab pos="45720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Thalassemia: People with thalassemia value equal to 2 (fixed defect: used to be defect but ok now) are more likely to have heart disease.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57597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F46C9-FCDE-4B09-8C1F-E6411C0BBF28}"/>
              </a:ext>
            </a:extLst>
          </p:cNvPr>
          <p:cNvSpPr>
            <a:spLocks noGrp="1"/>
          </p:cNvSpPr>
          <p:nvPr>
            <p:ph type="title"/>
          </p:nvPr>
        </p:nvSpPr>
        <p:spPr>
          <a:xfrm>
            <a:off x="838200" y="346484"/>
            <a:ext cx="10515600" cy="1250030"/>
          </a:xfrm>
        </p:spPr>
        <p:txBody>
          <a:bodyPr/>
          <a:lstStyle/>
          <a:p>
            <a:pPr algn="ct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Let’s see the heart disease frequency based on the continuous features: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4" name="Content Placeholder 3" descr="Chart, bar chart&#10;&#10;Description automatically generated">
            <a:extLst>
              <a:ext uri="{FF2B5EF4-FFF2-40B4-BE49-F238E27FC236}">
                <a16:creationId xmlns:a16="http://schemas.microsoft.com/office/drawing/2014/main" id="{29FD0746-B56D-4058-B0FF-168BE21F45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6685" y="1174748"/>
            <a:ext cx="4702629" cy="3048907"/>
          </a:xfrm>
          <a:prstGeom prst="rect">
            <a:avLst/>
          </a:prstGeom>
        </p:spPr>
      </p:pic>
      <p:sp>
        <p:nvSpPr>
          <p:cNvPr id="12" name="TextBox 11">
            <a:extLst>
              <a:ext uri="{FF2B5EF4-FFF2-40B4-BE49-F238E27FC236}">
                <a16:creationId xmlns:a16="http://schemas.microsoft.com/office/drawing/2014/main" id="{D09A80E5-9F1E-411E-BD78-EA828456CF65}"/>
              </a:ext>
            </a:extLst>
          </p:cNvPr>
          <p:cNvSpPr txBox="1"/>
          <p:nvPr/>
        </p:nvSpPr>
        <p:spPr>
          <a:xfrm>
            <a:off x="0" y="4426904"/>
            <a:ext cx="6096000" cy="671915"/>
          </a:xfrm>
          <a:prstGeom prst="rect">
            <a:avLst/>
          </a:prstGeom>
          <a:noFill/>
        </p:spPr>
        <p:txBody>
          <a:bodyPr wrap="square">
            <a:spAutoFit/>
          </a:bodyPr>
          <a:lstStyle/>
          <a:p>
            <a:pPr lvl="0" algn="ctr">
              <a:lnSpc>
                <a:spcPct val="107000"/>
              </a:lnSpc>
              <a:spcAft>
                <a:spcPts val="800"/>
              </a:spcAft>
              <a:buSzPts val="1000"/>
              <a:tabLst>
                <a:tab pos="457200" algn="l"/>
              </a:tabLst>
            </a:pPr>
            <a:r>
              <a:rPr lang="en-US"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Resting blood pressure: anything above 130-140 is typically cause for concern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 name="Picture 14" descr="Chart, histogram&#10;&#10;Description automatically generated">
            <a:extLst>
              <a:ext uri="{FF2B5EF4-FFF2-40B4-BE49-F238E27FC236}">
                <a16:creationId xmlns:a16="http://schemas.microsoft.com/office/drawing/2014/main" id="{E58137D1-46DE-4212-87DF-12D98E6CBC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6027" y="1174749"/>
            <a:ext cx="4847773" cy="3048907"/>
          </a:xfrm>
          <a:prstGeom prst="rect">
            <a:avLst/>
          </a:prstGeom>
        </p:spPr>
      </p:pic>
      <p:sp>
        <p:nvSpPr>
          <p:cNvPr id="21" name="TextBox 20">
            <a:extLst>
              <a:ext uri="{FF2B5EF4-FFF2-40B4-BE49-F238E27FC236}">
                <a16:creationId xmlns:a16="http://schemas.microsoft.com/office/drawing/2014/main" id="{8D2AA3BF-729B-4DFB-A512-3F589C24B0E4}"/>
              </a:ext>
            </a:extLst>
          </p:cNvPr>
          <p:cNvSpPr txBox="1"/>
          <p:nvPr/>
        </p:nvSpPr>
        <p:spPr>
          <a:xfrm>
            <a:off x="5881913" y="4575086"/>
            <a:ext cx="6096000" cy="375552"/>
          </a:xfrm>
          <a:prstGeom prst="rect">
            <a:avLst/>
          </a:prstGeom>
          <a:noFill/>
        </p:spPr>
        <p:txBody>
          <a:bodyPr wrap="square">
            <a:spAutoFit/>
          </a:bodyPr>
          <a:lstStyle/>
          <a:p>
            <a:pPr lvl="0" algn="ctr">
              <a:lnSpc>
                <a:spcPct val="107000"/>
              </a:lnSpc>
              <a:spcAft>
                <a:spcPts val="800"/>
              </a:spcAft>
              <a:buSzPts val="1000"/>
              <a:tabLst>
                <a:tab pos="45720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Cholesterol: above 200 is cause for concern.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68472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hart, histogram&#10;&#10;Description automatically generated">
            <a:extLst>
              <a:ext uri="{FF2B5EF4-FFF2-40B4-BE49-F238E27FC236}">
                <a16:creationId xmlns:a16="http://schemas.microsoft.com/office/drawing/2014/main" id="{6623441C-0CB2-47EF-909E-3C8E02A89A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341" y="482600"/>
            <a:ext cx="4804229" cy="2946400"/>
          </a:xfrm>
          <a:prstGeom prst="rect">
            <a:avLst/>
          </a:prstGeom>
        </p:spPr>
      </p:pic>
      <p:pic>
        <p:nvPicPr>
          <p:cNvPr id="5" name="Picture 4" descr="Chart&#10;&#10;Description automatically generated">
            <a:extLst>
              <a:ext uri="{FF2B5EF4-FFF2-40B4-BE49-F238E27FC236}">
                <a16:creationId xmlns:a16="http://schemas.microsoft.com/office/drawing/2014/main" id="{C2893294-D204-4A67-B6FF-DB79D05D89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8229" y="333829"/>
            <a:ext cx="5225141" cy="3203121"/>
          </a:xfrm>
          <a:prstGeom prst="rect">
            <a:avLst/>
          </a:prstGeom>
        </p:spPr>
      </p:pic>
      <p:sp>
        <p:nvSpPr>
          <p:cNvPr id="7" name="TextBox 6">
            <a:extLst>
              <a:ext uri="{FF2B5EF4-FFF2-40B4-BE49-F238E27FC236}">
                <a16:creationId xmlns:a16="http://schemas.microsoft.com/office/drawing/2014/main" id="{40754BC9-FB7A-4E0D-A0E9-2085A28DE159}"/>
              </a:ext>
            </a:extLst>
          </p:cNvPr>
          <p:cNvSpPr txBox="1"/>
          <p:nvPr/>
        </p:nvSpPr>
        <p:spPr>
          <a:xfrm>
            <a:off x="0" y="3835402"/>
            <a:ext cx="5448300" cy="968278"/>
          </a:xfrm>
          <a:prstGeom prst="rect">
            <a:avLst/>
          </a:prstGeom>
          <a:noFill/>
        </p:spPr>
        <p:txBody>
          <a:bodyPr wrap="square">
            <a:spAutoFit/>
          </a:bodyPr>
          <a:lstStyle/>
          <a:p>
            <a:pPr lvl="0">
              <a:lnSpc>
                <a:spcPct val="107000"/>
              </a:lnSpc>
              <a:spcAft>
                <a:spcPts val="800"/>
              </a:spcAft>
              <a:buSzPts val="1000"/>
              <a:tabLst>
                <a:tab pos="45720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Maximum heart rate achieved: People achieved a maximum more than 140 are more likely to have heart disease.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A1019243-9CBB-42B7-AF45-67EA2DAF2DFC}"/>
              </a:ext>
            </a:extLst>
          </p:cNvPr>
          <p:cNvSpPr txBox="1"/>
          <p:nvPr/>
        </p:nvSpPr>
        <p:spPr>
          <a:xfrm>
            <a:off x="5588000" y="3838123"/>
            <a:ext cx="6502400" cy="671915"/>
          </a:xfrm>
          <a:prstGeom prst="rect">
            <a:avLst/>
          </a:prstGeom>
          <a:noFill/>
        </p:spPr>
        <p:txBody>
          <a:bodyPr wrap="square">
            <a:spAutoFit/>
          </a:bodyPr>
          <a:lstStyle/>
          <a:p>
            <a:pPr lvl="0">
              <a:lnSpc>
                <a:spcPct val="107000"/>
              </a:lnSpc>
              <a:spcAft>
                <a:spcPts val="800"/>
              </a:spcAft>
              <a:buSzPts val="1000"/>
              <a:tabLst>
                <a:tab pos="457200" algn="l"/>
              </a:tabLst>
            </a:pPr>
            <a:r>
              <a:rPr lang="en-US"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Oldpeak</a:t>
            </a:r>
            <a:r>
              <a:rPr lang="en-US"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ST depression induced by exercise relative to rest looks at stress of heart during exercise unhealthy heart will stress more.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62006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imeline&#10;&#10;Description automatically generated">
            <a:extLst>
              <a:ext uri="{FF2B5EF4-FFF2-40B4-BE49-F238E27FC236}">
                <a16:creationId xmlns:a16="http://schemas.microsoft.com/office/drawing/2014/main" id="{A5BAA625-EEFA-4D5F-A806-34F955A8CD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127" y="1429657"/>
            <a:ext cx="6763656" cy="5123542"/>
          </a:xfrm>
          <a:prstGeom prst="rect">
            <a:avLst/>
          </a:prstGeom>
        </p:spPr>
      </p:pic>
      <p:sp>
        <p:nvSpPr>
          <p:cNvPr id="12" name="TextBox 11">
            <a:extLst>
              <a:ext uri="{FF2B5EF4-FFF2-40B4-BE49-F238E27FC236}">
                <a16:creationId xmlns:a16="http://schemas.microsoft.com/office/drawing/2014/main" id="{D228FE86-BE2E-4568-9C67-F48B34FD981F}"/>
              </a:ext>
            </a:extLst>
          </p:cNvPr>
          <p:cNvSpPr txBox="1"/>
          <p:nvPr/>
        </p:nvSpPr>
        <p:spPr>
          <a:xfrm>
            <a:off x="2931887" y="304801"/>
            <a:ext cx="5892799" cy="523220"/>
          </a:xfrm>
          <a:prstGeom prst="rect">
            <a:avLst/>
          </a:prstGeom>
          <a:noFill/>
        </p:spPr>
        <p:txBody>
          <a:bodyPr wrap="square">
            <a:spAutoFit/>
          </a:bodyPr>
          <a:lstStyle/>
          <a:p>
            <a:pPr algn="ctr"/>
            <a:r>
              <a:rPr lang="en-US" sz="2800" b="0" dirty="0">
                <a:solidFill>
                  <a:srgbClr val="000000"/>
                </a:solidFill>
                <a:effectLst/>
                <a:latin typeface="Calibri" panose="020F0502020204030204" pitchFamily="34" charset="0"/>
                <a:ea typeface="Calibri" panose="020F0502020204030204" pitchFamily="34" charset="0"/>
              </a:rPr>
              <a:t>Correlation Matrix</a:t>
            </a:r>
            <a:endParaRPr lang="en-US" sz="2800" dirty="0"/>
          </a:p>
        </p:txBody>
      </p:sp>
      <p:sp>
        <p:nvSpPr>
          <p:cNvPr id="14" name="TextBox 13">
            <a:extLst>
              <a:ext uri="{FF2B5EF4-FFF2-40B4-BE49-F238E27FC236}">
                <a16:creationId xmlns:a16="http://schemas.microsoft.com/office/drawing/2014/main" id="{32552707-C833-46EC-BA94-4A7BC56F18F9}"/>
              </a:ext>
            </a:extLst>
          </p:cNvPr>
          <p:cNvSpPr txBox="1"/>
          <p:nvPr/>
        </p:nvSpPr>
        <p:spPr>
          <a:xfrm>
            <a:off x="6725540" y="2797577"/>
            <a:ext cx="5466460" cy="1262846"/>
          </a:xfrm>
          <a:prstGeom prst="rect">
            <a:avLst/>
          </a:prstGeom>
          <a:noFill/>
        </p:spPr>
        <p:txBody>
          <a:bodyPr wrap="square">
            <a:spAutoFit/>
          </a:bodyPr>
          <a:lstStyle/>
          <a:p>
            <a:pPr algn="ctr">
              <a:lnSpc>
                <a:spcPct val="107000"/>
              </a:lnSpc>
              <a:spcAft>
                <a:spcPts val="800"/>
              </a:spcAft>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 the matrix we can see that the features “Fasting_blood_sugar” and “Cholesterol” are the lowest correlated with the Heart Disease. The other features are more correlated with Heart Disease.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06667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2D16A-1796-49E5-A401-574D1CF2DEAE}"/>
              </a:ext>
            </a:extLst>
          </p:cNvPr>
          <p:cNvSpPr>
            <a:spLocks noGrp="1"/>
          </p:cNvSpPr>
          <p:nvPr>
            <p:ph type="title"/>
          </p:nvPr>
        </p:nvSpPr>
        <p:spPr>
          <a:xfrm>
            <a:off x="838200" y="365126"/>
            <a:ext cx="10515600" cy="1013732"/>
          </a:xfrm>
        </p:spPr>
        <p:txBody>
          <a:bodyPr>
            <a:normAutofit/>
          </a:bodyPr>
          <a:lstStyle/>
          <a:p>
            <a:pPr algn="ctr">
              <a:lnSpc>
                <a:spcPct val="107000"/>
              </a:lnSpc>
              <a:spcAft>
                <a:spcPts val="800"/>
              </a:spcAft>
            </a:pPr>
            <a:r>
              <a:rPr lang="en-US"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 Processing</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29171849-1075-4CE4-BD2B-3C47900250A6}"/>
              </a:ext>
            </a:extLst>
          </p:cNvPr>
          <p:cNvSpPr>
            <a:spLocks noGrp="1"/>
          </p:cNvSpPr>
          <p:nvPr>
            <p:ph idx="1"/>
          </p:nvPr>
        </p:nvSpPr>
        <p:spPr>
          <a:xfrm>
            <a:off x="190500" y="1378858"/>
            <a:ext cx="10515600" cy="4798105"/>
          </a:xfrm>
        </p:spPr>
        <p:txBody>
          <a:bodyPr/>
          <a:lstStyle/>
          <a:p>
            <a:pPr marL="0" indent="0">
              <a:lnSpc>
                <a:spcPct val="107000"/>
              </a:lnSpc>
              <a:spcAft>
                <a:spcPts val="800"/>
              </a:spcAft>
              <a:buNone/>
            </a:pP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-Transforming categorical variables using one hot encoding technique. So I have created dummy variables for categorical data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Chest_pain</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Resting_ECG_results</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“ST-slope”,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Major_vessels</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and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Thalassemia_types</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to increase the accuracy.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-Dropping the unnecessary categorical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-Using the 80% of the dataset for training.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-Using the 20% of the dataset for testing.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-Scaled the data for better result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MinMaxScaler</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52785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74BC1-A67D-4787-8894-67BB13AFB8A8}"/>
              </a:ext>
            </a:extLst>
          </p:cNvPr>
          <p:cNvSpPr>
            <a:spLocks noGrp="1"/>
          </p:cNvSpPr>
          <p:nvPr>
            <p:ph type="title"/>
          </p:nvPr>
        </p:nvSpPr>
        <p:spPr>
          <a:xfrm>
            <a:off x="838200" y="201822"/>
            <a:ext cx="10515600" cy="1289504"/>
          </a:xfrm>
        </p:spPr>
        <p:txBody>
          <a:bodyPr>
            <a:normAutofit/>
          </a:bodyPr>
          <a:lstStyle/>
          <a:p>
            <a:pPr algn="ctr">
              <a:lnSpc>
                <a:spcPct val="107000"/>
              </a:lnSpc>
              <a:spcAft>
                <a:spcPts val="800"/>
              </a:spcAft>
            </a:pPr>
            <a:r>
              <a:rPr lang="en-US" sz="2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Model Building</a:t>
            </a:r>
            <a:br>
              <a:rPr lang="en-US" sz="32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9F68BBD-954F-4A03-86A6-E8D0B53ADE61}"/>
              </a:ext>
            </a:extLst>
          </p:cNvPr>
          <p:cNvSpPr>
            <a:spLocks noGrp="1"/>
          </p:cNvSpPr>
          <p:nvPr>
            <p:ph idx="1"/>
          </p:nvPr>
        </p:nvSpPr>
        <p:spPr>
          <a:xfrm>
            <a:off x="359227" y="846574"/>
            <a:ext cx="11832773" cy="3904342"/>
          </a:xfrm>
        </p:spPr>
        <p:txBody>
          <a:bodyPr>
            <a:normAutofit lnSpcReduction="10000"/>
          </a:bodyPr>
          <a:lstStyle/>
          <a:p>
            <a:pPr marL="0" indent="0">
              <a:lnSpc>
                <a:spcPct val="107000"/>
              </a:lnSpc>
              <a:spcAft>
                <a:spcPts val="800"/>
              </a:spcAft>
              <a:buNone/>
            </a:pPr>
            <a:r>
              <a:rPr lang="en-US" sz="1800" b="1"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Logistic Regression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b="1"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Training Results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Logistic Regression Train Accuracy: 85.59 %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Confusion Matrix</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[ 90,17 ]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[17,112]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l-G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Τ</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his means that 17 people predicted with heart disease while healthy and 17 people predicted as healthy while they have heart disease.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B2E130E0-F2A3-4378-88DC-8C5898F3DEFA}"/>
              </a:ext>
            </a:extLst>
          </p:cNvPr>
          <p:cNvSpPr txBox="1"/>
          <p:nvPr/>
        </p:nvSpPr>
        <p:spPr>
          <a:xfrm>
            <a:off x="2084686" y="5343277"/>
            <a:ext cx="3181906" cy="407035"/>
          </a:xfrm>
          <a:prstGeom prst="rect">
            <a:avLst/>
          </a:prstGeom>
          <a:noFill/>
        </p:spPr>
        <p:txBody>
          <a:bodyPr wrap="square">
            <a:spAutoFit/>
          </a:bodyPr>
          <a:lstStyle/>
          <a:p>
            <a:pPr algn="ctr">
              <a:lnSpc>
                <a:spcPct val="107000"/>
              </a:lnSpc>
              <a:spcAft>
                <a:spcPts val="800"/>
              </a:spcAft>
            </a:pPr>
            <a:r>
              <a:rPr lang="en-US" sz="2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Classification Report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Content Placeholder 3" descr="Table, calendar&#10;&#10;Description automatically generated">
            <a:extLst>
              <a:ext uri="{FF2B5EF4-FFF2-40B4-BE49-F238E27FC236}">
                <a16:creationId xmlns:a16="http://schemas.microsoft.com/office/drawing/2014/main" id="{F499DF3C-5709-40F5-81F6-FC9F538948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8400" y="4547398"/>
            <a:ext cx="6526891" cy="1998794"/>
          </a:xfrm>
          <a:prstGeom prst="rect">
            <a:avLst/>
          </a:prstGeom>
        </p:spPr>
      </p:pic>
    </p:spTree>
    <p:extLst>
      <p:ext uri="{BB962C8B-B14F-4D97-AF65-F5344CB8AC3E}">
        <p14:creationId xmlns:p14="http://schemas.microsoft.com/office/powerpoint/2010/main" val="3200567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F19662-830F-4B19-AF24-C496AA076557}"/>
              </a:ext>
            </a:extLst>
          </p:cNvPr>
          <p:cNvSpPr>
            <a:spLocks noGrp="1"/>
          </p:cNvSpPr>
          <p:nvPr>
            <p:ph idx="1"/>
          </p:nvPr>
        </p:nvSpPr>
        <p:spPr>
          <a:xfrm>
            <a:off x="579623" y="2391388"/>
            <a:ext cx="11404291" cy="1329056"/>
          </a:xfrm>
        </p:spPr>
        <p:txBody>
          <a:bodyPr>
            <a:normAutofit lnSpcReduction="10000"/>
          </a:bodyPr>
          <a:lstStyle/>
          <a:p>
            <a:pPr marL="0" indent="0">
              <a:lnSpc>
                <a:spcPct val="107000"/>
              </a:lnSpc>
              <a:spcAft>
                <a:spcPts val="800"/>
              </a:spcAft>
              <a:buNone/>
            </a:pP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l-G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Τ</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his means that 4 people predicted with heart disease while healthy and 4 people predicted as healthy while they have heart disease.</a:t>
            </a:r>
          </a:p>
          <a:p>
            <a:pPr marL="0"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9" name="TextBox 8">
            <a:extLst>
              <a:ext uri="{FF2B5EF4-FFF2-40B4-BE49-F238E27FC236}">
                <a16:creationId xmlns:a16="http://schemas.microsoft.com/office/drawing/2014/main" id="{1B658430-AF04-4516-BA9F-F891B0B73D16}"/>
              </a:ext>
            </a:extLst>
          </p:cNvPr>
          <p:cNvSpPr txBox="1"/>
          <p:nvPr/>
        </p:nvSpPr>
        <p:spPr>
          <a:xfrm>
            <a:off x="742910" y="1621521"/>
            <a:ext cx="7932214" cy="1173463"/>
          </a:xfrm>
          <a:prstGeom prst="rect">
            <a:avLst/>
          </a:prstGeom>
          <a:noFill/>
        </p:spPr>
        <p:txBody>
          <a:bodyPr wrap="square">
            <a:spAutoFit/>
          </a:bodyPr>
          <a:lstStyle/>
          <a:p>
            <a:pPr>
              <a:lnSpc>
                <a:spcPct val="107000"/>
              </a:lnSpc>
              <a:spcAft>
                <a:spcPts val="800"/>
              </a:spcAft>
            </a:pPr>
            <a:r>
              <a:rPr lang="en-US"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Confusion Matrix</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[ 24,4 ]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[4,28]</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descr="Calendar&#10;&#10;Description automatically generated">
            <a:extLst>
              <a:ext uri="{FF2B5EF4-FFF2-40B4-BE49-F238E27FC236}">
                <a16:creationId xmlns:a16="http://schemas.microsoft.com/office/drawing/2014/main" id="{87F3CD55-078A-4331-8D1B-86F3839E15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5154" y="4344249"/>
            <a:ext cx="5581689" cy="1784459"/>
          </a:xfrm>
          <a:prstGeom prst="rect">
            <a:avLst/>
          </a:prstGeom>
        </p:spPr>
      </p:pic>
      <p:sp>
        <p:nvSpPr>
          <p:cNvPr id="5" name="TextBox 4">
            <a:extLst>
              <a:ext uri="{FF2B5EF4-FFF2-40B4-BE49-F238E27FC236}">
                <a16:creationId xmlns:a16="http://schemas.microsoft.com/office/drawing/2014/main" id="{30A15C7C-704B-4B89-BA7C-BE5DAED4239C}"/>
              </a:ext>
            </a:extLst>
          </p:cNvPr>
          <p:cNvSpPr txBox="1"/>
          <p:nvPr/>
        </p:nvSpPr>
        <p:spPr>
          <a:xfrm>
            <a:off x="742910" y="382080"/>
            <a:ext cx="6096000" cy="774507"/>
          </a:xfrm>
          <a:prstGeom prst="rect">
            <a:avLst/>
          </a:prstGeom>
          <a:noFill/>
        </p:spPr>
        <p:txBody>
          <a:bodyPr wrap="square">
            <a:spAutoFit/>
          </a:bodyPr>
          <a:lstStyle/>
          <a:p>
            <a:pPr>
              <a:lnSpc>
                <a:spcPct val="107000"/>
              </a:lnSpc>
              <a:spcAft>
                <a:spcPts val="800"/>
              </a:spcAft>
            </a:pPr>
            <a:r>
              <a:rPr lang="en-US"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b="1"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Testing Results</a:t>
            </a:r>
            <a:endParaRPr lang="en-US"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Logistic Regression Test Accuracy: 86.67 %</a:t>
            </a:r>
            <a:endParaRPr lang="en-US" dirty="0"/>
          </a:p>
        </p:txBody>
      </p:sp>
      <p:sp>
        <p:nvSpPr>
          <p:cNvPr id="6" name="Content Placeholder 2">
            <a:extLst>
              <a:ext uri="{FF2B5EF4-FFF2-40B4-BE49-F238E27FC236}">
                <a16:creationId xmlns:a16="http://schemas.microsoft.com/office/drawing/2014/main" id="{CAB6A5A0-DED5-45F4-AAA7-49E611CEC24C}"/>
              </a:ext>
            </a:extLst>
          </p:cNvPr>
          <p:cNvSpPr txBox="1">
            <a:spLocks/>
          </p:cNvSpPr>
          <p:nvPr/>
        </p:nvSpPr>
        <p:spPr>
          <a:xfrm>
            <a:off x="4857594" y="3827563"/>
            <a:ext cx="2476811" cy="531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Classification Report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14585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F8D95C-1D17-4E35-8592-2A2CB2C37CC6}"/>
              </a:ext>
            </a:extLst>
          </p:cNvPr>
          <p:cNvSpPr>
            <a:spLocks noGrp="1"/>
          </p:cNvSpPr>
          <p:nvPr>
            <p:ph idx="1"/>
          </p:nvPr>
        </p:nvSpPr>
        <p:spPr>
          <a:xfrm>
            <a:off x="316500" y="289037"/>
            <a:ext cx="10515600" cy="3924040"/>
          </a:xfrm>
        </p:spPr>
        <p:txBody>
          <a:bodyPr>
            <a:normAutofit/>
          </a:bodyPr>
          <a:lstStyle/>
          <a:p>
            <a:pPr marL="0" indent="0">
              <a:lnSpc>
                <a:spcPct val="107000"/>
              </a:lnSpc>
              <a:spcAft>
                <a:spcPts val="800"/>
              </a:spcAft>
              <a:buNone/>
            </a:pPr>
            <a:r>
              <a:rPr lang="en-US" sz="1800" b="1"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kNN</a:t>
            </a:r>
          </a:p>
          <a:p>
            <a:pPr marL="0" indent="0">
              <a:lnSpc>
                <a:spcPct val="107000"/>
              </a:lnSpc>
              <a:spcAft>
                <a:spcPts val="800"/>
              </a:spcAft>
              <a:buNone/>
            </a:pPr>
            <a:r>
              <a:rPr lang="en-US" sz="1800" b="1"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Training Results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KNeighborsClassifier</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Train Accuracy: 88.56 %</a:t>
            </a:r>
          </a:p>
          <a:p>
            <a:pPr marL="0" indent="0">
              <a:lnSpc>
                <a:spcPct val="107000"/>
              </a:lnSpc>
              <a:spcAft>
                <a:spcPts val="800"/>
              </a:spcAft>
              <a:buNone/>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Confusion Matrix</a:t>
            </a:r>
          </a:p>
          <a:p>
            <a:pPr marL="0" indent="0">
              <a:lnSpc>
                <a:spcPct val="107000"/>
              </a:lnSpc>
              <a:spcAft>
                <a:spcPts val="800"/>
              </a:spcAft>
              <a:buNone/>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[ 90,17 ]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[10,119]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l-G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Τ</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his means that 17 people predicted with heart disease while healthy and 10 people predicted as healthy while they have heart disease.</a:t>
            </a: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Content Placeholder 3" descr="Calendar&#10;&#10;Description automatically generated">
            <a:extLst>
              <a:ext uri="{FF2B5EF4-FFF2-40B4-BE49-F238E27FC236}">
                <a16:creationId xmlns:a16="http://schemas.microsoft.com/office/drawing/2014/main" id="{2E35B983-E6FC-4F45-B933-E6643A8C13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3346" y="4725824"/>
            <a:ext cx="5125307" cy="1843139"/>
          </a:xfrm>
          <a:prstGeom prst="rect">
            <a:avLst/>
          </a:prstGeom>
        </p:spPr>
      </p:pic>
      <p:sp>
        <p:nvSpPr>
          <p:cNvPr id="7" name="Content Placeholder 2">
            <a:extLst>
              <a:ext uri="{FF2B5EF4-FFF2-40B4-BE49-F238E27FC236}">
                <a16:creationId xmlns:a16="http://schemas.microsoft.com/office/drawing/2014/main" id="{634F9019-7A89-47E8-9A7F-76B625405745}"/>
              </a:ext>
            </a:extLst>
          </p:cNvPr>
          <p:cNvSpPr txBox="1">
            <a:spLocks/>
          </p:cNvSpPr>
          <p:nvPr/>
        </p:nvSpPr>
        <p:spPr>
          <a:xfrm>
            <a:off x="4857593" y="4126665"/>
            <a:ext cx="2476811" cy="531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Classification Report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22873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3524E-6E71-4AA7-B613-DD9424B60972}"/>
              </a:ext>
            </a:extLst>
          </p:cNvPr>
          <p:cNvSpPr>
            <a:spLocks noGrp="1"/>
          </p:cNvSpPr>
          <p:nvPr>
            <p:ph type="title"/>
          </p:nvPr>
        </p:nvSpPr>
        <p:spPr>
          <a:xfrm>
            <a:off x="1413013" y="325679"/>
            <a:ext cx="9365974" cy="901147"/>
          </a:xfrm>
        </p:spPr>
        <p:txBody>
          <a:bodyPr>
            <a:normAutofit/>
          </a:bodyPr>
          <a:lstStyle/>
          <a:p>
            <a:pPr algn="ctr">
              <a:lnSpc>
                <a:spcPct val="107000"/>
              </a:lnSpc>
              <a:spcAft>
                <a:spcPts val="800"/>
              </a:spcAft>
            </a:pPr>
            <a:r>
              <a:rPr lang="en-US" sz="2400" b="1" dirty="0">
                <a:effectLst/>
                <a:latin typeface="Calibri" panose="020F0502020204030204" pitchFamily="34" charset="0"/>
                <a:ea typeface="Calibri" panose="020F0502020204030204" pitchFamily="34" charset="0"/>
                <a:cs typeface="Calibri" panose="020F0502020204030204" pitchFamily="34" charset="0"/>
              </a:rPr>
              <a:t>Introduction</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269BED70-49C4-44BE-AC80-8BC2379089DF}"/>
              </a:ext>
            </a:extLst>
          </p:cNvPr>
          <p:cNvSpPr>
            <a:spLocks noGrp="1"/>
          </p:cNvSpPr>
          <p:nvPr>
            <p:ph idx="1"/>
          </p:nvPr>
        </p:nvSpPr>
        <p:spPr>
          <a:xfrm>
            <a:off x="427382" y="1226826"/>
            <a:ext cx="11764618" cy="5515806"/>
          </a:xfrm>
        </p:spPr>
        <p:txBody>
          <a:bodyPr>
            <a:normAutofit fontScale="25000" lnSpcReduction="20000"/>
          </a:bodyPr>
          <a:lstStyle/>
          <a:p>
            <a:pPr marL="0" indent="0">
              <a:lnSpc>
                <a:spcPct val="107000"/>
              </a:lnSpc>
              <a:spcAft>
                <a:spcPts val="800"/>
              </a:spcAft>
              <a:buNone/>
            </a:pPr>
            <a:r>
              <a:rPr lang="en-US" sz="7200" dirty="0">
                <a:solidFill>
                  <a:srgbClr val="000000"/>
                </a:solidFill>
                <a:effectLst/>
                <a:ea typeface="Calibri" panose="020F0502020204030204" pitchFamily="34" charset="0"/>
                <a:cs typeface="Calibri" panose="020F0502020204030204" pitchFamily="34" charset="0"/>
              </a:rPr>
              <a:t>A heart attack occurs when the flow of blood to the heart muscle suddenly becomes blocked. From WHO statistics every year 17.9 million dying from heart attack. The medical study says that human lifestyle is the main reason behind this heart problem. Apart from this there are many key factors which warns that the person may/may not getting chance of heart attack.</a:t>
            </a:r>
            <a:endParaRPr lang="en-US" sz="7200" dirty="0">
              <a:effectLst/>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7200" dirty="0">
                <a:solidFill>
                  <a:srgbClr val="000000"/>
                </a:solidFill>
                <a:effectLst/>
                <a:ea typeface="Calibri" panose="020F0502020204030204" pitchFamily="34" charset="0"/>
                <a:cs typeface="Calibri" panose="020F0502020204030204" pitchFamily="34" charset="0"/>
              </a:rPr>
              <a:t>This project will focus on predicting heart disease using machine learning.</a:t>
            </a:r>
            <a:endParaRPr lang="en-US" sz="7200" dirty="0">
              <a:effectLst/>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7200" dirty="0">
                <a:solidFill>
                  <a:srgbClr val="000000"/>
                </a:solidFill>
                <a:effectLst/>
                <a:ea typeface="Calibri" panose="020F0502020204030204" pitchFamily="34" charset="0"/>
                <a:cs typeface="Calibri" panose="020F0502020204030204" pitchFamily="34" charset="0"/>
              </a:rPr>
              <a:t>We have a dataset which classified if patients have heart disease or not according to features in it. I will try to use this data to create a model which tries predicting if a patient has this disease or not.</a:t>
            </a:r>
            <a:endParaRPr lang="en-US" sz="7200" dirty="0">
              <a:effectLst/>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7200" dirty="0">
                <a:solidFill>
                  <a:srgbClr val="000000"/>
                </a:solidFill>
                <a:effectLst/>
                <a:ea typeface="Calibri" panose="020F0502020204030204" pitchFamily="34" charset="0"/>
                <a:cs typeface="Calibri" panose="020F0502020204030204" pitchFamily="34" charset="0"/>
              </a:rPr>
              <a:t>We will be using some common Python libraries, such as pandas, numpy, seaborn and matplotlib. Furthermore, for the machine learning side of this project, we will be using sklearn.</a:t>
            </a:r>
          </a:p>
          <a:p>
            <a:pPr marL="0" indent="0">
              <a:lnSpc>
                <a:spcPct val="107000"/>
              </a:lnSpc>
              <a:spcAft>
                <a:spcPts val="800"/>
              </a:spcAft>
              <a:buNone/>
            </a:pPr>
            <a:r>
              <a:rPr lang="en-US" sz="7200" b="1" dirty="0">
                <a:solidFill>
                  <a:srgbClr val="000000"/>
                </a:solidFill>
                <a:effectLst/>
                <a:ea typeface="Calibri" panose="020F0502020204030204" pitchFamily="34" charset="0"/>
                <a:cs typeface="Times New Roman" panose="02020603050405020304" pitchFamily="18" charset="0"/>
              </a:rPr>
              <a:t>The machine learning methods used in this project are:</a:t>
            </a:r>
            <a:endParaRPr lang="en-US" sz="7200" dirty="0">
              <a:effectLst/>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7200" dirty="0">
                <a:solidFill>
                  <a:srgbClr val="000000"/>
                </a:solidFill>
                <a:effectLst/>
                <a:ea typeface="Calibri" panose="020F0502020204030204" pitchFamily="34" charset="0"/>
                <a:cs typeface="Times New Roman" panose="02020603050405020304" pitchFamily="18" charset="0"/>
              </a:rPr>
              <a:t>Logistic Regression</a:t>
            </a:r>
            <a:endParaRPr lang="en-US" sz="7200" dirty="0">
              <a:effectLst/>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7200" dirty="0">
                <a:solidFill>
                  <a:srgbClr val="000000"/>
                </a:solidFill>
                <a:effectLst/>
                <a:ea typeface="Calibri" panose="020F0502020204030204" pitchFamily="34" charset="0"/>
                <a:cs typeface="Times New Roman" panose="02020603050405020304" pitchFamily="18" charset="0"/>
              </a:rPr>
              <a:t>K-Nearest Neighbor (kNN)</a:t>
            </a:r>
            <a:endParaRPr lang="en-US" sz="7200" dirty="0">
              <a:effectLst/>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7200" dirty="0">
                <a:solidFill>
                  <a:srgbClr val="000000"/>
                </a:solidFill>
                <a:effectLst/>
                <a:ea typeface="Calibri" panose="020F0502020204030204" pitchFamily="34" charset="0"/>
                <a:cs typeface="Times New Roman" panose="02020603050405020304" pitchFamily="18" charset="0"/>
              </a:rPr>
              <a:t>Support Vector Machine (SVM)</a:t>
            </a:r>
            <a:endParaRPr lang="en-US" sz="7200" dirty="0">
              <a:effectLst/>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7200" dirty="0">
                <a:solidFill>
                  <a:srgbClr val="000000"/>
                </a:solidFill>
                <a:effectLst/>
                <a:ea typeface="Calibri" panose="020F0502020204030204" pitchFamily="34" charset="0"/>
                <a:cs typeface="Times New Roman" panose="02020603050405020304" pitchFamily="18" charset="0"/>
              </a:rPr>
              <a:t>Decision Tree</a:t>
            </a:r>
            <a:endParaRPr lang="en-US" sz="72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sz="7200" dirty="0">
                <a:solidFill>
                  <a:srgbClr val="000000"/>
                </a:solidFill>
                <a:effectLst/>
                <a:ea typeface="Calibri" panose="020F0502020204030204" pitchFamily="34" charset="0"/>
                <a:cs typeface="Times New Roman" panose="02020603050405020304" pitchFamily="18" charset="0"/>
              </a:rPr>
              <a:t>Random Forest</a:t>
            </a:r>
            <a:endParaRPr lang="en-US" sz="7200" dirty="0">
              <a:effectLst/>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19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Aft>
                <a:spcPts val="800"/>
              </a:spcAft>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266459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556354-5105-410C-A52A-6C1E30EFF10D}"/>
              </a:ext>
            </a:extLst>
          </p:cNvPr>
          <p:cNvSpPr>
            <a:spLocks noGrp="1"/>
          </p:cNvSpPr>
          <p:nvPr>
            <p:ph idx="1"/>
          </p:nvPr>
        </p:nvSpPr>
        <p:spPr>
          <a:xfrm>
            <a:off x="0" y="1381184"/>
            <a:ext cx="11208657" cy="1939459"/>
          </a:xfrm>
        </p:spPr>
        <p:txBody>
          <a:bodyPr>
            <a:normAutofit fontScale="25000" lnSpcReduction="20000"/>
          </a:bodyPr>
          <a:lstStyle/>
          <a:p>
            <a:pPr marL="0" indent="0">
              <a:lnSpc>
                <a:spcPct val="107000"/>
              </a:lnSpc>
              <a:spcAft>
                <a:spcPts val="800"/>
              </a:spcAft>
              <a:buNone/>
            </a:pPr>
            <a:r>
              <a:rPr lang="en-US" sz="72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72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Confusion Matrix</a:t>
            </a:r>
            <a:endParaRPr lang="en-US" sz="7200" b="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72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7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[ 25,3 ]</a:t>
            </a:r>
            <a:endParaRPr lang="en-US" sz="7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72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7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[4,28]</a:t>
            </a:r>
          </a:p>
          <a:p>
            <a:pPr marL="0" indent="0">
              <a:lnSpc>
                <a:spcPct val="107000"/>
              </a:lnSpc>
              <a:spcAft>
                <a:spcPts val="800"/>
              </a:spcAft>
              <a:buNone/>
            </a:pPr>
            <a:r>
              <a:rPr lang="el-GR" sz="7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Τ</a:t>
            </a:r>
            <a:r>
              <a:rPr lang="en-US" sz="7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his means that 3 people predicted with heart disease while healthy and 4 people predicted as healthy while they      have heart disease</a:t>
            </a:r>
            <a:r>
              <a:rPr lang="en-US" sz="55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55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7" name="Picture 6" descr="Calendar&#10;&#10;Description automatically generated">
            <a:extLst>
              <a:ext uri="{FF2B5EF4-FFF2-40B4-BE49-F238E27FC236}">
                <a16:creationId xmlns:a16="http://schemas.microsoft.com/office/drawing/2014/main" id="{928F9B52-D61D-4F0D-B065-0F896F2B0C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7888" y="4507086"/>
            <a:ext cx="4296224" cy="1939460"/>
          </a:xfrm>
          <a:prstGeom prst="rect">
            <a:avLst/>
          </a:prstGeom>
        </p:spPr>
      </p:pic>
      <p:sp>
        <p:nvSpPr>
          <p:cNvPr id="4" name="TextBox 3">
            <a:extLst>
              <a:ext uri="{FF2B5EF4-FFF2-40B4-BE49-F238E27FC236}">
                <a16:creationId xmlns:a16="http://schemas.microsoft.com/office/drawing/2014/main" id="{285805B2-425F-446D-9863-84FBEF60702B}"/>
              </a:ext>
            </a:extLst>
          </p:cNvPr>
          <p:cNvSpPr txBox="1"/>
          <p:nvPr/>
        </p:nvSpPr>
        <p:spPr>
          <a:xfrm>
            <a:off x="0" y="305191"/>
            <a:ext cx="8078767" cy="774507"/>
          </a:xfrm>
          <a:prstGeom prst="rect">
            <a:avLst/>
          </a:prstGeom>
          <a:noFill/>
        </p:spPr>
        <p:txBody>
          <a:bodyPr wrap="square">
            <a:spAutoFit/>
          </a:bodyPr>
          <a:lstStyle/>
          <a:p>
            <a:pPr>
              <a:lnSpc>
                <a:spcPct val="107000"/>
              </a:lnSpc>
              <a:spcAft>
                <a:spcPts val="800"/>
              </a:spcAft>
            </a:pPr>
            <a:r>
              <a:rPr lang="en-US" b="1" i="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1800" b="1"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Testing Results</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KNeighborsClassifier</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Test Accuracy: 88.33 %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27F54793-71CC-485C-87F4-C884207C0769}"/>
              </a:ext>
            </a:extLst>
          </p:cNvPr>
          <p:cNvSpPr txBox="1">
            <a:spLocks/>
          </p:cNvSpPr>
          <p:nvPr/>
        </p:nvSpPr>
        <p:spPr>
          <a:xfrm>
            <a:off x="4857594" y="4126666"/>
            <a:ext cx="2476811" cy="531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Classification Report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19022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ED7EBB-1BB4-4FBD-B66D-E6DD43A05397}"/>
              </a:ext>
            </a:extLst>
          </p:cNvPr>
          <p:cNvSpPr>
            <a:spLocks noGrp="1"/>
          </p:cNvSpPr>
          <p:nvPr>
            <p:ph idx="1"/>
          </p:nvPr>
        </p:nvSpPr>
        <p:spPr>
          <a:xfrm>
            <a:off x="606287" y="311504"/>
            <a:ext cx="10979426" cy="3414463"/>
          </a:xfrm>
        </p:spPr>
        <p:txBody>
          <a:bodyPr>
            <a:normAutofit fontScale="92500" lnSpcReduction="20000"/>
          </a:bodyPr>
          <a:lstStyle/>
          <a:p>
            <a:pPr marL="0" indent="0">
              <a:lnSpc>
                <a:spcPct val="107000"/>
              </a:lnSpc>
              <a:spcAft>
                <a:spcPts val="800"/>
              </a:spcAft>
              <a:buNone/>
            </a:pPr>
            <a:r>
              <a:rPr lang="en-US" sz="1800" b="1" i="1"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SVM</a:t>
            </a:r>
          </a:p>
          <a:p>
            <a:pPr marL="0" indent="0">
              <a:lnSpc>
                <a:spcPct val="107000"/>
              </a:lnSpc>
              <a:spcAft>
                <a:spcPts val="800"/>
              </a:spcAft>
              <a:buNone/>
            </a:pPr>
            <a:r>
              <a:rPr lang="en-US" sz="1800" b="1"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Training Results</a:t>
            </a:r>
            <a:endParaRPr lang="el-GR"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SVC Train Accuracy: 91.53 %</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Confusion Matrix</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[ 94,13 ]</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[7,122]</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l-G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Τhis means that 1</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 </a:t>
            </a:r>
            <a:r>
              <a:rPr lang="el-G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people predicted with heart disease while healthy and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7 </a:t>
            </a:r>
            <a:r>
              <a:rPr lang="el-G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people predicted as healthy while they have heart disease.</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descr="Table, calendar&#10;&#10;Description automatically generated">
            <a:extLst>
              <a:ext uri="{FF2B5EF4-FFF2-40B4-BE49-F238E27FC236}">
                <a16:creationId xmlns:a16="http://schemas.microsoft.com/office/drawing/2014/main" id="{9D557B59-E594-4DAF-A2E1-49E074EEA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6847" y="4495088"/>
            <a:ext cx="5449090" cy="1812834"/>
          </a:xfrm>
          <a:prstGeom prst="rect">
            <a:avLst/>
          </a:prstGeom>
        </p:spPr>
      </p:pic>
      <p:sp>
        <p:nvSpPr>
          <p:cNvPr id="12" name="Content Placeholder 2">
            <a:extLst>
              <a:ext uri="{FF2B5EF4-FFF2-40B4-BE49-F238E27FC236}">
                <a16:creationId xmlns:a16="http://schemas.microsoft.com/office/drawing/2014/main" id="{DB58D2AC-EBB8-4BD5-B278-30CB94EB2302}"/>
              </a:ext>
            </a:extLst>
          </p:cNvPr>
          <p:cNvSpPr txBox="1">
            <a:spLocks/>
          </p:cNvSpPr>
          <p:nvPr/>
        </p:nvSpPr>
        <p:spPr>
          <a:xfrm>
            <a:off x="4857594" y="4041208"/>
            <a:ext cx="2476811" cy="531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Classification Report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82330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472C4-90F2-42D5-ABA6-D052E900C28B}"/>
              </a:ext>
            </a:extLst>
          </p:cNvPr>
          <p:cNvSpPr>
            <a:spLocks noGrp="1"/>
          </p:cNvSpPr>
          <p:nvPr>
            <p:ph idx="1"/>
          </p:nvPr>
        </p:nvSpPr>
        <p:spPr>
          <a:xfrm>
            <a:off x="388823" y="291641"/>
            <a:ext cx="10757453" cy="3725311"/>
          </a:xfrm>
        </p:spPr>
        <p:txBody>
          <a:bodyPr>
            <a:normAutofit/>
          </a:bodyPr>
          <a:lstStyle/>
          <a:p>
            <a:pPr marL="0" indent="0">
              <a:lnSpc>
                <a:spcPct val="107000"/>
              </a:lnSpc>
              <a:spcAft>
                <a:spcPts val="800"/>
              </a:spcAft>
              <a:buNone/>
            </a:pPr>
            <a:r>
              <a:rPr lang="en-US" sz="1800" b="1"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Testing Results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SVC Test Accuracy: 86.67 %</a:t>
            </a:r>
            <a:endPar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Confusion Matrix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[ 24,4 ]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[4,28]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l-G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Τ</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his means that 4 people predicted with heart disease while healthy and 4 people predicted as healthy while they have heart disease.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descr="Table, calendar&#10;&#10;Description automatically generated">
            <a:extLst>
              <a:ext uri="{FF2B5EF4-FFF2-40B4-BE49-F238E27FC236}">
                <a16:creationId xmlns:a16="http://schemas.microsoft.com/office/drawing/2014/main" id="{AC55556D-616E-44D5-A9FF-71278AC49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7325" y="4795076"/>
            <a:ext cx="5840448" cy="1771283"/>
          </a:xfrm>
          <a:prstGeom prst="rect">
            <a:avLst/>
          </a:prstGeom>
        </p:spPr>
      </p:pic>
      <p:sp>
        <p:nvSpPr>
          <p:cNvPr id="6" name="TextBox 5">
            <a:extLst>
              <a:ext uri="{FF2B5EF4-FFF2-40B4-BE49-F238E27FC236}">
                <a16:creationId xmlns:a16="http://schemas.microsoft.com/office/drawing/2014/main" id="{F14B1C36-7D67-4E7A-A1ED-30898C74828E}"/>
              </a:ext>
            </a:extLst>
          </p:cNvPr>
          <p:cNvSpPr txBox="1"/>
          <p:nvPr/>
        </p:nvSpPr>
        <p:spPr>
          <a:xfrm>
            <a:off x="2718377" y="4419524"/>
            <a:ext cx="6098344" cy="375552"/>
          </a:xfrm>
          <a:prstGeom prst="rect">
            <a:avLst/>
          </a:prstGeom>
          <a:noFill/>
        </p:spPr>
        <p:txBody>
          <a:bodyPr wrap="square">
            <a:spAutoFit/>
          </a:bodyPr>
          <a:lstStyle/>
          <a:p>
            <a:pPr algn="ctr">
              <a:lnSpc>
                <a:spcPct val="107000"/>
              </a:lnSpc>
              <a:spcAft>
                <a:spcPts val="800"/>
              </a:spcAf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Classification Report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363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25D520-8EE9-487B-B6E2-FF62965ACA51}"/>
              </a:ext>
            </a:extLst>
          </p:cNvPr>
          <p:cNvSpPr>
            <a:spLocks noGrp="1"/>
          </p:cNvSpPr>
          <p:nvPr>
            <p:ph idx="1"/>
          </p:nvPr>
        </p:nvSpPr>
        <p:spPr>
          <a:xfrm>
            <a:off x="414131" y="620232"/>
            <a:ext cx="10515600" cy="3306417"/>
          </a:xfrm>
        </p:spPr>
        <p:txBody>
          <a:bodyPr>
            <a:normAutofit fontScale="85000" lnSpcReduction="20000"/>
          </a:bodyPr>
          <a:lstStyle/>
          <a:p>
            <a:pPr marL="0" indent="0">
              <a:lnSpc>
                <a:spcPct val="107000"/>
              </a:lnSpc>
              <a:spcAft>
                <a:spcPts val="800"/>
              </a:spcAft>
              <a:buNone/>
            </a:pPr>
            <a:r>
              <a:rPr lang="en-US" sz="1900" b="1"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Decision Tree</a:t>
            </a:r>
            <a:endParaRPr lang="en-US" sz="1900" b="1"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900" b="1"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Training Results</a:t>
            </a:r>
            <a:endParaRPr lang="en-US" sz="19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DecisionTreeClassifier Train Accuracy: 87.71 %</a:t>
            </a:r>
          </a:p>
          <a:p>
            <a:pPr marL="0" indent="0">
              <a:lnSpc>
                <a:spcPct val="107000"/>
              </a:lnSpc>
              <a:spcAft>
                <a:spcPts val="800"/>
              </a:spcAft>
              <a:buNone/>
            </a:pPr>
            <a:r>
              <a:rPr lang="en-US" sz="19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Confusion Matrix</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[ 94,13 ]</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[16,113]</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l-GR" sz="19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Τ</a:t>
            </a:r>
            <a:r>
              <a:rPr lang="en-US" sz="19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his means that 13 people predicted with heart disease while healthy and 16 people predicted as healthy while they have heart disease.</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descr="Calendar&#10;&#10;Description automatically generated">
            <a:extLst>
              <a:ext uri="{FF2B5EF4-FFF2-40B4-BE49-F238E27FC236}">
                <a16:creationId xmlns:a16="http://schemas.microsoft.com/office/drawing/2014/main" id="{E97C327D-90D6-410B-8D94-E8AA4BF4D5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5948" y="4686301"/>
            <a:ext cx="5580103" cy="1841359"/>
          </a:xfrm>
          <a:prstGeom prst="rect">
            <a:avLst/>
          </a:prstGeom>
        </p:spPr>
      </p:pic>
      <p:sp>
        <p:nvSpPr>
          <p:cNvPr id="7" name="TextBox 6">
            <a:extLst>
              <a:ext uri="{FF2B5EF4-FFF2-40B4-BE49-F238E27FC236}">
                <a16:creationId xmlns:a16="http://schemas.microsoft.com/office/drawing/2014/main" id="{A9F57510-F546-437F-8B91-789EB51024F7}"/>
              </a:ext>
            </a:extLst>
          </p:cNvPr>
          <p:cNvSpPr txBox="1"/>
          <p:nvPr/>
        </p:nvSpPr>
        <p:spPr>
          <a:xfrm>
            <a:off x="3046827" y="4310749"/>
            <a:ext cx="6098344" cy="375552"/>
          </a:xfrm>
          <a:prstGeom prst="rect">
            <a:avLst/>
          </a:prstGeom>
          <a:noFill/>
        </p:spPr>
        <p:txBody>
          <a:bodyPr wrap="square">
            <a:spAutoFit/>
          </a:bodyPr>
          <a:lstStyle/>
          <a:p>
            <a:pPr algn="ctr">
              <a:lnSpc>
                <a:spcPct val="107000"/>
              </a:lnSpc>
              <a:spcAft>
                <a:spcPts val="800"/>
              </a:spcAf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Classification Report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9444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A68EB5-E22B-477B-B42F-69CE82D55010}"/>
              </a:ext>
            </a:extLst>
          </p:cNvPr>
          <p:cNvSpPr>
            <a:spLocks noGrp="1"/>
          </p:cNvSpPr>
          <p:nvPr>
            <p:ph idx="1"/>
          </p:nvPr>
        </p:nvSpPr>
        <p:spPr>
          <a:xfrm>
            <a:off x="622852" y="291548"/>
            <a:ext cx="10730948" cy="5885416"/>
          </a:xfrm>
        </p:spPr>
        <p:txBody>
          <a:bodyPr/>
          <a:lstStyle/>
          <a:p>
            <a:pPr marL="0" indent="0">
              <a:lnSpc>
                <a:spcPct val="107000"/>
              </a:lnSpc>
              <a:spcAft>
                <a:spcPts val="800"/>
              </a:spcAft>
              <a:buNone/>
            </a:pPr>
            <a:r>
              <a:rPr lang="en-US" sz="1800" b="1"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Testing Results</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kumimoji="0" lang="en-US" sz="180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DecisionTreeClassifier Test Accuracy: 80.00 %</a:t>
            </a:r>
          </a:p>
          <a:p>
            <a:pPr marL="0" indent="0">
              <a:lnSpc>
                <a:spcPct val="107000"/>
              </a:lnSpc>
              <a:spcAft>
                <a:spcPts val="800"/>
              </a:spcAft>
              <a:buNone/>
            </a:pPr>
            <a:r>
              <a:rPr lang="en-US" sz="1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Confusion Matrix</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[ 24,4 ]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[8,24]</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l-G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Τ</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his means that 4 people predicted with heart disease while healthy and 8 people predicted as healthy while they have heart disease.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descr="Calendar&#10;&#10;Description automatically generated">
            <a:extLst>
              <a:ext uri="{FF2B5EF4-FFF2-40B4-BE49-F238E27FC236}">
                <a16:creationId xmlns:a16="http://schemas.microsoft.com/office/drawing/2014/main" id="{62061724-B83C-4DF6-86D6-B8965AB1DE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6437" y="4994031"/>
            <a:ext cx="5599126" cy="1572421"/>
          </a:xfrm>
          <a:prstGeom prst="rect">
            <a:avLst/>
          </a:prstGeom>
        </p:spPr>
      </p:pic>
      <p:sp>
        <p:nvSpPr>
          <p:cNvPr id="6" name="TextBox 5">
            <a:extLst>
              <a:ext uri="{FF2B5EF4-FFF2-40B4-BE49-F238E27FC236}">
                <a16:creationId xmlns:a16="http://schemas.microsoft.com/office/drawing/2014/main" id="{976CBA73-4460-49A8-870F-5FC31D19E32A}"/>
              </a:ext>
            </a:extLst>
          </p:cNvPr>
          <p:cNvSpPr txBox="1"/>
          <p:nvPr/>
        </p:nvSpPr>
        <p:spPr>
          <a:xfrm>
            <a:off x="3473450" y="4604543"/>
            <a:ext cx="5245100" cy="375552"/>
          </a:xfrm>
          <a:prstGeom prst="rect">
            <a:avLst/>
          </a:prstGeom>
          <a:noFill/>
        </p:spPr>
        <p:txBody>
          <a:bodyPr wrap="square">
            <a:spAutoFit/>
          </a:bodyPr>
          <a:lstStyle/>
          <a:p>
            <a:pPr algn="ctr">
              <a:lnSpc>
                <a:spcPct val="107000"/>
              </a:lnSpc>
              <a:spcAft>
                <a:spcPts val="800"/>
              </a:spcAf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Classification Report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1503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E953A8-71DE-4E39-ADA0-8EDB5A6D1D59}"/>
              </a:ext>
            </a:extLst>
          </p:cNvPr>
          <p:cNvSpPr>
            <a:spLocks noGrp="1"/>
          </p:cNvSpPr>
          <p:nvPr>
            <p:ph idx="1"/>
          </p:nvPr>
        </p:nvSpPr>
        <p:spPr>
          <a:xfrm>
            <a:off x="342544" y="352921"/>
            <a:ext cx="10515600" cy="4351338"/>
          </a:xfrm>
        </p:spPr>
        <p:txBody>
          <a:bodyPr/>
          <a:lstStyle/>
          <a:p>
            <a:pPr marL="0" indent="0">
              <a:lnSpc>
                <a:spcPct val="107000"/>
              </a:lnSpc>
              <a:spcAft>
                <a:spcPts val="800"/>
              </a:spcAft>
              <a:buNone/>
            </a:pPr>
            <a:r>
              <a:rPr lang="en-US" sz="1800" b="1"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Random Forest</a:t>
            </a:r>
            <a:endParaRPr lang="en-US" sz="1800" b="1"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b="1"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Training Results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RandomForestClassifier Train Accuracy: 99.58 % (Overfitting)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Confusion Matrix</a:t>
            </a:r>
          </a:p>
          <a:p>
            <a:pPr marL="0" marR="0" lvl="0" indent="0" defTabSz="914400" rtl="0" eaLnBrk="1" fontAlgn="auto" latinLnBrk="0" hangingPunct="1">
              <a:lnSpc>
                <a:spcPct val="107000"/>
              </a:lnSpc>
              <a:spcBef>
                <a:spcPts val="1000"/>
              </a:spcBef>
              <a:spcAft>
                <a:spcPts val="800"/>
              </a:spcAft>
              <a:buClrTx/>
              <a:buSzTx/>
              <a:buFont typeface="Arial" panose="020B0604020202020204" pitchFamily="34" charset="0"/>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[ 107,0 ]</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rtl="0" eaLnBrk="1" fontAlgn="auto" latinLnBrk="0" hangingPunct="1">
              <a:lnSpc>
                <a:spcPct val="107000"/>
              </a:lnSpc>
              <a:spcBef>
                <a:spcPts val="1000"/>
              </a:spcBef>
              <a:spcAft>
                <a:spcPts val="800"/>
              </a:spcAft>
              <a:buClrTx/>
              <a:buSzTx/>
              <a:buFont typeface="Arial" panose="020B0604020202020204" pitchFamily="34" charset="0"/>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[1,128]</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1000"/>
              </a:spcBef>
              <a:spcAft>
                <a:spcPts val="800"/>
              </a:spcAft>
              <a:buClrTx/>
              <a:buSzTx/>
              <a:buFont typeface="Arial" panose="020B0604020202020204" pitchFamily="34" charset="0"/>
              <a:buNone/>
              <a:tabLst/>
              <a:defRPr/>
            </a:pPr>
            <a:r>
              <a:rPr kumimoji="0" lang="el-GR" sz="1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Τ</a:t>
            </a: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his means that no one predicted with heart disease while healthy and 1 person predicted as healthy while they have heart disease.</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DA231C99-5EC1-4747-B336-4B0A1308EE44}"/>
              </a:ext>
            </a:extLst>
          </p:cNvPr>
          <p:cNvSpPr txBox="1"/>
          <p:nvPr/>
        </p:nvSpPr>
        <p:spPr>
          <a:xfrm>
            <a:off x="3047999" y="4704259"/>
            <a:ext cx="6096000" cy="375552"/>
          </a:xfrm>
          <a:prstGeom prst="rect">
            <a:avLst/>
          </a:prstGeom>
          <a:noFill/>
        </p:spPr>
        <p:txBody>
          <a:bodyPr wrap="square">
            <a:spAutoFit/>
          </a:bodyPr>
          <a:lstStyle/>
          <a:p>
            <a:pPr algn="ctr">
              <a:lnSpc>
                <a:spcPct val="107000"/>
              </a:lnSpc>
              <a:spcAft>
                <a:spcPts val="800"/>
              </a:spcAf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Classification Report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Table&#10;&#10;Description automatically generated">
            <a:extLst>
              <a:ext uri="{FF2B5EF4-FFF2-40B4-BE49-F238E27FC236}">
                <a16:creationId xmlns:a16="http://schemas.microsoft.com/office/drawing/2014/main" id="{9DD6DBEE-22C5-4A66-8BF4-3CFE08F393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735" y="5079811"/>
            <a:ext cx="5400529" cy="1397741"/>
          </a:xfrm>
          <a:prstGeom prst="rect">
            <a:avLst/>
          </a:prstGeom>
        </p:spPr>
      </p:pic>
    </p:spTree>
    <p:extLst>
      <p:ext uri="{BB962C8B-B14F-4D97-AF65-F5344CB8AC3E}">
        <p14:creationId xmlns:p14="http://schemas.microsoft.com/office/powerpoint/2010/main" val="2637894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59D17D-ABD5-40D8-8068-A79995A774A3}"/>
              </a:ext>
            </a:extLst>
          </p:cNvPr>
          <p:cNvSpPr>
            <a:spLocks noGrp="1"/>
          </p:cNvSpPr>
          <p:nvPr>
            <p:ph idx="1"/>
          </p:nvPr>
        </p:nvSpPr>
        <p:spPr>
          <a:xfrm>
            <a:off x="151668" y="199333"/>
            <a:ext cx="10515600" cy="3387929"/>
          </a:xfrm>
        </p:spPr>
        <p:txBody>
          <a:bodyPr/>
          <a:lstStyle/>
          <a:p>
            <a:pPr marL="0" indent="0">
              <a:lnSpc>
                <a:spcPct val="107000"/>
              </a:lnSpc>
              <a:spcAft>
                <a:spcPts val="800"/>
              </a:spcAft>
              <a:buNone/>
            </a:pPr>
            <a:r>
              <a:rPr lang="en-US" sz="1800" b="1"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Testing Results</a:t>
            </a:r>
            <a:endPar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kumimoji="0" lang="en-US" sz="180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RandomForestClassifier Test Accuracy: 88.33 %</a:t>
            </a:r>
            <a:endParaRPr lang="en-US" sz="1800" b="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Confusion Matrix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[ 24,4 ]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[3,29]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l-G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Τ</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his means that 4 people predicted with heart disease while healthy and 3 people predicted as healthy while they have heart disease.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descr="Calendar&#10;&#10;Description automatically generated">
            <a:extLst>
              <a:ext uri="{FF2B5EF4-FFF2-40B4-BE49-F238E27FC236}">
                <a16:creationId xmlns:a16="http://schemas.microsoft.com/office/drawing/2014/main" id="{B8E0C37E-BA3C-4051-9174-1F02F3105D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339" y="4695092"/>
            <a:ext cx="5286932" cy="1509901"/>
          </a:xfrm>
          <a:prstGeom prst="rect">
            <a:avLst/>
          </a:prstGeom>
        </p:spPr>
      </p:pic>
      <p:sp>
        <p:nvSpPr>
          <p:cNvPr id="6" name="TextBox 5">
            <a:extLst>
              <a:ext uri="{FF2B5EF4-FFF2-40B4-BE49-F238E27FC236}">
                <a16:creationId xmlns:a16="http://schemas.microsoft.com/office/drawing/2014/main" id="{02BBD359-B15D-4E7C-B648-47DDD0C5AC3D}"/>
              </a:ext>
            </a:extLst>
          </p:cNvPr>
          <p:cNvSpPr txBox="1"/>
          <p:nvPr/>
        </p:nvSpPr>
        <p:spPr>
          <a:xfrm>
            <a:off x="4294556" y="4319540"/>
            <a:ext cx="2596498" cy="375552"/>
          </a:xfrm>
          <a:prstGeom prst="rect">
            <a:avLst/>
          </a:prstGeom>
          <a:noFill/>
        </p:spPr>
        <p:txBody>
          <a:bodyPr wrap="square">
            <a:spAutoFit/>
          </a:bodyPr>
          <a:lstStyle/>
          <a:p>
            <a:pPr algn="ctr">
              <a:lnSpc>
                <a:spcPct val="107000"/>
              </a:lnSpc>
              <a:spcAft>
                <a:spcPts val="800"/>
              </a:spcAf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Classification Report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6428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02C51-0D80-42F2-A33E-72975AE8C8F0}"/>
              </a:ext>
            </a:extLst>
          </p:cNvPr>
          <p:cNvSpPr>
            <a:spLocks noGrp="1"/>
          </p:cNvSpPr>
          <p:nvPr>
            <p:ph type="title"/>
          </p:nvPr>
        </p:nvSpPr>
        <p:spPr>
          <a:xfrm>
            <a:off x="4878580" y="348034"/>
            <a:ext cx="2434839" cy="1325563"/>
          </a:xfrm>
        </p:spPr>
        <p:txBody>
          <a:bodyPr>
            <a:normAutofit/>
          </a:bodyPr>
          <a:lstStyle/>
          <a:p>
            <a:r>
              <a:rPr lang="en-US" sz="2400" b="1" dirty="0">
                <a:latin typeface="+mn-lt"/>
              </a:rPr>
              <a:t>Model Evaluation</a:t>
            </a:r>
            <a:endParaRPr lang="el-GR" sz="2400" b="1" dirty="0">
              <a:latin typeface="+mn-lt"/>
            </a:endParaRPr>
          </a:p>
        </p:txBody>
      </p:sp>
      <p:sp>
        <p:nvSpPr>
          <p:cNvPr id="3" name="Content Placeholder 2">
            <a:extLst>
              <a:ext uri="{FF2B5EF4-FFF2-40B4-BE49-F238E27FC236}">
                <a16:creationId xmlns:a16="http://schemas.microsoft.com/office/drawing/2014/main" id="{A4008F77-A66E-4E2C-B6B5-6CFB57C3D230}"/>
              </a:ext>
            </a:extLst>
          </p:cNvPr>
          <p:cNvSpPr>
            <a:spLocks noGrp="1"/>
          </p:cNvSpPr>
          <p:nvPr>
            <p:ph idx="1"/>
          </p:nvPr>
        </p:nvSpPr>
        <p:spPr>
          <a:xfrm>
            <a:off x="3904359" y="1630045"/>
            <a:ext cx="4383280" cy="413373"/>
          </a:xfrm>
        </p:spPr>
        <p:txBody>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accuracy of each model in testing is:</a:t>
            </a:r>
            <a:endParaRPr lang="el-GR" dirty="0"/>
          </a:p>
        </p:txBody>
      </p:sp>
      <p:pic>
        <p:nvPicPr>
          <p:cNvPr id="4" name="Picture 3" descr="Table&#10;&#10;Description automatically generated with medium confidence">
            <a:extLst>
              <a:ext uri="{FF2B5EF4-FFF2-40B4-BE49-F238E27FC236}">
                <a16:creationId xmlns:a16="http://schemas.microsoft.com/office/drawing/2014/main" id="{C8F55489-D64E-4E7A-B3BF-E2CF53DA1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2043418"/>
            <a:ext cx="2741419" cy="1868419"/>
          </a:xfrm>
          <a:prstGeom prst="rect">
            <a:avLst/>
          </a:prstGeom>
        </p:spPr>
      </p:pic>
    </p:spTree>
    <p:extLst>
      <p:ext uri="{BB962C8B-B14F-4D97-AF65-F5344CB8AC3E}">
        <p14:creationId xmlns:p14="http://schemas.microsoft.com/office/powerpoint/2010/main" val="187881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86C229-A3CD-4D3A-92AA-863F5254AC3F}"/>
              </a:ext>
            </a:extLst>
          </p:cNvPr>
          <p:cNvSpPr>
            <a:spLocks noGrp="1"/>
          </p:cNvSpPr>
          <p:nvPr>
            <p:ph idx="1"/>
          </p:nvPr>
        </p:nvSpPr>
        <p:spPr>
          <a:xfrm>
            <a:off x="8715642" y="911225"/>
            <a:ext cx="1802450" cy="447556"/>
          </a:xfrm>
        </p:spPr>
        <p:txBody>
          <a:bodyPr/>
          <a:lstStyle/>
          <a:p>
            <a:pPr marL="0" indent="0" algn="ctr">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AUC Scores</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l-GR" dirty="0"/>
          </a:p>
        </p:txBody>
      </p:sp>
      <p:graphicFrame>
        <p:nvGraphicFramePr>
          <p:cNvPr id="4" name="Table 3">
            <a:extLst>
              <a:ext uri="{FF2B5EF4-FFF2-40B4-BE49-F238E27FC236}">
                <a16:creationId xmlns:a16="http://schemas.microsoft.com/office/drawing/2014/main" id="{0EB6917B-EF91-49A5-9E51-C296FF9110C0}"/>
              </a:ext>
            </a:extLst>
          </p:cNvPr>
          <p:cNvGraphicFramePr>
            <a:graphicFrameLocks noGrp="1"/>
          </p:cNvGraphicFramePr>
          <p:nvPr>
            <p:extLst>
              <p:ext uri="{D42A27DB-BD31-4B8C-83A1-F6EECF244321}">
                <p14:modId xmlns:p14="http://schemas.microsoft.com/office/powerpoint/2010/main" val="1722344848"/>
              </p:ext>
            </p:extLst>
          </p:nvPr>
        </p:nvGraphicFramePr>
        <p:xfrm>
          <a:off x="8266222" y="1245959"/>
          <a:ext cx="2701290" cy="935355"/>
        </p:xfrm>
        <a:graphic>
          <a:graphicData uri="http://schemas.openxmlformats.org/drawingml/2006/table">
            <a:tbl>
              <a:tblPr firstRow="1" firstCol="1" bandRow="1"/>
              <a:tblGrid>
                <a:gridCol w="1977390">
                  <a:extLst>
                    <a:ext uri="{9D8B030D-6E8A-4147-A177-3AD203B41FA5}">
                      <a16:colId xmlns:a16="http://schemas.microsoft.com/office/drawing/2014/main" val="3302400770"/>
                    </a:ext>
                  </a:extLst>
                </a:gridCol>
                <a:gridCol w="723900">
                  <a:extLst>
                    <a:ext uri="{9D8B030D-6E8A-4147-A177-3AD203B41FA5}">
                      <a16:colId xmlns:a16="http://schemas.microsoft.com/office/drawing/2014/main" val="451142194"/>
                    </a:ext>
                  </a:extLst>
                </a:gridCol>
              </a:tblGrid>
              <a:tr h="0">
                <a:tc>
                  <a:txBody>
                    <a:bodyPr/>
                    <a:lstStyle/>
                    <a:p>
                      <a:pPr algn="ctr">
                        <a:lnSpc>
                          <a:spcPct val="107000"/>
                        </a:lnSpc>
                        <a:spcAft>
                          <a:spcPts val="800"/>
                        </a:spcAft>
                      </a:pPr>
                      <a:r>
                        <a:rPr lang="en-US" sz="1200" i="1">
                          <a:effectLst/>
                          <a:latin typeface="Calibri" panose="020F0502020204030204" pitchFamily="34" charset="0"/>
                          <a:ea typeface="Calibri" panose="020F0502020204030204" pitchFamily="34" charset="0"/>
                          <a:cs typeface="Times New Roman" panose="02020603050405020304" pitchFamily="18" charset="0"/>
                        </a:rPr>
                        <a:t>LogisticRegression</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0.866</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787787"/>
                  </a:ext>
                </a:extLst>
              </a:tr>
              <a:tr h="0">
                <a:tc>
                  <a:txBody>
                    <a:bodyPr/>
                    <a:lstStyle/>
                    <a:p>
                      <a:pPr algn="ctr">
                        <a:lnSpc>
                          <a:spcPct val="107000"/>
                        </a:lnSpc>
                        <a:spcAft>
                          <a:spcPts val="800"/>
                        </a:spcAft>
                      </a:pPr>
                      <a:r>
                        <a:rPr lang="en-US" sz="12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KNeighborsClassifier</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07000"/>
                        </a:lnSpc>
                        <a:spcAft>
                          <a:spcPts val="80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0.883</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4577427"/>
                  </a:ext>
                </a:extLst>
              </a:tr>
              <a:tr h="0">
                <a:tc>
                  <a:txBody>
                    <a:bodyPr/>
                    <a:lstStyle/>
                    <a:p>
                      <a:pPr algn="ctr">
                        <a:lnSpc>
                          <a:spcPct val="107000"/>
                        </a:lnSpc>
                        <a:spcAft>
                          <a:spcPts val="800"/>
                        </a:spcAft>
                      </a:pPr>
                      <a:r>
                        <a:rPr lang="en-US" sz="1200" i="1" dirty="0">
                          <a:effectLst/>
                          <a:latin typeface="Calibri" panose="020F0502020204030204" pitchFamily="34" charset="0"/>
                          <a:ea typeface="Calibri" panose="020F0502020204030204" pitchFamily="34" charset="0"/>
                          <a:cs typeface="Times New Roman" panose="02020603050405020304" pitchFamily="18" charset="0"/>
                        </a:rPr>
                        <a:t>SVC</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0.866</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2542253"/>
                  </a:ext>
                </a:extLst>
              </a:tr>
              <a:tr h="0">
                <a:tc>
                  <a:txBody>
                    <a:bodyPr/>
                    <a:lstStyle/>
                    <a:p>
                      <a:pPr algn="ctr">
                        <a:lnSpc>
                          <a:spcPct val="107000"/>
                        </a:lnSpc>
                        <a:spcAft>
                          <a:spcPts val="800"/>
                        </a:spcAft>
                      </a:pPr>
                      <a:r>
                        <a:rPr lang="en-US" sz="1200" i="1" dirty="0">
                          <a:effectLst/>
                          <a:latin typeface="Calibri" panose="020F0502020204030204" pitchFamily="34" charset="0"/>
                          <a:ea typeface="Calibri" panose="020F0502020204030204" pitchFamily="34" charset="0"/>
                          <a:cs typeface="Times New Roman" panose="02020603050405020304" pitchFamily="18" charset="0"/>
                        </a:rPr>
                        <a:t>DecisionTreeClassifier</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0.803</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29897"/>
                  </a:ext>
                </a:extLst>
              </a:tr>
              <a:tr h="0">
                <a:tc>
                  <a:txBody>
                    <a:bodyPr/>
                    <a:lstStyle/>
                    <a:p>
                      <a:pPr algn="ctr">
                        <a:lnSpc>
                          <a:spcPct val="107000"/>
                        </a:lnSpc>
                        <a:spcAft>
                          <a:spcPts val="800"/>
                        </a:spcAft>
                      </a:pPr>
                      <a:r>
                        <a:rPr lang="en-US" sz="1200" i="1" dirty="0">
                          <a:effectLst/>
                          <a:latin typeface="Calibri" panose="020F0502020204030204" pitchFamily="34" charset="0"/>
                          <a:ea typeface="Calibri" panose="020F0502020204030204" pitchFamily="34" charset="0"/>
                          <a:cs typeface="Times New Roman" panose="02020603050405020304" pitchFamily="18" charset="0"/>
                        </a:rPr>
                        <a:t>RandomForestClassifier</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0.881</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2375209"/>
                  </a:ext>
                </a:extLst>
              </a:tr>
            </a:tbl>
          </a:graphicData>
        </a:graphic>
      </p:graphicFrame>
      <p:sp>
        <p:nvSpPr>
          <p:cNvPr id="5" name="TextBox 4">
            <a:extLst>
              <a:ext uri="{FF2B5EF4-FFF2-40B4-BE49-F238E27FC236}">
                <a16:creationId xmlns:a16="http://schemas.microsoft.com/office/drawing/2014/main" id="{6EAF537D-FFC0-49D1-AEF7-0A8708692F92}"/>
              </a:ext>
            </a:extLst>
          </p:cNvPr>
          <p:cNvSpPr txBox="1"/>
          <p:nvPr/>
        </p:nvSpPr>
        <p:spPr>
          <a:xfrm>
            <a:off x="518445" y="799045"/>
            <a:ext cx="6096000" cy="671915"/>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I am using </a:t>
            </a: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ROC curves and AUC scores to choose the best of the 5 machine learning model</a:t>
            </a:r>
            <a:r>
              <a:rPr lang="en-US" sz="1800" dirty="0">
                <a:effectLst/>
                <a:latin typeface="Calibri" panose="020F0502020204030204" pitchFamily="34" charset="0"/>
                <a:ea typeface="Calibri" panose="020F0502020204030204" pitchFamily="34" charset="0"/>
                <a:cs typeface="Calibri" panose="020F0502020204030204" pitchFamily="34" charset="0"/>
              </a:rPr>
              <a:t>s:</a:t>
            </a:r>
            <a:endParaRPr lang="el-GR"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Chart, line chart&#10;&#10;Description automatically generated">
            <a:extLst>
              <a:ext uri="{FF2B5EF4-FFF2-40B4-BE49-F238E27FC236}">
                <a16:creationId xmlns:a16="http://schemas.microsoft.com/office/drawing/2014/main" id="{1C602BB0-BD44-46DD-809F-625A5316F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445" y="1546974"/>
            <a:ext cx="6118470" cy="3315583"/>
          </a:xfrm>
          <a:prstGeom prst="rect">
            <a:avLst/>
          </a:prstGeom>
        </p:spPr>
      </p:pic>
      <p:sp>
        <p:nvSpPr>
          <p:cNvPr id="8" name="TextBox 7">
            <a:extLst>
              <a:ext uri="{FF2B5EF4-FFF2-40B4-BE49-F238E27FC236}">
                <a16:creationId xmlns:a16="http://schemas.microsoft.com/office/drawing/2014/main" id="{B0117551-41D9-43CF-8C44-B4F5A22F8A68}"/>
              </a:ext>
            </a:extLst>
          </p:cNvPr>
          <p:cNvSpPr txBox="1"/>
          <p:nvPr/>
        </p:nvSpPr>
        <p:spPr>
          <a:xfrm>
            <a:off x="7906640" y="2181314"/>
            <a:ext cx="3420454" cy="2124877"/>
          </a:xfrm>
          <a:prstGeom prst="rect">
            <a:avLst/>
          </a:prstGeom>
          <a:noFill/>
        </p:spPr>
        <p:txBody>
          <a:bodyPr wrap="square">
            <a:spAutoFit/>
          </a:bodyPr>
          <a:lstStyle/>
          <a:p>
            <a:pPr algn="ctr">
              <a:lnSpc>
                <a:spcPct val="107000"/>
              </a:lnSpc>
              <a:spcAft>
                <a:spcPts val="900"/>
              </a:spcAft>
            </a:pPr>
            <a:r>
              <a:rPr lang="en-US" dirty="0">
                <a:effectLst/>
                <a:ea typeface="Times New Roman" panose="02020603050405020304" pitchFamily="18" charset="0"/>
              </a:rPr>
              <a:t>AUC can be classed as follows,</a:t>
            </a:r>
            <a:endParaRPr lang="el-GR" dirty="0">
              <a:effectLst/>
              <a:ea typeface="Calibri" panose="020F0502020204030204" pitchFamily="34" charset="0"/>
            </a:endParaRPr>
          </a:p>
          <a:p>
            <a:pPr marL="342900" marR="304800" lvl="0" indent="-342900" algn="ctr">
              <a:lnSpc>
                <a:spcPct val="107000"/>
              </a:lnSpc>
              <a:spcAft>
                <a:spcPts val="300"/>
              </a:spcAft>
              <a:buSzPts val="1000"/>
              <a:buFont typeface="Symbol" panose="05050102010706020507" pitchFamily="18" charset="2"/>
              <a:buChar char=""/>
              <a:tabLst>
                <a:tab pos="457200" algn="l"/>
              </a:tabLst>
            </a:pPr>
            <a:r>
              <a:rPr lang="el-GR" dirty="0">
                <a:effectLst/>
                <a:ea typeface="Times New Roman" panose="02020603050405020304" pitchFamily="18" charset="0"/>
                <a:cs typeface="Times New Roman" panose="02020603050405020304" pitchFamily="18" charset="0"/>
              </a:rPr>
              <a:t>0.90 - 1.00 = excellent</a:t>
            </a:r>
            <a:endParaRPr lang="el-GR" dirty="0">
              <a:effectLst/>
              <a:ea typeface="Calibri" panose="020F0502020204030204" pitchFamily="34" charset="0"/>
              <a:cs typeface="Times New Roman" panose="02020603050405020304" pitchFamily="18" charset="0"/>
            </a:endParaRPr>
          </a:p>
          <a:p>
            <a:pPr marL="342900" marR="304800" lvl="0" indent="-342900" algn="ctr">
              <a:lnSpc>
                <a:spcPct val="107000"/>
              </a:lnSpc>
              <a:spcAft>
                <a:spcPts val="300"/>
              </a:spcAft>
              <a:buSzPts val="1000"/>
              <a:buFont typeface="Symbol" panose="05050102010706020507" pitchFamily="18" charset="2"/>
              <a:buChar char=""/>
              <a:tabLst>
                <a:tab pos="457200" algn="l"/>
              </a:tabLst>
            </a:pPr>
            <a:r>
              <a:rPr lang="el-GR" dirty="0">
                <a:effectLst/>
                <a:ea typeface="Times New Roman" panose="02020603050405020304" pitchFamily="18" charset="0"/>
                <a:cs typeface="Times New Roman" panose="02020603050405020304" pitchFamily="18" charset="0"/>
              </a:rPr>
              <a:t>0.80 - 0.90 = good</a:t>
            </a:r>
            <a:endParaRPr lang="el-GR" dirty="0">
              <a:effectLst/>
              <a:ea typeface="Calibri" panose="020F0502020204030204" pitchFamily="34" charset="0"/>
              <a:cs typeface="Times New Roman" panose="02020603050405020304" pitchFamily="18" charset="0"/>
            </a:endParaRPr>
          </a:p>
          <a:p>
            <a:pPr marL="342900" marR="304800" lvl="0" indent="-342900" algn="ctr">
              <a:lnSpc>
                <a:spcPct val="107000"/>
              </a:lnSpc>
              <a:spcAft>
                <a:spcPts val="300"/>
              </a:spcAft>
              <a:buSzPts val="1000"/>
              <a:buFont typeface="Symbol" panose="05050102010706020507" pitchFamily="18" charset="2"/>
              <a:buChar char=""/>
              <a:tabLst>
                <a:tab pos="457200" algn="l"/>
              </a:tabLst>
            </a:pPr>
            <a:r>
              <a:rPr lang="el-GR" dirty="0">
                <a:effectLst/>
                <a:ea typeface="Times New Roman" panose="02020603050405020304" pitchFamily="18" charset="0"/>
                <a:cs typeface="Times New Roman" panose="02020603050405020304" pitchFamily="18" charset="0"/>
              </a:rPr>
              <a:t>0.70 - 0.80 = fair</a:t>
            </a:r>
            <a:endParaRPr lang="el-GR" dirty="0">
              <a:effectLst/>
              <a:ea typeface="Calibri" panose="020F0502020204030204" pitchFamily="34" charset="0"/>
              <a:cs typeface="Times New Roman" panose="02020603050405020304" pitchFamily="18" charset="0"/>
            </a:endParaRPr>
          </a:p>
          <a:p>
            <a:pPr marL="342900" marR="304800" lvl="0" indent="-342900" algn="ctr">
              <a:lnSpc>
                <a:spcPct val="107000"/>
              </a:lnSpc>
              <a:spcAft>
                <a:spcPts val="300"/>
              </a:spcAft>
              <a:buSzPts val="1000"/>
              <a:buFont typeface="Symbol" panose="05050102010706020507" pitchFamily="18" charset="2"/>
              <a:buChar char=""/>
              <a:tabLst>
                <a:tab pos="457200" algn="l"/>
              </a:tabLst>
            </a:pPr>
            <a:r>
              <a:rPr lang="el-GR" dirty="0">
                <a:effectLst/>
                <a:ea typeface="Times New Roman" panose="02020603050405020304" pitchFamily="18" charset="0"/>
                <a:cs typeface="Times New Roman" panose="02020603050405020304" pitchFamily="18" charset="0"/>
              </a:rPr>
              <a:t>0.60 - 0.70 = poor</a:t>
            </a:r>
            <a:endParaRPr lang="el-GR" dirty="0">
              <a:effectLst/>
              <a:ea typeface="Calibri" panose="020F0502020204030204" pitchFamily="34" charset="0"/>
              <a:cs typeface="Times New Roman" panose="02020603050405020304" pitchFamily="18" charset="0"/>
            </a:endParaRPr>
          </a:p>
          <a:p>
            <a:pPr marL="342900" marR="304800" lvl="0" indent="-342900" algn="ctr">
              <a:lnSpc>
                <a:spcPct val="107000"/>
              </a:lnSpc>
              <a:spcAft>
                <a:spcPts val="300"/>
              </a:spcAft>
              <a:buSzPts val="1000"/>
              <a:buFont typeface="Symbol" panose="05050102010706020507" pitchFamily="18" charset="2"/>
              <a:buChar char=""/>
              <a:tabLst>
                <a:tab pos="457200" algn="l"/>
              </a:tabLst>
            </a:pPr>
            <a:r>
              <a:rPr lang="el-GR" dirty="0">
                <a:effectLst/>
                <a:ea typeface="Times New Roman" panose="02020603050405020304" pitchFamily="18" charset="0"/>
                <a:cs typeface="Times New Roman" panose="02020603050405020304" pitchFamily="18" charset="0"/>
              </a:rPr>
              <a:t>0.50 - 0.60 = fail</a:t>
            </a:r>
            <a:endParaRPr lang="el-GR" dirty="0">
              <a:effectLst/>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C95DCC9B-241A-4095-AEA7-BC66CF67D681}"/>
              </a:ext>
            </a:extLst>
          </p:cNvPr>
          <p:cNvSpPr txBox="1"/>
          <p:nvPr/>
        </p:nvSpPr>
        <p:spPr>
          <a:xfrm>
            <a:off x="496368" y="5612041"/>
            <a:ext cx="11199263" cy="407035"/>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KNeighborsClasifier has the best AUC score and the best test accuracy (same with the</a:t>
            </a:r>
            <a:r>
              <a:rPr lang="en-US" sz="2000" i="1"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Calibri" panose="020F0502020204030204" pitchFamily="34" charset="0"/>
                <a:ea typeface="Calibri" panose="020F0502020204030204" pitchFamily="34" charset="0"/>
                <a:cs typeface="Times New Roman" panose="02020603050405020304" pitchFamily="18" charset="0"/>
              </a:rPr>
              <a:t>RandomForestClassifier</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33001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19086-54C6-40E5-BE34-C468BFA388CE}"/>
              </a:ext>
            </a:extLst>
          </p:cNvPr>
          <p:cNvSpPr>
            <a:spLocks noGrp="1"/>
          </p:cNvSpPr>
          <p:nvPr>
            <p:ph type="title"/>
          </p:nvPr>
        </p:nvSpPr>
        <p:spPr>
          <a:xfrm>
            <a:off x="1371599" y="294538"/>
            <a:ext cx="9895951" cy="1033669"/>
          </a:xfrm>
        </p:spPr>
        <p:txBody>
          <a:bodyPr>
            <a:normAutofit/>
          </a:bodyPr>
          <a:lstStyle/>
          <a:p>
            <a:pPr>
              <a:spcAft>
                <a:spcPts val="800"/>
              </a:spcAft>
            </a:pPr>
            <a:r>
              <a:rPr lang="en-US" sz="3400" b="1">
                <a:solidFill>
                  <a:srgbClr val="FFFFFF"/>
                </a:solidFill>
                <a:effectLst/>
                <a:latin typeface="Calibri" panose="020F0502020204030204" pitchFamily="34" charset="0"/>
                <a:ea typeface="Calibri" panose="020F0502020204030204" pitchFamily="34" charset="0"/>
                <a:cs typeface="Calibri" panose="020F0502020204030204" pitchFamily="34" charset="0"/>
              </a:rPr>
              <a:t>About the Dataset</a:t>
            </a:r>
            <a:br>
              <a:rPr lang="en-US" sz="34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US" sz="3400">
              <a:solidFill>
                <a:srgbClr val="FFFFFF"/>
              </a:solidFill>
            </a:endParaRPr>
          </a:p>
        </p:txBody>
      </p:sp>
      <p:sp>
        <p:nvSpPr>
          <p:cNvPr id="3" name="Content Placeholder 2">
            <a:extLst>
              <a:ext uri="{FF2B5EF4-FFF2-40B4-BE49-F238E27FC236}">
                <a16:creationId xmlns:a16="http://schemas.microsoft.com/office/drawing/2014/main" id="{D43A38B5-1CAC-4C76-8FA9-CACE8ADD1EA1}"/>
              </a:ext>
            </a:extLst>
          </p:cNvPr>
          <p:cNvSpPr>
            <a:spLocks noGrp="1"/>
          </p:cNvSpPr>
          <p:nvPr>
            <p:ph idx="1"/>
          </p:nvPr>
        </p:nvSpPr>
        <p:spPr>
          <a:xfrm>
            <a:off x="1371599" y="2318197"/>
            <a:ext cx="9724031" cy="3683358"/>
          </a:xfrm>
        </p:spPr>
        <p:txBody>
          <a:bodyPr anchor="ctr">
            <a:normAutofit/>
          </a:bodyPr>
          <a:lstStyle/>
          <a:p>
            <a:pPr marL="0" indent="0">
              <a:spcAft>
                <a:spcPts val="800"/>
              </a:spcAft>
              <a:buNone/>
            </a:pPr>
            <a:r>
              <a:rPr lang="en-US" sz="1700" dirty="0">
                <a:effectLst/>
                <a:latin typeface="Calibri" panose="020F0502020204030204" pitchFamily="34" charset="0"/>
                <a:ea typeface="Calibri" panose="020F0502020204030204" pitchFamily="34" charset="0"/>
                <a:cs typeface="Calibri" panose="020F0502020204030204" pitchFamily="34" charset="0"/>
              </a:rPr>
              <a:t>I found this dataset (heart.csv) on Kaggle. It has 303 patients and contains 14 variables (features), 9 categorical and 5 continuous.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800"/>
              </a:spcAft>
              <a:buNone/>
            </a:pPr>
            <a:r>
              <a:rPr lang="en-US" sz="1700" dirty="0">
                <a:effectLst/>
                <a:latin typeface="Calibri" panose="020F0502020204030204" pitchFamily="34" charset="0"/>
                <a:ea typeface="Calibri" panose="020F0502020204030204" pitchFamily="34" charset="0"/>
                <a:cs typeface="Calibri" panose="020F0502020204030204" pitchFamily="34" charset="0"/>
              </a:rPr>
              <a:t>The structure of the dataset is given below:</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300"/>
              </a:spcAft>
              <a:buFont typeface="+mj-lt"/>
              <a:buAutoNum type="arabicPeriod"/>
              <a:tabLst>
                <a:tab pos="457200" algn="l"/>
              </a:tabLst>
            </a:pPr>
            <a:r>
              <a:rPr lang="el-GR" sz="1700" dirty="0">
                <a:effectLst/>
                <a:latin typeface="Calibri" panose="020F0502020204030204" pitchFamily="34" charset="0"/>
                <a:ea typeface="Times New Roman" panose="02020603050405020304" pitchFamily="18" charset="0"/>
                <a:cs typeface="Calibri" panose="020F0502020204030204" pitchFamily="34" charset="0"/>
              </a:rPr>
              <a:t>age - age in years</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300"/>
              </a:spcAft>
              <a:buFont typeface="+mj-lt"/>
              <a:buAutoNum type="arabicPeriod"/>
              <a:tabLst>
                <a:tab pos="457200" algn="l"/>
              </a:tabLst>
            </a:pPr>
            <a:r>
              <a:rPr lang="el-GR" sz="1700" dirty="0">
                <a:effectLst/>
                <a:latin typeface="Calibri" panose="020F0502020204030204" pitchFamily="34" charset="0"/>
                <a:ea typeface="Times New Roman" panose="02020603050405020304" pitchFamily="18" charset="0"/>
                <a:cs typeface="Calibri" panose="020F0502020204030204" pitchFamily="34" charset="0"/>
              </a:rPr>
              <a:t>sex - (male</a:t>
            </a:r>
            <a:r>
              <a:rPr lang="en-US" sz="1700" dirty="0">
                <a:effectLst/>
                <a:latin typeface="Calibri" panose="020F0502020204030204" pitchFamily="34" charset="0"/>
                <a:ea typeface="Times New Roman" panose="02020603050405020304" pitchFamily="18" charset="0"/>
                <a:cs typeface="Calibri" panose="020F0502020204030204" pitchFamily="34" charset="0"/>
              </a:rPr>
              <a:t>=1, </a:t>
            </a:r>
            <a:r>
              <a:rPr lang="el-GR" sz="1700" dirty="0">
                <a:effectLst/>
                <a:latin typeface="Calibri" panose="020F0502020204030204" pitchFamily="34" charset="0"/>
                <a:ea typeface="Times New Roman" panose="02020603050405020304" pitchFamily="18" charset="0"/>
                <a:cs typeface="Calibri" panose="020F0502020204030204" pitchFamily="34" charset="0"/>
              </a:rPr>
              <a:t> female</a:t>
            </a:r>
            <a:r>
              <a:rPr lang="en-US" sz="1700" dirty="0">
                <a:effectLst/>
                <a:latin typeface="Calibri" panose="020F0502020204030204" pitchFamily="34" charset="0"/>
                <a:ea typeface="Times New Roman" panose="02020603050405020304" pitchFamily="18" charset="0"/>
                <a:cs typeface="Calibri" panose="020F0502020204030204" pitchFamily="34" charset="0"/>
              </a:rPr>
              <a:t>=0</a:t>
            </a:r>
            <a:r>
              <a:rPr lang="el-GR" sz="1700" dirty="0">
                <a:effectLst/>
                <a:latin typeface="Calibri" panose="020F0502020204030204" pitchFamily="34" charset="0"/>
                <a:ea typeface="Times New Roman" panose="02020603050405020304" pitchFamily="18" charset="0"/>
                <a:cs typeface="Calibri" panose="020F0502020204030204" pitchFamily="34" charset="0"/>
              </a:rPr>
              <a:t>)</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300"/>
              </a:spcAft>
              <a:buFont typeface="+mj-lt"/>
              <a:buAutoNum type="arabicPeriod"/>
              <a:tabLst>
                <a:tab pos="457200" algn="l"/>
              </a:tabLst>
            </a:pPr>
            <a:r>
              <a:rPr lang="el-GR" sz="1700" dirty="0">
                <a:effectLst/>
                <a:latin typeface="Calibri" panose="020F0502020204030204" pitchFamily="34" charset="0"/>
                <a:ea typeface="Times New Roman" panose="02020603050405020304" pitchFamily="18" charset="0"/>
                <a:cs typeface="Calibri" panose="020F0502020204030204" pitchFamily="34" charset="0"/>
              </a:rPr>
              <a:t>cp - chest pain type</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300"/>
              </a:spcAft>
              <a:buSzPts val="1000"/>
              <a:buFont typeface="Symbol" panose="05050102010706020507" pitchFamily="18" charset="2"/>
              <a:buChar char=""/>
              <a:tabLst>
                <a:tab pos="914400" algn="l"/>
              </a:tabLst>
            </a:pPr>
            <a:r>
              <a:rPr lang="en-US" sz="1700" dirty="0">
                <a:effectLst/>
                <a:latin typeface="Calibri" panose="020F0502020204030204" pitchFamily="34" charset="0"/>
                <a:ea typeface="Times New Roman" panose="02020603050405020304" pitchFamily="18" charset="0"/>
                <a:cs typeface="Calibri" panose="020F0502020204030204" pitchFamily="34" charset="0"/>
              </a:rPr>
              <a:t>0: Typical angina: chest pain related decrease blood supply to the heart</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300"/>
              </a:spcAft>
              <a:buSzPts val="1000"/>
              <a:buFont typeface="Symbol" panose="05050102010706020507" pitchFamily="18" charset="2"/>
              <a:buChar char=""/>
              <a:tabLst>
                <a:tab pos="914400" algn="l"/>
              </a:tabLst>
            </a:pPr>
            <a:r>
              <a:rPr lang="en-US" sz="1700" dirty="0">
                <a:effectLst/>
                <a:latin typeface="Calibri" panose="020F0502020204030204" pitchFamily="34" charset="0"/>
                <a:ea typeface="Times New Roman" panose="02020603050405020304" pitchFamily="18" charset="0"/>
                <a:cs typeface="Calibri" panose="020F0502020204030204" pitchFamily="34" charset="0"/>
              </a:rPr>
              <a:t>1: Atypical angina: chest pain not related to heart</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300"/>
              </a:spcAft>
              <a:buSzPts val="1000"/>
              <a:buFont typeface="Symbol" panose="05050102010706020507" pitchFamily="18" charset="2"/>
              <a:buChar char=""/>
              <a:tabLst>
                <a:tab pos="914400" algn="l"/>
              </a:tabLst>
            </a:pPr>
            <a:r>
              <a:rPr lang="en-US" sz="1700" dirty="0">
                <a:effectLst/>
                <a:latin typeface="Calibri" panose="020F0502020204030204" pitchFamily="34" charset="0"/>
                <a:ea typeface="Times New Roman" panose="02020603050405020304" pitchFamily="18" charset="0"/>
                <a:cs typeface="Calibri" panose="020F0502020204030204" pitchFamily="34" charset="0"/>
              </a:rPr>
              <a:t>2: Non-anginal pain: typically esophageal spasms (non-heart related)</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300"/>
              </a:spcAft>
              <a:buSzPts val="1000"/>
              <a:buFont typeface="Symbol" panose="05050102010706020507" pitchFamily="18" charset="2"/>
              <a:buChar char=""/>
              <a:tabLst>
                <a:tab pos="914400" algn="l"/>
              </a:tabLst>
            </a:pPr>
            <a:r>
              <a:rPr lang="en-US" sz="1700" dirty="0">
                <a:effectLst/>
                <a:latin typeface="Calibri" panose="020F0502020204030204" pitchFamily="34" charset="0"/>
                <a:ea typeface="Times New Roman" panose="02020603050405020304" pitchFamily="18" charset="0"/>
                <a:cs typeface="Calibri" panose="020F0502020204030204" pitchFamily="34" charset="0"/>
              </a:rPr>
              <a:t>3: Asymptomatic: chest pain not showing signs of disease</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700" dirty="0"/>
          </a:p>
        </p:txBody>
      </p:sp>
      <p:sp>
        <p:nvSpPr>
          <p:cNvPr id="19" name="Title 1">
            <a:extLst>
              <a:ext uri="{FF2B5EF4-FFF2-40B4-BE49-F238E27FC236}">
                <a16:creationId xmlns:a16="http://schemas.microsoft.com/office/drawing/2014/main" id="{EB9B73B8-B42D-4580-9116-57FE0C886AB2}"/>
              </a:ext>
            </a:extLst>
          </p:cNvPr>
          <p:cNvSpPr txBox="1">
            <a:spLocks/>
          </p:cNvSpPr>
          <p:nvPr/>
        </p:nvSpPr>
        <p:spPr>
          <a:xfrm>
            <a:off x="1280491" y="335572"/>
            <a:ext cx="9631018" cy="10417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About the Dataset</a:t>
            </a:r>
            <a:endParaRPr lang="en-US" sz="2400" dirty="0"/>
          </a:p>
        </p:txBody>
      </p:sp>
    </p:spTree>
    <p:extLst>
      <p:ext uri="{BB962C8B-B14F-4D97-AF65-F5344CB8AC3E}">
        <p14:creationId xmlns:p14="http://schemas.microsoft.com/office/powerpoint/2010/main" val="2416304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48393-80BC-41AF-98FA-14786A7FA16F}"/>
              </a:ext>
            </a:extLst>
          </p:cNvPr>
          <p:cNvSpPr>
            <a:spLocks noGrp="1"/>
          </p:cNvSpPr>
          <p:nvPr>
            <p:ph type="title"/>
          </p:nvPr>
        </p:nvSpPr>
        <p:spPr>
          <a:xfrm>
            <a:off x="1371599" y="294538"/>
            <a:ext cx="9895951" cy="1033669"/>
          </a:xfrm>
        </p:spPr>
        <p:txBody>
          <a:bodyPr>
            <a:normAutofit/>
          </a:bodyPr>
          <a:lstStyle/>
          <a:p>
            <a:r>
              <a:rPr lang="en-US" sz="3400" b="1">
                <a:solidFill>
                  <a:srgbClr val="FFFFFF"/>
                </a:solidFill>
                <a:effectLst/>
                <a:latin typeface="Calibri" panose="020F0502020204030204" pitchFamily="34" charset="0"/>
                <a:ea typeface="Calibri" panose="020F0502020204030204" pitchFamily="34" charset="0"/>
                <a:cs typeface="Calibri" panose="020F0502020204030204" pitchFamily="34" charset="0"/>
              </a:rPr>
              <a:t>About the Dataset</a:t>
            </a:r>
            <a:br>
              <a:rPr lang="en-US" sz="34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US" sz="3400">
              <a:solidFill>
                <a:srgbClr val="FFFFFF"/>
              </a:solidFill>
            </a:endParaRPr>
          </a:p>
        </p:txBody>
      </p:sp>
      <p:sp>
        <p:nvSpPr>
          <p:cNvPr id="29" name="Content Placeholder 2">
            <a:extLst>
              <a:ext uri="{FF2B5EF4-FFF2-40B4-BE49-F238E27FC236}">
                <a16:creationId xmlns:a16="http://schemas.microsoft.com/office/drawing/2014/main" id="{69054389-4BA8-4322-8FB1-BA45EA67F9D3}"/>
              </a:ext>
            </a:extLst>
          </p:cNvPr>
          <p:cNvSpPr>
            <a:spLocks noGrp="1"/>
          </p:cNvSpPr>
          <p:nvPr>
            <p:ph idx="1"/>
          </p:nvPr>
        </p:nvSpPr>
        <p:spPr>
          <a:xfrm>
            <a:off x="1371599" y="2318197"/>
            <a:ext cx="9724031" cy="3683358"/>
          </a:xfrm>
        </p:spPr>
        <p:txBody>
          <a:bodyPr anchor="ctr">
            <a:normAutofit/>
          </a:bodyPr>
          <a:lstStyle/>
          <a:p>
            <a:pPr marL="0" lvl="0" indent="0">
              <a:spcAft>
                <a:spcPts val="300"/>
              </a:spcAft>
              <a:buNone/>
              <a:tabLst>
                <a:tab pos="457200" algn="l"/>
              </a:tabLst>
            </a:pPr>
            <a:r>
              <a:rPr lang="en-US" sz="1300">
                <a:effectLst/>
                <a:latin typeface="Calibri" panose="020F0502020204030204" pitchFamily="34" charset="0"/>
                <a:ea typeface="Times New Roman" panose="02020603050405020304" pitchFamily="18" charset="0"/>
                <a:cs typeface="Calibri" panose="020F0502020204030204" pitchFamily="34" charset="0"/>
              </a:rPr>
              <a:t>4.  trestbps - Resting blood pressure (in mm Hg on admission to the hospital)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lvl="0" indent="0">
              <a:spcAft>
                <a:spcPts val="300"/>
              </a:spcAft>
              <a:buNone/>
              <a:tabLst>
                <a:tab pos="457200" algn="l"/>
              </a:tabLst>
            </a:pPr>
            <a:r>
              <a:rPr lang="en-US" sz="1300">
                <a:effectLst/>
                <a:latin typeface="Calibri" panose="020F0502020204030204" pitchFamily="34" charset="0"/>
                <a:ea typeface="Times New Roman" panose="02020603050405020304" pitchFamily="18" charset="0"/>
                <a:cs typeface="Calibri" panose="020F0502020204030204" pitchFamily="34" charset="0"/>
              </a:rPr>
              <a:t>5.  chol - serum cholesterol in mg/dl</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lvl="0" indent="0">
              <a:spcAft>
                <a:spcPts val="300"/>
              </a:spcAft>
              <a:buNone/>
              <a:tabLst>
                <a:tab pos="457200" algn="l"/>
              </a:tabLst>
            </a:pPr>
            <a:r>
              <a:rPr lang="en-US" sz="1300">
                <a:effectLst/>
                <a:latin typeface="Calibri" panose="020F0502020204030204" pitchFamily="34" charset="0"/>
                <a:ea typeface="Times New Roman" panose="02020603050405020304" pitchFamily="18" charset="0"/>
                <a:cs typeface="Calibri" panose="020F0502020204030204" pitchFamily="34" charset="0"/>
              </a:rPr>
              <a:t>6.  fbs - (fasting blood sugar mg/ml)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300"/>
              </a:spcAft>
              <a:buSzPts val="1000"/>
              <a:buFont typeface="Symbol" panose="05050102010706020507" pitchFamily="18" charset="2"/>
              <a:buChar char=""/>
              <a:tabLst>
                <a:tab pos="914400" algn="l"/>
              </a:tabLst>
            </a:pPr>
            <a:r>
              <a:rPr lang="en-US" sz="1300">
                <a:effectLst/>
                <a:latin typeface="Calibri" panose="020F0502020204030204" pitchFamily="34" charset="0"/>
                <a:ea typeface="Times New Roman" panose="02020603050405020304" pitchFamily="18" charset="0"/>
                <a:cs typeface="Calibri" panose="020F0502020204030204" pitchFamily="34" charset="0"/>
              </a:rPr>
              <a:t>0: Less than 120 mg/ml</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300"/>
              </a:spcAft>
              <a:buSzPts val="1000"/>
              <a:buFont typeface="Symbol" panose="05050102010706020507" pitchFamily="18" charset="2"/>
              <a:buChar char=""/>
              <a:tabLst>
                <a:tab pos="914400" algn="l"/>
              </a:tabLst>
            </a:pPr>
            <a:r>
              <a:rPr lang="en-US" sz="1300">
                <a:effectLst/>
                <a:latin typeface="Calibri" panose="020F0502020204030204" pitchFamily="34" charset="0"/>
                <a:ea typeface="Times New Roman" panose="02020603050405020304" pitchFamily="18" charset="0"/>
                <a:cs typeface="Calibri" panose="020F0502020204030204" pitchFamily="34" charset="0"/>
              </a:rPr>
              <a:t>1: Greater than 120 mg/ml</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lvl="0" indent="0">
              <a:spcAft>
                <a:spcPts val="300"/>
              </a:spcAft>
              <a:buNone/>
              <a:tabLst>
                <a:tab pos="457200" algn="l"/>
              </a:tabLst>
            </a:pPr>
            <a:r>
              <a:rPr lang="en-GB" sz="1300">
                <a:effectLst/>
                <a:latin typeface="Calibri" panose="020F0502020204030204" pitchFamily="34" charset="0"/>
                <a:ea typeface="Times New Roman" panose="02020603050405020304" pitchFamily="18" charset="0"/>
                <a:cs typeface="Calibri" panose="020F0502020204030204" pitchFamily="34" charset="0"/>
              </a:rPr>
              <a:t>7.  </a:t>
            </a:r>
            <a:r>
              <a:rPr lang="el-GR" sz="1300">
                <a:effectLst/>
                <a:latin typeface="Calibri" panose="020F0502020204030204" pitchFamily="34" charset="0"/>
                <a:ea typeface="Times New Roman" panose="02020603050405020304" pitchFamily="18" charset="0"/>
                <a:cs typeface="Calibri" panose="020F0502020204030204" pitchFamily="34" charset="0"/>
              </a:rPr>
              <a:t>restecg - </a:t>
            </a:r>
            <a:r>
              <a:rPr lang="en-US" sz="1300">
                <a:effectLst/>
                <a:latin typeface="Calibri" panose="020F0502020204030204" pitchFamily="34" charset="0"/>
                <a:ea typeface="Times New Roman" panose="02020603050405020304" pitchFamily="18" charset="0"/>
                <a:cs typeface="Calibri" panose="020F0502020204030204" pitchFamily="34" charset="0"/>
              </a:rPr>
              <a:t>R</a:t>
            </a:r>
            <a:r>
              <a:rPr lang="el-GR" sz="1300">
                <a:effectLst/>
                <a:latin typeface="Calibri" panose="020F0502020204030204" pitchFamily="34" charset="0"/>
                <a:ea typeface="Times New Roman" panose="02020603050405020304" pitchFamily="18" charset="0"/>
                <a:cs typeface="Calibri" panose="020F0502020204030204" pitchFamily="34" charset="0"/>
              </a:rPr>
              <a:t>esting electrocardiographic results</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300"/>
              </a:spcAft>
              <a:buSzPts val="1000"/>
              <a:buFont typeface="Symbol" panose="05050102010706020507" pitchFamily="18" charset="2"/>
              <a:buChar char=""/>
              <a:tabLst>
                <a:tab pos="914400" algn="l"/>
              </a:tabLst>
            </a:pPr>
            <a:r>
              <a:rPr lang="el-GR" sz="1300">
                <a:effectLst/>
                <a:latin typeface="Calibri" panose="020F0502020204030204" pitchFamily="34" charset="0"/>
                <a:ea typeface="Times New Roman" panose="02020603050405020304" pitchFamily="18" charset="0"/>
                <a:cs typeface="Calibri" panose="020F0502020204030204" pitchFamily="34" charset="0"/>
              </a:rPr>
              <a:t>0: Nothing to note</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300"/>
              </a:spcAft>
              <a:buSzPts val="1000"/>
              <a:buFont typeface="Symbol" panose="05050102010706020507" pitchFamily="18" charset="2"/>
              <a:buChar char=""/>
              <a:tabLst>
                <a:tab pos="914400" algn="l"/>
              </a:tabLst>
            </a:pPr>
            <a:r>
              <a:rPr lang="el-GR" sz="1300">
                <a:effectLst/>
                <a:latin typeface="Calibri" panose="020F0502020204030204" pitchFamily="34" charset="0"/>
                <a:ea typeface="Times New Roman" panose="02020603050405020304" pitchFamily="18" charset="0"/>
                <a:cs typeface="Calibri" panose="020F0502020204030204" pitchFamily="34" charset="0"/>
              </a:rPr>
              <a:t>1: ST-T Wave abnormality</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spcAft>
                <a:spcPts val="300"/>
              </a:spcAft>
              <a:buSzPts val="1000"/>
              <a:buFont typeface="Wingdings" panose="05000000000000000000" pitchFamily="2" charset="2"/>
              <a:buChar char=""/>
              <a:tabLst>
                <a:tab pos="1371600" algn="l"/>
              </a:tabLst>
            </a:pPr>
            <a:r>
              <a:rPr lang="en-US" sz="1300">
                <a:effectLst/>
                <a:latin typeface="Calibri" panose="020F0502020204030204" pitchFamily="34" charset="0"/>
                <a:ea typeface="Times New Roman" panose="02020603050405020304" pitchFamily="18" charset="0"/>
                <a:cs typeface="Calibri" panose="020F0502020204030204" pitchFamily="34" charset="0"/>
              </a:rPr>
              <a:t>can range from mild symptoms to severe problems</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spcAft>
                <a:spcPts val="300"/>
              </a:spcAft>
              <a:buSzPts val="1000"/>
              <a:buFont typeface="Wingdings" panose="05000000000000000000" pitchFamily="2" charset="2"/>
              <a:buChar char=""/>
              <a:tabLst>
                <a:tab pos="1371600" algn="l"/>
              </a:tabLst>
            </a:pPr>
            <a:r>
              <a:rPr lang="el-GR" sz="1300">
                <a:effectLst/>
                <a:latin typeface="Calibri" panose="020F0502020204030204" pitchFamily="34" charset="0"/>
                <a:ea typeface="Times New Roman" panose="02020603050405020304" pitchFamily="18" charset="0"/>
                <a:cs typeface="Calibri" panose="020F0502020204030204" pitchFamily="34" charset="0"/>
              </a:rPr>
              <a:t>signals non-normal heart beat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300"/>
              </a:spcAft>
              <a:buSzPts val="1000"/>
              <a:buFont typeface="Symbol" panose="05050102010706020507" pitchFamily="18" charset="2"/>
              <a:buChar char=""/>
              <a:tabLst>
                <a:tab pos="914400" algn="l"/>
              </a:tabLst>
            </a:pPr>
            <a:r>
              <a:rPr lang="en-US" sz="1300">
                <a:effectLst/>
                <a:latin typeface="Calibri" panose="020F0502020204030204" pitchFamily="34" charset="0"/>
                <a:ea typeface="Times New Roman" panose="02020603050405020304" pitchFamily="18" charset="0"/>
                <a:cs typeface="Calibri" panose="020F0502020204030204" pitchFamily="34" charset="0"/>
              </a:rPr>
              <a:t>2: Possible or definite left ventricular hypertrophy</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spcAft>
                <a:spcPts val="300"/>
              </a:spcAft>
              <a:buSzPts val="1000"/>
              <a:buFont typeface="Wingdings" panose="05000000000000000000" pitchFamily="2" charset="2"/>
              <a:buChar char=""/>
              <a:tabLst>
                <a:tab pos="1371600" algn="l"/>
              </a:tabLst>
            </a:pPr>
            <a:r>
              <a:rPr lang="el-GR" sz="1300">
                <a:effectLst/>
                <a:latin typeface="Calibri" panose="020F0502020204030204" pitchFamily="34" charset="0"/>
                <a:ea typeface="Times New Roman" panose="02020603050405020304" pitchFamily="18" charset="0"/>
                <a:cs typeface="Calibri" panose="020F0502020204030204" pitchFamily="34" charset="0"/>
              </a:rPr>
              <a:t>Enlarged heart's main pumping chamber</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endParaRPr lang="en-US" sz="1300"/>
          </a:p>
        </p:txBody>
      </p:sp>
      <p:sp>
        <p:nvSpPr>
          <p:cNvPr id="26" name="Title 1">
            <a:extLst>
              <a:ext uri="{FF2B5EF4-FFF2-40B4-BE49-F238E27FC236}">
                <a16:creationId xmlns:a16="http://schemas.microsoft.com/office/drawing/2014/main" id="{AB43DEEB-25C2-4455-89D4-3A74320B9A15}"/>
              </a:ext>
            </a:extLst>
          </p:cNvPr>
          <p:cNvSpPr txBox="1">
            <a:spLocks/>
          </p:cNvSpPr>
          <p:nvPr/>
        </p:nvSpPr>
        <p:spPr>
          <a:xfrm>
            <a:off x="1504065" y="583361"/>
            <a:ext cx="9631018" cy="10417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About the Dataset</a:t>
            </a:r>
            <a:endParaRPr lang="en-US" sz="2400" dirty="0"/>
          </a:p>
        </p:txBody>
      </p:sp>
    </p:spTree>
    <p:extLst>
      <p:ext uri="{BB962C8B-B14F-4D97-AF65-F5344CB8AC3E}">
        <p14:creationId xmlns:p14="http://schemas.microsoft.com/office/powerpoint/2010/main" val="69772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30722-B003-414A-B342-672350E53C4B}"/>
              </a:ext>
            </a:extLst>
          </p:cNvPr>
          <p:cNvSpPr>
            <a:spLocks noGrp="1"/>
          </p:cNvSpPr>
          <p:nvPr>
            <p:ph type="title"/>
          </p:nvPr>
        </p:nvSpPr>
        <p:spPr>
          <a:xfrm>
            <a:off x="1280491" y="160164"/>
            <a:ext cx="9631018" cy="1041746"/>
          </a:xfrm>
        </p:spPr>
        <p:txBody>
          <a:bodyPr>
            <a:normAutofit/>
          </a:bodyPr>
          <a:lstStyle/>
          <a:p>
            <a:pPr algn="ctr"/>
            <a:r>
              <a:rPr kumimoji="0" lang="en-US" sz="24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About the Dataset</a:t>
            </a:r>
            <a:endParaRPr lang="en-US" sz="2400" dirty="0"/>
          </a:p>
        </p:txBody>
      </p:sp>
      <p:sp>
        <p:nvSpPr>
          <p:cNvPr id="3" name="Content Placeholder 2">
            <a:extLst>
              <a:ext uri="{FF2B5EF4-FFF2-40B4-BE49-F238E27FC236}">
                <a16:creationId xmlns:a16="http://schemas.microsoft.com/office/drawing/2014/main" id="{E657F519-454F-4B26-8A84-B7162D3FB9D4}"/>
              </a:ext>
            </a:extLst>
          </p:cNvPr>
          <p:cNvSpPr>
            <a:spLocks noGrp="1"/>
          </p:cNvSpPr>
          <p:nvPr>
            <p:ph idx="1"/>
          </p:nvPr>
        </p:nvSpPr>
        <p:spPr>
          <a:xfrm>
            <a:off x="424070" y="1364974"/>
            <a:ext cx="10694504" cy="4811989"/>
          </a:xfrm>
        </p:spPr>
        <p:txBody>
          <a:bodyPr/>
          <a:lstStyle/>
          <a:p>
            <a:pPr marL="0" lvl="0" indent="0">
              <a:lnSpc>
                <a:spcPct val="107000"/>
              </a:lnSpc>
              <a:spcAft>
                <a:spcPts val="300"/>
              </a:spcAft>
              <a:buNone/>
              <a:tabLst>
                <a:tab pos="4572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8.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thalach</a:t>
            </a:r>
            <a:r>
              <a:rPr lang="en-US" sz="1800" dirty="0">
                <a:effectLst/>
                <a:latin typeface="Calibri" panose="020F0502020204030204" pitchFamily="34" charset="0"/>
                <a:ea typeface="Times New Roman" panose="02020603050405020304" pitchFamily="18" charset="0"/>
                <a:cs typeface="Calibri" panose="020F0502020204030204" pitchFamily="34" charset="0"/>
              </a:rPr>
              <a:t> - Maximum heart rate achieved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300"/>
              </a:spcAft>
              <a:buNone/>
              <a:tabLst>
                <a:tab pos="4572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9.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exang</a:t>
            </a:r>
            <a:r>
              <a:rPr lang="en-US" sz="1800" dirty="0">
                <a:effectLst/>
                <a:latin typeface="Calibri" panose="020F0502020204030204" pitchFamily="34" charset="0"/>
                <a:ea typeface="Times New Roman" panose="02020603050405020304" pitchFamily="18" charset="0"/>
                <a:cs typeface="Calibri" panose="020F0502020204030204" pitchFamily="34" charset="0"/>
              </a:rPr>
              <a:t> - exercise induced angina (yes=1, no=0)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300"/>
              </a:spcAft>
              <a:buNone/>
              <a:tabLst>
                <a:tab pos="4572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10.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oldpeak</a:t>
            </a:r>
            <a:r>
              <a:rPr lang="en-US" sz="1800" dirty="0">
                <a:effectLst/>
                <a:latin typeface="Calibri" panose="020F0502020204030204" pitchFamily="34" charset="0"/>
                <a:ea typeface="Times New Roman" panose="02020603050405020304" pitchFamily="18" charset="0"/>
                <a:cs typeface="Calibri" panose="020F0502020204030204" pitchFamily="34" charset="0"/>
              </a:rPr>
              <a:t> - ST depression induced by exercise relative to rest looks at stress of heart during exercise unhealthy heart will stress more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300"/>
              </a:spcAft>
              <a:buNone/>
              <a:tabLst>
                <a:tab pos="4572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11.  slope - the slope of the peak exercise ST segment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300"/>
              </a:spcAft>
              <a:buSzPts val="1000"/>
              <a:buFont typeface="Symbol" panose="05050102010706020507" pitchFamily="18" charset="2"/>
              <a:buChar char=""/>
              <a:tabLst>
                <a:tab pos="9144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0: Upsloping: better heart rate with exercise (uncommon)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300"/>
              </a:spcAft>
              <a:buSzPts val="1000"/>
              <a:buFont typeface="Symbol" panose="05050102010706020507" pitchFamily="18" charset="2"/>
              <a:buChar char=""/>
              <a:tabLst>
                <a:tab pos="9144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1: Flat sloping: minimal change (typical healthy heart)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300"/>
              </a:spcAft>
              <a:buSzPts val="1000"/>
              <a:buFont typeface="Symbol" panose="05050102010706020507" pitchFamily="18" charset="2"/>
              <a:buChar char=""/>
              <a:tabLst>
                <a:tab pos="914400" algn="l"/>
              </a:tabLst>
            </a:pPr>
            <a:r>
              <a:rPr lang="el-GR" sz="1800" dirty="0">
                <a:effectLst/>
                <a:latin typeface="Calibri" panose="020F0502020204030204" pitchFamily="34" charset="0"/>
                <a:ea typeface="Times New Roman" panose="02020603050405020304" pitchFamily="18" charset="0"/>
                <a:cs typeface="Calibri" panose="020F0502020204030204" pitchFamily="34" charset="0"/>
              </a:rPr>
              <a:t>2: </a:t>
            </a:r>
            <a:r>
              <a:rPr lang="el-GR" sz="1800" dirty="0" err="1">
                <a:effectLst/>
                <a:latin typeface="Calibri" panose="020F0502020204030204" pitchFamily="34" charset="0"/>
                <a:ea typeface="Times New Roman" panose="02020603050405020304" pitchFamily="18" charset="0"/>
                <a:cs typeface="Calibri" panose="020F0502020204030204" pitchFamily="34" charset="0"/>
              </a:rPr>
              <a:t>Downslopins</a:t>
            </a:r>
            <a:r>
              <a:rPr lang="el-GR" sz="1800" dirty="0">
                <a:effectLst/>
                <a:latin typeface="Calibri" panose="020F0502020204030204" pitchFamily="34" charset="0"/>
                <a:ea typeface="Times New Roman" panose="02020603050405020304" pitchFamily="18" charset="0"/>
                <a:cs typeface="Calibri" panose="020F0502020204030204" pitchFamily="34" charset="0"/>
              </a:rPr>
              <a:t>: </a:t>
            </a:r>
            <a:r>
              <a:rPr lang="el-GR" sz="1800" dirty="0" err="1">
                <a:effectLst/>
                <a:latin typeface="Calibri" panose="020F0502020204030204" pitchFamily="34" charset="0"/>
                <a:ea typeface="Times New Roman" panose="02020603050405020304" pitchFamily="18" charset="0"/>
                <a:cs typeface="Calibri" panose="020F0502020204030204" pitchFamily="34" charset="0"/>
              </a:rPr>
              <a:t>signs</a:t>
            </a:r>
            <a:r>
              <a:rPr lang="el-GR" sz="1800" dirty="0">
                <a:effectLst/>
                <a:latin typeface="Calibri" panose="020F0502020204030204" pitchFamily="34" charset="0"/>
                <a:ea typeface="Times New Roman" panose="02020603050405020304" pitchFamily="18" charset="0"/>
                <a:cs typeface="Calibri" panose="020F0502020204030204" pitchFamily="34" charset="0"/>
              </a:rPr>
              <a:t> of </a:t>
            </a:r>
            <a:r>
              <a:rPr lang="el-GR" sz="1800" dirty="0" err="1">
                <a:effectLst/>
                <a:latin typeface="Calibri" panose="020F0502020204030204" pitchFamily="34" charset="0"/>
                <a:ea typeface="Times New Roman" panose="02020603050405020304" pitchFamily="18" charset="0"/>
                <a:cs typeface="Calibri" panose="020F0502020204030204" pitchFamily="34" charset="0"/>
              </a:rPr>
              <a:t>unhealthy</a:t>
            </a:r>
            <a:r>
              <a:rPr lang="el-GR" sz="1800" dirty="0">
                <a:effectLst/>
                <a:latin typeface="Calibri" panose="020F0502020204030204" pitchFamily="34" charset="0"/>
                <a:ea typeface="Times New Roman" panose="02020603050405020304" pitchFamily="18" charset="0"/>
                <a:cs typeface="Calibri" panose="020F0502020204030204" pitchFamily="34" charset="0"/>
              </a:rPr>
              <a:t> </a:t>
            </a:r>
            <a:r>
              <a:rPr lang="el-GR" sz="1800" dirty="0" err="1">
                <a:effectLst/>
                <a:latin typeface="Calibri" panose="020F0502020204030204" pitchFamily="34" charset="0"/>
                <a:ea typeface="Times New Roman" panose="02020603050405020304" pitchFamily="18" charset="0"/>
                <a:cs typeface="Calibri" panose="020F0502020204030204" pitchFamily="34" charset="0"/>
              </a:rPr>
              <a:t>heart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79973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5AD32-E2AD-42E6-B200-4FA1085DDF78}"/>
              </a:ext>
            </a:extLst>
          </p:cNvPr>
          <p:cNvSpPr>
            <a:spLocks noGrp="1"/>
          </p:cNvSpPr>
          <p:nvPr>
            <p:ph type="title"/>
          </p:nvPr>
        </p:nvSpPr>
        <p:spPr>
          <a:xfrm>
            <a:off x="982316" y="238539"/>
            <a:ext cx="10227365" cy="1245705"/>
          </a:xfrm>
        </p:spPr>
        <p:txBody>
          <a:bodyPr>
            <a:normAutofit/>
          </a:bodyPr>
          <a:lstStyle/>
          <a:p>
            <a:pPr algn="ctr"/>
            <a:r>
              <a:rPr kumimoji="0" lang="en-US" sz="24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About the Dataset</a:t>
            </a:r>
            <a:endParaRPr lang="en-US" sz="2400" dirty="0"/>
          </a:p>
        </p:txBody>
      </p:sp>
      <p:sp>
        <p:nvSpPr>
          <p:cNvPr id="3" name="Content Placeholder 2">
            <a:extLst>
              <a:ext uri="{FF2B5EF4-FFF2-40B4-BE49-F238E27FC236}">
                <a16:creationId xmlns:a16="http://schemas.microsoft.com/office/drawing/2014/main" id="{00368767-BF23-4EF2-A73E-7670B1B6A2C4}"/>
              </a:ext>
            </a:extLst>
          </p:cNvPr>
          <p:cNvSpPr>
            <a:spLocks noGrp="1"/>
          </p:cNvSpPr>
          <p:nvPr>
            <p:ph idx="1"/>
          </p:nvPr>
        </p:nvSpPr>
        <p:spPr>
          <a:xfrm>
            <a:off x="178904" y="1484244"/>
            <a:ext cx="11834191" cy="4351338"/>
          </a:xfrm>
        </p:spPr>
        <p:txBody>
          <a:bodyPr/>
          <a:lstStyle/>
          <a:p>
            <a:pPr marL="0" lvl="0" indent="0">
              <a:lnSpc>
                <a:spcPct val="107000"/>
              </a:lnSpc>
              <a:spcAft>
                <a:spcPts val="300"/>
              </a:spcAft>
              <a:buNone/>
              <a:tabLst>
                <a:tab pos="4572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12.  ca - number of major vessels (0-3) colored by fluoroscopy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300"/>
              </a:spcAft>
              <a:buSzPts val="1000"/>
              <a:buFont typeface="Symbol" panose="05050102010706020507" pitchFamily="18" charset="2"/>
              <a:buChar char=""/>
              <a:tabLst>
                <a:tab pos="9144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colored vessel means the doctor can see the blood passing through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300"/>
              </a:spcAft>
              <a:buSzPts val="1000"/>
              <a:buFont typeface="Symbol" panose="05050102010706020507" pitchFamily="18" charset="2"/>
              <a:buChar char=""/>
              <a:tabLst>
                <a:tab pos="9144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the more blood movement the better (no clots)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300"/>
              </a:spcAft>
              <a:buNone/>
              <a:tabLst>
                <a:tab pos="457200" algn="l"/>
              </a:tabLst>
            </a:pPr>
            <a:r>
              <a:rPr lang="en-GB" sz="1800" dirty="0">
                <a:effectLst/>
                <a:latin typeface="Calibri" panose="020F0502020204030204" pitchFamily="34" charset="0"/>
                <a:ea typeface="Times New Roman" panose="02020603050405020304" pitchFamily="18" charset="0"/>
                <a:cs typeface="Calibri" panose="020F0502020204030204" pitchFamily="34" charset="0"/>
              </a:rPr>
              <a:t>13.  </a:t>
            </a:r>
            <a:r>
              <a:rPr lang="el-GR" sz="1800" dirty="0">
                <a:effectLst/>
                <a:latin typeface="Calibri" panose="020F0502020204030204" pitchFamily="34" charset="0"/>
                <a:ea typeface="Times New Roman" panose="02020603050405020304" pitchFamily="18" charset="0"/>
                <a:cs typeface="Calibri" panose="020F0502020204030204" pitchFamily="34" charset="0"/>
              </a:rPr>
              <a:t>thal - tha</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lassemia</a:t>
            </a:r>
            <a:r>
              <a:rPr lang="en-US" sz="1800" dirty="0">
                <a:effectLst/>
                <a:latin typeface="Calibri" panose="020F0502020204030204" pitchFamily="34" charset="0"/>
                <a:ea typeface="Times New Roman" panose="02020603050405020304" pitchFamily="18" charset="0"/>
                <a:cs typeface="Calibri" panose="020F0502020204030204" pitchFamily="34" charset="0"/>
              </a:rPr>
              <a:t> types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300"/>
              </a:spcAft>
              <a:buSzPts val="1000"/>
              <a:buFont typeface="Symbol" panose="05050102010706020507" pitchFamily="18" charset="2"/>
              <a:buChar char=""/>
              <a:tabLst>
                <a:tab pos="914400" algn="l"/>
              </a:tabLst>
            </a:pPr>
            <a:r>
              <a:rPr lang="el-GR" sz="1800" dirty="0">
                <a:effectLst/>
                <a:latin typeface="Calibri" panose="020F0502020204030204" pitchFamily="34" charset="0"/>
                <a:ea typeface="Times New Roman" panose="02020603050405020304" pitchFamily="18" charset="0"/>
                <a:cs typeface="Calibri" panose="020F0502020204030204" pitchFamily="34" charset="0"/>
              </a:rPr>
              <a:t>1: </a:t>
            </a:r>
            <a:r>
              <a:rPr lang="el-GR" sz="1800" dirty="0" err="1">
                <a:effectLst/>
                <a:latin typeface="Calibri" panose="020F0502020204030204" pitchFamily="34" charset="0"/>
                <a:ea typeface="Times New Roman" panose="02020603050405020304" pitchFamily="18" charset="0"/>
                <a:cs typeface="Calibri" panose="020F0502020204030204" pitchFamily="34" charset="0"/>
              </a:rPr>
              <a:t>normal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300"/>
              </a:spcAft>
              <a:buSzPts val="1000"/>
              <a:buFont typeface="Symbol" panose="05050102010706020507" pitchFamily="18" charset="2"/>
              <a:buChar char=""/>
              <a:tabLst>
                <a:tab pos="9144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2: fixed defect: used to be defect but ok now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Aft>
                <a:spcPts val="300"/>
              </a:spcAft>
              <a:buSzPts val="1000"/>
              <a:buNone/>
              <a:tabLst>
                <a:tab pos="914400" algn="l"/>
              </a:tabLst>
            </a:pPr>
            <a:r>
              <a:rPr lang="en-US" sz="1800" dirty="0"/>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3: reversable defect: no proper blood movement when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excercising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300"/>
              </a:spcAft>
              <a:buNone/>
              <a:tabLst>
                <a:tab pos="4572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14.  target - have heart disease or not (1=yes, 0=no) (= the predicted attribute)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93752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C15F-1C14-477B-8A9E-54BF0C4264A5}"/>
              </a:ext>
            </a:extLst>
          </p:cNvPr>
          <p:cNvSpPr>
            <a:spLocks noGrp="1"/>
          </p:cNvSpPr>
          <p:nvPr>
            <p:ph type="title"/>
          </p:nvPr>
        </p:nvSpPr>
        <p:spPr>
          <a:xfrm>
            <a:off x="3707822" y="497559"/>
            <a:ext cx="4226606" cy="916915"/>
          </a:xfrm>
        </p:spPr>
        <p:txBody>
          <a:bodyPr>
            <a:normAutofit/>
          </a:bodyPr>
          <a:lstStyle/>
          <a:p>
            <a:pPr algn="ctr">
              <a:lnSpc>
                <a:spcPct val="107000"/>
              </a:lnSpc>
              <a:spcAft>
                <a:spcPts val="800"/>
              </a:spcAft>
            </a:pPr>
            <a:r>
              <a:rPr lang="en-US"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 Analysis</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94F38ED0-4894-4D5A-BCA8-299DB989D78A}"/>
              </a:ext>
            </a:extLst>
          </p:cNvPr>
          <p:cNvSpPr>
            <a:spLocks noGrp="1"/>
          </p:cNvSpPr>
          <p:nvPr>
            <p:ph idx="1"/>
          </p:nvPr>
        </p:nvSpPr>
        <p:spPr>
          <a:xfrm>
            <a:off x="388098" y="1505244"/>
            <a:ext cx="10866055" cy="5352756"/>
          </a:xfrm>
        </p:spPr>
        <p:txBody>
          <a:bodyPr/>
          <a:lstStyle/>
          <a:p>
            <a:pPr marL="0" indent="0" algn="ctr">
              <a:lnSpc>
                <a:spcPct val="107000"/>
              </a:lnSpc>
              <a:spcAft>
                <a:spcPts val="800"/>
              </a:spcAft>
              <a:buNone/>
            </a:pPr>
            <a:endPar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r>
              <a:rPr lang="el-GR"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Τ</a:t>
            </a: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he csv file:</a:t>
            </a:r>
          </a:p>
          <a:p>
            <a:pPr marL="0" indent="0">
              <a:lnSpc>
                <a:spcPct val="107000"/>
              </a:lnSpc>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10" name="Picture 9" descr="Table&#10;&#10;Description automatically generated">
            <a:extLst>
              <a:ext uri="{FF2B5EF4-FFF2-40B4-BE49-F238E27FC236}">
                <a16:creationId xmlns:a16="http://schemas.microsoft.com/office/drawing/2014/main" id="{FEF4F857-3058-463B-BF80-A630E760F0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559" y="2486460"/>
            <a:ext cx="7611131" cy="3800084"/>
          </a:xfrm>
          <a:prstGeom prst="rect">
            <a:avLst/>
          </a:prstGeom>
        </p:spPr>
      </p:pic>
    </p:spTree>
    <p:extLst>
      <p:ext uri="{BB962C8B-B14F-4D97-AF65-F5344CB8AC3E}">
        <p14:creationId xmlns:p14="http://schemas.microsoft.com/office/powerpoint/2010/main" val="3950179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974B9-2C2B-424A-AC8E-E1001A546E9A}"/>
              </a:ext>
            </a:extLst>
          </p:cNvPr>
          <p:cNvSpPr>
            <a:spLocks noGrp="1"/>
          </p:cNvSpPr>
          <p:nvPr>
            <p:ph type="title"/>
          </p:nvPr>
        </p:nvSpPr>
        <p:spPr>
          <a:xfrm>
            <a:off x="838200" y="365125"/>
            <a:ext cx="10105571" cy="1325563"/>
          </a:xfrm>
        </p:spPr>
        <p:txBody>
          <a:bodyPr>
            <a:normAutofit/>
          </a:bodyPr>
          <a:lstStyle/>
          <a:p>
            <a:pPr algn="ctr"/>
            <a:r>
              <a:rPr kumimoji="0" lang="en-US" sz="28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Data Analysis</a:t>
            </a:r>
            <a:endParaRPr lang="en-US" sz="2800" dirty="0"/>
          </a:p>
        </p:txBody>
      </p:sp>
      <p:sp>
        <p:nvSpPr>
          <p:cNvPr id="4" name="Rectangle 1">
            <a:extLst>
              <a:ext uri="{FF2B5EF4-FFF2-40B4-BE49-F238E27FC236}">
                <a16:creationId xmlns:a16="http://schemas.microsoft.com/office/drawing/2014/main" id="{8CE6D3BC-FE1E-4F87-B8B7-C193EEFA6C73}"/>
              </a:ext>
            </a:extLst>
          </p:cNvPr>
          <p:cNvSpPr>
            <a:spLocks noGrp="1" noChangeArrowheads="1"/>
          </p:cNvSpPr>
          <p:nvPr>
            <p:ph idx="1"/>
          </p:nvPr>
        </p:nvSpPr>
        <p:spPr bwMode="auto">
          <a:xfrm>
            <a:off x="0" y="1466921"/>
            <a:ext cx="12467772" cy="39241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ea typeface="Calibri" panose="020F0502020204030204" pitchFamily="34" charset="0"/>
                <a:cs typeface="Calibri" panose="020F0502020204030204" pitchFamily="34" charset="0"/>
              </a:rPr>
              <a:t>-Checking the data for missing values (no missing value in the dataset).</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n-l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ea typeface="Calibri" panose="020F0502020204030204" pitchFamily="34" charset="0"/>
                <a:cs typeface="Calibri" panose="020F0502020204030204" pitchFamily="34" charset="0"/>
              </a:rPr>
              <a:t>-Renaming the column headers for better understanding of visualizations.</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n-l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ea typeface="Calibri" panose="020F0502020204030204" pitchFamily="34" charset="0"/>
                <a:cs typeface="Calibri" panose="020F0502020204030204" pitchFamily="34" charset="0"/>
              </a:rPr>
              <a:t>-Checking the dataset for wrong values:</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n-lt"/>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mn-lt"/>
                <a:ea typeface="Calibri" panose="020F0502020204030204" pitchFamily="34" charset="0"/>
                <a:cs typeface="Calibri" panose="020F0502020204030204" pitchFamily="34" charset="0"/>
              </a:rPr>
              <a:t>Five patients having number of major vessels=4 which is incorrect (0-3)</a:t>
            </a:r>
            <a:endParaRPr lang="en-US" altLang="en-US" sz="1800" dirty="0">
              <a:latin typeface="+mn-lt"/>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mn-lt"/>
                <a:ea typeface="Calibri" panose="020F0502020204030204" pitchFamily="34" charset="0"/>
                <a:cs typeface="Calibri" panose="020F0502020204030204" pitchFamily="34" charset="0"/>
              </a:rPr>
              <a:t>Two patients having thalassemia type=0, which is incorrect (1-3)</a:t>
            </a:r>
            <a:endParaRPr kumimoji="0" lang="en-US" altLang="en-US" sz="1800" b="0" i="0" u="none" strike="noStrike" cap="none" normalizeH="0" baseline="0" dirty="0">
              <a:ln>
                <a:noFill/>
              </a:ln>
              <a:solidFill>
                <a:schemeClr val="tx1"/>
              </a:solidFill>
              <a:effectLst/>
              <a:latin typeface="+mn-l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ea typeface="Calibri" panose="020F0502020204030204" pitchFamily="34" charset="0"/>
                <a:cs typeface="Calibri" panose="020F0502020204030204" pitchFamily="34" charset="0"/>
              </a:rPr>
              <a:t>The patients with the wrong values dropped, so the length of dataset now is 296 instead of 303 (296,14).</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mn-lt"/>
              <a:ea typeface="Calibri" panose="020F0502020204030204" pitchFamily="34" charset="0"/>
              <a:cs typeface="Calibri" panose="020F050202020403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mn-lt"/>
              <a:ea typeface="Calibri" panose="020F0502020204030204" pitchFamily="34" charset="0"/>
              <a:cs typeface="Calibri" panose="020F050202020403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ea typeface="Calibri" panose="020F0502020204030204" pitchFamily="34" charset="0"/>
                <a:cs typeface="Calibri" panose="020F0502020204030204" pitchFamily="34" charset="0"/>
              </a:rPr>
              <a:t>-</a:t>
            </a:r>
            <a:r>
              <a:rPr kumimoji="0" lang="en-US" altLang="en-US" sz="1800"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P</a:t>
            </a:r>
            <a:r>
              <a:rPr kumimoji="0" lang="en-US" altLang="en-US" sz="1800" b="0" i="0" u="none" strike="noStrike" cap="none" normalizeH="0" baseline="0" dirty="0" bmk="">
                <a:ln>
                  <a:noFill/>
                </a:ln>
                <a:solidFill>
                  <a:srgbClr val="000000"/>
                </a:solidFill>
                <a:effectLst/>
                <a:latin typeface="+mn-lt"/>
                <a:ea typeface="Times New Roman" panose="02020603050405020304" pitchFamily="18" charset="0"/>
                <a:cs typeface="Calibri" panose="020F0502020204030204" pitchFamily="34" charset="0"/>
              </a:rPr>
              <a:t>ercentage of patients </a:t>
            </a:r>
            <a:r>
              <a:rPr kumimoji="0" lang="en-US" altLang="en-US" sz="1800" b="1" i="0" u="none" strike="noStrike" cap="none" normalizeH="0" baseline="0" dirty="0" bmk="">
                <a:ln>
                  <a:noFill/>
                </a:ln>
                <a:solidFill>
                  <a:srgbClr val="000000"/>
                </a:solidFill>
                <a:effectLst/>
                <a:latin typeface="+mn-lt"/>
                <a:ea typeface="Times New Roman" panose="02020603050405020304" pitchFamily="18" charset="0"/>
                <a:cs typeface="Calibri" panose="020F0502020204030204" pitchFamily="34" charset="0"/>
              </a:rPr>
              <a:t>with presence of heart disease is 54.39% </a:t>
            </a:r>
            <a:r>
              <a:rPr kumimoji="0" lang="en-US" altLang="en-US" sz="1800" b="0" i="0" u="none" strike="noStrike" cap="none" normalizeH="0" baseline="0" dirty="0" bmk="">
                <a:ln>
                  <a:noFill/>
                </a:ln>
                <a:solidFill>
                  <a:srgbClr val="000000"/>
                </a:solidFill>
                <a:effectLst/>
                <a:latin typeface="+mn-lt"/>
                <a:ea typeface="Times New Roman" panose="02020603050405020304" pitchFamily="18" charset="0"/>
                <a:cs typeface="Calibri" panose="020F0502020204030204" pitchFamily="34" charset="0"/>
              </a:rPr>
              <a:t>and percentage of </a:t>
            </a:r>
            <a:r>
              <a:rPr kumimoji="0" lang="en-US" altLang="en-US" sz="1800" b="1" i="0" u="none" strike="noStrike" cap="none" normalizeH="0" baseline="0" dirty="0" bmk="">
                <a:ln>
                  <a:noFill/>
                </a:ln>
                <a:solidFill>
                  <a:srgbClr val="000000"/>
                </a:solidFill>
                <a:effectLst/>
                <a:latin typeface="+mn-lt"/>
                <a:ea typeface="Times New Roman" panose="02020603050405020304" pitchFamily="18" charset="0"/>
                <a:cs typeface="Calibri" panose="020F0502020204030204" pitchFamily="34" charset="0"/>
              </a:rPr>
              <a:t>patients with no presence of heart disease: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bmk="">
                <a:ln>
                  <a:noFill/>
                </a:ln>
                <a:solidFill>
                  <a:srgbClr val="000000"/>
                </a:solidFill>
                <a:effectLst/>
                <a:latin typeface="+mn-lt"/>
                <a:ea typeface="Times New Roman" panose="02020603050405020304" pitchFamily="18" charset="0"/>
                <a:cs typeface="Calibri" panose="020F0502020204030204" pitchFamily="34" charset="0"/>
              </a:rPr>
              <a:t>45.61%.</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ea typeface="Times New Roman" panose="02020603050405020304" pitchFamily="18" charset="0"/>
                <a:cs typeface="Calibri" panose="020F0502020204030204" pitchFamily="34" charset="0"/>
              </a:rPr>
              <a:t>- Percentage of male patients is 68.58% and female patients: 31.42%.</a:t>
            </a:r>
            <a:r>
              <a:rPr kumimoji="0" lang="en-US" altLang="en-US" sz="1800" b="0" i="0" u="none" strike="noStrike" cap="none" normalizeH="0" baseline="0" dirty="0">
                <a:ln>
                  <a:noFill/>
                </a:ln>
                <a:solidFill>
                  <a:schemeClr val="tx1"/>
                </a:solidFill>
                <a:effectLst/>
                <a:latin typeface="+mn-lt"/>
              </a:rPr>
              <a:t> </a:t>
            </a:r>
          </a:p>
        </p:txBody>
      </p:sp>
    </p:spTree>
    <p:extLst>
      <p:ext uri="{BB962C8B-B14F-4D97-AF65-F5344CB8AC3E}">
        <p14:creationId xmlns:p14="http://schemas.microsoft.com/office/powerpoint/2010/main" val="3077393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F5ED0-0D1B-45BF-BDF3-E8A16C3C0EB7}"/>
              </a:ext>
            </a:extLst>
          </p:cNvPr>
          <p:cNvSpPr>
            <a:spLocks noGrp="1"/>
          </p:cNvSpPr>
          <p:nvPr>
            <p:ph type="title"/>
          </p:nvPr>
        </p:nvSpPr>
        <p:spPr/>
        <p:txBody>
          <a:bodyPr>
            <a:normAutofit/>
          </a:bodyPr>
          <a:lstStyle/>
          <a:p>
            <a:pPr algn="ctr"/>
            <a:r>
              <a:rPr kumimoji="0" lang="en-US" sz="24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Data Analysis</a:t>
            </a:r>
            <a:endParaRPr lang="en-US" sz="2400" dirty="0"/>
          </a:p>
        </p:txBody>
      </p:sp>
      <p:sp>
        <p:nvSpPr>
          <p:cNvPr id="3" name="Content Placeholder 2">
            <a:extLst>
              <a:ext uri="{FF2B5EF4-FFF2-40B4-BE49-F238E27FC236}">
                <a16:creationId xmlns:a16="http://schemas.microsoft.com/office/drawing/2014/main" id="{A99765D1-804C-480F-A1B7-8A613C5AA4FF}"/>
              </a:ext>
            </a:extLst>
          </p:cNvPr>
          <p:cNvSpPr>
            <a:spLocks noGrp="1"/>
          </p:cNvSpPr>
          <p:nvPr>
            <p:ph idx="1"/>
          </p:nvPr>
        </p:nvSpPr>
        <p:spPr>
          <a:xfrm>
            <a:off x="838200" y="1451429"/>
            <a:ext cx="10515600" cy="4725534"/>
          </a:xfrm>
        </p:spPr>
        <p:txBody>
          <a:bodyPr/>
          <a:lstStyle/>
          <a:p>
            <a:pPr marL="0" indent="0" algn="ctr">
              <a:lnSpc>
                <a:spcPct val="107000"/>
              </a:lnSpc>
              <a:spcAft>
                <a:spcPts val="800"/>
              </a:spcAft>
              <a:buNone/>
            </a:pPr>
            <a:r>
              <a:rPr lang="en-US" sz="2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Let’s see the heart disease frequency based on the categorical features:</a:t>
            </a:r>
          </a:p>
          <a:p>
            <a:pPr marL="0" indent="0" algn="ctr">
              <a:lnSpc>
                <a:spcPct val="107000"/>
              </a:lnSpc>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descr="Chart&#10;&#10;Description automatically generated">
            <a:extLst>
              <a:ext uri="{FF2B5EF4-FFF2-40B4-BE49-F238E27FC236}">
                <a16:creationId xmlns:a16="http://schemas.microsoft.com/office/drawing/2014/main" id="{D1B6A025-71D8-4871-ACAD-329F6D2B78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0429" y="2389383"/>
            <a:ext cx="4488543" cy="2551906"/>
          </a:xfrm>
          <a:prstGeom prst="rect">
            <a:avLst/>
          </a:prstGeom>
        </p:spPr>
      </p:pic>
      <p:sp>
        <p:nvSpPr>
          <p:cNvPr id="6" name="TextBox 5">
            <a:extLst>
              <a:ext uri="{FF2B5EF4-FFF2-40B4-BE49-F238E27FC236}">
                <a16:creationId xmlns:a16="http://schemas.microsoft.com/office/drawing/2014/main" id="{516CDDB0-4C0C-4931-9B26-3ED1F23FABF2}"/>
              </a:ext>
            </a:extLst>
          </p:cNvPr>
          <p:cNvSpPr txBox="1"/>
          <p:nvPr/>
        </p:nvSpPr>
        <p:spPr>
          <a:xfrm rot="10800000" flipH="1" flipV="1">
            <a:off x="203200" y="5223168"/>
            <a:ext cx="11785599" cy="671915"/>
          </a:xfrm>
          <a:prstGeom prst="rect">
            <a:avLst/>
          </a:prstGeom>
          <a:noFill/>
        </p:spPr>
        <p:txBody>
          <a:bodyPr wrap="square">
            <a:spAutoFit/>
          </a:bodyPr>
          <a:lstStyle/>
          <a:p>
            <a:pPr lvl="0">
              <a:lnSpc>
                <a:spcPct val="107000"/>
              </a:lnSpc>
              <a:spcAft>
                <a:spcPts val="800"/>
              </a:spcAft>
              <a:buSzPts val="1000"/>
              <a:tabLst>
                <a:tab pos="457200" algn="l"/>
              </a:tabLs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Chest Pain: People with chest pain value equal to 1, 2, 3 are more likely to have heart disease than people with chest pain value equal to 0.</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401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423</TotalTime>
  <Words>1704</Words>
  <Application>Microsoft Office PowerPoint</Application>
  <PresentationFormat>Widescreen</PresentationFormat>
  <Paragraphs>194</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Symbol</vt:lpstr>
      <vt:lpstr>Wingdings</vt:lpstr>
      <vt:lpstr>Office Theme</vt:lpstr>
      <vt:lpstr>Machine Learning</vt:lpstr>
      <vt:lpstr>Introduction </vt:lpstr>
      <vt:lpstr>About the Dataset </vt:lpstr>
      <vt:lpstr>About the Dataset </vt:lpstr>
      <vt:lpstr>About the Dataset</vt:lpstr>
      <vt:lpstr>About the Dataset</vt:lpstr>
      <vt:lpstr>Data Analysis </vt:lpstr>
      <vt:lpstr>Data Analysis</vt:lpstr>
      <vt:lpstr>Data Analysis</vt:lpstr>
      <vt:lpstr>PowerPoint Presentation</vt:lpstr>
      <vt:lpstr>PowerPoint Presentation</vt:lpstr>
      <vt:lpstr>PowerPoint Presentation</vt:lpstr>
      <vt:lpstr>Let’s see the heart disease frequency based on the continuous features: </vt:lpstr>
      <vt:lpstr>PowerPoint Presentation</vt:lpstr>
      <vt:lpstr>PowerPoint Presentation</vt:lpstr>
      <vt:lpstr>Data Processing </vt:lpstr>
      <vt:lpstr>Model Building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Evaluation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Aggeliki Milioti</dc:creator>
  <cp:lastModifiedBy>andonis papachristou</cp:lastModifiedBy>
  <cp:revision>29</cp:revision>
  <dcterms:created xsi:type="dcterms:W3CDTF">2022-02-13T17:44:29Z</dcterms:created>
  <dcterms:modified xsi:type="dcterms:W3CDTF">2022-02-14T12:11:29Z</dcterms:modified>
</cp:coreProperties>
</file>