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92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7" r:id="rId18"/>
    <p:sldId id="278" r:id="rId19"/>
    <p:sldId id="280" r:id="rId20"/>
    <p:sldId id="281" r:id="rId21"/>
    <p:sldId id="283" r:id="rId22"/>
    <p:sldId id="284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04" autoAdjust="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251"/>
        <p:guide pos="34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569E-5973-4F85-8D64-4732FCF16D42}" type="datetimeFigureOut">
              <a:rPr lang="el-GR" smtClean="0"/>
              <a:t>19/2/2022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D6E4A-0E4E-4A71-BBBE-D13EDB26212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16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DF48-4095-4428-BC80-9AADEB2A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DC822-75FC-45B6-A6F5-DC8420042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E435-74C2-4540-B5F0-A5B73D2C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D2-5A06-400E-A30E-12E2949189C7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9396-D3A5-4D0C-9676-36F7FCA9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9F53-81F3-4216-9681-5B1F91A8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0A17-46BE-49DC-BDC2-899ADAE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96C16-8445-4CE7-87E9-4A0DB7B7D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49F1-652D-4242-B547-110ABE6D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F42-3407-4894-A7BA-68914C043AFE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8513-870A-460D-805E-1C0304D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930F-A8B7-4BEC-B531-366112E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8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51F4A-721B-4F28-ACDC-FF6495874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DB7E6-D943-4E37-8A52-4590D2D6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1015-9D93-4093-B480-8910153E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6D88-7FF6-437F-B2A9-C9747E438DD2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B068-86F3-48DC-9FDE-4DA8361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0F882-42AD-4B48-8165-E68655DE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7781-921D-43E6-AF83-D04A458A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A721-8E50-489F-B2A6-D9C1E2E7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FCA4-EFE4-4953-B1C8-42AA7000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5F7-9A34-4A39-BE67-22C732E74E5B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07B7-2501-4F31-B2FC-4776FA73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548E-93DC-4016-A9DC-BE3EEE9D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A2E8-506C-4477-A145-522C2319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A7896-E540-4F57-9F9B-93BDF18B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38EF-786B-436E-BE30-B05783B0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4C97-E100-4538-A06F-6A02CCEA42A2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6539-F0E1-4120-B28E-90DD4F38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8B3D-030D-4623-BC59-D5340F64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1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710B-D1F6-42F7-9445-CA330816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3B8B-2535-4122-B872-D2F8ED75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0BDDA-3DA7-45A6-BDB2-01E7A8F8E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F043B-3CE3-4965-9F96-26040448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5AE1-A2B7-45C0-A947-B06CC569A441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63C7-6601-4827-B679-8D32ABBF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6AB44-AB44-4024-A0EF-7C086F5C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EC15-ACD3-4C6F-B6CA-5433BAA0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7E817-E861-41B6-9E67-8661F802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14E57-AD6A-4756-A7C9-F07407534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E6344-7D67-4391-BA29-17D81E37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0FFB7-27BD-4EF5-84AB-29982AD3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3B754-5CAB-4F56-9226-2A9BE1CC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586C-74E0-4A6C-BE5F-EFD1E9AFC71B}" type="datetime1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B51AE-C2A9-4567-B2AA-44847A31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C17D2-76B5-41B7-AE54-B18388DF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9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BFE-A4EA-4836-A7F4-BC11D9C2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32E25-7230-4578-9439-E7E4BBD3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6793-DA78-447F-952F-FE78790D39D3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050F4-97AE-424C-A8EF-CBA4FEB4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4D274-3022-4459-B747-0C360951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57BF3-BA98-4781-BEC5-A98C5F49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4-6E6D-42A0-8890-999A834BAF6A}" type="datetime1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33D20-52ED-4DAC-BB79-FCCDB8DF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74BEA-E1B3-400C-AEEF-51DAE2D0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B920-E009-422C-BB34-8D9CFFD5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C1A2-5A52-4E9F-9657-0DC6246D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47C69-363D-4E46-9B71-13E15603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627C1-0225-4A59-A337-5DC0E4AC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015E-D676-4883-A271-FE397B2B61D1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3B644-1E17-411D-B0D8-565E6B16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72E82-985F-4F26-9FAA-83C7E4C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ED0F-7348-424D-A3BD-1995BFDA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026F6-DFF7-4580-B245-8DABAE50C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F3E13-E42C-41D0-87FF-4EC20B611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B2CF0-1B57-47F4-B1D7-0899D937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C941-A4F1-43E0-891D-E3B7F64041E2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266B-E7DC-42C9-8B63-FBC99CEC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5CA95-A61A-4161-89E9-D905A90B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B80C2-CA83-4FA7-8D06-ECD751E1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E5779-F8E4-4432-8BAD-AF3BD793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410D-B916-4077-9CEF-550F2278D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ED7A-FFB8-4C14-ABE4-572F323B10D8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79E2-486B-4FF2-97F0-B98607A8F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FE58-856F-46A6-BBC5-FF1AFEA3D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9037-6A9D-4CC8-B92F-D30BFB1C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2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1ACF-FA3E-4CD0-8619-EAA2275BE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2015" y="1839978"/>
            <a:ext cx="6867970" cy="158902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on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F9EA1-0E39-4804-8A87-FD4A7C5F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6C9-FCDE-4B09-8C1F-E6411C0B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84"/>
            <a:ext cx="10515600" cy="1250030"/>
          </a:xfrm>
        </p:spPr>
        <p:txBody>
          <a:bodyPr/>
          <a:lstStyle/>
          <a:p>
            <a:pPr algn="ctr"/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see the heart disease frequency based on the continuous features: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29FD0746-B56D-4058-B0FF-168BE21F4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" y="1174748"/>
            <a:ext cx="4702629" cy="3048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9A80E5-9F1E-411E-BD78-EA828456CF65}"/>
              </a:ext>
            </a:extLst>
          </p:cNvPr>
          <p:cNvSpPr txBox="1"/>
          <p:nvPr/>
        </p:nvSpPr>
        <p:spPr>
          <a:xfrm>
            <a:off x="0" y="4426904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Resting blood pressure: anything above 120-130 is typically cause for concern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58137D1-46DE-4212-87DF-12D98E6CB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27" y="1174749"/>
            <a:ext cx="4847773" cy="30489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2AA3BF-729B-4DFB-A512-3F589C24B0E4}"/>
              </a:ext>
            </a:extLst>
          </p:cNvPr>
          <p:cNvSpPr txBox="1"/>
          <p:nvPr/>
        </p:nvSpPr>
        <p:spPr>
          <a:xfrm>
            <a:off x="5881913" y="457508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Cholesterol: above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190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is cause for concern.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00FB1-78DF-45D3-BFD2-7E8979B5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6623441C-0CB2-47EF-909E-3C8E02A89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1" y="482600"/>
            <a:ext cx="4804229" cy="29464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2893294-D204-4A67-B6FF-DB79D05D8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29" y="333829"/>
            <a:ext cx="5225141" cy="3203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54BC9-FB7A-4E0D-A0E9-2085A28DE159}"/>
              </a:ext>
            </a:extLst>
          </p:cNvPr>
          <p:cNvSpPr txBox="1"/>
          <p:nvPr/>
        </p:nvSpPr>
        <p:spPr>
          <a:xfrm>
            <a:off x="0" y="3835402"/>
            <a:ext cx="544830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Maximum heart rate achieved: People achieved a maximum more than 150 are more likely to have heart disease.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19243-9CBB-42B7-AF45-67EA2DAF2DFC}"/>
              </a:ext>
            </a:extLst>
          </p:cNvPr>
          <p:cNvSpPr txBox="1"/>
          <p:nvPr/>
        </p:nvSpPr>
        <p:spPr>
          <a:xfrm>
            <a:off x="6473228" y="3838123"/>
            <a:ext cx="5617172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Oldpeak ST depression induced by exercise relative to rest looks at stress of heart during exercise unhealthy heart will stress more.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FE2C1-5049-4672-B6E5-F513A562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A5BAA625-EEFA-4D5F-A806-34F955A8C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7" y="1429657"/>
            <a:ext cx="6763656" cy="51235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28FE86-BE2E-4568-9C67-F48B34FD981F}"/>
              </a:ext>
            </a:extLst>
          </p:cNvPr>
          <p:cNvSpPr txBox="1"/>
          <p:nvPr/>
        </p:nvSpPr>
        <p:spPr>
          <a:xfrm>
            <a:off x="2931887" y="304801"/>
            <a:ext cx="589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Correlation Matrix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52707-C833-46EC-BA94-4A7BC56F18F9}"/>
              </a:ext>
            </a:extLst>
          </p:cNvPr>
          <p:cNvSpPr txBox="1"/>
          <p:nvPr/>
        </p:nvSpPr>
        <p:spPr>
          <a:xfrm>
            <a:off x="6725540" y="2797577"/>
            <a:ext cx="5466460" cy="126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matrix we can see that the features “Fasting_blood_sugar” and “Cholesterol” are the lowest correlated with the Heart Disease. The other features are more correlated with Heart Disease.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99CD0-1EDD-42EF-B50F-6057E314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D16A-1796-49E5-A401-574D1CF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1849-1075-4CE4-BD2B-3C4790025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78858"/>
            <a:ext cx="10515600" cy="479810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-Transforming categorical variables using one hot encoding technique. So I have created dummy variables for categorical data “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Chest_pain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Resting_ECG_results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“ST-slope”, “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Major_vessels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and “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Thalassemia_types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to increase the accuracy.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-Dropping the unnecessary categorical data.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-Using the 80% of the dataset for training.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-Using the 20% of the dataset for testing.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-Scaled the data for better result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MinMaxScaler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D1CB0-0EEE-4C4D-8EB1-FAA5C664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4BC1-A67D-4787-8894-67BB13AF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22"/>
            <a:ext cx="10515600" cy="1289504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8BBD-954F-4A03-86A6-E8D0B53A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7" y="846574"/>
            <a:ext cx="11832773" cy="390434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Results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Train Accuracy: 85.59 %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[ 90,17 ]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[17,112]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means that 17 people predicted with heart disease while healthy (FP) and 17 people predicted as healthy while they have heart disease (FN).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130E0-F2A3-4378-88DC-8C5898F3DEFA}"/>
              </a:ext>
            </a:extLst>
          </p:cNvPr>
          <p:cNvSpPr txBox="1"/>
          <p:nvPr/>
        </p:nvSpPr>
        <p:spPr>
          <a:xfrm>
            <a:off x="2084686" y="5343277"/>
            <a:ext cx="3181906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 descr="Table, calendar&#10;&#10;Description automatically generated">
            <a:extLst>
              <a:ext uri="{FF2B5EF4-FFF2-40B4-BE49-F238E27FC236}">
                <a16:creationId xmlns:a16="http://schemas.microsoft.com/office/drawing/2014/main" id="{F499DF3C-5709-40F5-81F6-FC9F53894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4547398"/>
            <a:ext cx="6526891" cy="199879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451D6-C481-44C1-BF0F-0EA2A64B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9662-830F-4B19-AF24-C496AA07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23" y="2391388"/>
            <a:ext cx="11404291" cy="13290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means that 4 people predicted with heart disease while healthy (FP) and 4 people predicted as healthy while they have heart disease(FN).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58430-AF04-4516-BA9F-F891B0B73D16}"/>
              </a:ext>
            </a:extLst>
          </p:cNvPr>
          <p:cNvSpPr txBox="1"/>
          <p:nvPr/>
        </p:nvSpPr>
        <p:spPr>
          <a:xfrm>
            <a:off x="742910" y="1621521"/>
            <a:ext cx="7932214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[ 24,4 ]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[4,28]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87F3CD55-078A-4331-8D1B-86F3839E1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54" y="4344249"/>
            <a:ext cx="5581689" cy="1784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15C7C-704B-4B89-BA7C-BE5DAED4239C}"/>
              </a:ext>
            </a:extLst>
          </p:cNvPr>
          <p:cNvSpPr txBox="1"/>
          <p:nvPr/>
        </p:nvSpPr>
        <p:spPr>
          <a:xfrm>
            <a:off x="742910" y="382080"/>
            <a:ext cx="60960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Results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Test Accuracy: 86.67 %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B6A5A0-DED5-45F4-AAA7-49E611CEC24C}"/>
              </a:ext>
            </a:extLst>
          </p:cNvPr>
          <p:cNvSpPr txBox="1">
            <a:spLocks/>
          </p:cNvSpPr>
          <p:nvPr/>
        </p:nvSpPr>
        <p:spPr>
          <a:xfrm>
            <a:off x="4857594" y="3827563"/>
            <a:ext cx="2476811" cy="53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Classification Report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AFB39-56E8-4608-99DC-92C19909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D95C-1D17-4E35-8592-2A2CB2C3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00" y="289037"/>
            <a:ext cx="10515600" cy="392404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Results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KNeighborsClassifier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 Accuracy: 88.56 %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[ 90,17 ]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[10,119]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means that 17 people predicted with heart disease while healthy (FP) and 10 people predicted as healthy while they have heart disease(FN).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Content Placeholder 3" descr="Calendar&#10;&#10;Description automatically generated">
            <a:extLst>
              <a:ext uri="{FF2B5EF4-FFF2-40B4-BE49-F238E27FC236}">
                <a16:creationId xmlns:a16="http://schemas.microsoft.com/office/drawing/2014/main" id="{2E35B983-E6FC-4F45-B933-E6643A8C1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46" y="4725824"/>
            <a:ext cx="5125307" cy="18431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4F9019-7A89-47E8-9A7F-76B625405745}"/>
              </a:ext>
            </a:extLst>
          </p:cNvPr>
          <p:cNvSpPr txBox="1">
            <a:spLocks/>
          </p:cNvSpPr>
          <p:nvPr/>
        </p:nvSpPr>
        <p:spPr>
          <a:xfrm>
            <a:off x="4857593" y="4126665"/>
            <a:ext cx="2476811" cy="53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Classification Report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86F6C-A842-4559-A3AE-A4790C2B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6354-5105-410C-A52A-6C1E30EF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1184"/>
            <a:ext cx="11208657" cy="193945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7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7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[ 25,3 ]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7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[4,28]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7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7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means that 3 people predicted with heart disease while healthy (FP) and 4 people predicted as healthy while they      have heart disease(FN)</a:t>
            </a:r>
            <a:r>
              <a:rPr lang="en-US" sz="5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5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28F9B52-D61D-4F0D-B065-0F896F2B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88" y="4507086"/>
            <a:ext cx="4296224" cy="19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805B2-425F-446D-9863-84FBEF60702B}"/>
              </a:ext>
            </a:extLst>
          </p:cNvPr>
          <p:cNvSpPr txBox="1"/>
          <p:nvPr/>
        </p:nvSpPr>
        <p:spPr>
          <a:xfrm>
            <a:off x="0" y="305191"/>
            <a:ext cx="8078767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Results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KNeighborsClassifier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Accuracy: 88.33 %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F54793-71CC-485C-87F4-C884207C0769}"/>
              </a:ext>
            </a:extLst>
          </p:cNvPr>
          <p:cNvSpPr txBox="1">
            <a:spLocks/>
          </p:cNvSpPr>
          <p:nvPr/>
        </p:nvSpPr>
        <p:spPr>
          <a:xfrm>
            <a:off x="4857594" y="4126666"/>
            <a:ext cx="2476811" cy="53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Classification Report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E5C0-3487-475F-B8DB-50DA90A7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7EBB-1BB4-4FBD-B66D-E6DD43A0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87" y="311504"/>
            <a:ext cx="10979426" cy="3414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Results</a:t>
            </a:r>
            <a:endParaRPr lang="el-G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SVC Train Accuracy: 91.53 %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[ 94,13 ]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[7,122]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Τhis means that 1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predicted with heart disease while healthy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(FP)</a:t>
            </a: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predicted as healthy while they have heart disease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(FN)</a:t>
            </a: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Table, calendar&#10;&#10;Description automatically generated">
            <a:extLst>
              <a:ext uri="{FF2B5EF4-FFF2-40B4-BE49-F238E27FC236}">
                <a16:creationId xmlns:a16="http://schemas.microsoft.com/office/drawing/2014/main" id="{9D557B59-E594-4DAF-A2E1-49E074EE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47" y="4495088"/>
            <a:ext cx="5449090" cy="181283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58D2AC-EBB8-4BD5-B278-30CB94EB2302}"/>
              </a:ext>
            </a:extLst>
          </p:cNvPr>
          <p:cNvSpPr txBox="1">
            <a:spLocks/>
          </p:cNvSpPr>
          <p:nvPr/>
        </p:nvSpPr>
        <p:spPr>
          <a:xfrm>
            <a:off x="4857594" y="4041208"/>
            <a:ext cx="2476811" cy="53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Classification Report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16E-DF1A-4EBA-894F-CD80B51C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2C4-90F2-42D5-ABA6-D052E900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23" y="291641"/>
            <a:ext cx="10757453" cy="37253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Results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SVC Test Accuracy: 86.67 %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[ 24,4 ]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[4,28]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means that 4 people predicted with heart disease while healthy (FP) and 4 people predicted as healthy while they have heart disease (FN).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able, calendar&#10;&#10;Description automatically generated">
            <a:extLst>
              <a:ext uri="{FF2B5EF4-FFF2-40B4-BE49-F238E27FC236}">
                <a16:creationId xmlns:a16="http://schemas.microsoft.com/office/drawing/2014/main" id="{AC55556D-616E-44D5-A9FF-71278AC49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25" y="4795076"/>
            <a:ext cx="5840448" cy="1771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B1C36-7D67-4E7A-A1ED-30898C74828E}"/>
              </a:ext>
            </a:extLst>
          </p:cNvPr>
          <p:cNvSpPr txBox="1"/>
          <p:nvPr/>
        </p:nvSpPr>
        <p:spPr>
          <a:xfrm>
            <a:off x="2718377" y="4419524"/>
            <a:ext cx="60983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3E99B-011D-4463-BA5C-22AC5659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524E-6E71-4AA7-B613-DD9424B6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13" y="325679"/>
            <a:ext cx="9365974" cy="901147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ED70-49C4-44BE-AC80-8BC23790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2" y="1226826"/>
            <a:ext cx="11764618" cy="35081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 have a dataset which classified if patients have heart disease or not according to features in it. I will try to use this data to create a model which tries predicting if a patient has this disease or not.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machine learning methods used in this project are: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K-Nearest Neighbor (kNN)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(SVM)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E4B5-71FF-4373-9FBC-CCB1325E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D520-8EE9-487B-B6E2-FF62965A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262"/>
            <a:ext cx="10515600" cy="367315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endParaRPr lang="en-US" sz="2100" b="1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Results</a:t>
            </a:r>
            <a:endParaRPr lang="en-US" sz="2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 Train Accuracy: 87.71 %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[ 94,13 ]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[16,113]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2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2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means that 13 people predicted with heart disease while healthy (FP) and 16 people predicted as healthy while they have heart disease (FN).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E97C327D-90D6-410B-8D94-E8AA4BF4D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48" y="4686301"/>
            <a:ext cx="5580103" cy="1841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57510-F546-437F-8B91-789EB51024F7}"/>
              </a:ext>
            </a:extLst>
          </p:cNvPr>
          <p:cNvSpPr txBox="1"/>
          <p:nvPr/>
        </p:nvSpPr>
        <p:spPr>
          <a:xfrm>
            <a:off x="3046827" y="4310749"/>
            <a:ext cx="60983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E486-C00A-4976-9A3D-EF4AD5E9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4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8EB5-E22B-477B-B42F-69CE82D5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91548"/>
            <a:ext cx="10730948" cy="588541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Results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 Test Accuracy: 80.00 %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[ 24,4 ]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[8,24]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means that 4 people predicted with heart disease while healthy (FP) and 8 people predicted as healthy while they have heart disease (FN).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62061724-B83C-4DF6-86D6-B8965AB1D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37" y="4994031"/>
            <a:ext cx="5599126" cy="157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CBA73-4460-49A8-870F-5FC31D19E32A}"/>
              </a:ext>
            </a:extLst>
          </p:cNvPr>
          <p:cNvSpPr txBox="1"/>
          <p:nvPr/>
        </p:nvSpPr>
        <p:spPr>
          <a:xfrm>
            <a:off x="3473450" y="4604543"/>
            <a:ext cx="52451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2D4A1-4843-476C-8157-7345DB69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0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53A8-71DE-4E39-ADA0-8EDB5A6D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44" y="352921"/>
            <a:ext cx="10515600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endParaRPr lang="en-US" sz="1800" b="1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Results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 Train Accuracy: 99.58 % (Overfitting)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</a:p>
          <a:p>
            <a:pPr marL="0" marR="0" lvl="0" indent="0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[ 107,0 ]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[1,128]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means that no one predicted with heart disease while healthy (FP) and 1 person predicted as healthy while they have heart disease (FN).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31C99-5EC1-4747-B336-4B0A1308EE44}"/>
              </a:ext>
            </a:extLst>
          </p:cNvPr>
          <p:cNvSpPr txBox="1"/>
          <p:nvPr/>
        </p:nvSpPr>
        <p:spPr>
          <a:xfrm>
            <a:off x="3047999" y="470425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Classification Report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DD6DBEE-22C5-4A66-8BF4-3CFE08F3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35" y="5079811"/>
            <a:ext cx="5400529" cy="13977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9913-5E30-4D09-B20E-E9E97DF1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D17D-ABD5-40D8-8068-A79995A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68" y="199333"/>
            <a:ext cx="10515600" cy="338792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Results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 Test Accuracy: 88.33 %</a:t>
            </a: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[ 24,4 ]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[3,29]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means that 4 people predicted with heart disease while healthy (FP) and 3 people predicted as healthy while they have heart disease (FN).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B8E0C37E-BA3C-4051-9174-1F02F310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39" y="4695092"/>
            <a:ext cx="5286932" cy="1509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BBD359-B15D-4E7C-B648-47DDD0C5AC3D}"/>
              </a:ext>
            </a:extLst>
          </p:cNvPr>
          <p:cNvSpPr txBox="1"/>
          <p:nvPr/>
        </p:nvSpPr>
        <p:spPr>
          <a:xfrm>
            <a:off x="4294556" y="4319540"/>
            <a:ext cx="259649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FBF95-E5DE-4FB5-B665-29353C99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8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2C51-0D80-42F2-A33E-72975AE8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580" y="348034"/>
            <a:ext cx="2434839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Model Evaluation</a:t>
            </a:r>
            <a:endParaRPr lang="el-GR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8F77-A66E-4E2C-B6B5-6CFB57C3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359" y="1630045"/>
            <a:ext cx="4383280" cy="4133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accuracy of each model in testing is:</a:t>
            </a:r>
            <a:endParaRPr lang="el-GR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C8F55489-D64E-4E7A-B3BF-E2CF53DA1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43418"/>
            <a:ext cx="2741419" cy="18684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1211-20FD-4088-BB2E-1696E24D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C229-A3CD-4D3A-92AA-863F5254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5642" y="911225"/>
            <a:ext cx="1802450" cy="447556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 Scores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F537D-FFC0-49D1-AEF7-0A8708692F92}"/>
              </a:ext>
            </a:extLst>
          </p:cNvPr>
          <p:cNvSpPr txBox="1"/>
          <p:nvPr/>
        </p:nvSpPr>
        <p:spPr>
          <a:xfrm>
            <a:off x="518445" y="799045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using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curves and AUC scores to choose the best of the 5 machine learning model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s:</a:t>
            </a:r>
            <a:endParaRPr lang="el-G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17551-41D9-43CF-8C44-B4F5A22F8A68}"/>
              </a:ext>
            </a:extLst>
          </p:cNvPr>
          <p:cNvSpPr txBox="1"/>
          <p:nvPr/>
        </p:nvSpPr>
        <p:spPr>
          <a:xfrm>
            <a:off x="7906640" y="2181314"/>
            <a:ext cx="3420454" cy="2124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effectLst/>
                <a:ea typeface="Times New Roman" panose="02020603050405020304" pitchFamily="18" charset="0"/>
              </a:rPr>
              <a:t>AUC can be classed as follows,</a:t>
            </a:r>
            <a:endParaRPr lang="el-GR" dirty="0">
              <a:effectLst/>
              <a:ea typeface="Calibri" panose="020F0502020204030204" pitchFamily="34" charset="0"/>
            </a:endParaRPr>
          </a:p>
          <a:p>
            <a:pPr marL="342900" marR="304800" lvl="0" indent="-342900" algn="ctr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0.90 - 1.00 = excellent</a:t>
            </a:r>
            <a:endParaRPr lang="el-G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 algn="ctr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0.80 - 0.90 = good</a:t>
            </a:r>
            <a:endParaRPr lang="el-G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 algn="ctr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0.70 - 0.80 = fair</a:t>
            </a:r>
            <a:endParaRPr lang="el-G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 algn="ctr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0.60 - 0.70 = poor</a:t>
            </a:r>
            <a:endParaRPr lang="el-G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 algn="ctr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0.50 - 0.60 = fail</a:t>
            </a:r>
            <a:endParaRPr lang="el-G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DCC9B-241A-4095-AEA7-BC66CF67D681}"/>
              </a:ext>
            </a:extLst>
          </p:cNvPr>
          <p:cNvSpPr txBox="1"/>
          <p:nvPr/>
        </p:nvSpPr>
        <p:spPr>
          <a:xfrm>
            <a:off x="496368" y="5612041"/>
            <a:ext cx="1119926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the best AUC score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C9398-E6EB-4FA9-AC07-EBF234F1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F589384-646A-4F21-A834-5C0AEA387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5" y="1648314"/>
            <a:ext cx="6057900" cy="319087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03A72F-E850-4984-8603-DFEF4CDC0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63321"/>
              </p:ext>
            </p:extLst>
          </p:nvPr>
        </p:nvGraphicFramePr>
        <p:xfrm>
          <a:off x="8266222" y="1259860"/>
          <a:ext cx="2701290" cy="935355"/>
        </p:xfrm>
        <a:graphic>
          <a:graphicData uri="http://schemas.openxmlformats.org/drawingml/2006/table">
            <a:tbl>
              <a:tblPr firstRow="1" firstCol="1" bandRow="1"/>
              <a:tblGrid>
                <a:gridCol w="1977390">
                  <a:extLst>
                    <a:ext uri="{9D8B030D-6E8A-4147-A177-3AD203B41FA5}">
                      <a16:colId xmlns:a16="http://schemas.microsoft.com/office/drawing/2014/main" val="266866521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26573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LogisticRegression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613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KNeighborsClassifier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35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SVC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61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0.874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9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RandomForestClassifier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0.935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6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00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9086-54C6-40E5-BE34-C468BFA3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4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the Dataset</a:t>
            </a:r>
            <a:br>
              <a:rPr lang="en-US" sz="34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38B5-1CAC-4C76-8FA9-CACE8ADD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4" y="1721350"/>
            <a:ext cx="9724031" cy="1719649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found this dataset (heart.csv) on Kaggle. It has 303 patients and contains 14 variables, 9 categorical and 5 continuous. 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B73B8-B42D-4580-9116-57FE0C886AB2}"/>
              </a:ext>
            </a:extLst>
          </p:cNvPr>
          <p:cNvSpPr txBox="1">
            <a:spLocks/>
          </p:cNvSpPr>
          <p:nvPr/>
        </p:nvSpPr>
        <p:spPr>
          <a:xfrm>
            <a:off x="1280491" y="679604"/>
            <a:ext cx="9631018" cy="1041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the Dataset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98F02-6ECF-4501-B89D-B4D1473F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C15F-1C14-477B-8A9E-54BF0C42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822" y="497559"/>
            <a:ext cx="4226606" cy="91691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8ED0-4894-4D5A-BCA8-299DB989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98" y="1505244"/>
            <a:ext cx="10866055" cy="5352756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csv file: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EF4F857-3058-463B-BF80-A630E760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59" y="2486460"/>
            <a:ext cx="7611131" cy="38000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04DAF-A5C0-4427-B4D7-484A2F04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74B9-2C2B-424A-AC8E-E1001A54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5571" cy="1325563"/>
          </a:xfrm>
        </p:spPr>
        <p:txBody>
          <a:bodyPr>
            <a:normAutofit/>
          </a:bodyPr>
          <a:lstStyle/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E6D3BC-FE1E-4F87-B8B7-C193EEFA6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466921"/>
            <a:ext cx="12467772" cy="39241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Checking the data for missing values (no missing value in the dataset).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-Renaming the column headers for better understanding of visualizations.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Checking the dataset for wrong values: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Five patients having number of major vessels=4 which is incorrect (0-3)</a:t>
            </a:r>
            <a:endParaRPr lang="en-US" altLang="en-US" sz="1800" dirty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Two patients having thalassemia type=0, which is incorrect (1-3)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The patients with the wrong values dropped, so the length of dataset now is 296 instead of 303 (296,14).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kumimoji="0" lang="en-US" altLang="en-US" sz="1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ercentage of patients </a:t>
            </a:r>
            <a:r>
              <a:rPr kumimoji="0" lang="en-US" altLang="en-US" sz="1800" b="1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with presence of heart disease is 54.39% </a:t>
            </a:r>
            <a:r>
              <a:rPr kumimoji="0" lang="en-US" altLang="en-US" sz="18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and percentage of </a:t>
            </a:r>
            <a:r>
              <a:rPr kumimoji="0" lang="en-US" altLang="en-US" sz="1800" b="1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patients with no presence of heart disease: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45.61%.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- Percentage of male patients is 68.58% and female patients: 31.42%.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5BEA6-D5A7-4648-82C0-C8A7D004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5ED0-0D1B-45BF-BDF3-E8A16C3C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65D1-804C-480F-A1B7-8A613C5A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see the heart disease frequency based on the categorical features: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1B6A025-71D8-4871-ACAD-329F6D2B7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29" y="2389383"/>
            <a:ext cx="4488543" cy="255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CDDB0-4C0C-4931-9B26-3ED1F23FABF2}"/>
              </a:ext>
            </a:extLst>
          </p:cNvPr>
          <p:cNvSpPr txBox="1"/>
          <p:nvPr/>
        </p:nvSpPr>
        <p:spPr>
          <a:xfrm rot="10800000" flipH="1" flipV="1">
            <a:off x="203200" y="5223168"/>
            <a:ext cx="11785599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Chest Pain: People with chest pain value equal to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1,2,3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are more likely to have heart disease than people with chest pain value equal to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DC7F4-6B97-47FB-95AC-0C854ADF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565D6E56-4B4A-4277-8B54-046249E6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546100"/>
            <a:ext cx="4762500" cy="2990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EDC31-3956-416C-A7EB-679EEED880AB}"/>
              </a:ext>
            </a:extLst>
          </p:cNvPr>
          <p:cNvSpPr txBox="1"/>
          <p:nvPr/>
        </p:nvSpPr>
        <p:spPr>
          <a:xfrm>
            <a:off x="344316" y="3578484"/>
            <a:ext cx="4955509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Resting electrocardiographic results: People with value 1 (signals non-normal heartbeat, can range from mild symptoms to severe problems) are more likely to have heart disease.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67D2B34-A012-4CFA-BAAD-757EF84F8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28" y="546100"/>
            <a:ext cx="5018314" cy="288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F94C9B-CED8-4E94-886F-C0EFC53C0C25}"/>
              </a:ext>
            </a:extLst>
          </p:cNvPr>
          <p:cNvSpPr txBox="1"/>
          <p:nvPr/>
        </p:nvSpPr>
        <p:spPr>
          <a:xfrm>
            <a:off x="6686574" y="3578484"/>
            <a:ext cx="5018315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 induced angina: People with value 0 (No angina) have heart disease more than people with value 1 (angina)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7B427-4ED8-4872-8ED9-19833F9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49E86085-B01F-4574-B694-223F7B8E0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9" y="435430"/>
            <a:ext cx="5065486" cy="2891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54CF0-BB59-4722-8F8E-76D139D8A7EA}"/>
              </a:ext>
            </a:extLst>
          </p:cNvPr>
          <p:cNvSpPr txBox="1"/>
          <p:nvPr/>
        </p:nvSpPr>
        <p:spPr>
          <a:xfrm>
            <a:off x="218800" y="3437627"/>
            <a:ext cx="6125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slope of the peak exercise ST segment: People with slope value equal to 2 (Down sloping: signs of unhealthy heart) are more likely to have heart disease than people with slope value equal to 0 (Upsloping: better heart rate with exercise) or 1 (Flat sloping: minimal change (typical healthy heart).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2E0A2CE-60B9-424B-BFCD-4907997BE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14" y="435430"/>
            <a:ext cx="5065486" cy="2928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B1295-57EA-46EB-8160-EDC3ED9BB812}"/>
              </a:ext>
            </a:extLst>
          </p:cNvPr>
          <p:cNvSpPr txBox="1"/>
          <p:nvPr/>
        </p:nvSpPr>
        <p:spPr>
          <a:xfrm>
            <a:off x="6657174" y="3589603"/>
            <a:ext cx="5534826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of major vessels (0-3) colored by fluoroscopy: the more blood movement the better so people value equal to 0 are more likely to have heart disease.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7B15D-7C21-4075-B0D2-50BAC64B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42913044-08A2-4BD1-998A-337D008B4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86" y="1394281"/>
            <a:ext cx="5123542" cy="3217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8A9D0-DD0B-4834-987B-6F0B4301850D}"/>
              </a:ext>
            </a:extLst>
          </p:cNvPr>
          <p:cNvSpPr txBox="1"/>
          <p:nvPr/>
        </p:nvSpPr>
        <p:spPr>
          <a:xfrm>
            <a:off x="2694367" y="4714892"/>
            <a:ext cx="680326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Thalassemia: People with thalassemia value equal to 2 (fixed defect: used to be defect but ok now) are more likely to have heart disease.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1E68E-FD67-449A-9FED-4B89E212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037-6A9D-4CC8-B92F-D30BFB1C97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1277</Words>
  <Application>Microsoft Office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Office Theme</vt:lpstr>
      <vt:lpstr>Project on Machine Learning</vt:lpstr>
      <vt:lpstr>Introduction </vt:lpstr>
      <vt:lpstr>About the Dataset </vt:lpstr>
      <vt:lpstr>Data Analysis </vt:lpstr>
      <vt:lpstr>Data Analysis</vt:lpstr>
      <vt:lpstr>Data Analysis</vt:lpstr>
      <vt:lpstr>PowerPoint Presentation</vt:lpstr>
      <vt:lpstr>PowerPoint Presentation</vt:lpstr>
      <vt:lpstr>PowerPoint Presentation</vt:lpstr>
      <vt:lpstr>Let’s see the heart disease frequency based on the continuous features: </vt:lpstr>
      <vt:lpstr>PowerPoint Presentation</vt:lpstr>
      <vt:lpstr>PowerPoint Presentation</vt:lpstr>
      <vt:lpstr>Data Processing </vt:lpstr>
      <vt:lpstr>Model Building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Aggeliki Milioti</dc:creator>
  <cp:lastModifiedBy>andonis papachristou</cp:lastModifiedBy>
  <cp:revision>49</cp:revision>
  <dcterms:created xsi:type="dcterms:W3CDTF">2022-02-13T17:44:29Z</dcterms:created>
  <dcterms:modified xsi:type="dcterms:W3CDTF">2022-02-19T18:48:56Z</dcterms:modified>
</cp:coreProperties>
</file>