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303" r:id="rId5"/>
    <p:sldId id="304" r:id="rId6"/>
    <p:sldId id="305" r:id="rId7"/>
    <p:sldId id="306" r:id="rId8"/>
    <p:sldId id="307" r:id="rId9"/>
    <p:sldId id="308" r:id="rId10"/>
    <p:sldId id="309" r:id="rId11"/>
    <p:sldId id="310" r:id="rId12"/>
    <p:sldId id="311" r:id="rId13"/>
    <p:sldId id="312" r:id="rId14"/>
    <p:sldId id="314" r:id="rId15"/>
    <p:sldId id="313" r:id="rId16"/>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94700"/>
  </p:normalViewPr>
  <p:slideViewPr>
    <p:cSldViewPr snapToGrid="0" snapToObjects="1">
      <p:cViewPr varScale="1">
        <p:scale>
          <a:sx n="65" d="100"/>
          <a:sy n="65" d="100"/>
        </p:scale>
        <p:origin x="174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3/30/2025</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3/30/2025</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3/30/2025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5901-3315-4903-FB35-04BFCAEB2C42}"/>
              </a:ext>
            </a:extLst>
          </p:cNvPr>
          <p:cNvSpPr>
            <a:spLocks noGrp="1"/>
          </p:cNvSpPr>
          <p:nvPr>
            <p:ph type="ctrTitle"/>
          </p:nvPr>
        </p:nvSpPr>
        <p:spPr>
          <a:xfrm>
            <a:off x="685800" y="884903"/>
            <a:ext cx="7772400" cy="2715547"/>
          </a:xfrm>
        </p:spPr>
        <p:txBody>
          <a:bodyPr>
            <a:normAutofit/>
          </a:bodyPr>
          <a:lstStyle/>
          <a:p>
            <a:r>
              <a:rPr lang="el-GR" dirty="0"/>
              <a:t>Εξώφυλλο</a:t>
            </a:r>
            <a:endParaRPr lang="en-GB" dirty="0"/>
          </a:p>
        </p:txBody>
      </p:sp>
      <p:sp>
        <p:nvSpPr>
          <p:cNvPr id="3" name="Content Placeholder 2">
            <a:extLst>
              <a:ext uri="{FF2B5EF4-FFF2-40B4-BE49-F238E27FC236}">
                <a16:creationId xmlns:a16="http://schemas.microsoft.com/office/drawing/2014/main" id="{E89E2C3E-EC94-5B72-2335-498EC227C2C5}"/>
              </a:ext>
            </a:extLst>
          </p:cNvPr>
          <p:cNvSpPr>
            <a:spLocks noGrp="1"/>
          </p:cNvSpPr>
          <p:nvPr>
            <p:ph type="subTitle" idx="1"/>
          </p:nvPr>
        </p:nvSpPr>
        <p:spPr>
          <a:xfrm>
            <a:off x="1371600" y="1666568"/>
            <a:ext cx="6400800" cy="3972232"/>
          </a:xfrm>
        </p:spPr>
        <p:txBody>
          <a:bodyPr>
            <a:normAutofit lnSpcReduction="10000"/>
          </a:bodyPr>
          <a:lstStyle/>
          <a:p>
            <a:pPr marL="0" indent="0">
              <a:lnSpc>
                <a:spcPct val="90000"/>
              </a:lnSpc>
              <a:buNone/>
            </a:pPr>
            <a:r>
              <a:rPr lang="el-GR" b="1" dirty="0"/>
              <a:t>Παρουσίαση Εφαρμογής κρατήσεων εστιατορίου</a:t>
            </a:r>
            <a:r>
              <a:rPr lang="en-GB" b="1" dirty="0"/>
              <a:t>: Reserveat!</a:t>
            </a:r>
          </a:p>
          <a:p>
            <a:pPr marL="0" indent="0">
              <a:lnSpc>
                <a:spcPct val="90000"/>
              </a:lnSpc>
              <a:buNone/>
            </a:pPr>
            <a:endParaRPr lang="en-GB" b="1" dirty="0"/>
          </a:p>
          <a:p>
            <a:pPr marL="0" indent="0">
              <a:lnSpc>
                <a:spcPct val="90000"/>
              </a:lnSpc>
              <a:buNone/>
            </a:pPr>
            <a:r>
              <a:rPr lang="el-GR" b="1" dirty="0"/>
              <a:t>Αντώνης Καπετανάκης</a:t>
            </a:r>
          </a:p>
          <a:p>
            <a:pPr marL="0" indent="0">
              <a:lnSpc>
                <a:spcPct val="90000"/>
              </a:lnSpc>
              <a:buNone/>
            </a:pPr>
            <a:r>
              <a:rPr lang="el-GR" b="1" dirty="0"/>
              <a:t>2471512</a:t>
            </a:r>
          </a:p>
          <a:p>
            <a:pPr marL="0" indent="0">
              <a:lnSpc>
                <a:spcPct val="90000"/>
              </a:lnSpc>
              <a:buNone/>
            </a:pPr>
            <a:r>
              <a:rPr lang="en-GB" b="1" dirty="0"/>
              <a:t>CN6035 Mobile and Distributed Systems</a:t>
            </a:r>
            <a:endParaRPr lang="el-GR" b="1" dirty="0"/>
          </a:p>
          <a:p>
            <a:pPr marL="0" indent="0">
              <a:lnSpc>
                <a:spcPct val="90000"/>
              </a:lnSpc>
              <a:buNone/>
            </a:pPr>
            <a:r>
              <a:rPr lang="el-GR" b="1" dirty="0"/>
              <a:t>2024-2025</a:t>
            </a:r>
            <a:endParaRPr lang="en-GB" b="1" dirty="0"/>
          </a:p>
        </p:txBody>
      </p:sp>
    </p:spTree>
    <p:extLst>
      <p:ext uri="{BB962C8B-B14F-4D97-AF65-F5344CB8AC3E}">
        <p14:creationId xmlns:p14="http://schemas.microsoft.com/office/powerpoint/2010/main" val="298243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73E3-3D2A-CB2B-BC35-D5C28F992AEE}"/>
              </a:ext>
            </a:extLst>
          </p:cNvPr>
          <p:cNvSpPr>
            <a:spLocks noGrp="1"/>
          </p:cNvSpPr>
          <p:nvPr>
            <p:ph type="title"/>
          </p:nvPr>
        </p:nvSpPr>
        <p:spPr/>
        <p:txBody>
          <a:bodyPr/>
          <a:lstStyle/>
          <a:p>
            <a:r>
              <a:rPr lang="el-GR" sz="4000" dirty="0"/>
              <a:t>Δείγματα Χρήσης </a:t>
            </a:r>
            <a:r>
              <a:rPr lang="en-GB" sz="4000" dirty="0"/>
              <a:t>Screenshots: (5/5)</a:t>
            </a:r>
          </a:p>
        </p:txBody>
      </p:sp>
      <p:sp>
        <p:nvSpPr>
          <p:cNvPr id="3" name="Content Placeholder 2">
            <a:extLst>
              <a:ext uri="{FF2B5EF4-FFF2-40B4-BE49-F238E27FC236}">
                <a16:creationId xmlns:a16="http://schemas.microsoft.com/office/drawing/2014/main" id="{E54BFB5C-F09E-32E2-9D48-57B40AF32FA0}"/>
              </a:ext>
            </a:extLst>
          </p:cNvPr>
          <p:cNvSpPr>
            <a:spLocks noGrp="1"/>
          </p:cNvSpPr>
          <p:nvPr>
            <p:ph sz="half" idx="1"/>
          </p:nvPr>
        </p:nvSpPr>
        <p:spPr>
          <a:xfrm>
            <a:off x="457200" y="1032388"/>
            <a:ext cx="4038600" cy="5093775"/>
          </a:xfrm>
        </p:spPr>
        <p:txBody>
          <a:bodyPr/>
          <a:lstStyle/>
          <a:p>
            <a:pPr marL="0" indent="0">
              <a:buNone/>
            </a:pPr>
            <a:r>
              <a:rPr lang="en-GB" dirty="0"/>
              <a:t>Update Reserve</a:t>
            </a:r>
          </a:p>
        </p:txBody>
      </p:sp>
      <p:sp>
        <p:nvSpPr>
          <p:cNvPr id="4" name="Content Placeholder 3">
            <a:extLst>
              <a:ext uri="{FF2B5EF4-FFF2-40B4-BE49-F238E27FC236}">
                <a16:creationId xmlns:a16="http://schemas.microsoft.com/office/drawing/2014/main" id="{E99AC166-9F39-5C0A-1036-090EF131877B}"/>
              </a:ext>
            </a:extLst>
          </p:cNvPr>
          <p:cNvSpPr>
            <a:spLocks noGrp="1"/>
          </p:cNvSpPr>
          <p:nvPr>
            <p:ph sz="half" idx="2"/>
          </p:nvPr>
        </p:nvSpPr>
        <p:spPr>
          <a:xfrm>
            <a:off x="4648200" y="1032388"/>
            <a:ext cx="4038600" cy="5093776"/>
          </a:xfrm>
        </p:spPr>
        <p:txBody>
          <a:bodyPr/>
          <a:lstStyle/>
          <a:p>
            <a:pPr marL="0" indent="0">
              <a:buNone/>
            </a:pPr>
            <a:r>
              <a:rPr lang="en-GB" dirty="0"/>
              <a:t>ProfileScreen</a:t>
            </a:r>
          </a:p>
        </p:txBody>
      </p:sp>
      <p:pic>
        <p:nvPicPr>
          <p:cNvPr id="6" name="Picture 5">
            <a:extLst>
              <a:ext uri="{FF2B5EF4-FFF2-40B4-BE49-F238E27FC236}">
                <a16:creationId xmlns:a16="http://schemas.microsoft.com/office/drawing/2014/main" id="{8A4CC207-9738-A354-DCCD-5ED29377CC8D}"/>
              </a:ext>
            </a:extLst>
          </p:cNvPr>
          <p:cNvPicPr>
            <a:picLocks noChangeAspect="1"/>
          </p:cNvPicPr>
          <p:nvPr/>
        </p:nvPicPr>
        <p:blipFill>
          <a:blip r:embed="rId2"/>
          <a:stretch>
            <a:fillRect/>
          </a:stretch>
        </p:blipFill>
        <p:spPr>
          <a:xfrm>
            <a:off x="0" y="1636966"/>
            <a:ext cx="4321277" cy="3067770"/>
          </a:xfrm>
          <a:prstGeom prst="rect">
            <a:avLst/>
          </a:prstGeom>
        </p:spPr>
      </p:pic>
      <p:pic>
        <p:nvPicPr>
          <p:cNvPr id="8" name="Picture 7">
            <a:extLst>
              <a:ext uri="{FF2B5EF4-FFF2-40B4-BE49-F238E27FC236}">
                <a16:creationId xmlns:a16="http://schemas.microsoft.com/office/drawing/2014/main" id="{D431F149-EBA9-4101-53BB-7FA559D2ECC9}"/>
              </a:ext>
            </a:extLst>
          </p:cNvPr>
          <p:cNvPicPr>
            <a:picLocks noChangeAspect="1"/>
          </p:cNvPicPr>
          <p:nvPr/>
        </p:nvPicPr>
        <p:blipFill>
          <a:blip r:embed="rId3"/>
          <a:stretch>
            <a:fillRect/>
          </a:stretch>
        </p:blipFill>
        <p:spPr>
          <a:xfrm>
            <a:off x="4321277" y="1542588"/>
            <a:ext cx="3539612" cy="2036687"/>
          </a:xfrm>
          <a:prstGeom prst="rect">
            <a:avLst/>
          </a:prstGeom>
        </p:spPr>
      </p:pic>
      <p:pic>
        <p:nvPicPr>
          <p:cNvPr id="10" name="Picture 9">
            <a:extLst>
              <a:ext uri="{FF2B5EF4-FFF2-40B4-BE49-F238E27FC236}">
                <a16:creationId xmlns:a16="http://schemas.microsoft.com/office/drawing/2014/main" id="{05AFF5FC-850D-B4BE-4DAF-0848BB1AE276}"/>
              </a:ext>
            </a:extLst>
          </p:cNvPr>
          <p:cNvPicPr>
            <a:picLocks noChangeAspect="1"/>
          </p:cNvPicPr>
          <p:nvPr/>
        </p:nvPicPr>
        <p:blipFill>
          <a:blip r:embed="rId4"/>
          <a:stretch>
            <a:fillRect/>
          </a:stretch>
        </p:blipFill>
        <p:spPr>
          <a:xfrm>
            <a:off x="4321277" y="3557834"/>
            <a:ext cx="4822723" cy="2267778"/>
          </a:xfrm>
          <a:prstGeom prst="rect">
            <a:avLst/>
          </a:prstGeom>
        </p:spPr>
      </p:pic>
    </p:spTree>
    <p:extLst>
      <p:ext uri="{BB962C8B-B14F-4D97-AF65-F5344CB8AC3E}">
        <p14:creationId xmlns:p14="http://schemas.microsoft.com/office/powerpoint/2010/main" val="70874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402A-350A-B07D-E03C-BEE46546CECC}"/>
              </a:ext>
            </a:extLst>
          </p:cNvPr>
          <p:cNvSpPr>
            <a:spLocks noGrp="1"/>
          </p:cNvSpPr>
          <p:nvPr>
            <p:ph type="title"/>
          </p:nvPr>
        </p:nvSpPr>
        <p:spPr>
          <a:xfrm>
            <a:off x="457200" y="274638"/>
            <a:ext cx="8229600" cy="1143000"/>
          </a:xfrm>
        </p:spPr>
        <p:txBody>
          <a:bodyPr>
            <a:normAutofit/>
          </a:bodyPr>
          <a:lstStyle/>
          <a:p>
            <a:r>
              <a:rPr lang="el-GR" dirty="0"/>
              <a:t>Συμπέρασμα</a:t>
            </a:r>
            <a:endParaRPr lang="en-GB" dirty="0"/>
          </a:p>
        </p:txBody>
      </p:sp>
      <p:sp>
        <p:nvSpPr>
          <p:cNvPr id="9" name="Content Placeholder 2">
            <a:extLst>
              <a:ext uri="{FF2B5EF4-FFF2-40B4-BE49-F238E27FC236}">
                <a16:creationId xmlns:a16="http://schemas.microsoft.com/office/drawing/2014/main" id="{7F151BEB-9F91-71C7-A9D1-AB9DCF73F715}"/>
              </a:ext>
            </a:extLst>
          </p:cNvPr>
          <p:cNvSpPr>
            <a:spLocks noGrp="1"/>
          </p:cNvSpPr>
          <p:nvPr>
            <p:ph idx="1"/>
          </p:nvPr>
        </p:nvSpPr>
        <p:spPr>
          <a:xfrm>
            <a:off x="457200" y="1600200"/>
            <a:ext cx="8229600" cy="4525963"/>
          </a:xfrm>
        </p:spPr>
        <p:txBody>
          <a:bodyPr/>
          <a:lstStyle/>
          <a:p>
            <a:pPr marL="0" indent="0">
              <a:buNone/>
            </a:pPr>
            <a:r>
              <a:rPr lang="el-GR" dirty="0"/>
              <a:t>Η υλοποίηση αυτής της εφαρμογής κράτησης εστιατορίων, Reserveat!, αποδεικνύει την επιτυχή δημιουργία μιας λειτουργικής και φιλικής προς τον χρήστη πλατφόρμας που γεφυρώνει το χάσμα μεταξύ πελατών και εστιατορίων.</a:t>
            </a:r>
            <a:endParaRPr lang="en-US" dirty="0"/>
          </a:p>
        </p:txBody>
      </p:sp>
    </p:spTree>
    <p:extLst>
      <p:ext uri="{BB962C8B-B14F-4D97-AF65-F5344CB8AC3E}">
        <p14:creationId xmlns:p14="http://schemas.microsoft.com/office/powerpoint/2010/main" val="118274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A52-E308-BA33-5EDA-CAA2166D321C}"/>
              </a:ext>
            </a:extLst>
          </p:cNvPr>
          <p:cNvSpPr>
            <a:spLocks noGrp="1"/>
          </p:cNvSpPr>
          <p:nvPr>
            <p:ph type="title"/>
          </p:nvPr>
        </p:nvSpPr>
        <p:spPr>
          <a:xfrm>
            <a:off x="457200" y="274638"/>
            <a:ext cx="8229600" cy="1143000"/>
          </a:xfrm>
        </p:spPr>
        <p:txBody>
          <a:bodyPr>
            <a:normAutofit/>
          </a:bodyPr>
          <a:lstStyle/>
          <a:p>
            <a:r>
              <a:rPr lang="el-GR" dirty="0"/>
              <a:t>Κλείσιμο</a:t>
            </a:r>
            <a:endParaRPr lang="en-GB" dirty="0"/>
          </a:p>
        </p:txBody>
      </p:sp>
      <p:sp>
        <p:nvSpPr>
          <p:cNvPr id="9" name="Content Placeholder 2">
            <a:extLst>
              <a:ext uri="{FF2B5EF4-FFF2-40B4-BE49-F238E27FC236}">
                <a16:creationId xmlns:a16="http://schemas.microsoft.com/office/drawing/2014/main" id="{862F5009-F7B5-955C-1F76-3EEB0E0BB276}"/>
              </a:ext>
            </a:extLst>
          </p:cNvPr>
          <p:cNvSpPr>
            <a:spLocks noGrp="1"/>
          </p:cNvSpPr>
          <p:nvPr>
            <p:ph idx="1"/>
          </p:nvPr>
        </p:nvSpPr>
        <p:spPr>
          <a:xfrm>
            <a:off x="457200" y="1417638"/>
            <a:ext cx="8229600" cy="4708525"/>
          </a:xfrm>
        </p:spPr>
        <p:txBody>
          <a:bodyPr/>
          <a:lstStyle/>
          <a:p>
            <a:pPr marL="0" indent="0">
              <a:buNone/>
            </a:pPr>
            <a:r>
              <a:rPr lang="el-GR" dirty="0"/>
              <a:t>Αυτή ήταν η εφαρμογή μου, ελπίζω να σας άρεσε!</a:t>
            </a:r>
          </a:p>
          <a:p>
            <a:pPr marL="0" indent="0">
              <a:buNone/>
            </a:pPr>
            <a:endParaRPr lang="el-GR" dirty="0"/>
          </a:p>
          <a:p>
            <a:pPr marL="0" indent="0">
              <a:buNone/>
            </a:pPr>
            <a:r>
              <a:rPr lang="el-GR" dirty="0"/>
              <a:t>Ευχαριστώ για την προσοχή σας!</a:t>
            </a:r>
          </a:p>
          <a:p>
            <a:pPr marL="0" indent="0">
              <a:buNone/>
            </a:pPr>
            <a:endParaRPr lang="el-GR" dirty="0"/>
          </a:p>
          <a:p>
            <a:pPr marL="0" indent="0">
              <a:buNone/>
            </a:pPr>
            <a:r>
              <a:rPr lang="el-GR" dirty="0"/>
              <a:t>Ερωτήσεις?</a:t>
            </a:r>
          </a:p>
        </p:txBody>
      </p:sp>
    </p:spTree>
    <p:extLst>
      <p:ext uri="{BB962C8B-B14F-4D97-AF65-F5344CB8AC3E}">
        <p14:creationId xmlns:p14="http://schemas.microsoft.com/office/powerpoint/2010/main" val="80306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487-27FD-2AF7-53C6-6AC7F8F1E813}"/>
              </a:ext>
            </a:extLst>
          </p:cNvPr>
          <p:cNvSpPr>
            <a:spLocks noGrp="1"/>
          </p:cNvSpPr>
          <p:nvPr>
            <p:ph type="title"/>
          </p:nvPr>
        </p:nvSpPr>
        <p:spPr/>
        <p:txBody>
          <a:bodyPr/>
          <a:lstStyle/>
          <a:p>
            <a:r>
              <a:rPr lang="el-GR" dirty="0"/>
              <a:t>Περιέχομενα</a:t>
            </a:r>
            <a:endParaRPr lang="en-GB" dirty="0"/>
          </a:p>
        </p:txBody>
      </p:sp>
      <p:sp>
        <p:nvSpPr>
          <p:cNvPr id="3" name="Content Placeholder 2">
            <a:extLst>
              <a:ext uri="{FF2B5EF4-FFF2-40B4-BE49-F238E27FC236}">
                <a16:creationId xmlns:a16="http://schemas.microsoft.com/office/drawing/2014/main" id="{B2927D9A-0BAF-9992-2390-2BF3ABE831DF}"/>
              </a:ext>
            </a:extLst>
          </p:cNvPr>
          <p:cNvSpPr>
            <a:spLocks noGrp="1"/>
          </p:cNvSpPr>
          <p:nvPr>
            <p:ph idx="1"/>
          </p:nvPr>
        </p:nvSpPr>
        <p:spPr>
          <a:xfrm>
            <a:off x="457200" y="1283110"/>
            <a:ext cx="8229600" cy="4843053"/>
          </a:xfrm>
        </p:spPr>
        <p:txBody>
          <a:bodyPr/>
          <a:lstStyle/>
          <a:p>
            <a:pPr marL="0" indent="0">
              <a:buNone/>
            </a:pPr>
            <a:r>
              <a:rPr lang="el-GR" dirty="0"/>
              <a:t>1.Εισαγωγή</a:t>
            </a:r>
          </a:p>
          <a:p>
            <a:pPr marL="0" indent="0">
              <a:buNone/>
            </a:pPr>
            <a:r>
              <a:rPr lang="el-GR" dirty="0"/>
              <a:t>2.Περιγραφή Στόχου Εφαρμογής</a:t>
            </a:r>
          </a:p>
          <a:p>
            <a:pPr marL="0" indent="0">
              <a:buNone/>
            </a:pPr>
            <a:r>
              <a:rPr lang="el-GR" dirty="0"/>
              <a:t>3. Παρουσίαση Αρχιτεκτονικής Εφαρμογής</a:t>
            </a:r>
          </a:p>
          <a:p>
            <a:pPr marL="0" indent="0">
              <a:buNone/>
            </a:pPr>
            <a:r>
              <a:rPr lang="el-GR" dirty="0"/>
              <a:t>4.Δείγματα Χρήσης (</a:t>
            </a:r>
            <a:r>
              <a:rPr lang="en-GB" dirty="0"/>
              <a:t>Screenshots</a:t>
            </a:r>
            <a:r>
              <a:rPr lang="el-GR" dirty="0"/>
              <a:t>)/5</a:t>
            </a:r>
          </a:p>
          <a:p>
            <a:pPr marL="0" indent="0">
              <a:buNone/>
            </a:pPr>
            <a:r>
              <a:rPr lang="el-GR" dirty="0"/>
              <a:t>5.Συμπέρασμα</a:t>
            </a:r>
            <a:endParaRPr lang="en-GB" dirty="0"/>
          </a:p>
          <a:p>
            <a:pPr marL="0" indent="0">
              <a:buNone/>
            </a:pPr>
            <a:r>
              <a:rPr lang="el-GR" dirty="0"/>
              <a:t>6</a:t>
            </a:r>
            <a:r>
              <a:rPr lang="en-GB" dirty="0"/>
              <a:t>.</a:t>
            </a:r>
            <a:r>
              <a:rPr lang="el-GR" dirty="0"/>
              <a:t>Κλείσιμο</a:t>
            </a:r>
          </a:p>
          <a:p>
            <a:pPr marL="0" indent="0">
              <a:buNone/>
            </a:pPr>
            <a:endParaRPr lang="en-GB" dirty="0"/>
          </a:p>
        </p:txBody>
      </p:sp>
    </p:spTree>
    <p:extLst>
      <p:ext uri="{BB962C8B-B14F-4D97-AF65-F5344CB8AC3E}">
        <p14:creationId xmlns:p14="http://schemas.microsoft.com/office/powerpoint/2010/main" val="216206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89AA-3151-DEF7-22F0-1294B5007F14}"/>
              </a:ext>
            </a:extLst>
          </p:cNvPr>
          <p:cNvSpPr>
            <a:spLocks noGrp="1"/>
          </p:cNvSpPr>
          <p:nvPr>
            <p:ph type="title"/>
          </p:nvPr>
        </p:nvSpPr>
        <p:spPr>
          <a:xfrm>
            <a:off x="457200" y="274638"/>
            <a:ext cx="8229600" cy="1143000"/>
          </a:xfrm>
        </p:spPr>
        <p:txBody>
          <a:bodyPr>
            <a:normAutofit/>
          </a:bodyPr>
          <a:lstStyle/>
          <a:p>
            <a:r>
              <a:rPr lang="el-GR" dirty="0"/>
              <a:t>Εισαγωγή</a:t>
            </a:r>
            <a:endParaRPr lang="en-GB" dirty="0"/>
          </a:p>
        </p:txBody>
      </p:sp>
      <p:sp>
        <p:nvSpPr>
          <p:cNvPr id="3" name="Content Placeholder 2">
            <a:extLst>
              <a:ext uri="{FF2B5EF4-FFF2-40B4-BE49-F238E27FC236}">
                <a16:creationId xmlns:a16="http://schemas.microsoft.com/office/drawing/2014/main" id="{BBA8C0BA-75E8-67F9-56D0-D19B68CE0E85}"/>
              </a:ext>
            </a:extLst>
          </p:cNvPr>
          <p:cNvSpPr>
            <a:spLocks noGrp="1"/>
          </p:cNvSpPr>
          <p:nvPr>
            <p:ph sz="half" idx="1"/>
          </p:nvPr>
        </p:nvSpPr>
        <p:spPr>
          <a:xfrm>
            <a:off x="457200" y="1106130"/>
            <a:ext cx="4038600" cy="5020033"/>
          </a:xfrm>
        </p:spPr>
        <p:txBody>
          <a:bodyPr>
            <a:normAutofit/>
          </a:bodyPr>
          <a:lstStyle/>
          <a:p>
            <a:pPr marL="0" indent="0">
              <a:buNone/>
            </a:pPr>
            <a:r>
              <a:rPr lang="en-GB" dirty="0"/>
              <a:t>H </a:t>
            </a:r>
            <a:r>
              <a:rPr lang="el-GR" dirty="0"/>
              <a:t>εφαρμογή που ζητήθηκε από το μάθημα ήταν η πλήρης υλοποίηση εφαρμογής κράτησης Εστιατορίων για κινητά με συγκεκριμένα χαρακτηριστικά και εργαλεία που χρησιμοποίηθηκαν.</a:t>
            </a:r>
            <a:endParaRPr lang="en-GB" dirty="0"/>
          </a:p>
        </p:txBody>
      </p:sp>
      <p:sp>
        <p:nvSpPr>
          <p:cNvPr id="8" name="Content Placeholder 3">
            <a:extLst>
              <a:ext uri="{FF2B5EF4-FFF2-40B4-BE49-F238E27FC236}">
                <a16:creationId xmlns:a16="http://schemas.microsoft.com/office/drawing/2014/main" id="{7625C1DA-0008-666A-44DC-875D39930187}"/>
              </a:ext>
            </a:extLst>
          </p:cNvPr>
          <p:cNvSpPr>
            <a:spLocks noGrp="1"/>
          </p:cNvSpPr>
          <p:nvPr>
            <p:ph sz="half" idx="2"/>
          </p:nvPr>
        </p:nvSpPr>
        <p:spPr>
          <a:xfrm>
            <a:off x="4648200" y="1106130"/>
            <a:ext cx="4038600" cy="4748980"/>
          </a:xfrm>
        </p:spPr>
        <p:txBody>
          <a:bodyPr/>
          <a:lstStyle/>
          <a:p>
            <a:pPr marL="0" indent="0">
              <a:buNone/>
            </a:pPr>
            <a:r>
              <a:rPr lang="el-GR" dirty="0"/>
              <a:t>Απαιτούμενα</a:t>
            </a:r>
            <a:r>
              <a:rPr lang="en-GB" dirty="0"/>
              <a:t>:</a:t>
            </a:r>
          </a:p>
          <a:p>
            <a:pPr marL="0" indent="0">
              <a:buNone/>
            </a:pPr>
            <a:r>
              <a:rPr lang="en-GB" sz="2000" dirty="0"/>
              <a:t>Frontend: React-Native</a:t>
            </a:r>
          </a:p>
          <a:p>
            <a:pPr marL="0" indent="0">
              <a:buNone/>
            </a:pPr>
            <a:r>
              <a:rPr lang="en-GB" sz="2000" dirty="0"/>
              <a:t>Backend:Node.js</a:t>
            </a:r>
          </a:p>
          <a:p>
            <a:pPr marL="0" indent="0">
              <a:buNone/>
            </a:pPr>
            <a:r>
              <a:rPr lang="en-GB" sz="2000" dirty="0"/>
              <a:t>Database:Maria DB</a:t>
            </a:r>
          </a:p>
          <a:p>
            <a:pPr marL="0" indent="0">
              <a:buNone/>
            </a:pPr>
            <a:endParaRPr lang="en-US" dirty="0"/>
          </a:p>
          <a:p>
            <a:pPr marL="0" indent="0">
              <a:buNone/>
            </a:pPr>
            <a:r>
              <a:rPr lang="el-GR" dirty="0"/>
              <a:t>Λειτουργίες</a:t>
            </a:r>
            <a:r>
              <a:rPr lang="en-GB" dirty="0"/>
              <a:t>:</a:t>
            </a:r>
          </a:p>
          <a:p>
            <a:pPr marL="0" indent="0">
              <a:buNone/>
            </a:pPr>
            <a:r>
              <a:rPr lang="en-GB" sz="2000" dirty="0"/>
              <a:t>Login</a:t>
            </a:r>
          </a:p>
          <a:p>
            <a:pPr marL="0" indent="0">
              <a:buNone/>
            </a:pPr>
            <a:r>
              <a:rPr lang="en-GB" sz="2000" dirty="0"/>
              <a:t>Register</a:t>
            </a:r>
          </a:p>
          <a:p>
            <a:pPr marL="0" indent="0">
              <a:buNone/>
            </a:pPr>
            <a:r>
              <a:rPr lang="en-US" sz="1800" dirty="0"/>
              <a:t>Reservation</a:t>
            </a:r>
          </a:p>
          <a:p>
            <a:pPr marL="0" indent="0">
              <a:buNone/>
            </a:pPr>
            <a:r>
              <a:rPr lang="en-US" sz="1800" dirty="0"/>
              <a:t>Search Bar</a:t>
            </a:r>
          </a:p>
          <a:p>
            <a:pPr marL="0" indent="0">
              <a:buNone/>
            </a:pPr>
            <a:r>
              <a:rPr lang="en-US" sz="1800" dirty="0"/>
              <a:t>Edit/Delete Reservation</a:t>
            </a:r>
          </a:p>
          <a:p>
            <a:pPr marL="0" indent="0">
              <a:buNone/>
            </a:pPr>
            <a:r>
              <a:rPr lang="en-US" sz="1800" dirty="0"/>
              <a:t>Reservation History</a:t>
            </a:r>
          </a:p>
        </p:txBody>
      </p:sp>
    </p:spTree>
    <p:extLst>
      <p:ext uri="{BB962C8B-B14F-4D97-AF65-F5344CB8AC3E}">
        <p14:creationId xmlns:p14="http://schemas.microsoft.com/office/powerpoint/2010/main" val="66540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AC38-8992-FFD9-4591-4603BE684233}"/>
              </a:ext>
            </a:extLst>
          </p:cNvPr>
          <p:cNvSpPr>
            <a:spLocks noGrp="1"/>
          </p:cNvSpPr>
          <p:nvPr>
            <p:ph type="title"/>
          </p:nvPr>
        </p:nvSpPr>
        <p:spPr>
          <a:xfrm>
            <a:off x="457200" y="731836"/>
            <a:ext cx="8229600" cy="1155957"/>
          </a:xfrm>
        </p:spPr>
        <p:txBody>
          <a:bodyPr>
            <a:normAutofit/>
          </a:bodyPr>
          <a:lstStyle/>
          <a:p>
            <a:r>
              <a:rPr lang="el-GR" dirty="0"/>
              <a:t>Περιγραφή Στόχου Εφαρμογής</a:t>
            </a:r>
            <a:endParaRPr lang="en-GB" dirty="0"/>
          </a:p>
        </p:txBody>
      </p:sp>
      <p:sp>
        <p:nvSpPr>
          <p:cNvPr id="9" name="Content Placeholder 2">
            <a:extLst>
              <a:ext uri="{FF2B5EF4-FFF2-40B4-BE49-F238E27FC236}">
                <a16:creationId xmlns:a16="http://schemas.microsoft.com/office/drawing/2014/main" id="{37987E32-2728-4DD1-593D-E796701CC31D}"/>
              </a:ext>
            </a:extLst>
          </p:cNvPr>
          <p:cNvSpPr>
            <a:spLocks noGrp="1"/>
          </p:cNvSpPr>
          <p:nvPr>
            <p:ph idx="1"/>
          </p:nvPr>
        </p:nvSpPr>
        <p:spPr>
          <a:xfrm>
            <a:off x="457200" y="1600200"/>
            <a:ext cx="8229600" cy="4525963"/>
          </a:xfrm>
        </p:spPr>
        <p:txBody>
          <a:bodyPr/>
          <a:lstStyle/>
          <a:p>
            <a:pPr marL="0" indent="0">
              <a:buNone/>
            </a:pPr>
            <a:endParaRPr lang="el-GR" sz="2000" dirty="0"/>
          </a:p>
          <a:p>
            <a:pPr marL="0" indent="0">
              <a:buNone/>
            </a:pPr>
            <a:r>
              <a:rPr lang="el-GR" sz="2000" dirty="0"/>
              <a:t>Η υλοποίηση μιας mobile εφαρμογής για κρατήσεις εστιατορίων στοχεύει στην παροχή μιας εύχρηστης και άμεσης πλατφόρμας για τους χρήστες να ανακαλύπτουν και να κάνουν κράτηση στα αγαπημένα τους εστιατόρια οποιαδήποτε στιγμή και από οπουδήποτε. Ένας κύριος στόχος είναι η βελτίωση της εμπειρίας του χρήστη, κάνοντας τη διαδικασία κράτησης γρήγορη και απλή, καθώς και η αύξηση της πληρότητας των εστιατορίων μέσω της διευκόλυνσης των κρατήσεων</a:t>
            </a:r>
            <a:r>
              <a:rPr lang="en-GB" sz="2000" dirty="0"/>
              <a:t>.</a:t>
            </a:r>
          </a:p>
          <a:p>
            <a:pPr marL="0" indent="0">
              <a:buNone/>
            </a:pPr>
            <a:endParaRPr lang="en-GB" sz="2000" dirty="0"/>
          </a:p>
          <a:p>
            <a:pPr marL="0" indent="0">
              <a:buNone/>
            </a:pPr>
            <a:r>
              <a:rPr lang="en-GB" sz="1800" dirty="0"/>
              <a:t>*</a:t>
            </a:r>
            <a:r>
              <a:rPr lang="el-GR" sz="1800" dirty="0"/>
              <a:t>Λοιπά Εργαλεία που χρησιμοποίηθηκαν</a:t>
            </a:r>
            <a:r>
              <a:rPr lang="en-GB" sz="1800" dirty="0"/>
              <a:t>:</a:t>
            </a:r>
          </a:p>
          <a:p>
            <a:pPr marL="0" indent="0">
              <a:buNone/>
            </a:pPr>
            <a:r>
              <a:rPr lang="en-GB" sz="1800" dirty="0"/>
              <a:t>Postman, Cmd, Github, HeidiSql</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60095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F50A-9016-A6B4-EBEC-E58417096A22}"/>
              </a:ext>
            </a:extLst>
          </p:cNvPr>
          <p:cNvSpPr>
            <a:spLocks noGrp="1"/>
          </p:cNvSpPr>
          <p:nvPr>
            <p:ph type="title"/>
          </p:nvPr>
        </p:nvSpPr>
        <p:spPr/>
        <p:txBody>
          <a:bodyPr/>
          <a:lstStyle/>
          <a:p>
            <a:r>
              <a:rPr lang="el-GR" dirty="0"/>
              <a:t>Αρχιτεκτονική Εφαρμογής </a:t>
            </a:r>
            <a:endParaRPr lang="en-GB" dirty="0"/>
          </a:p>
        </p:txBody>
      </p:sp>
      <p:sp>
        <p:nvSpPr>
          <p:cNvPr id="5" name="Rectangle 2">
            <a:extLst>
              <a:ext uri="{FF2B5EF4-FFF2-40B4-BE49-F238E27FC236}">
                <a16:creationId xmlns:a16="http://schemas.microsoft.com/office/drawing/2014/main" id="{A92BB7D2-DB21-ECBA-7D64-9EAC649E2742}"/>
              </a:ext>
            </a:extLst>
          </p:cNvPr>
          <p:cNvSpPr>
            <a:spLocks noGrp="1" noChangeArrowheads="1"/>
          </p:cNvSpPr>
          <p:nvPr>
            <p:ph idx="1"/>
          </p:nvPr>
        </p:nvSpPr>
        <p:spPr bwMode="auto">
          <a:xfrm>
            <a:off x="457200" y="2016518"/>
            <a:ext cx="769865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Interface (UI):</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State Management: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API Interaction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Access Layer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Database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&amp; Authorization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Handling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Error Handling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16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9441-68B0-6487-9E2B-7CB9CB804665}"/>
              </a:ext>
            </a:extLst>
          </p:cNvPr>
          <p:cNvSpPr>
            <a:spLocks noGrp="1"/>
          </p:cNvSpPr>
          <p:nvPr>
            <p:ph type="title"/>
          </p:nvPr>
        </p:nvSpPr>
        <p:spPr>
          <a:xfrm>
            <a:off x="457200" y="274638"/>
            <a:ext cx="8229600" cy="1143000"/>
          </a:xfrm>
        </p:spPr>
        <p:txBody>
          <a:bodyPr>
            <a:normAutofit/>
          </a:bodyPr>
          <a:lstStyle/>
          <a:p>
            <a:r>
              <a:rPr lang="el-GR" sz="4100" dirty="0"/>
              <a:t>Δείγματα Χρήσης </a:t>
            </a:r>
            <a:r>
              <a:rPr lang="en-GB" sz="4100" dirty="0"/>
              <a:t>Screenshots: (1/5)</a:t>
            </a:r>
          </a:p>
        </p:txBody>
      </p:sp>
      <p:sp>
        <p:nvSpPr>
          <p:cNvPr id="10" name="Text Placeholder 2">
            <a:extLst>
              <a:ext uri="{FF2B5EF4-FFF2-40B4-BE49-F238E27FC236}">
                <a16:creationId xmlns:a16="http://schemas.microsoft.com/office/drawing/2014/main" id="{14785E8E-9E7F-C777-37A0-663668548145}"/>
              </a:ext>
            </a:extLst>
          </p:cNvPr>
          <p:cNvSpPr>
            <a:spLocks noGrp="1"/>
          </p:cNvSpPr>
          <p:nvPr>
            <p:ph type="body" idx="1"/>
          </p:nvPr>
        </p:nvSpPr>
        <p:spPr>
          <a:xfrm>
            <a:off x="457200" y="1535113"/>
            <a:ext cx="4040188" cy="639762"/>
          </a:xfrm>
        </p:spPr>
        <p:txBody>
          <a:bodyPr/>
          <a:lstStyle/>
          <a:p>
            <a:r>
              <a:rPr lang="en-US" dirty="0"/>
              <a:t>Login Screen</a:t>
            </a:r>
          </a:p>
        </p:txBody>
      </p:sp>
      <p:sp>
        <p:nvSpPr>
          <p:cNvPr id="3" name="Content Placeholder 2">
            <a:extLst>
              <a:ext uri="{FF2B5EF4-FFF2-40B4-BE49-F238E27FC236}">
                <a16:creationId xmlns:a16="http://schemas.microsoft.com/office/drawing/2014/main" id="{365A11FA-C277-1575-A73A-6D8B42E6B640}"/>
              </a:ext>
            </a:extLst>
          </p:cNvPr>
          <p:cNvSpPr>
            <a:spLocks noGrp="1"/>
          </p:cNvSpPr>
          <p:nvPr>
            <p:ph sz="half" idx="2"/>
          </p:nvPr>
        </p:nvSpPr>
        <p:spPr>
          <a:xfrm>
            <a:off x="457200" y="2174875"/>
            <a:ext cx="4040188" cy="3951288"/>
          </a:xfrm>
        </p:spPr>
        <p:txBody>
          <a:bodyPr>
            <a:normAutofit/>
          </a:bodyPr>
          <a:lstStyle/>
          <a:p>
            <a:pPr marL="0" indent="0">
              <a:buNone/>
            </a:pPr>
            <a:endParaRPr lang="en-GB" dirty="0"/>
          </a:p>
          <a:p>
            <a:pPr marL="0" indent="0">
              <a:buNone/>
            </a:pPr>
            <a:endParaRPr lang="en-GB" dirty="0"/>
          </a:p>
        </p:txBody>
      </p:sp>
      <p:sp>
        <p:nvSpPr>
          <p:cNvPr id="12" name="Text Placeholder 4">
            <a:extLst>
              <a:ext uri="{FF2B5EF4-FFF2-40B4-BE49-F238E27FC236}">
                <a16:creationId xmlns:a16="http://schemas.microsoft.com/office/drawing/2014/main" id="{4F61F3A2-FBBD-CFDA-20DB-10778A60E5CB}"/>
              </a:ext>
            </a:extLst>
          </p:cNvPr>
          <p:cNvSpPr>
            <a:spLocks noGrp="1"/>
          </p:cNvSpPr>
          <p:nvPr>
            <p:ph type="body" sz="quarter" idx="3"/>
          </p:nvPr>
        </p:nvSpPr>
        <p:spPr>
          <a:xfrm>
            <a:off x="4645025" y="1535113"/>
            <a:ext cx="4041775" cy="639762"/>
          </a:xfrm>
        </p:spPr>
        <p:txBody>
          <a:bodyPr/>
          <a:lstStyle/>
          <a:p>
            <a:r>
              <a:rPr lang="en-US" dirty="0"/>
              <a:t>Register Screen</a:t>
            </a:r>
          </a:p>
        </p:txBody>
      </p:sp>
      <p:pic>
        <p:nvPicPr>
          <p:cNvPr id="5" name="Picture 4">
            <a:extLst>
              <a:ext uri="{FF2B5EF4-FFF2-40B4-BE49-F238E27FC236}">
                <a16:creationId xmlns:a16="http://schemas.microsoft.com/office/drawing/2014/main" id="{152B4E48-17F2-5881-63A0-15919467E25B}"/>
              </a:ext>
            </a:extLst>
          </p:cNvPr>
          <p:cNvPicPr>
            <a:picLocks noChangeAspect="1"/>
          </p:cNvPicPr>
          <p:nvPr/>
        </p:nvPicPr>
        <p:blipFill>
          <a:blip r:embed="rId2"/>
          <a:stretch>
            <a:fillRect/>
          </a:stretch>
        </p:blipFill>
        <p:spPr>
          <a:xfrm>
            <a:off x="3937819" y="2319384"/>
            <a:ext cx="4866969" cy="2463385"/>
          </a:xfrm>
          <a:prstGeom prst="rect">
            <a:avLst/>
          </a:prstGeom>
          <a:noFill/>
        </p:spPr>
      </p:pic>
      <p:pic>
        <p:nvPicPr>
          <p:cNvPr id="7" name="Picture 6">
            <a:extLst>
              <a:ext uri="{FF2B5EF4-FFF2-40B4-BE49-F238E27FC236}">
                <a16:creationId xmlns:a16="http://schemas.microsoft.com/office/drawing/2014/main" id="{A09A1E30-3A11-3140-0238-B4E3371E0ACA}"/>
              </a:ext>
            </a:extLst>
          </p:cNvPr>
          <p:cNvPicPr>
            <a:picLocks noChangeAspect="1"/>
          </p:cNvPicPr>
          <p:nvPr/>
        </p:nvPicPr>
        <p:blipFill>
          <a:blip r:embed="rId3"/>
          <a:stretch>
            <a:fillRect/>
          </a:stretch>
        </p:blipFill>
        <p:spPr>
          <a:xfrm>
            <a:off x="30723" y="2240731"/>
            <a:ext cx="3907096" cy="2620693"/>
          </a:xfrm>
          <a:prstGeom prst="rect">
            <a:avLst/>
          </a:prstGeom>
        </p:spPr>
      </p:pic>
    </p:spTree>
    <p:extLst>
      <p:ext uri="{BB962C8B-B14F-4D97-AF65-F5344CB8AC3E}">
        <p14:creationId xmlns:p14="http://schemas.microsoft.com/office/powerpoint/2010/main" val="49524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ACB4-2697-AF9F-B93E-587AD35AF0AC}"/>
              </a:ext>
            </a:extLst>
          </p:cNvPr>
          <p:cNvSpPr>
            <a:spLocks noGrp="1"/>
          </p:cNvSpPr>
          <p:nvPr>
            <p:ph type="title"/>
          </p:nvPr>
        </p:nvSpPr>
        <p:spPr>
          <a:xfrm>
            <a:off x="457200" y="274638"/>
            <a:ext cx="8229600" cy="1143000"/>
          </a:xfrm>
        </p:spPr>
        <p:txBody>
          <a:bodyPr>
            <a:normAutofit fontScale="90000"/>
          </a:bodyPr>
          <a:lstStyle/>
          <a:p>
            <a:r>
              <a:rPr lang="el-GR" sz="4100" dirty="0"/>
              <a:t>Δείγματα Χρήσης </a:t>
            </a:r>
            <a:r>
              <a:rPr lang="en-GB" sz="4100" dirty="0"/>
              <a:t>Screenshots: (2/5)</a:t>
            </a:r>
            <a:br>
              <a:rPr lang="en-GB" sz="4100" dirty="0"/>
            </a:br>
            <a:r>
              <a:rPr lang="en-GB" sz="4100" dirty="0"/>
              <a:t>Home:</a:t>
            </a:r>
          </a:p>
        </p:txBody>
      </p:sp>
      <p:pic>
        <p:nvPicPr>
          <p:cNvPr id="8" name="Content Placeholder 7">
            <a:extLst>
              <a:ext uri="{FF2B5EF4-FFF2-40B4-BE49-F238E27FC236}">
                <a16:creationId xmlns:a16="http://schemas.microsoft.com/office/drawing/2014/main" id="{F54DB381-EF3D-CCA6-6AD2-41924398F136}"/>
              </a:ext>
            </a:extLst>
          </p:cNvPr>
          <p:cNvPicPr>
            <a:picLocks noGrp="1" noChangeAspect="1"/>
          </p:cNvPicPr>
          <p:nvPr>
            <p:ph idx="1"/>
          </p:nvPr>
        </p:nvPicPr>
        <p:blipFill>
          <a:blip r:embed="rId2"/>
          <a:stretch>
            <a:fillRect/>
          </a:stretch>
        </p:blipFill>
        <p:spPr>
          <a:xfrm>
            <a:off x="-117161" y="1417638"/>
            <a:ext cx="9378321" cy="4465866"/>
          </a:xfrm>
        </p:spPr>
      </p:pic>
    </p:spTree>
    <p:extLst>
      <p:ext uri="{BB962C8B-B14F-4D97-AF65-F5344CB8AC3E}">
        <p14:creationId xmlns:p14="http://schemas.microsoft.com/office/powerpoint/2010/main" val="288822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1CD4-4CCD-BB2C-C871-239CA71D461C}"/>
              </a:ext>
            </a:extLst>
          </p:cNvPr>
          <p:cNvSpPr>
            <a:spLocks noGrp="1"/>
          </p:cNvSpPr>
          <p:nvPr>
            <p:ph type="title"/>
          </p:nvPr>
        </p:nvSpPr>
        <p:spPr>
          <a:xfrm>
            <a:off x="457200" y="274638"/>
            <a:ext cx="8229600" cy="1143000"/>
          </a:xfrm>
        </p:spPr>
        <p:txBody>
          <a:bodyPr>
            <a:normAutofit/>
          </a:bodyPr>
          <a:lstStyle/>
          <a:p>
            <a:r>
              <a:rPr lang="el-GR" sz="4100" dirty="0"/>
              <a:t>Δείγματα Χρήσης </a:t>
            </a:r>
            <a:r>
              <a:rPr lang="en-GB" sz="4100" dirty="0"/>
              <a:t>Screenshots: (3/5)</a:t>
            </a:r>
          </a:p>
        </p:txBody>
      </p:sp>
      <p:sp>
        <p:nvSpPr>
          <p:cNvPr id="8" name="Content Placeholder 2">
            <a:extLst>
              <a:ext uri="{FF2B5EF4-FFF2-40B4-BE49-F238E27FC236}">
                <a16:creationId xmlns:a16="http://schemas.microsoft.com/office/drawing/2014/main" id="{742AA723-1BE0-CD65-CD43-95863D00DCD5}"/>
              </a:ext>
            </a:extLst>
          </p:cNvPr>
          <p:cNvSpPr>
            <a:spLocks noGrp="1"/>
          </p:cNvSpPr>
          <p:nvPr>
            <p:ph sz="half" idx="1"/>
          </p:nvPr>
        </p:nvSpPr>
        <p:spPr>
          <a:xfrm>
            <a:off x="457200" y="1209368"/>
            <a:ext cx="4038600" cy="4916795"/>
          </a:xfrm>
        </p:spPr>
        <p:txBody>
          <a:bodyPr/>
          <a:lstStyle/>
          <a:p>
            <a:pPr marL="0" indent="0">
              <a:buNone/>
            </a:pPr>
            <a:r>
              <a:rPr lang="en-US" dirty="0"/>
              <a:t>AboutScreen</a:t>
            </a:r>
          </a:p>
        </p:txBody>
      </p:sp>
      <p:sp>
        <p:nvSpPr>
          <p:cNvPr id="10" name="Content Placeholder 3">
            <a:extLst>
              <a:ext uri="{FF2B5EF4-FFF2-40B4-BE49-F238E27FC236}">
                <a16:creationId xmlns:a16="http://schemas.microsoft.com/office/drawing/2014/main" id="{E11EF9D5-8212-EBE5-D1F8-E14B7CDC5E16}"/>
              </a:ext>
            </a:extLst>
          </p:cNvPr>
          <p:cNvSpPr>
            <a:spLocks noGrp="1"/>
          </p:cNvSpPr>
          <p:nvPr>
            <p:ph sz="half" idx="2"/>
          </p:nvPr>
        </p:nvSpPr>
        <p:spPr>
          <a:xfrm>
            <a:off x="4648200" y="1209368"/>
            <a:ext cx="4038600" cy="4916795"/>
          </a:xfrm>
        </p:spPr>
        <p:txBody>
          <a:bodyPr/>
          <a:lstStyle/>
          <a:p>
            <a:pPr marL="0" indent="0">
              <a:buNone/>
            </a:pPr>
            <a:r>
              <a:rPr lang="en-US" dirty="0"/>
              <a:t>ContactScreen</a:t>
            </a:r>
          </a:p>
        </p:txBody>
      </p:sp>
      <p:pic>
        <p:nvPicPr>
          <p:cNvPr id="5" name="Picture 4">
            <a:extLst>
              <a:ext uri="{FF2B5EF4-FFF2-40B4-BE49-F238E27FC236}">
                <a16:creationId xmlns:a16="http://schemas.microsoft.com/office/drawing/2014/main" id="{0230917B-6FB6-8BC2-E743-741EC501E63A}"/>
              </a:ext>
            </a:extLst>
          </p:cNvPr>
          <p:cNvPicPr>
            <a:picLocks noChangeAspect="1"/>
          </p:cNvPicPr>
          <p:nvPr/>
        </p:nvPicPr>
        <p:blipFill>
          <a:blip r:embed="rId2"/>
          <a:stretch>
            <a:fillRect/>
          </a:stretch>
        </p:blipFill>
        <p:spPr>
          <a:xfrm>
            <a:off x="4277033" y="2541302"/>
            <a:ext cx="4866967" cy="1758251"/>
          </a:xfrm>
          <a:prstGeom prst="rect">
            <a:avLst/>
          </a:prstGeom>
        </p:spPr>
      </p:pic>
      <p:pic>
        <p:nvPicPr>
          <p:cNvPr id="7" name="Picture 6">
            <a:extLst>
              <a:ext uri="{FF2B5EF4-FFF2-40B4-BE49-F238E27FC236}">
                <a16:creationId xmlns:a16="http://schemas.microsoft.com/office/drawing/2014/main" id="{2B4633B3-9D6D-9A7A-6918-AA84A168ADC9}"/>
              </a:ext>
            </a:extLst>
          </p:cNvPr>
          <p:cNvPicPr>
            <a:picLocks noChangeAspect="1"/>
          </p:cNvPicPr>
          <p:nvPr/>
        </p:nvPicPr>
        <p:blipFill>
          <a:blip r:embed="rId3"/>
          <a:stretch>
            <a:fillRect/>
          </a:stretch>
        </p:blipFill>
        <p:spPr>
          <a:xfrm>
            <a:off x="-162232" y="2584756"/>
            <a:ext cx="4439265" cy="1671345"/>
          </a:xfrm>
          <a:prstGeom prst="rect">
            <a:avLst/>
          </a:prstGeom>
        </p:spPr>
      </p:pic>
    </p:spTree>
    <p:extLst>
      <p:ext uri="{BB962C8B-B14F-4D97-AF65-F5344CB8AC3E}">
        <p14:creationId xmlns:p14="http://schemas.microsoft.com/office/powerpoint/2010/main" val="239733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0A21-53EE-D592-147D-CCBEA6F4B603}"/>
              </a:ext>
            </a:extLst>
          </p:cNvPr>
          <p:cNvSpPr>
            <a:spLocks noGrp="1"/>
          </p:cNvSpPr>
          <p:nvPr>
            <p:ph type="title"/>
          </p:nvPr>
        </p:nvSpPr>
        <p:spPr/>
        <p:txBody>
          <a:bodyPr/>
          <a:lstStyle/>
          <a:p>
            <a:r>
              <a:rPr lang="el-GR" sz="4000" dirty="0"/>
              <a:t>Δείγματα Χρήσης </a:t>
            </a:r>
            <a:r>
              <a:rPr lang="en-GB" sz="4000" dirty="0"/>
              <a:t>Screenshots: (4/5)</a:t>
            </a:r>
          </a:p>
        </p:txBody>
      </p:sp>
      <p:sp>
        <p:nvSpPr>
          <p:cNvPr id="3" name="Content Placeholder 2">
            <a:extLst>
              <a:ext uri="{FF2B5EF4-FFF2-40B4-BE49-F238E27FC236}">
                <a16:creationId xmlns:a16="http://schemas.microsoft.com/office/drawing/2014/main" id="{44304165-70B4-8E3E-5FEB-FC6E16B1AC7C}"/>
              </a:ext>
            </a:extLst>
          </p:cNvPr>
          <p:cNvSpPr>
            <a:spLocks noGrp="1"/>
          </p:cNvSpPr>
          <p:nvPr>
            <p:ph sz="half" idx="1"/>
          </p:nvPr>
        </p:nvSpPr>
        <p:spPr>
          <a:xfrm>
            <a:off x="457200" y="1178596"/>
            <a:ext cx="4038600" cy="4947567"/>
          </a:xfrm>
        </p:spPr>
        <p:txBody>
          <a:bodyPr/>
          <a:lstStyle/>
          <a:p>
            <a:pPr marL="0" indent="0">
              <a:buNone/>
            </a:pPr>
            <a:r>
              <a:rPr lang="en-GB" dirty="0"/>
              <a:t>ReserveScreen</a:t>
            </a:r>
          </a:p>
        </p:txBody>
      </p:sp>
      <p:pic>
        <p:nvPicPr>
          <p:cNvPr id="6" name="Picture 5">
            <a:extLst>
              <a:ext uri="{FF2B5EF4-FFF2-40B4-BE49-F238E27FC236}">
                <a16:creationId xmlns:a16="http://schemas.microsoft.com/office/drawing/2014/main" id="{57819EB4-ADBA-92AA-1B31-4B79D5FF2831}"/>
              </a:ext>
            </a:extLst>
          </p:cNvPr>
          <p:cNvPicPr>
            <a:picLocks noChangeAspect="1"/>
          </p:cNvPicPr>
          <p:nvPr/>
        </p:nvPicPr>
        <p:blipFill>
          <a:blip r:embed="rId2"/>
          <a:stretch>
            <a:fillRect/>
          </a:stretch>
        </p:blipFill>
        <p:spPr>
          <a:xfrm>
            <a:off x="265471" y="1600200"/>
            <a:ext cx="8037871" cy="4167754"/>
          </a:xfrm>
          <a:prstGeom prst="rect">
            <a:avLst/>
          </a:prstGeom>
        </p:spPr>
      </p:pic>
    </p:spTree>
    <p:extLst>
      <p:ext uri="{BB962C8B-B14F-4D97-AF65-F5344CB8AC3E}">
        <p14:creationId xmlns:p14="http://schemas.microsoft.com/office/powerpoint/2010/main" val="22717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Έγγραφο" ma:contentTypeID="0x010100FDFF80CB7941064084A67AE63DAC155E" ma:contentTypeVersion="8" ma:contentTypeDescription="Δημιουργία νέου εγγράφου" ma:contentTypeScope="" ma:versionID="ea5253845cb9cfe0a93da1b68b885e28">
  <xsd:schema xmlns:xsd="http://www.w3.org/2001/XMLSchema" xmlns:xs="http://www.w3.org/2001/XMLSchema" xmlns:p="http://schemas.microsoft.com/office/2006/metadata/properties" xmlns:ns2="cc7c565f-1b62-4260-8775-c1d90ebeb06a" targetNamespace="http://schemas.microsoft.com/office/2006/metadata/properties" ma:root="true" ma:fieldsID="ee1ce978be9b925451004285e0ebf9f3" ns2:_="">
    <xsd:import namespace="cc7c565f-1b62-4260-8775-c1d90ebeb06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c565f-1b62-4260-8775-c1d90ebeb0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3EA43-C9F2-4212-8E65-53FFFAD3634D}">
  <ds:schemaRefs>
    <ds:schemaRef ds:uri="http://schemas.microsoft.com/sharepoint/v3/contenttype/forms"/>
  </ds:schemaRefs>
</ds:datastoreItem>
</file>

<file path=customXml/itemProps2.xml><?xml version="1.0" encoding="utf-8"?>
<ds:datastoreItem xmlns:ds="http://schemas.openxmlformats.org/officeDocument/2006/customXml" ds:itemID="{77A63169-A31F-49CE-A221-69BA77453E8F}">
  <ds:schemaRefs>
    <ds:schemaRef ds:uri="http://schemas.openxmlformats.org/package/2006/metadata/core-propertie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cc7c565f-1b62-4260-8775-c1d90ebeb06a"/>
  </ds:schemaRefs>
</ds:datastoreItem>
</file>

<file path=customXml/itemProps3.xml><?xml version="1.0" encoding="utf-8"?>
<ds:datastoreItem xmlns:ds="http://schemas.openxmlformats.org/officeDocument/2006/customXml" ds:itemID="{C19B794A-64C4-4BA6-ACFC-7DF86C50F2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7c565f-1b62-4260-8775-c1d90ebeb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5909</TotalTime>
  <Words>304</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Εξώφυλλο</vt:lpstr>
      <vt:lpstr>Περιέχομενα</vt:lpstr>
      <vt:lpstr>Εισαγωγή</vt:lpstr>
      <vt:lpstr>Περιγραφή Στόχου Εφαρμογής</vt:lpstr>
      <vt:lpstr>Αρχιτεκτονική Εφαρμογής </vt:lpstr>
      <vt:lpstr>Δείγματα Χρήσης Screenshots: (1/5)</vt:lpstr>
      <vt:lpstr>Δείγματα Χρήσης Screenshots: (2/5) Home:</vt:lpstr>
      <vt:lpstr>Δείγματα Χρήσης Screenshots: (3/5)</vt:lpstr>
      <vt:lpstr>Δείγματα Χρήσης Screenshots: (4/5)</vt:lpstr>
      <vt:lpstr>Δείγματα Χρήσης Screenshots: (5/5)</vt:lpstr>
      <vt:lpstr>Συμπέρασμα</vt:lpstr>
      <vt:lpstr>Κλείσιμο</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Αντώνης Καπετανάκης</cp:lastModifiedBy>
  <cp:revision>414</cp:revision>
  <cp:lastPrinted>2017-10-27T14:03:26Z</cp:lastPrinted>
  <dcterms:created xsi:type="dcterms:W3CDTF">2015-10-17T16:20:42Z</dcterms:created>
  <dcterms:modified xsi:type="dcterms:W3CDTF">2025-03-30T15:55:56Z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0x010100FDFF80CB7941064084A67AE63DAC155E</vt:lpwstr>
  </property>
</Properties>
</file>