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8" r:id="rId6"/>
    <p:sldId id="269" r:id="rId7"/>
    <p:sldId id="259" r:id="rId8"/>
    <p:sldId id="261" r:id="rId9"/>
    <p:sldId id="260" r:id="rId10"/>
    <p:sldId id="263" r:id="rId11"/>
    <p:sldId id="264" r:id="rId12"/>
    <p:sldId id="265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84C37-FAC8-468A-92AD-F4429A9F79D6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BA90E-B012-4736-B4F6-125C4017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BA90E-B012-4736-B4F6-125C401757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AD06-8455-C859-F0C2-5AABF941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ED3C8-F641-4222-066F-662AF8011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CC69-5884-897C-19B9-D1625097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7304-2215-85D4-C2D5-6D8C6F2E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8B71-F999-68F9-72D5-79DD65D1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F3CE-3A28-D863-4C44-6D73A1E4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4BC58-7FC0-4DFD-0913-92ACD27F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FE16-EA77-638A-83C5-006C4509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A751-C097-F8A9-E427-524222CE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7B2E-E959-4A18-45BD-FAF8C035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EC288-E860-FC13-46FE-E969CBE27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39941-639E-6144-88F8-B4039105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8E6E-2291-1979-9ABA-DEC1563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A733-9454-3D72-57F0-5C5ED25D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D55FA-84BA-B26B-E1CA-606CB251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F148-B7E7-82CF-A01E-EB7AF769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E280-AD32-9887-913B-2B42D792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45E89-4760-740C-41E8-2340AE50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0FBE-9CDA-A842-4F45-E577FCAE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695F-D9D1-9A1C-1E86-4D0F8DDB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E802-1F25-1A6A-B94E-92FBE292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E96EB-F6B7-8C1C-5321-4BD850287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0BDA-D5C4-3B1A-FA4D-2B0E1A4B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EBD7-4EDE-88AB-E7E3-D5FFB4EB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DA12-2C3F-4FEF-ECA2-5AF498E0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4758-61D3-03A5-29EA-A71678CD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1A92-C6A5-6EAA-01AF-7A4E9447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BD095-0D3E-0C2F-80CC-2FEAB300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C8DC7-8AB9-C65C-8F21-113C47BB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4774-00DF-BD02-6EE3-C1521253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3F6B-9788-874A-27B9-55F945DF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1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B482-9118-62B6-8947-0458A7D0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9423D-D422-3E0A-AEC7-A812C9F9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B3B43-0F7B-2CE6-044A-B9F2E1CFB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D0C22-CE4E-DDFD-0C72-F56B81D56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CDBC8-957A-DF6C-FD9A-3BD951291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44E15-CEFC-368D-4554-D1E74CF9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92DE6-078A-22A5-FBC0-0EDD3683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A72E8-728B-94BB-F39C-E121AB21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E57A-908C-FD3A-9E09-B9D52C95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0D204-F646-89B1-0BDE-AEAEDEA8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3011-27F0-A89F-94BA-57A4784F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6EB16-1452-49C3-3640-83A8BFBD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D18FE-B699-3511-34C0-2952E013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F2D67-BC56-415A-492B-2E9997E9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05F3-A1DD-16E1-0E2E-3EBE7A76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47FD-D00E-1258-9B33-A21B7B81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7DB6-7024-245E-AB40-AE69D53A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0D610-3CE7-7AAC-5B62-CE3F1A6FD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F2C3B-60FC-BF1C-204D-E6B6A28A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7E20F-5E3A-1582-7F8C-55CF3842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0CA14-A8F3-AF96-D52F-93152DCE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6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DC78-FA94-61D9-0748-574C871F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1F8A8-511E-014B-142E-25B2484E9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247E6-900B-6335-4DD1-730D1CFF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63C48-8403-DED8-39A9-76C50187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B8AC7-198E-1590-FCFA-F97CA0C1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C177C-E7DA-001A-EEEE-3CB20C77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5B12F-A580-5647-F51B-25A97B88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18AF-66DB-062A-A6B0-0D891146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8D7D-90BA-9C8D-0EC3-7FB066D70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306A9-4477-4651-8861-3CA1FE9B66B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9F68-BCF9-1055-3927-4F8DE0C98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2708-A0D4-94E3-D2F9-D428A3469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48776C-9D58-4722-99ED-03381A8D2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duke.edu/spring03/cps296.5/papers/welch_1984_technique_for.pdf" TargetMode="External"/><Relationship Id="rId7" Type="http://schemas.openxmlformats.org/officeDocument/2006/relationships/hyperlink" Target="https://www.scaler.com/topics/lzw-compress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empel%E2%80%93Ziv%E2%80%93Welch" TargetMode="External"/><Relationship Id="rId5" Type="http://schemas.openxmlformats.org/officeDocument/2006/relationships/hyperlink" Target="https://www.youtube.com/watch?v=RV5aUr8sZD0&amp;ab_channel=ArtoftheProblem" TargetMode="External"/><Relationship Id="rId4" Type="http://schemas.openxmlformats.org/officeDocument/2006/relationships/hyperlink" Target="https://www.youtube.com/watch?v=1KzUikIae6k&amp;t=139s&amp;ab_channel=Geekif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unixs-lzw-compression-algorithm-how-does-it-work-cp65347h" TargetMode="External"/><Relationship Id="rId2" Type="http://schemas.openxmlformats.org/officeDocument/2006/relationships/hyperlink" Target="https://courses.cs.duke.edu/spring03/cps296.5/papers/welch_1984_technique_fo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28685588_New_LZW_data_compression_algorithm_and_its_FPGA_implem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A5991-F245-A834-C9CE-E6C0801C6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 b="1" dirty="0" err="1">
                <a:solidFill>
                  <a:schemeClr val="bg1"/>
                </a:solidFill>
              </a:rPr>
              <a:t>Proiect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Procesare</a:t>
            </a:r>
            <a:r>
              <a:rPr lang="en-US" sz="8000" b="1" dirty="0">
                <a:solidFill>
                  <a:schemeClr val="bg1"/>
                </a:solidFill>
              </a:rPr>
              <a:t> </a:t>
            </a:r>
            <a:r>
              <a:rPr lang="en-US" sz="8000" b="1" dirty="0" err="1">
                <a:solidFill>
                  <a:schemeClr val="bg1"/>
                </a:solidFill>
              </a:rPr>
              <a:t>Imagini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5289D-ACC6-5C47-3E5F-C1A0225EB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505316"/>
            <a:ext cx="9544153" cy="902859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 err="1"/>
              <a:t>Compresie</a:t>
            </a:r>
            <a:r>
              <a:rPr lang="ro-RO" sz="3200" b="1" dirty="0"/>
              <a:t> și decompresie Lempel–Ziv–Welch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0847D-2034-5287-7C2D-C6DEA629EE06}"/>
              </a:ext>
            </a:extLst>
          </p:cNvPr>
          <p:cNvSpPr txBox="1"/>
          <p:nvPr/>
        </p:nvSpPr>
        <p:spPr>
          <a:xfrm>
            <a:off x="1155558" y="5809922"/>
            <a:ext cx="336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Nume: Maghiar-Cionca Antoniu</a:t>
            </a:r>
          </a:p>
          <a:p>
            <a:r>
              <a:rPr lang="ro-RO" dirty="0"/>
              <a:t>Grupa: 30233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F015D-D234-CCE9-277B-31BFF86E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Decompresi</a:t>
            </a:r>
            <a:r>
              <a:rPr lang="ro-RO" sz="4000" dirty="0">
                <a:solidFill>
                  <a:schemeClr val="bg1"/>
                </a:solidFill>
              </a:rPr>
              <a:t>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33A9-D94B-C6A5-0631-06B973AD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271" y="1780077"/>
            <a:ext cx="3980328" cy="49864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&lt; </a:t>
            </a:r>
            <a:r>
              <a:rPr lang="nn-NO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LZW</a:t>
            </a:r>
            <a:r>
              <a:rPr lang="nn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.size(); i++)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aux =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LZW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decoder;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dictionar.count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(aux))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decoder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aux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(aux ==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dictSize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decoder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w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w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decoder)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(c ==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dst.cols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 = 0;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r++;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dst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r, c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c++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dictSize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w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decoder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w </a:t>
            </a:r>
            <a:r>
              <a:rPr lang="en-US" sz="10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decoder;}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4BF35-2459-3E24-22EB-4EDB809B5958}"/>
              </a:ext>
            </a:extLst>
          </p:cNvPr>
          <p:cNvSpPr txBox="1"/>
          <p:nvPr/>
        </p:nvSpPr>
        <p:spPr>
          <a:xfrm>
            <a:off x="914400" y="3119158"/>
            <a:ext cx="4710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   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decompresa</a:t>
            </a:r>
            <a:r>
              <a:rPr lang="en-US" sz="2400" dirty="0"/>
              <a:t> </a:t>
            </a:r>
            <a:r>
              <a:rPr lang="en-US" sz="2400" dirty="0" err="1"/>
              <a:t>imaginea</a:t>
            </a:r>
            <a:r>
              <a:rPr lang="en-US" sz="2400" dirty="0"/>
              <a:t> par</a:t>
            </a:r>
            <a:r>
              <a:rPr lang="ro-RO" sz="2400" dirty="0"/>
              <a:t>curgem vectorul compresat. Dicționarul este creat pe parcursul parcurgerii, iar</a:t>
            </a:r>
            <a:r>
              <a:rPr lang="en-US" sz="2400" dirty="0"/>
              <a:t> </a:t>
            </a:r>
            <a:r>
              <a:rPr lang="en-US" sz="2400" dirty="0" err="1"/>
              <a:t>pixelii</a:t>
            </a:r>
            <a:r>
              <a:rPr lang="en-US" sz="2400" dirty="0"/>
              <a:t> sunt ad</a:t>
            </a:r>
            <a:r>
              <a:rPr lang="ro-RO" sz="2400" dirty="0"/>
              <a:t>ăugați în imagine.</a:t>
            </a:r>
          </a:p>
        </p:txBody>
      </p:sp>
    </p:spTree>
    <p:extLst>
      <p:ext uri="{BB962C8B-B14F-4D97-AF65-F5344CB8AC3E}">
        <p14:creationId xmlns:p14="http://schemas.microsoft.com/office/powerpoint/2010/main" val="31818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BBC96-4FF6-3A3F-5A11-83E82F98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Manual de utilizare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B6EF-55B5-50D6-7ADB-72DA05C1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66" y="3232239"/>
            <a:ext cx="10055457" cy="2264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/>
              <a:t>    Programul se pornește prin intermediul IDE-ului Visual Studio. Acesta va genera fișierul compresat și va afișa imaginea originală, cea decompresată și rata de compresie. Pentru a schimba imaginea pentru compresie se va înlocui în linia de cod cu path-ul imaginii dorite: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Mat_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imread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"Images/saturn.bmp"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780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37F1A-AB32-A9CF-8D91-3D2E0739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Demonstrarea rezultatelor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BC655-F61D-EE72-FA53-01A8B8A56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747" y="2821911"/>
            <a:ext cx="9744495" cy="395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0C819-6942-74BA-CFFD-023C001A3B09}"/>
              </a:ext>
            </a:extLst>
          </p:cNvPr>
          <p:cNvSpPr txBox="1"/>
          <p:nvPr/>
        </p:nvSpPr>
        <p:spPr>
          <a:xfrm>
            <a:off x="1223747" y="2223242"/>
            <a:ext cx="974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În urma decompresiei se poate observa că algoritmul este fără pierderi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39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6D703-243F-554B-8473-9F6EFB9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Demonstrarea rezultatelor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A2AF44-ED26-1956-5C40-D4930E4E1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233" y="3428998"/>
            <a:ext cx="5311927" cy="1945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EB29F-58E4-3FA9-5489-13411716D7F5}"/>
              </a:ext>
            </a:extLst>
          </p:cNvPr>
          <p:cNvSpPr txBox="1"/>
          <p:nvPr/>
        </p:nvSpPr>
        <p:spPr>
          <a:xfrm>
            <a:off x="559649" y="2350993"/>
            <a:ext cx="1107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Pentru imaginile care au șiruri de pixeli des recurente compresia este mai eficientă.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4A56F9-C3BF-E348-D02A-52EBA9C9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0" y="3428998"/>
            <a:ext cx="5310027" cy="19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0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2D0FE-DDDE-1839-962D-6724BC31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Concluzie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39A1-3142-DA3C-88F9-F45C70A6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538435"/>
            <a:ext cx="9880893" cy="3523788"/>
          </a:xfrm>
        </p:spPr>
        <p:txBody>
          <a:bodyPr>
            <a:normAutofit/>
          </a:bodyPr>
          <a:lstStyle/>
          <a:p>
            <a:r>
              <a:rPr lang="ro-RO" sz="2400" dirty="0"/>
              <a:t>Acest proiect demonstrează posibilitatea compresării unei imagini fără pierderi.</a:t>
            </a:r>
          </a:p>
          <a:p>
            <a:r>
              <a:rPr lang="ro-RO" sz="2400" dirty="0"/>
              <a:t>Algoritmul funcționează cel mai eficient pe imagini cu secvențe de pixeli recurente.</a:t>
            </a:r>
          </a:p>
          <a:p>
            <a:r>
              <a:rPr lang="ro-RO" sz="2400" dirty="0"/>
              <a:t>Algoritmul nu funționează pe imagini cu multe secvențe de pixeli noi, întrucât dimensiunea fișierului compresat este mai mare decât dimensiunea imaginii originale.</a:t>
            </a:r>
          </a:p>
          <a:p>
            <a:r>
              <a:rPr lang="ro-RO" sz="2400" dirty="0"/>
              <a:t>Agoritmul este eficient deoarece nu necesită un dicționar pentru decomprimare întru-cât acesta este construit pe parcurs.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5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DF1B9-16A3-CAC0-FFB5-F75E9F23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Bibliografie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F859-EFEE-FEB5-0044-0A6E1287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568115"/>
            <a:ext cx="9880893" cy="3646346"/>
          </a:xfrm>
        </p:spPr>
        <p:txBody>
          <a:bodyPr>
            <a:normAutofit/>
          </a:bodyPr>
          <a:lstStyle/>
          <a:p>
            <a:r>
              <a:rPr lang="ro-RO" sz="2400" dirty="0">
                <a:hlinkClick r:id="rId3"/>
              </a:rPr>
              <a:t>https://courses.cs.duke.edu//spring03/cps296.5/papers/welch_1984_technique_for.pdf</a:t>
            </a:r>
            <a:endParaRPr lang="ro-RO" sz="2400" dirty="0">
              <a:hlinkClick r:id="rId4"/>
            </a:endParaRPr>
          </a:p>
          <a:p>
            <a:r>
              <a:rPr lang="en-US" sz="2400" dirty="0">
                <a:hlinkClick r:id="rId4"/>
              </a:rPr>
              <a:t>https://www.youtube.com/watch?v=1KzUikIae6k&amp;t=139s&amp;ab_channel=Geekific</a:t>
            </a:r>
            <a:endParaRPr lang="ro-RO" sz="2400" dirty="0"/>
          </a:p>
          <a:p>
            <a:r>
              <a:rPr lang="ro-RO" sz="2400" dirty="0">
                <a:hlinkClick r:id="rId5"/>
              </a:rPr>
              <a:t>https://www.youtube.com/watch?v=RV5aUr8sZD0&amp;ab_channel=ArtoftheProblem</a:t>
            </a:r>
            <a:endParaRPr lang="ro-RO" sz="2400" dirty="0"/>
          </a:p>
          <a:p>
            <a:r>
              <a:rPr lang="ro-RO" sz="2400" dirty="0">
                <a:hlinkClick r:id="rId6"/>
              </a:rPr>
              <a:t>https://en.wikipedia.org/wiki/Lempel%E2%80%93Ziv%E2%80%93Welch</a:t>
            </a:r>
            <a:endParaRPr lang="ro-RO" sz="2400" dirty="0"/>
          </a:p>
          <a:p>
            <a:r>
              <a:rPr lang="ro-RO" sz="2400" dirty="0">
                <a:hlinkClick r:id="rId7"/>
              </a:rPr>
              <a:t>https://www.scaler.com/topics/lzw-compression/</a:t>
            </a:r>
            <a:endParaRPr lang="ro-RO" sz="2400" dirty="0"/>
          </a:p>
          <a:p>
            <a:endParaRPr lang="ro-RO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999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5CA9C-B158-B28D-59F3-B84F80BE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Lempel-Ziv-Welch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79E1-224C-69E9-4839-DD4C68D8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80646"/>
            <a:ext cx="10465654" cy="2785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/>
              <a:t>    </a:t>
            </a:r>
            <a:r>
              <a:rPr lang="en-US" sz="2400" dirty="0"/>
              <a:t>Lempel–Ziv–Welch (LZW)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algoritm</a:t>
            </a:r>
            <a:r>
              <a:rPr lang="en-US" sz="2400" dirty="0"/>
              <a:t> universal de </a:t>
            </a:r>
            <a:r>
              <a:rPr lang="en-US" sz="2400" dirty="0" err="1"/>
              <a:t>compresie</a:t>
            </a:r>
            <a:r>
              <a:rPr lang="en-US" sz="2400" dirty="0"/>
              <a:t> de date </a:t>
            </a:r>
            <a:r>
              <a:rPr lang="en-US" sz="2400" dirty="0" err="1"/>
              <a:t>fără</a:t>
            </a:r>
            <a:r>
              <a:rPr lang="en-US" sz="2400" dirty="0"/>
              <a:t> </a:t>
            </a:r>
            <a:r>
              <a:rPr lang="en-US" sz="2400" dirty="0" err="1"/>
              <a:t>pierderi</a:t>
            </a:r>
            <a:r>
              <a:rPr lang="en-US" sz="2400" dirty="0"/>
              <a:t>, </a:t>
            </a:r>
            <a:r>
              <a:rPr lang="en-US" sz="2400" dirty="0" err="1"/>
              <a:t>creat</a:t>
            </a:r>
            <a:r>
              <a:rPr lang="en-US" sz="2400" dirty="0"/>
              <a:t> de Abraham Lempel, Jacob Ziv </a:t>
            </a:r>
            <a:r>
              <a:rPr lang="en-US" sz="2400" dirty="0" err="1"/>
              <a:t>și</a:t>
            </a:r>
            <a:r>
              <a:rPr lang="en-US" sz="2400" dirty="0"/>
              <a:t> Terry Welch.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publicat</a:t>
            </a:r>
            <a:r>
              <a:rPr lang="en-US" sz="2400" dirty="0"/>
              <a:t> de Welch </a:t>
            </a:r>
            <a:r>
              <a:rPr lang="en-US" sz="2400" dirty="0" err="1"/>
              <a:t>în</a:t>
            </a:r>
            <a:r>
              <a:rPr lang="en-US" sz="2400" dirty="0"/>
              <a:t> 1984 ca o </a:t>
            </a:r>
            <a:r>
              <a:rPr lang="en-US" sz="2400" dirty="0" err="1"/>
              <a:t>implementare</a:t>
            </a:r>
            <a:r>
              <a:rPr lang="en-US" sz="2400" dirty="0"/>
              <a:t> </a:t>
            </a:r>
            <a:r>
              <a:rPr lang="en-US" sz="2400" dirty="0" err="1"/>
              <a:t>îmbunătățită</a:t>
            </a:r>
            <a:r>
              <a:rPr lang="en-US" sz="2400" dirty="0"/>
              <a:t> a </a:t>
            </a:r>
            <a:r>
              <a:rPr lang="en-US" sz="2400" dirty="0" err="1"/>
              <a:t>algoritmului</a:t>
            </a:r>
            <a:r>
              <a:rPr lang="en-US" sz="2400" dirty="0"/>
              <a:t> LZ78 </a:t>
            </a:r>
            <a:r>
              <a:rPr lang="en-US" sz="2400" dirty="0" err="1"/>
              <a:t>publicat</a:t>
            </a:r>
            <a:r>
              <a:rPr lang="en-US" sz="2400" dirty="0"/>
              <a:t> de Lempel </a:t>
            </a:r>
            <a:r>
              <a:rPr lang="en-US" sz="2400" dirty="0" err="1"/>
              <a:t>și</a:t>
            </a:r>
            <a:r>
              <a:rPr lang="en-US" sz="2400" dirty="0"/>
              <a:t> Ziv </a:t>
            </a:r>
            <a:r>
              <a:rPr lang="en-US" sz="2400" dirty="0" err="1"/>
              <a:t>în</a:t>
            </a:r>
            <a:r>
              <a:rPr lang="en-US" sz="2400" dirty="0"/>
              <a:t> 1978. </a:t>
            </a:r>
            <a:r>
              <a:rPr lang="en-US" sz="2400" dirty="0" err="1"/>
              <a:t>Algoritmul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simplu</a:t>
            </a:r>
            <a:r>
              <a:rPr lang="en-US" sz="2400" dirty="0"/>
              <a:t> de </a:t>
            </a:r>
            <a:r>
              <a:rPr lang="en-US" sz="2400" dirty="0" err="1"/>
              <a:t>implementat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are </a:t>
            </a:r>
            <a:r>
              <a:rPr lang="en-US" sz="2400" dirty="0" err="1"/>
              <a:t>potențialul</a:t>
            </a:r>
            <a:r>
              <a:rPr lang="en-US" sz="2400" dirty="0"/>
              <a:t> de a </a:t>
            </a:r>
            <a:r>
              <a:rPr lang="en-US" sz="2400" dirty="0" err="1"/>
              <a:t>oferi</a:t>
            </a:r>
            <a:r>
              <a:rPr lang="en-US" sz="2400" dirty="0"/>
              <a:t> un debit </a:t>
            </a:r>
            <a:r>
              <a:rPr lang="en-US" sz="2400" dirty="0" err="1"/>
              <a:t>foarte</a:t>
            </a:r>
            <a:r>
              <a:rPr lang="en-US" sz="2400" dirty="0"/>
              <a:t> mare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implementările</a:t>
            </a:r>
            <a:r>
              <a:rPr lang="en-US" sz="2400" dirty="0"/>
              <a:t> hardware. Este </a:t>
            </a:r>
            <a:r>
              <a:rPr lang="en-US" sz="2400" dirty="0" err="1"/>
              <a:t>algoritmul</a:t>
            </a:r>
            <a:r>
              <a:rPr lang="en-US" sz="2400" dirty="0"/>
              <a:t> </a:t>
            </a:r>
            <a:r>
              <a:rPr lang="en-US" sz="2400" dirty="0" err="1"/>
              <a:t>utilitarului</a:t>
            </a:r>
            <a:r>
              <a:rPr lang="en-US" sz="2400" dirty="0"/>
              <a:t> de </a:t>
            </a:r>
            <a:r>
              <a:rPr lang="en-US" sz="2400" dirty="0" err="1"/>
              <a:t>compresie</a:t>
            </a:r>
            <a:r>
              <a:rPr lang="en-US" sz="2400" dirty="0"/>
              <a:t> a </a:t>
            </a:r>
            <a:r>
              <a:rPr lang="en-US" sz="2400" dirty="0" err="1"/>
              <a:t>fișierelor</a:t>
            </a:r>
            <a:r>
              <a:rPr lang="en-US" sz="2400" dirty="0"/>
              <a:t> Unix compress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folosit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formatul</a:t>
            </a:r>
            <a:r>
              <a:rPr lang="en-US" sz="2400" dirty="0"/>
              <a:t> de imagine GIF.</a:t>
            </a:r>
          </a:p>
        </p:txBody>
      </p:sp>
    </p:spTree>
    <p:extLst>
      <p:ext uri="{BB962C8B-B14F-4D97-AF65-F5344CB8AC3E}">
        <p14:creationId xmlns:p14="http://schemas.microsoft.com/office/powerpoint/2010/main" val="37141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D5532-51B6-FBC6-26CE-622F532C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Algoritm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840C-D3B9-91DD-3822-5D8EA6E7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283221"/>
            <a:ext cx="10269260" cy="198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/>
              <a:t>    </a:t>
            </a:r>
            <a:r>
              <a:rPr lang="en-US" sz="2400" dirty="0" err="1"/>
              <a:t>Encodarea</a:t>
            </a:r>
            <a:r>
              <a:rPr lang="en-US" sz="2400" dirty="0"/>
              <a:t> LZW </a:t>
            </a:r>
            <a:r>
              <a:rPr lang="en-US" sz="2400" dirty="0" err="1"/>
              <a:t>presupune</a:t>
            </a:r>
            <a:r>
              <a:rPr lang="en-US" sz="2400" dirty="0"/>
              <a:t> </a:t>
            </a:r>
            <a:r>
              <a:rPr lang="en-US" sz="2400" dirty="0" err="1"/>
              <a:t>transformarea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secvențe</a:t>
            </a:r>
            <a:r>
              <a:rPr lang="en-US" sz="2400" dirty="0"/>
              <a:t> de date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secvență</a:t>
            </a:r>
            <a:r>
              <a:rPr lang="en-US" sz="2400" dirty="0"/>
              <a:t> </a:t>
            </a:r>
            <a:r>
              <a:rPr lang="en-US" sz="2400" dirty="0" err="1"/>
              <a:t>comprimată</a:t>
            </a:r>
            <a:r>
              <a:rPr lang="en-US" sz="2400" dirty="0"/>
              <a:t> de </a:t>
            </a:r>
            <a:r>
              <a:rPr lang="en-US" sz="2400" dirty="0" err="1"/>
              <a:t>coduri</a:t>
            </a:r>
            <a:r>
              <a:rPr lang="en-US" sz="2400" dirty="0"/>
              <a:t>. </a:t>
            </a:r>
            <a:r>
              <a:rPr lang="en-US" sz="2400" dirty="0" err="1"/>
              <a:t>Algoritmul</a:t>
            </a:r>
            <a:r>
              <a:rPr lang="en-US" sz="2400" dirty="0"/>
              <a:t> </a:t>
            </a:r>
            <a:r>
              <a:rPr lang="en-US" sz="2400" dirty="0" err="1"/>
              <a:t>construiește</a:t>
            </a:r>
            <a:r>
              <a:rPr lang="en-US" sz="2400" dirty="0"/>
              <a:t> un </a:t>
            </a:r>
            <a:r>
              <a:rPr lang="en-US" sz="2400" dirty="0" err="1"/>
              <a:t>dicționar</a:t>
            </a:r>
            <a:r>
              <a:rPr lang="en-US" sz="2400" dirty="0"/>
              <a:t> din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secvențele</a:t>
            </a:r>
            <a:r>
              <a:rPr lang="en-US" sz="2400" dirty="0"/>
              <a:t> de </a:t>
            </a:r>
            <a:r>
              <a:rPr lang="en-US" sz="2400" dirty="0" err="1"/>
              <a:t>caractere</a:t>
            </a:r>
            <a:r>
              <a:rPr lang="en-US" sz="2400" dirty="0"/>
              <a:t> </a:t>
            </a:r>
            <a:r>
              <a:rPr lang="en-US" sz="2400" dirty="0" err="1"/>
              <a:t>posibile</a:t>
            </a:r>
            <a:r>
              <a:rPr lang="en-US" sz="2400" dirty="0"/>
              <a:t> </a:t>
            </a:r>
            <a:r>
              <a:rPr lang="en-US" sz="2400" dirty="0" err="1"/>
              <a:t>întâlnite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datele</a:t>
            </a:r>
            <a:r>
              <a:rPr lang="en-US" sz="2400" dirty="0"/>
              <a:t> de </a:t>
            </a:r>
            <a:r>
              <a:rPr lang="en-US" sz="2400" dirty="0" err="1"/>
              <a:t>intrare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utilizează</a:t>
            </a:r>
            <a:r>
              <a:rPr lang="en-US" sz="2400" dirty="0"/>
              <a:t> </a:t>
            </a:r>
            <a:r>
              <a:rPr lang="en-US" sz="2400" dirty="0" err="1"/>
              <a:t>coduri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reprezenta</a:t>
            </a:r>
            <a:r>
              <a:rPr lang="en-US" sz="2400" dirty="0"/>
              <a:t> </a:t>
            </a:r>
            <a:r>
              <a:rPr lang="en-US" sz="2400" dirty="0" err="1"/>
              <a:t>secvențele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lungi de </a:t>
            </a:r>
            <a:r>
              <a:rPr lang="en-US" sz="2400" dirty="0" err="1"/>
              <a:t>caractere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06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EA670-285F-0FF6-488A-02D0D21A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>
                <a:solidFill>
                  <a:schemeClr val="bg1"/>
                </a:solidFill>
              </a:rPr>
              <a:t>Publicații asemănătoare: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F0B6-F04D-D96C-BC00-44E5AB44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93511"/>
            <a:ext cx="9880893" cy="3959619"/>
          </a:xfrm>
        </p:spPr>
        <p:txBody>
          <a:bodyPr>
            <a:normAutofit lnSpcReduction="10000"/>
          </a:bodyPr>
          <a:lstStyle/>
          <a:p>
            <a:r>
              <a:rPr lang="ro-RO" sz="2400" dirty="0"/>
              <a:t>Publicația originală: </a:t>
            </a:r>
            <a:r>
              <a:rPr lang="ro-RO" sz="2400" dirty="0">
                <a:hlinkClick r:id="rId2"/>
              </a:rPr>
              <a:t>https://courses.cs.duke.edu//spring03/cps296.5/papers/welch_1984_technique_for.pdf</a:t>
            </a:r>
            <a:endParaRPr lang="ro-RO" sz="2400" dirty="0"/>
          </a:p>
          <a:p>
            <a:r>
              <a:rPr lang="ro-RO" sz="2400" dirty="0"/>
              <a:t>Compresia LZW pentru imaginile în format GIF: </a:t>
            </a:r>
            <a:r>
              <a:rPr lang="en-US" sz="2400" dirty="0">
                <a:hlinkClick r:id="rId2"/>
              </a:rPr>
              <a:t>https://courses.cs.duke.edu//spring03/cps296.5/papers/welch_1984_technique_for.pdf</a:t>
            </a:r>
            <a:endParaRPr lang="ro-RO" sz="2400" dirty="0"/>
          </a:p>
          <a:p>
            <a:r>
              <a:rPr lang="ro-RO" sz="2400" dirty="0"/>
              <a:t>Compresia LZW în UNIX: </a:t>
            </a:r>
            <a:r>
              <a:rPr lang="ro-RO" sz="2400" dirty="0">
                <a:hlinkClick r:id="rId3"/>
              </a:rPr>
              <a:t>https://hackernoon.com/unixs-lzw-compression-algorithm-how-does-    it-work-cp65347h</a:t>
            </a:r>
            <a:endParaRPr lang="ro-RO" sz="2400" dirty="0"/>
          </a:p>
          <a:p>
            <a:r>
              <a:rPr lang="ro-RO" sz="2400" dirty="0"/>
              <a:t>Compresia LZW în FPGA: </a:t>
            </a:r>
            <a:r>
              <a:rPr lang="ro-RO" sz="2400" dirty="0">
                <a:hlinkClick r:id="rId4"/>
              </a:rPr>
              <a:t>https://www.researchgate.net/publication/228685588_New_LZW_data_compression_algorithm_and_its_FPGA_implementation</a:t>
            </a:r>
            <a:endParaRPr lang="ro-RO" sz="2400" dirty="0"/>
          </a:p>
          <a:p>
            <a:endParaRPr lang="ro-RO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898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E50A-02B5-DBED-3E95-860E7220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Abordare generală și arhitectura la nivel înalt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2CD3A-4A11-6355-DB52-06127884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27" y="3305265"/>
            <a:ext cx="3445136" cy="19361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50FEB4-4944-8AB7-BECF-A7CEFCC9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8" y="3305559"/>
            <a:ext cx="3445136" cy="19355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25132C-A5CC-274C-D779-72A50AE0D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026" y="3305559"/>
            <a:ext cx="3445137" cy="1935523"/>
          </a:xfrm>
          <a:prstGeom prst="rect">
            <a:avLst/>
          </a:prstGeom>
        </p:spPr>
      </p:pic>
      <p:pic>
        <p:nvPicPr>
          <p:cNvPr id="22" name="Graphic 21" descr="Arrow: Slight curve with solid fill">
            <a:extLst>
              <a:ext uri="{FF2B5EF4-FFF2-40B4-BE49-F238E27FC236}">
                <a16:creationId xmlns:a16="http://schemas.microsoft.com/office/drawing/2014/main" id="{4BE7C9C3-AD47-0F7F-F3DA-9798C5404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1736" y="3840170"/>
            <a:ext cx="601202" cy="601202"/>
          </a:xfrm>
          <a:prstGeom prst="rect">
            <a:avLst/>
          </a:prstGeom>
        </p:spPr>
      </p:pic>
      <p:pic>
        <p:nvPicPr>
          <p:cNvPr id="23" name="Graphic 22" descr="Arrow: Slight curve with solid fill">
            <a:extLst>
              <a:ext uri="{FF2B5EF4-FFF2-40B4-BE49-F238E27FC236}">
                <a16:creationId xmlns:a16="http://schemas.microsoft.com/office/drawing/2014/main" id="{EA488593-658A-AE37-4BBC-DFAB87B9B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1544" y="3840170"/>
            <a:ext cx="601202" cy="6012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433B7D-5AED-24DC-9B5E-6E6348968B7A}"/>
              </a:ext>
            </a:extLst>
          </p:cNvPr>
          <p:cNvSpPr txBox="1"/>
          <p:nvPr/>
        </p:nvSpPr>
        <p:spPr>
          <a:xfrm>
            <a:off x="4406754" y="2227260"/>
            <a:ext cx="337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</a:rPr>
              <a:t> </a:t>
            </a:r>
            <a:r>
              <a:rPr lang="ro-RO" sz="2400" b="0" i="0" dirty="0">
                <a:effectLst/>
              </a:rPr>
              <a:t>Input: </a:t>
            </a:r>
            <a:r>
              <a:rPr lang="en-US" sz="2400" b="0" i="0" dirty="0">
                <a:effectLst/>
              </a:rPr>
              <a:t>ABABBABBB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39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0E50A-02B5-DBED-3E95-860E7220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Abordare generală și arhitectura la nivel înalt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Arrow: Slight curve with solid fill">
            <a:extLst>
              <a:ext uri="{FF2B5EF4-FFF2-40B4-BE49-F238E27FC236}">
                <a16:creationId xmlns:a16="http://schemas.microsoft.com/office/drawing/2014/main" id="{4BE7C9C3-AD47-0F7F-F3DA-9798C5404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1736" y="3840170"/>
            <a:ext cx="601202" cy="601202"/>
          </a:xfrm>
          <a:prstGeom prst="rect">
            <a:avLst/>
          </a:prstGeom>
        </p:spPr>
      </p:pic>
      <p:pic>
        <p:nvPicPr>
          <p:cNvPr id="23" name="Graphic 22" descr="Arrow: Slight curve with solid fill">
            <a:extLst>
              <a:ext uri="{FF2B5EF4-FFF2-40B4-BE49-F238E27FC236}">
                <a16:creationId xmlns:a16="http://schemas.microsoft.com/office/drawing/2014/main" id="{EA488593-658A-AE37-4BBC-DFAB87B9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544" y="3840170"/>
            <a:ext cx="601202" cy="6012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C433B7D-5AED-24DC-9B5E-6E6348968B7A}"/>
              </a:ext>
            </a:extLst>
          </p:cNvPr>
          <p:cNvSpPr txBox="1"/>
          <p:nvPr/>
        </p:nvSpPr>
        <p:spPr>
          <a:xfrm>
            <a:off x="4406754" y="2227260"/>
            <a:ext cx="337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</a:rPr>
              <a:t> </a:t>
            </a:r>
            <a:r>
              <a:rPr lang="ro-RO" sz="2400" b="0" i="0" dirty="0">
                <a:effectLst/>
              </a:rPr>
              <a:t>Input: </a:t>
            </a:r>
            <a:r>
              <a:rPr lang="en-US" sz="2400" b="0" i="0" dirty="0">
                <a:effectLst/>
              </a:rPr>
              <a:t>ABABBABBB 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3B93F-5162-4F64-5BB7-16B626D3F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0" y="3304385"/>
            <a:ext cx="3433054" cy="1936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23D7C-E13D-D65E-5EDD-131E04B1C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324" y="3304385"/>
            <a:ext cx="3423350" cy="1936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E1B40E-39EB-EBED-A48E-50A723038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775" y="3304385"/>
            <a:ext cx="3433056" cy="19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E9DE4-228C-411D-FA9E-591BBCAC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Compresia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4C68-7D2E-0AEA-B9BB-1544F5B5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7" y="3893488"/>
            <a:ext cx="4641156" cy="2326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LZW;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dictSize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256;</a:t>
            </a:r>
          </a:p>
          <a:p>
            <a:pPr marL="0" indent="0">
              <a:buNone/>
            </a:pPr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256; i++)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aux =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aux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80182-3962-BBB3-11BC-0754D532328F}"/>
              </a:ext>
            </a:extLst>
          </p:cNvPr>
          <p:cNvSpPr txBox="1"/>
          <p:nvPr/>
        </p:nvSpPr>
        <p:spPr>
          <a:xfrm>
            <a:off x="913114" y="2672817"/>
            <a:ext cx="10350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cs typeface="Cascadia Mono" panose="020B0609020000020004" pitchFamily="49" charset="0"/>
              </a:rPr>
              <a:t>    Inițializăm dicționarul și vectorul care va rezulta din compresare imaginii. </a:t>
            </a:r>
          </a:p>
          <a:p>
            <a:r>
              <a:rPr lang="ro-RO" sz="2400" dirty="0">
                <a:cs typeface="Cascadia Mono" panose="020B0609020000020004" pitchFamily="49" charset="0"/>
              </a:rPr>
              <a:t>Adaugăm fiecare culoare grayscale (0-255) în dicționar.</a:t>
            </a:r>
            <a:endParaRPr lang="en-US" sz="2400" dirty="0"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8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35659-6373-064F-A8F2-4641B961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Compresia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FFD9-BCB0-2A23-BB45-85C0F077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576" y="2179839"/>
            <a:ext cx="4625788" cy="4196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img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.rows; i++)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US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img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.cols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D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de-D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pixelCol = </a:t>
            </a:r>
            <a:r>
              <a:rPr lang="de-DE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img</a:t>
            </a:r>
            <a:r>
              <a:rPr lang="de-DE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(</a:t>
            </a:r>
            <a:r>
              <a:rPr lang="de-D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i, j</a:t>
            </a:r>
            <a:r>
              <a:rPr lang="de-DE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aux = w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pixelCol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dictionar.count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(aux))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w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aux;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LZW.push_back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w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aux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dictSize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w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pixelCol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B66F7-C5B3-E0B1-5EA7-F0AE41BB734A}"/>
              </a:ext>
            </a:extLst>
          </p:cNvPr>
          <p:cNvSpPr txBox="1"/>
          <p:nvPr/>
        </p:nvSpPr>
        <p:spPr>
          <a:xfrm>
            <a:off x="914400" y="2467467"/>
            <a:ext cx="5726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    I</a:t>
            </a:r>
            <a:r>
              <a:rPr lang="en-US" sz="2400" dirty="0" err="1"/>
              <a:t>ter</a:t>
            </a:r>
            <a:r>
              <a:rPr lang="ro-RO" sz="2400" dirty="0"/>
              <a:t>ăm peste imagine pixel cu pixel, adăugân într-un string secvența de piexeli. Dacă secvența nouă există în dicționar continuăm iterarea adaugând pixelii noi la string. În cazul în carea acea secvență nu este găsită în dicționar o adăugăm la sfârșitul lui. Pastrăm ultimul element din secvență pentru iterațiile următoare, iar codul secvenței rămase este adăugat in vectorul de compresie.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76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928A7-C34C-B9C3-A7EB-3997B446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Compresia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5273-2A96-D78E-60CA-E142F13C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525" y="3643734"/>
            <a:ext cx="5137676" cy="1259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w.empty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LZW.push_back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33159-A4A2-3F45-856E-62114446CA5A}"/>
              </a:ext>
            </a:extLst>
          </p:cNvPr>
          <p:cNvSpPr txBox="1"/>
          <p:nvPr/>
        </p:nvSpPr>
        <p:spPr>
          <a:xfrm>
            <a:off x="914400" y="3119158"/>
            <a:ext cx="4172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    În cazul în care am terminat de parcurs imaginea, iar stringul de secvență conține elemente, adăugam codul secvenței rămase în vectorul de compresie.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186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16ED8E-011F-4B81-BD3A-BAA6CC51F037}">
  <we:reference id="4b785c87-866c-4bad-85d8-5d1ae467ac9a" version="3.14.0.0" store="EXCatalog" storeType="EXCatalog"/>
  <we:alternateReferences>
    <we:reference id="WA104381909" version="3.14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999</Words>
  <Application>Microsoft Office PowerPoint</Application>
  <PresentationFormat>Widescreen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Cascadia Mono</vt:lpstr>
      <vt:lpstr>Office Theme</vt:lpstr>
      <vt:lpstr>Proiect Procesare Imagini</vt:lpstr>
      <vt:lpstr>Lempel-Ziv-Welch</vt:lpstr>
      <vt:lpstr>Algoritm</vt:lpstr>
      <vt:lpstr>Publicații asemănătoare:</vt:lpstr>
      <vt:lpstr>Abordare generală și arhitectura la nivel înalt</vt:lpstr>
      <vt:lpstr>Abordare generală și arhitectura la nivel înalt</vt:lpstr>
      <vt:lpstr>Compresia</vt:lpstr>
      <vt:lpstr>Compresia</vt:lpstr>
      <vt:lpstr>Compresia</vt:lpstr>
      <vt:lpstr>Decompresia</vt:lpstr>
      <vt:lpstr>Manual de utilizare</vt:lpstr>
      <vt:lpstr>Demonstrarea rezultatelor</vt:lpstr>
      <vt:lpstr>Demonstrarea rezultatelor</vt:lpstr>
      <vt:lpstr>Concluzie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Antoniu Maghiar Cionca</dc:creator>
  <cp:lastModifiedBy>Antoniu Maghiar Cionca</cp:lastModifiedBy>
  <cp:revision>9</cp:revision>
  <dcterms:created xsi:type="dcterms:W3CDTF">2024-06-05T14:39:50Z</dcterms:created>
  <dcterms:modified xsi:type="dcterms:W3CDTF">2024-06-06T09:05:22Z</dcterms:modified>
</cp:coreProperties>
</file>