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56" r:id="rId3"/>
    <p:sldId id="260" r:id="rId4"/>
    <p:sldId id="258" r:id="rId5"/>
    <p:sldId id="261" r:id="rId6"/>
    <p:sldId id="262"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F3824F0-11E2-41AF-80C5-45DA0086B688}">
          <p14:sldIdLst>
            <p14:sldId id="263"/>
            <p14:sldId id="256"/>
            <p14:sldId id="260"/>
            <p14:sldId id="258"/>
            <p14:sldId id="261"/>
            <p14:sldId id="262"/>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211E60B-BFE3-42C0-93BD-AA99CD7C78DF}"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2F005-653A-41EF-B64E-1EEE2BC17BC9}" type="slidenum">
              <a:rPr lang="en-US" smtClean="0"/>
              <a:t>‹#›</a:t>
            </a:fld>
            <a:endParaRPr lang="en-US"/>
          </a:p>
        </p:txBody>
      </p:sp>
    </p:spTree>
    <p:extLst>
      <p:ext uri="{BB962C8B-B14F-4D97-AF65-F5344CB8AC3E}">
        <p14:creationId xmlns:p14="http://schemas.microsoft.com/office/powerpoint/2010/main" val="3600341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11E60B-BFE3-42C0-93BD-AA99CD7C78DF}"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2F005-653A-41EF-B64E-1EEE2BC17BC9}" type="slidenum">
              <a:rPr lang="en-US" smtClean="0"/>
              <a:t>‹#›</a:t>
            </a:fld>
            <a:endParaRPr lang="en-US"/>
          </a:p>
        </p:txBody>
      </p:sp>
    </p:spTree>
    <p:extLst>
      <p:ext uri="{BB962C8B-B14F-4D97-AF65-F5344CB8AC3E}">
        <p14:creationId xmlns:p14="http://schemas.microsoft.com/office/powerpoint/2010/main" val="177158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C211E60B-BFE3-42C0-93BD-AA99CD7C78DF}" type="datetimeFigureOut">
              <a:rPr lang="en-US" smtClean="0"/>
              <a:t>5/3/2020</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1D12F005-653A-41EF-B64E-1EEE2BC17BC9}" type="slidenum">
              <a:rPr lang="en-US" smtClean="0"/>
              <a:t>‹#›</a:t>
            </a:fld>
            <a:endParaRPr lang="en-US"/>
          </a:p>
        </p:txBody>
      </p:sp>
    </p:spTree>
    <p:extLst>
      <p:ext uri="{BB962C8B-B14F-4D97-AF65-F5344CB8AC3E}">
        <p14:creationId xmlns:p14="http://schemas.microsoft.com/office/powerpoint/2010/main" val="3150641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11E60B-BFE3-42C0-93BD-AA99CD7C78DF}"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2F005-653A-41EF-B64E-1EEE2BC17BC9}" type="slidenum">
              <a:rPr lang="en-US" smtClean="0"/>
              <a:t>‹#›</a:t>
            </a:fld>
            <a:endParaRPr lang="en-US"/>
          </a:p>
        </p:txBody>
      </p:sp>
    </p:spTree>
    <p:extLst>
      <p:ext uri="{BB962C8B-B14F-4D97-AF65-F5344CB8AC3E}">
        <p14:creationId xmlns:p14="http://schemas.microsoft.com/office/powerpoint/2010/main" val="392550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C211E60B-BFE3-42C0-93BD-AA99CD7C78DF}" type="datetimeFigureOut">
              <a:rPr lang="en-US" smtClean="0"/>
              <a:t>5/3/2020</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1D12F005-653A-41EF-B64E-1EEE2BC17BC9}" type="slidenum">
              <a:rPr lang="en-US" smtClean="0"/>
              <a:t>‹#›</a:t>
            </a:fld>
            <a:endParaRPr lang="en-US"/>
          </a:p>
        </p:txBody>
      </p:sp>
    </p:spTree>
    <p:extLst>
      <p:ext uri="{BB962C8B-B14F-4D97-AF65-F5344CB8AC3E}">
        <p14:creationId xmlns:p14="http://schemas.microsoft.com/office/powerpoint/2010/main" val="312167929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211E60B-BFE3-42C0-93BD-AA99CD7C78DF}"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12F005-653A-41EF-B64E-1EEE2BC17BC9}" type="slidenum">
              <a:rPr lang="en-US" smtClean="0"/>
              <a:t>‹#›</a:t>
            </a:fld>
            <a:endParaRPr lang="en-US"/>
          </a:p>
        </p:txBody>
      </p:sp>
    </p:spTree>
    <p:extLst>
      <p:ext uri="{BB962C8B-B14F-4D97-AF65-F5344CB8AC3E}">
        <p14:creationId xmlns:p14="http://schemas.microsoft.com/office/powerpoint/2010/main" val="2673724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211E60B-BFE3-42C0-93BD-AA99CD7C78DF}" type="datetimeFigureOut">
              <a:rPr lang="en-US" smtClean="0"/>
              <a:t>5/3/2020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12F005-653A-41EF-B64E-1EEE2BC17BC9}" type="slidenum">
              <a:rPr lang="en-US" smtClean="0"/>
              <a:t>‹#›</a:t>
            </a:fld>
            <a:endParaRPr lang="en-US"/>
          </a:p>
        </p:txBody>
      </p:sp>
    </p:spTree>
    <p:extLst>
      <p:ext uri="{BB962C8B-B14F-4D97-AF65-F5344CB8AC3E}">
        <p14:creationId xmlns:p14="http://schemas.microsoft.com/office/powerpoint/2010/main" val="1327042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211E60B-BFE3-42C0-93BD-AA99CD7C78DF}" type="datetimeFigureOut">
              <a:rPr lang="en-US" smtClean="0"/>
              <a:t>5/3/2020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12F005-653A-41EF-B64E-1EEE2BC17BC9}" type="slidenum">
              <a:rPr lang="en-US" smtClean="0"/>
              <a:t>‹#›</a:t>
            </a:fld>
            <a:endParaRPr lang="en-US"/>
          </a:p>
        </p:txBody>
      </p:sp>
    </p:spTree>
    <p:extLst>
      <p:ext uri="{BB962C8B-B14F-4D97-AF65-F5344CB8AC3E}">
        <p14:creationId xmlns:p14="http://schemas.microsoft.com/office/powerpoint/2010/main" val="2632308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1E60B-BFE3-42C0-93BD-AA99CD7C78DF}" type="datetimeFigureOut">
              <a:rPr lang="en-US" smtClean="0"/>
              <a:t>5/3/2020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12F005-653A-41EF-B64E-1EEE2BC17BC9}" type="slidenum">
              <a:rPr lang="en-US" smtClean="0"/>
              <a:t>‹#›</a:t>
            </a:fld>
            <a:endParaRPr lang="en-US"/>
          </a:p>
        </p:txBody>
      </p:sp>
    </p:spTree>
    <p:extLst>
      <p:ext uri="{BB962C8B-B14F-4D97-AF65-F5344CB8AC3E}">
        <p14:creationId xmlns:p14="http://schemas.microsoft.com/office/powerpoint/2010/main" val="1720568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11E60B-BFE3-42C0-93BD-AA99CD7C78DF}"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12F005-653A-41EF-B64E-1EEE2BC17BC9}" type="slidenum">
              <a:rPr lang="en-US" smtClean="0"/>
              <a:t>‹#›</a:t>
            </a:fld>
            <a:endParaRPr lang="en-US"/>
          </a:p>
        </p:txBody>
      </p:sp>
    </p:spTree>
    <p:extLst>
      <p:ext uri="{BB962C8B-B14F-4D97-AF65-F5344CB8AC3E}">
        <p14:creationId xmlns:p14="http://schemas.microsoft.com/office/powerpoint/2010/main" val="861105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11E60B-BFE3-42C0-93BD-AA99CD7C78DF}"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12F005-653A-41EF-B64E-1EEE2BC17BC9}" type="slidenum">
              <a:rPr lang="en-US" smtClean="0"/>
              <a:t>‹#›</a:t>
            </a:fld>
            <a:endParaRPr lang="en-US"/>
          </a:p>
        </p:txBody>
      </p:sp>
    </p:spTree>
    <p:extLst>
      <p:ext uri="{BB962C8B-B14F-4D97-AF65-F5344CB8AC3E}">
        <p14:creationId xmlns:p14="http://schemas.microsoft.com/office/powerpoint/2010/main" val="2731948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C211E60B-BFE3-42C0-93BD-AA99CD7C78DF}" type="datetimeFigureOut">
              <a:rPr lang="en-US" smtClean="0"/>
              <a:t>5/3/2020</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1D12F005-653A-41EF-B64E-1EEE2BC17BC9}" type="slidenum">
              <a:rPr lang="en-US" smtClean="0"/>
              <a:t>‹#›</a:t>
            </a:fld>
            <a:endParaRPr lang="en-US"/>
          </a:p>
        </p:txBody>
      </p:sp>
    </p:spTree>
    <p:extLst>
      <p:ext uri="{BB962C8B-B14F-4D97-AF65-F5344CB8AC3E}">
        <p14:creationId xmlns:p14="http://schemas.microsoft.com/office/powerpoint/2010/main" val="33691609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9333" y="453080"/>
            <a:ext cx="9102810" cy="4431957"/>
          </a:xfrm>
          <a:prstGeom prst="rect">
            <a:avLst/>
          </a:prstGeom>
        </p:spPr>
      </p:pic>
      <p:sp>
        <p:nvSpPr>
          <p:cNvPr id="3" name="TextBox 2"/>
          <p:cNvSpPr txBox="1"/>
          <p:nvPr/>
        </p:nvSpPr>
        <p:spPr>
          <a:xfrm>
            <a:off x="5527588" y="5338117"/>
            <a:ext cx="4646141" cy="584775"/>
          </a:xfrm>
          <a:prstGeom prst="rect">
            <a:avLst/>
          </a:prstGeom>
          <a:noFill/>
        </p:spPr>
        <p:txBody>
          <a:bodyPr wrap="square" rtlCol="0">
            <a:spAutoFit/>
          </a:bodyPr>
          <a:lstStyle/>
          <a:p>
            <a:r>
              <a:rPr lang="en-US" sz="3200" dirty="0" err="1">
                <a:latin typeface="Times New Roman" panose="02020603050405020304" pitchFamily="18" charset="0"/>
                <a:cs typeface="Times New Roman" panose="02020603050405020304" pitchFamily="18" charset="0"/>
              </a:rPr>
              <a:t>Avem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curajul</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câștigăm</a:t>
            </a: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681396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2" name="applause.wav"/>
          </p:stSnd>
        </p:sndAc>
      </p:transition>
    </mc:Choice>
    <mc:Fallback xmlns="">
      <p:transition spd="slow">
        <p:fade/>
        <p:sndAc>
          <p:stSnd>
            <p:snd r:embed="rId4" name="applause.wav"/>
          </p:stSnd>
        </p:sndAc>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H="1">
            <a:off x="57550" y="2647971"/>
            <a:ext cx="45719" cy="1739347"/>
          </a:xfrm>
        </p:spPr>
        <p:txBody>
          <a:bodyPr/>
          <a:lstStyle/>
          <a:p>
            <a:r>
              <a:rPr lang="en-US" dirty="0" smtClean="0"/>
              <a:t> </a:t>
            </a:r>
            <a:endParaRPr lang="en-US" dirty="0"/>
          </a:p>
        </p:txBody>
      </p:sp>
      <p:sp>
        <p:nvSpPr>
          <p:cNvPr id="3" name="Subtitle 2"/>
          <p:cNvSpPr>
            <a:spLocks noGrp="1"/>
          </p:cNvSpPr>
          <p:nvPr>
            <p:ph type="subTitle" idx="1"/>
          </p:nvPr>
        </p:nvSpPr>
        <p:spPr>
          <a:xfrm>
            <a:off x="8575589" y="4847860"/>
            <a:ext cx="3616411" cy="435993"/>
          </a:xfrm>
        </p:spPr>
        <p:txBody>
          <a:bodyPr/>
          <a:lstStyle/>
          <a:p>
            <a:r>
              <a:rPr lang="en-US" dirty="0" err="1" smtClean="0">
                <a:latin typeface="Times New Roman" panose="02020603050405020304" pitchFamily="18" charset="0"/>
                <a:cs typeface="Times New Roman" panose="02020603050405020304" pitchFamily="18" charset="0"/>
              </a:rPr>
              <a:t>Elev</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Merl</a:t>
            </a:r>
            <a:r>
              <a:rPr lang="ro-RO" dirty="0" smtClean="0">
                <a:latin typeface="Times New Roman" panose="02020603050405020304" pitchFamily="18" charset="0"/>
                <a:cs typeface="Times New Roman" panose="02020603050405020304" pitchFamily="18" charset="0"/>
              </a:rPr>
              <a:t>ă Antoniu - Ștefan</a:t>
            </a:r>
          </a:p>
        </p:txBody>
      </p:sp>
      <p:sp>
        <p:nvSpPr>
          <p:cNvPr id="4" name="Rectangle 3"/>
          <p:cNvSpPr/>
          <p:nvPr/>
        </p:nvSpPr>
        <p:spPr>
          <a:xfrm>
            <a:off x="4265625" y="441350"/>
            <a:ext cx="3146855" cy="923330"/>
          </a:xfrm>
          <a:prstGeom prst="rect">
            <a:avLst/>
          </a:prstGeom>
        </p:spPr>
        <p:txBody>
          <a:bodyPr wrap="square">
            <a:spAutoFit/>
          </a:bodyPr>
          <a:lstStyle/>
          <a:p>
            <a:r>
              <a:rPr lang="en-US" sz="5400" dirty="0" smtClean="0">
                <a:solidFill>
                  <a:schemeClr val="tx1"/>
                </a:solidFill>
                <a:latin typeface="Times New Roman" panose="02020603050405020304" pitchFamily="18" charset="0"/>
                <a:cs typeface="Times New Roman" panose="02020603050405020304" pitchFamily="18" charset="0"/>
              </a:rPr>
              <a:t>Brave</a:t>
            </a:r>
            <a:r>
              <a:rPr lang="ro-RO" sz="5400" dirty="0" smtClean="0">
                <a:solidFill>
                  <a:schemeClr val="tx1"/>
                </a:solidFill>
                <a:latin typeface="Times New Roman" panose="02020603050405020304" pitchFamily="18" charset="0"/>
                <a:cs typeface="Times New Roman" panose="02020603050405020304" pitchFamily="18" charset="0"/>
              </a:rPr>
              <a:t>B</a:t>
            </a:r>
            <a:r>
              <a:rPr lang="en-US" sz="5400" dirty="0" err="1" smtClean="0">
                <a:solidFill>
                  <a:schemeClr val="tx1"/>
                </a:solidFill>
                <a:latin typeface="Times New Roman" panose="02020603050405020304" pitchFamily="18" charset="0"/>
                <a:cs typeface="Times New Roman" panose="02020603050405020304" pitchFamily="18" charset="0"/>
              </a:rPr>
              <a:t>ots</a:t>
            </a:r>
            <a:endParaRPr lang="en-US" sz="5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379606" y="2048322"/>
            <a:ext cx="2918892" cy="400110"/>
          </a:xfrm>
          <a:prstGeom prst="rect">
            <a:avLst/>
          </a:prstGeom>
          <a:noFill/>
        </p:spPr>
        <p:txBody>
          <a:bodyPr wrap="square" rtlCol="0">
            <a:spAutoFit/>
          </a:bodyPr>
          <a:lstStyle/>
          <a:p>
            <a:r>
              <a:rPr lang="ro-RO" sz="2000" dirty="0" smtClean="0">
                <a:solidFill>
                  <a:schemeClr val="tx2">
                    <a:lumMod val="10000"/>
                  </a:schemeClr>
                </a:solidFill>
                <a:latin typeface="Times New Roman" panose="02020603050405020304" pitchFamily="18" charset="0"/>
                <a:cs typeface="Times New Roman" panose="02020603050405020304" pitchFamily="18" charset="0"/>
              </a:rPr>
              <a:t>Avem curajul să câștigăm!</a:t>
            </a:r>
            <a:endParaRPr lang="en-US" sz="2000" dirty="0">
              <a:solidFill>
                <a:schemeClr val="tx2">
                  <a:lumMod val="10000"/>
                </a:schemeClr>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7309" y="73306"/>
            <a:ext cx="4623486" cy="1807027"/>
          </a:xfrm>
          <a:prstGeom prst="rect">
            <a:avLst/>
          </a:prstGeom>
        </p:spPr>
      </p:pic>
      <p:sp>
        <p:nvSpPr>
          <p:cNvPr id="7" name="TextBox 6"/>
          <p:cNvSpPr txBox="1"/>
          <p:nvPr/>
        </p:nvSpPr>
        <p:spPr>
          <a:xfrm>
            <a:off x="1297459" y="2883243"/>
            <a:ext cx="9086335" cy="923330"/>
          </a:xfrm>
          <a:prstGeom prst="rect">
            <a:avLst/>
          </a:prstGeom>
          <a:noFill/>
        </p:spPr>
        <p:txBody>
          <a:bodyPr wrap="square" rtlCol="0">
            <a:spAutoFit/>
          </a:bodyPr>
          <a:lstStyle/>
          <a:p>
            <a:pPr algn="just"/>
            <a:r>
              <a:rPr lang="ro-RO" dirty="0" smtClean="0">
                <a:solidFill>
                  <a:schemeClr val="bg1"/>
                </a:solidFill>
              </a:rPr>
              <a:t>	</a:t>
            </a:r>
            <a:r>
              <a:rPr lang="en-US" dirty="0" smtClean="0">
                <a:solidFill>
                  <a:schemeClr val="bg1"/>
                </a:solidFill>
                <a:latin typeface="Times New Roman" panose="02020603050405020304" pitchFamily="18" charset="0"/>
                <a:cs typeface="Times New Roman" panose="02020603050405020304" pitchFamily="18" charset="0"/>
              </a:rPr>
              <a:t>“</a:t>
            </a:r>
            <a:r>
              <a:rPr lang="ro-RO" dirty="0" smtClean="0">
                <a:solidFill>
                  <a:schemeClr val="bg1"/>
                </a:solidFill>
                <a:latin typeface="Times New Roman" panose="02020603050405020304" pitchFamily="18" charset="0"/>
                <a:cs typeface="Times New Roman" panose="02020603050405020304" pitchFamily="18" charset="0"/>
              </a:rPr>
              <a:t>A fost odată ca niciodată un elev pasionat de robotică. Nu mică fu mirarea lui la văzul atâtor flăcăi stând la calculator cât era ziua de mare. Cum putea el oare să le arate acestor oameni cât de interesant e să construiești un robot?</a:t>
            </a:r>
            <a:r>
              <a:rPr lang="en-US" dirty="0" smtClean="0">
                <a:solidFill>
                  <a:schemeClr val="bg1"/>
                </a:solidFill>
                <a:latin typeface="Times New Roman" panose="02020603050405020304" pitchFamily="18" charset="0"/>
                <a:cs typeface="Times New Roman" panose="02020603050405020304" pitchFamily="18" charset="0"/>
              </a:rPr>
              <a:t>” </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03269" y="4847860"/>
            <a:ext cx="3682313"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Prof. </a:t>
            </a:r>
            <a:r>
              <a:rPr lang="en-US" dirty="0" err="1" smtClean="0">
                <a:latin typeface="Times New Roman" panose="02020603050405020304" pitchFamily="18" charset="0"/>
                <a:cs typeface="Times New Roman" panose="02020603050405020304" pitchFamily="18" charset="0"/>
              </a:rPr>
              <a:t>coordonator</a:t>
            </a:r>
            <a:r>
              <a:rPr lang="en-US" dirty="0" smtClean="0">
                <a:latin typeface="Times New Roman" panose="02020603050405020304" pitchFamily="18" charset="0"/>
                <a:cs typeface="Times New Roman" panose="02020603050405020304" pitchFamily="18" charset="0"/>
              </a:rPr>
              <a:t>: R</a:t>
            </a:r>
            <a:r>
              <a:rPr lang="ro-RO" dirty="0" err="1" smtClean="0">
                <a:latin typeface="Times New Roman" panose="02020603050405020304" pitchFamily="18" charset="0"/>
                <a:cs typeface="Times New Roman" panose="02020603050405020304" pitchFamily="18" charset="0"/>
              </a:rPr>
              <a:t>îpeanu</a:t>
            </a:r>
            <a:r>
              <a:rPr lang="ro-RO" dirty="0" smtClean="0">
                <a:latin typeface="Times New Roman" panose="02020603050405020304" pitchFamily="18" charset="0"/>
                <a:cs typeface="Times New Roman" panose="02020603050405020304" pitchFamily="18" charset="0"/>
              </a:rPr>
              <a:t> Luminița</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03269" y="5283853"/>
            <a:ext cx="4217773" cy="369332"/>
          </a:xfrm>
          <a:prstGeom prst="rect">
            <a:avLst/>
          </a:prstGeom>
          <a:noFill/>
        </p:spPr>
        <p:txBody>
          <a:bodyPr wrap="square" rtlCol="0">
            <a:spAutoFit/>
          </a:bodyPr>
          <a:lstStyle/>
          <a:p>
            <a:r>
              <a:rPr lang="ro-RO" dirty="0" smtClean="0">
                <a:latin typeface="Times New Roman" panose="02020603050405020304" pitchFamily="18" charset="0"/>
                <a:cs typeface="Times New Roman" panose="02020603050405020304" pitchFamily="18" charset="0"/>
              </a:rPr>
              <a:t>Colegiul Național </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Mi</a:t>
            </a:r>
            <a:r>
              <a:rPr lang="ro-RO" dirty="0" smtClean="0">
                <a:latin typeface="Times New Roman" panose="02020603050405020304" pitchFamily="18" charset="0"/>
                <a:cs typeface="Times New Roman" panose="02020603050405020304" pitchFamily="18" charset="0"/>
              </a:rPr>
              <a:t>ha</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Viteazul</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Ploie</a:t>
            </a:r>
            <a:r>
              <a:rPr lang="ro-RO" dirty="0" smtClean="0">
                <a:latin typeface="Times New Roman" panose="02020603050405020304" pitchFamily="18" charset="0"/>
                <a:cs typeface="Times New Roman" panose="02020603050405020304" pitchFamily="18" charset="0"/>
              </a:rPr>
              <a:t>ști</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2636796"/>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070" y="3093278"/>
            <a:ext cx="10272389" cy="2220127"/>
          </a:xfrm>
        </p:spPr>
        <p:txBody>
          <a:bodyPr>
            <a:normAutofit fontScale="90000"/>
          </a:bodyPr>
          <a:lstStyle/>
          <a:p>
            <a:pPr lvl="0" algn="just">
              <a:lnSpc>
                <a:spcPct val="90000"/>
              </a:lnSpc>
              <a:spcBef>
                <a:spcPts val="1200"/>
              </a:spcBef>
              <a:spcAft>
                <a:spcPts val="200"/>
              </a:spcAft>
              <a:buClr>
                <a:srgbClr val="FFFFFF"/>
              </a:buClr>
            </a:pPr>
            <a:r>
              <a:rPr lang="en-US" sz="2000" cap="none" dirty="0" smtClean="0">
                <a:solidFill>
                  <a:schemeClr val="tx1"/>
                </a:solidFill>
                <a:latin typeface="Times New Roman" panose="02020603050405020304" pitchFamily="18" charset="0"/>
                <a:cs typeface="Times New Roman" panose="02020603050405020304" pitchFamily="18" charset="0"/>
              </a:rPr>
              <a:t> </a:t>
            </a:r>
            <a:r>
              <a:rPr lang="ro-RO" sz="2000" cap="none" dirty="0" smtClean="0">
                <a:solidFill>
                  <a:schemeClr val="tx1"/>
                </a:solidFill>
                <a:latin typeface="Times New Roman" panose="02020603050405020304" pitchFamily="18" charset="0"/>
                <a:cs typeface="Times New Roman" panose="02020603050405020304" pitchFamily="18" charset="0"/>
              </a:rPr>
              <a:t>	</a:t>
            </a:r>
            <a:r>
              <a:rPr lang="ro-RO" sz="2000" cap="none" dirty="0">
                <a:solidFill>
                  <a:schemeClr val="tx1"/>
                </a:solidFill>
                <a:latin typeface="Times New Roman" panose="02020603050405020304" pitchFamily="18" charset="0"/>
                <a:cs typeface="Times New Roman" panose="02020603050405020304" pitchFamily="18" charset="0"/>
              </a:rPr>
              <a:t/>
            </a:r>
            <a:br>
              <a:rPr lang="ro-RO" sz="2000" cap="none" dirty="0">
                <a:solidFill>
                  <a:schemeClr val="tx1"/>
                </a:solidFill>
                <a:latin typeface="Times New Roman" panose="02020603050405020304" pitchFamily="18" charset="0"/>
                <a:cs typeface="Times New Roman" panose="02020603050405020304" pitchFamily="18" charset="0"/>
              </a:rPr>
            </a:br>
            <a:r>
              <a:rPr lang="ro-RO"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Ceea</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ce</a:t>
            </a:r>
            <a:r>
              <a:rPr lang="en-US" sz="2000" cap="none" dirty="0" smtClean="0">
                <a:solidFill>
                  <a:schemeClr val="tx1"/>
                </a:solidFill>
                <a:latin typeface="Times New Roman" panose="02020603050405020304" pitchFamily="18" charset="0"/>
                <a:cs typeface="Times New Roman" panose="02020603050405020304" pitchFamily="18" charset="0"/>
              </a:rPr>
              <a:t> am </a:t>
            </a:r>
            <a:r>
              <a:rPr lang="en-US" sz="2000" cap="none" dirty="0" err="1" smtClean="0">
                <a:solidFill>
                  <a:schemeClr val="tx1"/>
                </a:solidFill>
                <a:latin typeface="Times New Roman" panose="02020603050405020304" pitchFamily="18" charset="0"/>
                <a:cs typeface="Times New Roman" panose="02020603050405020304" pitchFamily="18" charset="0"/>
              </a:rPr>
              <a:t>văzut</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și</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admirat</a:t>
            </a:r>
            <a:r>
              <a:rPr lang="en-US" sz="2000" cap="none" dirty="0" smtClean="0">
                <a:solidFill>
                  <a:schemeClr val="tx1"/>
                </a:solidFill>
                <a:latin typeface="Times New Roman" panose="02020603050405020304" pitchFamily="18" charset="0"/>
                <a:cs typeface="Times New Roman" panose="02020603050405020304" pitchFamily="18" charset="0"/>
              </a:rPr>
              <a:t> de </a:t>
            </a:r>
            <a:r>
              <a:rPr lang="en-US" sz="2000" cap="none" dirty="0" err="1" smtClean="0">
                <a:solidFill>
                  <a:schemeClr val="tx1"/>
                </a:solidFill>
                <a:latin typeface="Times New Roman" panose="02020603050405020304" pitchFamily="18" charset="0"/>
                <a:cs typeface="Times New Roman" panose="02020603050405020304" pitchFamily="18" charset="0"/>
              </a:rPr>
              <a:t>nenumărate</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ori</a:t>
            </a:r>
            <a:r>
              <a:rPr lang="en-US" sz="2000" cap="none" dirty="0" smtClean="0">
                <a:solidFill>
                  <a:schemeClr val="tx1"/>
                </a:solidFill>
                <a:latin typeface="Times New Roman" panose="02020603050405020304" pitchFamily="18" charset="0"/>
                <a:cs typeface="Times New Roman" panose="02020603050405020304" pitchFamily="18" charset="0"/>
              </a:rPr>
              <a:t> a </a:t>
            </a:r>
            <a:r>
              <a:rPr lang="en-US" sz="2000" cap="none" dirty="0" err="1" smtClean="0">
                <a:solidFill>
                  <a:schemeClr val="tx1"/>
                </a:solidFill>
                <a:latin typeface="Times New Roman" panose="02020603050405020304" pitchFamily="18" charset="0"/>
                <a:cs typeface="Times New Roman" panose="02020603050405020304" pitchFamily="18" charset="0"/>
              </a:rPr>
              <a:t>rămas</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impregnat</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în</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mintea</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noastră</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până</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acum</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Așa</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presupunem</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că</a:t>
            </a:r>
            <a:r>
              <a:rPr lang="en-US" sz="2000" cap="none" dirty="0" smtClean="0">
                <a:solidFill>
                  <a:schemeClr val="tx1"/>
                </a:solidFill>
                <a:latin typeface="Times New Roman" panose="02020603050405020304" pitchFamily="18" charset="0"/>
                <a:cs typeface="Times New Roman" panose="02020603050405020304" pitchFamily="18" charset="0"/>
              </a:rPr>
              <a:t> se </a:t>
            </a:r>
            <a:r>
              <a:rPr lang="en-US" sz="2000" cap="none" dirty="0" err="1" smtClean="0">
                <a:solidFill>
                  <a:schemeClr val="tx1"/>
                </a:solidFill>
                <a:latin typeface="Times New Roman" panose="02020603050405020304" pitchFamily="18" charset="0"/>
                <a:cs typeface="Times New Roman" panose="02020603050405020304" pitchFamily="18" charset="0"/>
              </a:rPr>
              <a:t>naște</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iubirea</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pentru</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tehnologie</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în</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fiecare</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dintre</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noi</a:t>
            </a:r>
            <a:r>
              <a:rPr lang="en-US" sz="2000" cap="none" dirty="0" smtClean="0">
                <a:solidFill>
                  <a:schemeClr val="tx1"/>
                </a:solidFill>
                <a:latin typeface="Times New Roman" panose="02020603050405020304" pitchFamily="18" charset="0"/>
                <a:cs typeface="Times New Roman" panose="02020603050405020304" pitchFamily="18" charset="0"/>
              </a:rPr>
              <a:t>: c</a:t>
            </a:r>
            <a:r>
              <a:rPr lang="ro-RO" sz="2000" cap="none" dirty="0">
                <a:solidFill>
                  <a:schemeClr val="tx1"/>
                </a:solidFill>
                <a:latin typeface="Times New Roman" panose="02020603050405020304" pitchFamily="18" charset="0"/>
                <a:cs typeface="Times New Roman" panose="02020603050405020304" pitchFamily="18" charset="0"/>
              </a:rPr>
              <a:t>â</a:t>
            </a:r>
            <a:r>
              <a:rPr lang="en-US" sz="2000" cap="none" dirty="0" err="1" smtClean="0">
                <a:solidFill>
                  <a:schemeClr val="tx1"/>
                </a:solidFill>
                <a:latin typeface="Times New Roman" panose="02020603050405020304" pitchFamily="18" charset="0"/>
                <a:cs typeface="Times New Roman" panose="02020603050405020304" pitchFamily="18" charset="0"/>
              </a:rPr>
              <a:t>nd</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vedem</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ce</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viitor</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poate</a:t>
            </a:r>
            <a:r>
              <a:rPr lang="en-US" sz="2000" cap="none" dirty="0" smtClean="0">
                <a:solidFill>
                  <a:schemeClr val="tx1"/>
                </a:solidFill>
                <a:latin typeface="Times New Roman" panose="02020603050405020304" pitchFamily="18" charset="0"/>
                <a:cs typeface="Times New Roman" panose="02020603050405020304" pitchFamily="18" charset="0"/>
              </a:rPr>
              <a:t> fi </a:t>
            </a:r>
            <a:r>
              <a:rPr lang="en-US" sz="2000" cap="none" dirty="0" err="1" smtClean="0">
                <a:solidFill>
                  <a:schemeClr val="tx1"/>
                </a:solidFill>
                <a:latin typeface="Times New Roman" panose="02020603050405020304" pitchFamily="18" charset="0"/>
                <a:cs typeface="Times New Roman" panose="02020603050405020304" pitchFamily="18" charset="0"/>
              </a:rPr>
              <a:t>clădit</a:t>
            </a:r>
            <a:r>
              <a:rPr lang="en-US" sz="2000" cap="none" dirty="0" smtClean="0">
                <a:solidFill>
                  <a:schemeClr val="tx1"/>
                </a:solidFill>
                <a:latin typeface="Times New Roman" panose="02020603050405020304" pitchFamily="18" charset="0"/>
                <a:cs typeface="Times New Roman" panose="02020603050405020304" pitchFamily="18" charset="0"/>
              </a:rPr>
              <a:t> cu </a:t>
            </a:r>
            <a:r>
              <a:rPr lang="en-US" sz="2000" cap="none" dirty="0" err="1" smtClean="0">
                <a:solidFill>
                  <a:schemeClr val="tx1"/>
                </a:solidFill>
                <a:latin typeface="Times New Roman" panose="02020603050405020304" pitchFamily="18" charset="0"/>
                <a:cs typeface="Times New Roman" panose="02020603050405020304" pitchFamily="18" charset="0"/>
              </a:rPr>
              <a:t>ajutorul</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acesteia</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Iar</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această</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iubire</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mai</a:t>
            </a:r>
            <a:r>
              <a:rPr lang="en-US" sz="2000" cap="none" dirty="0" smtClean="0">
                <a:solidFill>
                  <a:schemeClr val="tx1"/>
                </a:solidFill>
                <a:latin typeface="Times New Roman" panose="02020603050405020304" pitchFamily="18" charset="0"/>
                <a:cs typeface="Times New Roman" panose="02020603050405020304" pitchFamily="18" charset="0"/>
              </a:rPr>
              <a:t> specific, </a:t>
            </a:r>
            <a:r>
              <a:rPr lang="en-US" sz="2000" cap="none" dirty="0" err="1" smtClean="0">
                <a:solidFill>
                  <a:schemeClr val="tx1"/>
                </a:solidFill>
                <a:latin typeface="Times New Roman" panose="02020603050405020304" pitchFamily="18" charset="0"/>
                <a:cs typeface="Times New Roman" panose="02020603050405020304" pitchFamily="18" charset="0"/>
              </a:rPr>
              <a:t>pentru</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robotică</a:t>
            </a:r>
            <a:r>
              <a:rPr lang="en-US" sz="2000" cap="none" dirty="0" smtClean="0">
                <a:solidFill>
                  <a:schemeClr val="tx1"/>
                </a:solidFill>
                <a:latin typeface="Times New Roman" panose="02020603050405020304" pitchFamily="18" charset="0"/>
                <a:cs typeface="Times New Roman" panose="02020603050405020304" pitchFamily="18" charset="0"/>
              </a:rPr>
              <a:t>, se </a:t>
            </a:r>
            <a:r>
              <a:rPr lang="en-US" sz="2000" cap="none" dirty="0" err="1" smtClean="0">
                <a:solidFill>
                  <a:schemeClr val="tx1"/>
                </a:solidFill>
                <a:latin typeface="Times New Roman" panose="02020603050405020304" pitchFamily="18" charset="0"/>
                <a:cs typeface="Times New Roman" panose="02020603050405020304" pitchFamily="18" charset="0"/>
              </a:rPr>
              <a:t>poate</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regăsi</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într</a:t>
            </a:r>
            <a:r>
              <a:rPr lang="en-US" sz="2000" cap="none" dirty="0" smtClean="0">
                <a:solidFill>
                  <a:schemeClr val="tx1"/>
                </a:solidFill>
                <a:latin typeface="Times New Roman" panose="02020603050405020304" pitchFamily="18" charset="0"/>
                <a:cs typeface="Times New Roman" panose="02020603050405020304" pitchFamily="18" charset="0"/>
              </a:rPr>
              <a:t>-un mod nu </a:t>
            </a:r>
            <a:r>
              <a:rPr lang="en-US" sz="2000" cap="none" dirty="0" err="1" smtClean="0">
                <a:solidFill>
                  <a:schemeClr val="tx1"/>
                </a:solidFill>
                <a:latin typeface="Times New Roman" panose="02020603050405020304" pitchFamily="18" charset="0"/>
                <a:cs typeface="Times New Roman" panose="02020603050405020304" pitchFamily="18" charset="0"/>
              </a:rPr>
              <a:t>doar</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prin</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construcția</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unui</a:t>
            </a:r>
            <a:r>
              <a:rPr lang="en-US" sz="2000" cap="none" dirty="0" smtClean="0">
                <a:solidFill>
                  <a:schemeClr val="tx1"/>
                </a:solidFill>
                <a:latin typeface="Times New Roman" panose="02020603050405020304" pitchFamily="18" charset="0"/>
                <a:cs typeface="Times New Roman" panose="02020603050405020304" pitchFamily="18" charset="0"/>
              </a:rPr>
              <a:t> robot </a:t>
            </a:r>
            <a:r>
              <a:rPr lang="en-US" sz="2000" cap="none" dirty="0" err="1" smtClean="0">
                <a:solidFill>
                  <a:schemeClr val="tx1"/>
                </a:solidFill>
                <a:latin typeface="Times New Roman" panose="02020603050405020304" pitchFamily="18" charset="0"/>
                <a:cs typeface="Times New Roman" panose="02020603050405020304" pitchFamily="18" charset="0"/>
              </a:rPr>
              <a:t>fizic</a:t>
            </a:r>
            <a:r>
              <a:rPr lang="en-US" sz="2000" cap="none" dirty="0" smtClean="0">
                <a:solidFill>
                  <a:schemeClr val="tx1"/>
                </a:solidFill>
                <a:latin typeface="Times New Roman" panose="02020603050405020304" pitchFamily="18" charset="0"/>
                <a:cs typeface="Times New Roman" panose="02020603050405020304" pitchFamily="18" charset="0"/>
              </a:rPr>
              <a:t>, ci </a:t>
            </a:r>
            <a:r>
              <a:rPr lang="en-US" sz="2000" cap="none" dirty="0" err="1" smtClean="0">
                <a:solidFill>
                  <a:schemeClr val="tx1"/>
                </a:solidFill>
                <a:latin typeface="Times New Roman" panose="02020603050405020304" pitchFamily="18" charset="0"/>
                <a:cs typeface="Times New Roman" panose="02020603050405020304" pitchFamily="18" charset="0"/>
              </a:rPr>
              <a:t>și</a:t>
            </a:r>
            <a:r>
              <a:rPr lang="en-US" sz="2000" cap="none" dirty="0" smtClean="0">
                <a:solidFill>
                  <a:schemeClr val="tx1"/>
                </a:solidFill>
                <a:latin typeface="Times New Roman" panose="02020603050405020304" pitchFamily="18" charset="0"/>
                <a:cs typeface="Times New Roman" panose="02020603050405020304" pitchFamily="18" charset="0"/>
              </a:rPr>
              <a:t> a </a:t>
            </a:r>
            <a:r>
              <a:rPr lang="en-US" sz="2000" cap="none" dirty="0" err="1" smtClean="0">
                <a:solidFill>
                  <a:schemeClr val="tx1"/>
                </a:solidFill>
                <a:latin typeface="Times New Roman" panose="02020603050405020304" pitchFamily="18" charset="0"/>
                <a:cs typeface="Times New Roman" panose="02020603050405020304" pitchFamily="18" charset="0"/>
              </a:rPr>
              <a:t>unuia</a:t>
            </a:r>
            <a:r>
              <a:rPr lang="en-US" sz="2000" cap="none" dirty="0" smtClean="0">
                <a:solidFill>
                  <a:schemeClr val="tx1"/>
                </a:solidFill>
                <a:latin typeface="Times New Roman" panose="02020603050405020304" pitchFamily="18" charset="0"/>
                <a:cs typeface="Times New Roman" panose="02020603050405020304" pitchFamily="18" charset="0"/>
              </a:rPr>
              <a:t> virtual. Evident, </a:t>
            </a:r>
            <a:r>
              <a:rPr lang="en-US" sz="2000" cap="none" dirty="0" err="1" smtClean="0">
                <a:solidFill>
                  <a:schemeClr val="tx1"/>
                </a:solidFill>
                <a:latin typeface="Times New Roman" panose="02020603050405020304" pitchFamily="18" charset="0"/>
                <a:cs typeface="Times New Roman" panose="02020603050405020304" pitchFamily="18" charset="0"/>
              </a:rPr>
              <a:t>dacă</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acestea</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două</a:t>
            </a:r>
            <a:r>
              <a:rPr lang="en-US" sz="2000" cap="none" dirty="0" smtClean="0">
                <a:solidFill>
                  <a:schemeClr val="tx1"/>
                </a:solidFill>
                <a:latin typeface="Times New Roman" panose="02020603050405020304" pitchFamily="18" charset="0"/>
                <a:cs typeface="Times New Roman" panose="02020603050405020304" pitchFamily="18" charset="0"/>
              </a:rPr>
              <a:t> se </a:t>
            </a:r>
            <a:r>
              <a:rPr lang="en-US" sz="2000" cap="none" dirty="0" err="1" smtClean="0">
                <a:solidFill>
                  <a:schemeClr val="tx1"/>
                </a:solidFill>
                <a:latin typeface="Times New Roman" panose="02020603050405020304" pitchFamily="18" charset="0"/>
                <a:cs typeface="Times New Roman" panose="02020603050405020304" pitchFamily="18" charset="0"/>
              </a:rPr>
              <a:t>află</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deja</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într</a:t>
            </a:r>
            <a:r>
              <a:rPr lang="en-US" sz="2000" cap="none" dirty="0" smtClean="0">
                <a:solidFill>
                  <a:schemeClr val="tx1"/>
                </a:solidFill>
                <a:latin typeface="Times New Roman" panose="02020603050405020304" pitchFamily="18" charset="0"/>
                <a:cs typeface="Times New Roman" panose="02020603050405020304" pitchFamily="18" charset="0"/>
              </a:rPr>
              <a:t>-o </a:t>
            </a:r>
            <a:r>
              <a:rPr lang="en-US" sz="2000" cap="none" dirty="0" err="1" smtClean="0">
                <a:solidFill>
                  <a:schemeClr val="tx1"/>
                </a:solidFill>
                <a:latin typeface="Times New Roman" panose="02020603050405020304" pitchFamily="18" charset="0"/>
                <a:cs typeface="Times New Roman" panose="02020603050405020304" pitchFamily="18" charset="0"/>
              </a:rPr>
              <a:t>sinergie</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inerentă</a:t>
            </a:r>
            <a:r>
              <a:rPr lang="en-US" sz="2000" cap="none" dirty="0" smtClean="0">
                <a:solidFill>
                  <a:schemeClr val="tx1"/>
                </a:solidFill>
                <a:latin typeface="Times New Roman" panose="02020603050405020304" pitchFamily="18" charset="0"/>
                <a:cs typeface="Times New Roman" panose="02020603050405020304" pitchFamily="18" charset="0"/>
              </a:rPr>
              <a:t>, am </a:t>
            </a:r>
            <a:r>
              <a:rPr lang="en-US" sz="2000" cap="none" dirty="0" err="1" smtClean="0">
                <a:solidFill>
                  <a:schemeClr val="tx1"/>
                </a:solidFill>
                <a:latin typeface="Times New Roman" panose="02020603050405020304" pitchFamily="18" charset="0"/>
                <a:cs typeface="Times New Roman" panose="02020603050405020304" pitchFamily="18" charset="0"/>
              </a:rPr>
              <a:t>decis</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să</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păstrăm</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această</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legătură</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până</a:t>
            </a:r>
            <a:r>
              <a:rPr lang="en-US" sz="2000" cap="none" dirty="0" smtClean="0">
                <a:solidFill>
                  <a:schemeClr val="tx1"/>
                </a:solidFill>
                <a:latin typeface="Times New Roman" panose="02020603050405020304" pitchFamily="18" charset="0"/>
                <a:cs typeface="Times New Roman" panose="02020603050405020304" pitchFamily="18" charset="0"/>
              </a:rPr>
              <a:t> la final. </a:t>
            </a:r>
            <a:r>
              <a:rPr lang="en-US" sz="2000" cap="none" dirty="0" err="1" smtClean="0">
                <a:solidFill>
                  <a:schemeClr val="tx1"/>
                </a:solidFill>
                <a:latin typeface="Times New Roman" panose="02020603050405020304" pitchFamily="18" charset="0"/>
                <a:cs typeface="Times New Roman" panose="02020603050405020304" pitchFamily="18" charset="0"/>
              </a:rPr>
              <a:t>Ce</a:t>
            </a:r>
            <a:r>
              <a:rPr lang="en-US" sz="2000" cap="none" dirty="0" smtClean="0">
                <a:solidFill>
                  <a:schemeClr val="tx1"/>
                </a:solidFill>
                <a:latin typeface="Times New Roman" panose="02020603050405020304" pitchFamily="18" charset="0"/>
                <a:cs typeface="Times New Roman" panose="02020603050405020304" pitchFamily="18" charset="0"/>
              </a:rPr>
              <a:t> am </a:t>
            </a:r>
            <a:r>
              <a:rPr lang="en-US" sz="2000" cap="none" dirty="0" err="1" smtClean="0">
                <a:solidFill>
                  <a:schemeClr val="tx1"/>
                </a:solidFill>
                <a:latin typeface="Times New Roman" panose="02020603050405020304" pitchFamily="18" charset="0"/>
                <a:cs typeface="Times New Roman" panose="02020603050405020304" pitchFamily="18" charset="0"/>
              </a:rPr>
              <a:t>făcut</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mai</a:t>
            </a:r>
            <a:r>
              <a:rPr lang="en-US" sz="2000" cap="none" dirty="0" smtClean="0">
                <a:solidFill>
                  <a:schemeClr val="tx1"/>
                </a:solidFill>
                <a:latin typeface="Times New Roman" panose="02020603050405020304" pitchFamily="18" charset="0"/>
                <a:cs typeface="Times New Roman" panose="02020603050405020304" pitchFamily="18" charset="0"/>
              </a:rPr>
              <a:t> exact? Am </a:t>
            </a:r>
            <a:r>
              <a:rPr lang="en-US" sz="2000" cap="none" dirty="0" err="1" smtClean="0">
                <a:solidFill>
                  <a:schemeClr val="tx1"/>
                </a:solidFill>
                <a:latin typeface="Times New Roman" panose="02020603050405020304" pitchFamily="18" charset="0"/>
                <a:cs typeface="Times New Roman" panose="02020603050405020304" pitchFamily="18" charset="0"/>
              </a:rPr>
              <a:t>transpus</a:t>
            </a:r>
            <a:r>
              <a:rPr lang="en-US" sz="2000" cap="none" dirty="0" smtClean="0">
                <a:solidFill>
                  <a:schemeClr val="tx1"/>
                </a:solidFill>
                <a:latin typeface="Times New Roman" panose="02020603050405020304" pitchFamily="18" charset="0"/>
                <a:cs typeface="Times New Roman" panose="02020603050405020304" pitchFamily="18" charset="0"/>
              </a:rPr>
              <a:t> o parte din </a:t>
            </a:r>
            <a:r>
              <a:rPr lang="en-US" sz="2000" cap="none" dirty="0" err="1" smtClean="0">
                <a:solidFill>
                  <a:schemeClr val="tx1"/>
                </a:solidFill>
                <a:latin typeface="Times New Roman" panose="02020603050405020304" pitchFamily="18" charset="0"/>
                <a:cs typeface="Times New Roman" panose="02020603050405020304" pitchFamily="18" charset="0"/>
              </a:rPr>
              <a:t>echipa</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reală</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în</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joc</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cât</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și</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majoritatea</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regulilor</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jocului</a:t>
            </a:r>
            <a:r>
              <a:rPr lang="en-US" sz="2000" cap="none" dirty="0" smtClean="0">
                <a:solidFill>
                  <a:schemeClr val="tx1"/>
                </a:solidFill>
                <a:latin typeface="Times New Roman" panose="02020603050405020304" pitchFamily="18" charset="0"/>
                <a:cs typeface="Times New Roman" panose="02020603050405020304" pitchFamily="18" charset="0"/>
              </a:rPr>
              <a:t> real … cu </a:t>
            </a:r>
            <a:r>
              <a:rPr lang="en-US" sz="2000" cap="none" dirty="0" err="1" smtClean="0">
                <a:solidFill>
                  <a:schemeClr val="tx1"/>
                </a:solidFill>
                <a:latin typeface="Times New Roman" panose="02020603050405020304" pitchFamily="18" charset="0"/>
                <a:cs typeface="Times New Roman" panose="02020603050405020304" pitchFamily="18" charset="0"/>
              </a:rPr>
              <a:t>câteva</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mici</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detalii</a:t>
            </a:r>
            <a:r>
              <a:rPr lang="en-US"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precum</a:t>
            </a:r>
            <a:r>
              <a:rPr lang="ro-RO" sz="2000" cap="none" dirty="0" smtClean="0">
                <a:solidFill>
                  <a:schemeClr val="tx1"/>
                </a:solidFill>
                <a:latin typeface="Times New Roman" panose="02020603050405020304" pitchFamily="18" charset="0"/>
                <a:cs typeface="Times New Roman" panose="02020603050405020304" pitchFamily="18" charset="0"/>
              </a:rPr>
              <a:t> </a:t>
            </a:r>
            <a:r>
              <a:rPr lang="en-US" sz="2000" cap="none" dirty="0" err="1" smtClean="0">
                <a:solidFill>
                  <a:schemeClr val="tx1"/>
                </a:solidFill>
                <a:latin typeface="Times New Roman" panose="02020603050405020304" pitchFamily="18" charset="0"/>
                <a:cs typeface="Times New Roman" panose="02020603050405020304" pitchFamily="18" charset="0"/>
              </a:rPr>
              <a:t>StormTrooperii</a:t>
            </a:r>
            <a:r>
              <a:rPr lang="en-US" sz="2000" cap="none" dirty="0" smtClean="0">
                <a:solidFill>
                  <a:schemeClr val="tx1"/>
                </a:solidFill>
                <a:latin typeface="Times New Roman" panose="02020603050405020304" pitchFamily="18" charset="0"/>
                <a:cs typeface="Times New Roman" panose="02020603050405020304" pitchFamily="18" charset="0"/>
              </a:rPr>
              <a:t>).</a:t>
            </a:r>
            <a:r>
              <a:rPr lang="en-US" sz="2000" cap="none" dirty="0" smtClean="0">
                <a:latin typeface="Times New Roman" panose="02020603050405020304" pitchFamily="18" charset="0"/>
                <a:cs typeface="Times New Roman" panose="02020603050405020304" pitchFamily="18" charset="0"/>
              </a:rPr>
              <a:t/>
            </a:r>
            <a:br>
              <a:rPr lang="en-US" sz="2000" cap="none" dirty="0" smtClean="0">
                <a:latin typeface="Times New Roman" panose="02020603050405020304" pitchFamily="18" charset="0"/>
                <a:cs typeface="Times New Roman" panose="02020603050405020304" pitchFamily="18" charset="0"/>
              </a:rPr>
            </a:br>
            <a:r>
              <a:rPr lang="ro-RO" sz="2000" cap="none" dirty="0" smtClean="0">
                <a:latin typeface="Times New Roman" panose="02020603050405020304" pitchFamily="18" charset="0"/>
                <a:cs typeface="Times New Roman" panose="02020603050405020304" pitchFamily="18" charset="0"/>
              </a:rPr>
              <a:t>	</a:t>
            </a:r>
            <a:r>
              <a:rPr lang="ro-RO" sz="2000" cap="none" dirty="0" smtClean="0">
                <a:solidFill>
                  <a:srgbClr val="FFFFFF"/>
                </a:solidFill>
                <a:latin typeface="Times New Roman" panose="02020603050405020304" pitchFamily="18" charset="0"/>
                <a:cs typeface="Times New Roman" panose="02020603050405020304" pitchFamily="18" charset="0"/>
              </a:rPr>
              <a:t>Jocul </a:t>
            </a:r>
            <a:r>
              <a:rPr lang="ro-RO" sz="2000" cap="none" dirty="0">
                <a:solidFill>
                  <a:srgbClr val="FFFFFF"/>
                </a:solidFill>
                <a:latin typeface="Times New Roman" panose="02020603050405020304" pitchFamily="18" charset="0"/>
                <a:cs typeface="Times New Roman" panose="02020603050405020304" pitchFamily="18" charset="0"/>
              </a:rPr>
              <a:t>constă în dezvoltarea unei echipe de robotică, robotul echipei luând parte la o competiție al cărei scop este de a construi cât mai multe turnuri în timp ce robotul este atacat de </a:t>
            </a:r>
            <a:r>
              <a:rPr lang="ro-RO" sz="2000" cap="none" dirty="0" err="1">
                <a:solidFill>
                  <a:srgbClr val="FFFFFF"/>
                </a:solidFill>
                <a:latin typeface="Times New Roman" panose="02020603050405020304" pitchFamily="18" charset="0"/>
                <a:cs typeface="Times New Roman" panose="02020603050405020304" pitchFamily="18" charset="0"/>
              </a:rPr>
              <a:t>StormTroopers</a:t>
            </a:r>
            <a:r>
              <a:rPr lang="ro-RO" sz="2000" cap="none" dirty="0">
                <a:solidFill>
                  <a:srgbClr val="FFFFFF"/>
                </a:solidFill>
                <a:latin typeface="Times New Roman" panose="02020603050405020304" pitchFamily="18" charset="0"/>
                <a:cs typeface="Times New Roman" panose="02020603050405020304" pitchFamily="18" charset="0"/>
              </a:rPr>
              <a:t>.</a:t>
            </a:r>
            <a:r>
              <a:rPr lang="ro-RO" sz="2200" cap="none" dirty="0">
                <a:solidFill>
                  <a:srgbClr val="FFFFFF"/>
                </a:solidFill>
                <a:latin typeface="Times New Roman" panose="02020603050405020304" pitchFamily="18" charset="0"/>
                <a:cs typeface="Times New Roman" panose="02020603050405020304" pitchFamily="18" charset="0"/>
              </a:rPr>
              <a:t/>
            </a:r>
            <a:br>
              <a:rPr lang="ro-RO" sz="2200" cap="none" dirty="0">
                <a:solidFill>
                  <a:srgbClr val="FFFFFF"/>
                </a:solidFill>
                <a:latin typeface="Times New Roman" panose="02020603050405020304" pitchFamily="18" charset="0"/>
                <a:cs typeface="Times New Roman" panose="02020603050405020304" pitchFamily="18" charset="0"/>
              </a:rPr>
            </a:br>
            <a:endParaRPr lang="en-US" sz="2000" cap="none"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219394" y="642550"/>
            <a:ext cx="6796217" cy="707886"/>
          </a:xfrm>
          <a:prstGeom prst="rect">
            <a:avLst/>
          </a:prstGeom>
          <a:noFill/>
        </p:spPr>
        <p:txBody>
          <a:bodyPr wrap="square" rtlCol="0">
            <a:spAutoFit/>
          </a:bodyPr>
          <a:lstStyle/>
          <a:p>
            <a:r>
              <a:rPr lang="ro-RO" sz="4000" dirty="0" smtClean="0">
                <a:solidFill>
                  <a:schemeClr val="bg2"/>
                </a:solidFill>
                <a:latin typeface="Times New Roman" panose="02020603050405020304" pitchFamily="18" charset="0"/>
                <a:cs typeface="Times New Roman" panose="02020603050405020304" pitchFamily="18" charset="0"/>
              </a:rPr>
              <a:t>DESCRIERE</a:t>
            </a:r>
            <a:endParaRPr lang="en-US" dirty="0">
              <a:solidFill>
                <a:schemeClr val="bg2"/>
              </a:solidFill>
            </a:endParaRPr>
          </a:p>
        </p:txBody>
      </p:sp>
      <p:sp>
        <p:nvSpPr>
          <p:cNvPr id="4" name="TextBox 3"/>
          <p:cNvSpPr txBox="1"/>
          <p:nvPr/>
        </p:nvSpPr>
        <p:spPr>
          <a:xfrm>
            <a:off x="931070" y="2323070"/>
            <a:ext cx="10041924" cy="923330"/>
          </a:xfrm>
          <a:prstGeom prst="rect">
            <a:avLst/>
          </a:prstGeom>
          <a:noFill/>
        </p:spPr>
        <p:txBody>
          <a:bodyPr wrap="square" rtlCol="0">
            <a:spAutoFit/>
          </a:bodyPr>
          <a:lstStyle/>
          <a:p>
            <a:pPr algn="just"/>
            <a:r>
              <a:rPr lang="ro-RO" dirty="0" smtClean="0">
                <a:solidFill>
                  <a:srgbClr val="FFFFFF"/>
                </a:solidFill>
                <a:latin typeface="Times New Roman" panose="02020603050405020304" pitchFamily="18" charset="0"/>
                <a:cs typeface="Times New Roman" panose="02020603050405020304" pitchFamily="18" charset="0"/>
              </a:rPr>
              <a:t>	</a:t>
            </a:r>
            <a:r>
              <a:rPr lang="en-US" dirty="0" err="1" smtClean="0">
                <a:solidFill>
                  <a:srgbClr val="FFFFFF"/>
                </a:solidFill>
                <a:latin typeface="Times New Roman" panose="02020603050405020304" pitchFamily="18" charset="0"/>
                <a:cs typeface="Times New Roman" panose="02020603050405020304" pitchFamily="18" charset="0"/>
              </a:rPr>
              <a:t>Observăm</a:t>
            </a:r>
            <a:r>
              <a:rPr lang="en-US" dirty="0" smtClean="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pe</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multe</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documentare</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precum</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cele</a:t>
            </a:r>
            <a:r>
              <a:rPr lang="en-US" dirty="0">
                <a:solidFill>
                  <a:srgbClr val="FFFFFF"/>
                </a:solidFill>
                <a:latin typeface="Times New Roman" panose="02020603050405020304" pitchFamily="18" charset="0"/>
                <a:cs typeface="Times New Roman" panose="02020603050405020304" pitchFamily="18" charset="0"/>
              </a:rPr>
              <a:t> de </a:t>
            </a:r>
            <a:r>
              <a:rPr lang="en-US" dirty="0" err="1">
                <a:solidFill>
                  <a:srgbClr val="FFFFFF"/>
                </a:solidFill>
                <a:latin typeface="Times New Roman" panose="02020603050405020304" pitchFamily="18" charset="0"/>
                <a:cs typeface="Times New Roman" panose="02020603050405020304" pitchFamily="18" charset="0"/>
              </a:rPr>
              <a:t>pe</a:t>
            </a:r>
            <a:r>
              <a:rPr lang="en-US" dirty="0">
                <a:solidFill>
                  <a:srgbClr val="FFFFFF"/>
                </a:solidFill>
                <a:latin typeface="Times New Roman" panose="02020603050405020304" pitchFamily="18" charset="0"/>
                <a:cs typeface="Times New Roman" panose="02020603050405020304" pitchFamily="18" charset="0"/>
              </a:rPr>
              <a:t> National Geographic Channel </a:t>
            </a:r>
            <a:r>
              <a:rPr lang="en-US" dirty="0" err="1">
                <a:solidFill>
                  <a:srgbClr val="FFFFFF"/>
                </a:solidFill>
                <a:latin typeface="Times New Roman" panose="02020603050405020304" pitchFamily="18" charset="0"/>
                <a:cs typeface="Times New Roman" panose="02020603050405020304" pitchFamily="18" charset="0"/>
              </a:rPr>
              <a:t>exemple</a:t>
            </a:r>
            <a:r>
              <a:rPr lang="en-US" dirty="0">
                <a:solidFill>
                  <a:srgbClr val="FFFFFF"/>
                </a:solidFill>
                <a:latin typeface="Times New Roman" panose="02020603050405020304" pitchFamily="18" charset="0"/>
                <a:cs typeface="Times New Roman" panose="02020603050405020304" pitchFamily="18" charset="0"/>
              </a:rPr>
              <a:t> de </a:t>
            </a:r>
            <a:r>
              <a:rPr lang="en-US" dirty="0" err="1">
                <a:solidFill>
                  <a:srgbClr val="FFFFFF"/>
                </a:solidFill>
                <a:latin typeface="Times New Roman" panose="02020603050405020304" pitchFamily="18" charset="0"/>
                <a:cs typeface="Times New Roman" panose="02020603050405020304" pitchFamily="18" charset="0"/>
              </a:rPr>
              <a:t>roboți</a:t>
            </a:r>
            <a:r>
              <a:rPr lang="en-US" dirty="0">
                <a:solidFill>
                  <a:srgbClr val="FFFFFF"/>
                </a:solidFill>
                <a:latin typeface="Times New Roman" panose="02020603050405020304" pitchFamily="18" charset="0"/>
                <a:cs typeface="Times New Roman" panose="02020603050405020304" pitchFamily="18" charset="0"/>
              </a:rPr>
              <a:t> hi-tech, </a:t>
            </a:r>
            <a:r>
              <a:rPr lang="en-US" dirty="0" err="1">
                <a:solidFill>
                  <a:srgbClr val="FFFFFF"/>
                </a:solidFill>
                <a:latin typeface="Times New Roman" panose="02020603050405020304" pitchFamily="18" charset="0"/>
                <a:cs typeface="Times New Roman" panose="02020603050405020304" pitchFamily="18" charset="0"/>
              </a:rPr>
              <a:t>exemple</a:t>
            </a:r>
            <a:r>
              <a:rPr lang="en-US" dirty="0">
                <a:solidFill>
                  <a:srgbClr val="FFFFFF"/>
                </a:solidFill>
                <a:latin typeface="Times New Roman" panose="02020603050405020304" pitchFamily="18" charset="0"/>
                <a:cs typeface="Times New Roman" panose="02020603050405020304" pitchFamily="18" charset="0"/>
              </a:rPr>
              <a:t> de </a:t>
            </a:r>
            <a:r>
              <a:rPr lang="en-US" dirty="0" err="1">
                <a:solidFill>
                  <a:srgbClr val="FFFFFF"/>
                </a:solidFill>
                <a:latin typeface="Times New Roman" panose="02020603050405020304" pitchFamily="18" charset="0"/>
                <a:cs typeface="Times New Roman" panose="02020603050405020304" pitchFamily="18" charset="0"/>
              </a:rPr>
              <a:t>moduri</a:t>
            </a:r>
            <a:r>
              <a:rPr lang="en-US" dirty="0">
                <a:solidFill>
                  <a:srgbClr val="FFFFFF"/>
                </a:solidFill>
                <a:latin typeface="Times New Roman" panose="02020603050405020304" pitchFamily="18" charset="0"/>
                <a:cs typeface="Times New Roman" panose="02020603050405020304" pitchFamily="18" charset="0"/>
              </a:rPr>
              <a:t> de a </a:t>
            </a:r>
            <a:r>
              <a:rPr lang="en-US" dirty="0" err="1">
                <a:solidFill>
                  <a:srgbClr val="FFFFFF"/>
                </a:solidFill>
                <a:latin typeface="Times New Roman" panose="02020603050405020304" pitchFamily="18" charset="0"/>
                <a:cs typeface="Times New Roman" panose="02020603050405020304" pitchFamily="18" charset="0"/>
              </a:rPr>
              <a:t>ajuta</a:t>
            </a:r>
            <a:r>
              <a:rPr lang="en-US" dirty="0">
                <a:solidFill>
                  <a:srgbClr val="FFFFFF"/>
                </a:solidFill>
                <a:latin typeface="Times New Roman" panose="02020603050405020304" pitchFamily="18" charset="0"/>
                <a:cs typeface="Times New Roman" panose="02020603050405020304" pitchFamily="18" charset="0"/>
              </a:rPr>
              <a:t> la o </a:t>
            </a:r>
            <a:r>
              <a:rPr lang="en-US" dirty="0" err="1">
                <a:solidFill>
                  <a:srgbClr val="FFFFFF"/>
                </a:solidFill>
                <a:latin typeface="Times New Roman" panose="02020603050405020304" pitchFamily="18" charset="0"/>
                <a:cs typeface="Times New Roman" panose="02020603050405020304" pitchFamily="18" charset="0"/>
              </a:rPr>
              <a:t>organizare</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și</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dezvoltare</a:t>
            </a:r>
            <a:r>
              <a:rPr lang="en-US" dirty="0">
                <a:solidFill>
                  <a:srgbClr val="FFFFFF"/>
                </a:solidFill>
                <a:latin typeface="Times New Roman" panose="02020603050405020304" pitchFamily="18" charset="0"/>
                <a:cs typeface="Times New Roman" panose="02020603050405020304" pitchFamily="18" charset="0"/>
              </a:rPr>
              <a:t> a </a:t>
            </a:r>
            <a:r>
              <a:rPr lang="en-US" dirty="0" err="1">
                <a:solidFill>
                  <a:srgbClr val="FFFFFF"/>
                </a:solidFill>
                <a:latin typeface="Times New Roman" panose="02020603050405020304" pitchFamily="18" charset="0"/>
                <a:cs typeface="Times New Roman" panose="02020603050405020304" pitchFamily="18" charset="0"/>
              </a:rPr>
              <a:t>activităților</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umane</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cotidiene</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mult</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mai</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rapide</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și</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mai</a:t>
            </a:r>
            <a:r>
              <a:rPr lang="en-US" dirty="0">
                <a:solidFill>
                  <a:srgbClr val="FFFFFF"/>
                </a:solidFill>
                <a:latin typeface="Times New Roman" panose="02020603050405020304" pitchFamily="18" charset="0"/>
                <a:cs typeface="Times New Roman" panose="02020603050405020304" pitchFamily="18" charset="0"/>
              </a:rPr>
              <a:t> precise.</a:t>
            </a:r>
            <a:r>
              <a:rPr lang="ro-RO" dirty="0">
                <a:solidFill>
                  <a:srgbClr val="FFFFFF"/>
                </a:solidFill>
                <a:latin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1817134533"/>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latin typeface="Times New Roman" panose="02020603050405020304" pitchFamily="18" charset="0"/>
                <a:cs typeface="Times New Roman" panose="02020603050405020304" pitchFamily="18" charset="0"/>
              </a:rPr>
              <a:t>Dezvoltarea jocului</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02919" y="2011680"/>
            <a:ext cx="9784080" cy="3573574"/>
          </a:xfrm>
        </p:spPr>
        <p:txBody>
          <a:bodyPr>
            <a:normAutofit fontScale="92500"/>
          </a:bodyPr>
          <a:lstStyle/>
          <a:p>
            <a:pPr marL="0" indent="0">
              <a:buNone/>
            </a:pPr>
            <a:r>
              <a:rPr lang="ro-RO" dirty="0" smtClean="0"/>
              <a:t>	</a:t>
            </a:r>
            <a:r>
              <a:rPr lang="ro-RO" dirty="0" smtClean="0">
                <a:latin typeface="Times New Roman" panose="02020603050405020304" pitchFamily="18" charset="0"/>
                <a:cs typeface="Times New Roman" panose="02020603050405020304" pitchFamily="18" charset="0"/>
              </a:rPr>
              <a:t>În realizarea jocului, </a:t>
            </a:r>
            <a:r>
              <a:rPr lang="en-US" dirty="0" smtClean="0">
                <a:latin typeface="Times New Roman" panose="02020603050405020304" pitchFamily="18" charset="0"/>
                <a:cs typeface="Times New Roman" panose="02020603050405020304" pitchFamily="18" charset="0"/>
              </a:rPr>
              <a:t>s-a </a:t>
            </a:r>
            <a:r>
              <a:rPr lang="en-US" dirty="0" err="1" smtClean="0">
                <a:latin typeface="Times New Roman" panose="02020603050405020304" pitchFamily="18" charset="0"/>
                <a:cs typeface="Times New Roman" panose="02020603050405020304" pitchFamily="18" charset="0"/>
              </a:rPr>
              <a:t>urm</a:t>
            </a:r>
            <a:r>
              <a:rPr lang="ro-RO" dirty="0" err="1" smtClean="0">
                <a:latin typeface="Times New Roman" panose="02020603050405020304" pitchFamily="18" charset="0"/>
                <a:cs typeface="Times New Roman" panose="02020603050405020304" pitchFamily="18" charset="0"/>
              </a:rPr>
              <a:t>ărit</a:t>
            </a:r>
            <a:r>
              <a:rPr lang="ro-RO" dirty="0" smtClean="0">
                <a:latin typeface="Times New Roman" panose="02020603050405020304" pitchFamily="18" charset="0"/>
                <a:cs typeface="Times New Roman" panose="02020603050405020304" pitchFamily="18" charset="0"/>
              </a:rPr>
              <a:t> o serie de pași-cheie. Printre aceștia menționăm</a:t>
            </a:r>
            <a:r>
              <a:rPr lang="en-US" dirty="0" smtClean="0">
                <a:latin typeface="Times New Roman" panose="02020603050405020304" pitchFamily="18" charset="0"/>
                <a:cs typeface="Times New Roman" panose="02020603050405020304" pitchFamily="18" charset="0"/>
              </a:rPr>
              <a:t>:</a:t>
            </a:r>
            <a:endParaRPr lang="ro-RO" dirty="0" smtClean="0">
              <a:latin typeface="Times New Roman" panose="02020603050405020304" pitchFamily="18" charset="0"/>
              <a:cs typeface="Times New Roman" panose="02020603050405020304" pitchFamily="18" charset="0"/>
            </a:endParaRPr>
          </a:p>
          <a:p>
            <a:r>
              <a:rPr lang="ro-RO" u="sng" dirty="0">
                <a:latin typeface="Times New Roman" panose="02020603050405020304" pitchFamily="18" charset="0"/>
                <a:cs typeface="Times New Roman" panose="02020603050405020304" pitchFamily="18" charset="0"/>
              </a:rPr>
              <a:t>a</a:t>
            </a:r>
            <a:r>
              <a:rPr lang="ro-RO" u="sng" dirty="0" smtClean="0">
                <a:latin typeface="Times New Roman" panose="02020603050405020304" pitchFamily="18" charset="0"/>
                <a:cs typeface="Times New Roman" panose="02020603050405020304" pitchFamily="18" charset="0"/>
              </a:rPr>
              <a:t>nimațiile aferente membrilor</a:t>
            </a:r>
            <a:r>
              <a:rPr lang="ro-RO" dirty="0" smtClean="0">
                <a:latin typeface="Times New Roman" panose="02020603050405020304" pitchFamily="18" charset="0"/>
                <a:cs typeface="Times New Roman" panose="02020603050405020304" pitchFamily="18" charset="0"/>
              </a:rPr>
              <a:t> echipei de robotică</a:t>
            </a:r>
            <a:r>
              <a:rPr lang="en-US" dirty="0" smtClean="0">
                <a:latin typeface="Times New Roman" panose="02020603050405020304" pitchFamily="18" charset="0"/>
                <a:cs typeface="Times New Roman" panose="02020603050405020304" pitchFamily="18" charset="0"/>
              </a:rPr>
              <a:t> </a:t>
            </a:r>
            <a:r>
              <a:rPr lang="ro-RO" dirty="0" smtClean="0">
                <a:latin typeface="Times New Roman" panose="02020603050405020304" pitchFamily="18" charset="0"/>
                <a:cs typeface="Times New Roman" panose="02020603050405020304" pitchFamily="18" charset="0"/>
              </a:rPr>
              <a:t>și, implicit, </a:t>
            </a:r>
            <a:r>
              <a:rPr lang="ro-RO" u="sng" dirty="0" smtClean="0">
                <a:latin typeface="Times New Roman" panose="02020603050405020304" pitchFamily="18" charset="0"/>
                <a:cs typeface="Times New Roman" panose="02020603050405020304" pitchFamily="18" charset="0"/>
              </a:rPr>
              <a:t>clasificarea atributelor </a:t>
            </a:r>
            <a:r>
              <a:rPr lang="ro-RO" dirty="0" smtClean="0">
                <a:latin typeface="Times New Roman" panose="02020603050405020304" pitchFamily="18" charset="0"/>
                <a:cs typeface="Times New Roman" panose="02020603050405020304" pitchFamily="18" charset="0"/>
              </a:rPr>
              <a:t>ce urmează a fi dezvoltate în cadrul jocului (de exemplu, în </a:t>
            </a:r>
            <a:r>
              <a:rPr lang="ro-RO" b="1" i="1" dirty="0" smtClean="0">
                <a:latin typeface="Times New Roman" panose="02020603050405020304" pitchFamily="18" charset="0"/>
                <a:cs typeface="Times New Roman" panose="02020603050405020304" pitchFamily="18" charset="0"/>
              </a:rPr>
              <a:t>PR</a:t>
            </a:r>
            <a:r>
              <a:rPr lang="ro-RO" dirty="0" smtClean="0">
                <a:latin typeface="Times New Roman" panose="02020603050405020304" pitchFamily="18" charset="0"/>
                <a:cs typeface="Times New Roman" panose="02020603050405020304" pitchFamily="18" charset="0"/>
              </a:rPr>
              <a:t>, un membru trebuie să dea dovadă de calități care să sprijine </a:t>
            </a:r>
            <a:r>
              <a:rPr lang="ro-RO" b="1" i="1" dirty="0" smtClean="0">
                <a:latin typeface="Times New Roman" panose="02020603050405020304" pitchFamily="18" charset="0"/>
                <a:cs typeface="Times New Roman" panose="02020603050405020304" pitchFamily="18" charset="0"/>
              </a:rPr>
              <a:t>marketingul</a:t>
            </a:r>
            <a:r>
              <a:rPr lang="ro-RO" dirty="0" smtClean="0">
                <a:latin typeface="Times New Roman" panose="02020603050405020304" pitchFamily="18" charset="0"/>
                <a:cs typeface="Times New Roman" panose="02020603050405020304" pitchFamily="18" charset="0"/>
              </a:rPr>
              <a:t> și creșterea numărului de </a:t>
            </a:r>
            <a:r>
              <a:rPr lang="ro-RO" b="1" i="1" dirty="0" smtClean="0">
                <a:latin typeface="Times New Roman" panose="02020603050405020304" pitchFamily="18" charset="0"/>
                <a:cs typeface="Times New Roman" panose="02020603050405020304" pitchFamily="18" charset="0"/>
              </a:rPr>
              <a:t>sponsori</a:t>
            </a:r>
            <a:r>
              <a:rPr lang="ro-RO" dirty="0" smtClean="0">
                <a:latin typeface="Times New Roman" panose="02020603050405020304" pitchFamily="18" charset="0"/>
                <a:cs typeface="Times New Roman" panose="02020603050405020304" pitchFamily="18" charset="0"/>
              </a:rPr>
              <a:t> al echipei)</a:t>
            </a:r>
            <a:r>
              <a:rPr lang="en-US" dirty="0" smtClean="0">
                <a:latin typeface="Times New Roman" panose="02020603050405020304" pitchFamily="18" charset="0"/>
                <a:cs typeface="Times New Roman" panose="02020603050405020304" pitchFamily="18" charset="0"/>
              </a:rPr>
              <a:t>;</a:t>
            </a:r>
            <a:r>
              <a:rPr lang="ro-RO" dirty="0" smtClean="0">
                <a:latin typeface="Times New Roman" panose="02020603050405020304" pitchFamily="18" charset="0"/>
                <a:cs typeface="Times New Roman" panose="02020603050405020304" pitchFamily="18" charset="0"/>
              </a:rPr>
              <a:t>  </a:t>
            </a:r>
          </a:p>
          <a:p>
            <a:r>
              <a:rPr lang="ro-RO" u="sng" dirty="0" smtClean="0">
                <a:latin typeface="Times New Roman" panose="02020603050405020304" pitchFamily="18" charset="0"/>
                <a:cs typeface="Times New Roman" panose="02020603050405020304" pitchFamily="18" charset="0"/>
              </a:rPr>
              <a:t>animațiile robotului, </a:t>
            </a:r>
            <a:r>
              <a:rPr lang="ro-RO" u="sng" dirty="0" err="1" smtClean="0">
                <a:latin typeface="Times New Roman" panose="02020603050405020304" pitchFamily="18" charset="0"/>
                <a:cs typeface="Times New Roman" panose="02020603050405020304" pitchFamily="18" charset="0"/>
              </a:rPr>
              <a:t>StormTrooperilor</a:t>
            </a:r>
            <a:r>
              <a:rPr lang="ro-RO" dirty="0" smtClean="0">
                <a:latin typeface="Times New Roman" panose="02020603050405020304" pitchFamily="18" charset="0"/>
                <a:cs typeface="Times New Roman" panose="02020603050405020304" pitchFamily="18" charset="0"/>
              </a:rPr>
              <a:t>, crearea unui </a:t>
            </a:r>
            <a:r>
              <a:rPr lang="ro-RO" u="sng" dirty="0" smtClean="0">
                <a:latin typeface="Times New Roman" panose="02020603050405020304" pitchFamily="18" charset="0"/>
                <a:cs typeface="Times New Roman" panose="02020603050405020304" pitchFamily="18" charset="0"/>
              </a:rPr>
              <a:t>algoritm centrat în construirea a cât mai multe turnuri</a:t>
            </a:r>
            <a:r>
              <a:rPr lang="ro-RO" dirty="0" smtClean="0">
                <a:latin typeface="Times New Roman" panose="02020603050405020304" pitchFamily="18" charset="0"/>
                <a:cs typeface="Times New Roman" panose="02020603050405020304" pitchFamily="18" charset="0"/>
              </a:rPr>
              <a:t> de câte 5 blocuri</a:t>
            </a:r>
            <a:r>
              <a:rPr lang="en-US" dirty="0" smtClean="0">
                <a:latin typeface="Times New Roman" panose="02020603050405020304" pitchFamily="18" charset="0"/>
                <a:cs typeface="Times New Roman" panose="02020603050405020304" pitchFamily="18" charset="0"/>
              </a:rPr>
              <a:t>;</a:t>
            </a:r>
          </a:p>
          <a:p>
            <a:r>
              <a:rPr lang="en-US" dirty="0" err="1" smtClean="0">
                <a:latin typeface="Times New Roman" panose="02020603050405020304" pitchFamily="18" charset="0"/>
                <a:cs typeface="Times New Roman" panose="02020603050405020304" pitchFamily="18" charset="0"/>
              </a:rPr>
              <a:t>algoritmul</a:t>
            </a:r>
            <a:r>
              <a:rPr lang="en-US" dirty="0" smtClean="0">
                <a:latin typeface="Times New Roman" panose="02020603050405020304" pitchFamily="18" charset="0"/>
                <a:cs typeface="Times New Roman" panose="02020603050405020304" pitchFamily="18" charset="0"/>
              </a:rPr>
              <a:t> de </a:t>
            </a:r>
            <a:r>
              <a:rPr lang="en-US" u="sng" dirty="0" smtClean="0">
                <a:latin typeface="Times New Roman" panose="02020603050405020304" pitchFamily="18" charset="0"/>
                <a:cs typeface="Times New Roman" panose="02020603050405020304" pitchFamily="18" charset="0"/>
              </a:rPr>
              <a:t>re</a:t>
            </a:r>
            <a:r>
              <a:rPr lang="ro-RO" u="sng" dirty="0" smtClean="0">
                <a:latin typeface="Times New Roman" panose="02020603050405020304" pitchFamily="18" charset="0"/>
                <a:cs typeface="Times New Roman" panose="02020603050405020304" pitchFamily="18" charset="0"/>
              </a:rPr>
              <a:t>ținere a celui mai bun scor</a:t>
            </a:r>
            <a:r>
              <a:rPr lang="ro-RO" dirty="0" smtClean="0">
                <a:latin typeface="Times New Roman" panose="02020603050405020304" pitchFamily="18" charset="0"/>
                <a:cs typeface="Times New Roman" panose="02020603050405020304" pitchFamily="18" charset="0"/>
              </a:rPr>
              <a:t>, al </a:t>
            </a:r>
            <a:r>
              <a:rPr lang="ro-RO" u="sng" dirty="0" smtClean="0">
                <a:latin typeface="Times New Roman" panose="02020603050405020304" pitchFamily="18" charset="0"/>
                <a:cs typeface="Times New Roman" panose="02020603050405020304" pitchFamily="18" charset="0"/>
              </a:rPr>
              <a:t>colectării resurselor</a:t>
            </a:r>
            <a:r>
              <a:rPr lang="ro-RO" dirty="0" smtClean="0">
                <a:latin typeface="Times New Roman" panose="02020603050405020304" pitchFamily="18" charset="0"/>
                <a:cs typeface="Times New Roman" panose="02020603050405020304" pitchFamily="18" charset="0"/>
              </a:rPr>
              <a:t>(precum numărul de șuruburi), apelând la citirea și afișarea în fișiere de tip </a:t>
            </a:r>
            <a:r>
              <a:rPr lang="ro-RO" i="1" dirty="0" smtClean="0">
                <a:latin typeface="Times New Roman" panose="02020603050405020304" pitchFamily="18" charset="0"/>
                <a:cs typeface="Times New Roman" panose="02020603050405020304" pitchFamily="18" charset="0"/>
              </a:rPr>
              <a:t>.</a:t>
            </a:r>
            <a:r>
              <a:rPr lang="ro-RO" i="1" dirty="0" err="1" smtClean="0">
                <a:latin typeface="Times New Roman" panose="02020603050405020304" pitchFamily="18" charset="0"/>
                <a:cs typeface="Times New Roman" panose="02020603050405020304" pitchFamily="18" charset="0"/>
              </a:rPr>
              <a:t>txt</a:t>
            </a:r>
            <a:r>
              <a:rPr lang="en-US" i="1" dirty="0" smtClean="0">
                <a:latin typeface="Times New Roman" panose="02020603050405020304" pitchFamily="18" charset="0"/>
                <a:cs typeface="Times New Roman" panose="02020603050405020304" pitchFamily="18" charset="0"/>
              </a:rPr>
              <a:t>;</a:t>
            </a:r>
          </a:p>
          <a:p>
            <a:r>
              <a:rPr lang="en-US" dirty="0" err="1" smtClean="0">
                <a:latin typeface="Times New Roman" panose="02020603050405020304" pitchFamily="18" charset="0"/>
                <a:cs typeface="Times New Roman" panose="02020603050405020304" pitchFamily="18" charset="0"/>
              </a:rPr>
              <a:t>crearea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unui</a:t>
            </a:r>
            <a:r>
              <a:rPr lang="en-US" dirty="0" smtClean="0">
                <a:latin typeface="Times New Roman" panose="02020603050405020304" pitchFamily="18" charset="0"/>
                <a:cs typeface="Times New Roman" panose="02020603050405020304" pitchFamily="18" charset="0"/>
              </a:rPr>
              <a:t> </a:t>
            </a:r>
            <a:r>
              <a:rPr lang="en-US" u="sng" dirty="0" err="1" smtClean="0">
                <a:latin typeface="Times New Roman" panose="02020603050405020304" pitchFamily="18" charset="0"/>
                <a:cs typeface="Times New Roman" panose="02020603050405020304" pitchFamily="18" charset="0"/>
              </a:rPr>
              <a:t>magazin</a:t>
            </a:r>
            <a:r>
              <a:rPr lang="ro-RO" dirty="0" smtClean="0">
                <a:latin typeface="Times New Roman" panose="02020603050405020304" pitchFamily="18" charset="0"/>
                <a:cs typeface="Times New Roman" panose="02020603050405020304" pitchFamily="18" charset="0"/>
              </a:rPr>
              <a:t> de obiecte menite să ajute echipa în viitoarele competiții</a:t>
            </a:r>
            <a:r>
              <a:rPr lang="en-US" dirty="0" smtClean="0">
                <a:latin typeface="Times New Roman" panose="02020603050405020304" pitchFamily="18" charset="0"/>
                <a:cs typeface="Times New Roman" panose="02020603050405020304" pitchFamily="18" charset="0"/>
              </a:rPr>
              <a:t>.</a:t>
            </a:r>
            <a:endParaRPr lang="ro-RO" dirty="0" smtClean="0">
              <a:latin typeface="Times New Roman" panose="02020603050405020304" pitchFamily="18" charset="0"/>
              <a:cs typeface="Times New Roman" panose="02020603050405020304" pitchFamily="18" charset="0"/>
            </a:endParaRPr>
          </a:p>
          <a:p>
            <a:endParaRPr lang="ro-RO" dirty="0"/>
          </a:p>
          <a:p>
            <a:pPr marL="0" indent="0">
              <a:buNone/>
            </a:pPr>
            <a:endParaRPr lang="en-US" dirty="0"/>
          </a:p>
        </p:txBody>
      </p:sp>
    </p:spTree>
    <p:extLst>
      <p:ext uri="{BB962C8B-B14F-4D97-AF65-F5344CB8AC3E}">
        <p14:creationId xmlns:p14="http://schemas.microsoft.com/office/powerpoint/2010/main" val="322762637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197" y="332495"/>
            <a:ext cx="10263176" cy="1092651"/>
          </a:xfrm>
        </p:spPr>
        <p:txBody>
          <a:bodyPr/>
          <a:lstStyle/>
          <a:p>
            <a:pPr algn="l"/>
            <a:r>
              <a:rPr lang="ro-RO" sz="2000" dirty="0" smtClean="0">
                <a:solidFill>
                  <a:schemeClr val="tx1"/>
                </a:solidFill>
                <a:latin typeface="Times New Roman" panose="02020603050405020304" pitchFamily="18" charset="0"/>
                <a:cs typeface="Times New Roman" panose="02020603050405020304" pitchFamily="18" charset="0"/>
              </a:rPr>
              <a:t>Ghid pentru jucători</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890856" y="5519351"/>
            <a:ext cx="10515600" cy="1174639"/>
          </a:xfrm>
        </p:spPr>
        <p:txBody>
          <a:bodyPr/>
          <a:lstStyle/>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16908" y="1425146"/>
            <a:ext cx="9440562" cy="5181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9296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59532" y="2067510"/>
            <a:ext cx="5820858" cy="1739347"/>
          </a:xfrm>
        </p:spPr>
        <p:txBody>
          <a:bodyPr>
            <a:normAutofit/>
          </a:bodyPr>
          <a:lstStyle/>
          <a:p>
            <a:r>
              <a:rPr lang="ro-RO" sz="2000" cap="none" dirty="0" smtClean="0">
                <a:solidFill>
                  <a:schemeClr val="bg1"/>
                </a:solidFill>
                <a:latin typeface="Times New Roman" panose="02020603050405020304" pitchFamily="18" charset="0"/>
                <a:cs typeface="Times New Roman" panose="02020603050405020304" pitchFamily="18" charset="0"/>
              </a:rPr>
              <a:t> </a:t>
            </a:r>
            <a:r>
              <a:rPr lang="en-US" sz="2000" cap="none" dirty="0" smtClean="0">
                <a:solidFill>
                  <a:schemeClr val="bg1"/>
                </a:solidFill>
                <a:latin typeface="Times New Roman" panose="02020603050405020304" pitchFamily="18" charset="0"/>
                <a:cs typeface="Times New Roman" panose="02020603050405020304" pitchFamily="18" charset="0"/>
              </a:rPr>
              <a:t>Link </a:t>
            </a:r>
            <a:r>
              <a:rPr lang="ro-RO" sz="2000" cap="none" dirty="0" err="1" smtClean="0">
                <a:solidFill>
                  <a:schemeClr val="bg1"/>
                </a:solidFill>
                <a:latin typeface="Times New Roman" panose="02020603050405020304" pitchFamily="18" charset="0"/>
                <a:cs typeface="Times New Roman" panose="02020603050405020304" pitchFamily="18" charset="0"/>
              </a:rPr>
              <a:t>Gameplay</a:t>
            </a:r>
            <a:r>
              <a:rPr lang="ro-RO" sz="2000" cap="none" dirty="0" smtClean="0">
                <a:solidFill>
                  <a:schemeClr val="bg1"/>
                </a:solidFill>
                <a:latin typeface="Times New Roman" panose="02020603050405020304" pitchFamily="18" charset="0"/>
                <a:cs typeface="Times New Roman" panose="02020603050405020304" pitchFamily="18" charset="0"/>
              </a:rPr>
              <a:t> </a:t>
            </a:r>
            <a:r>
              <a:rPr lang="en-US" sz="2000" cap="none" dirty="0" err="1" smtClean="0">
                <a:solidFill>
                  <a:schemeClr val="bg1"/>
                </a:solidFill>
                <a:latin typeface="Times New Roman" panose="02020603050405020304" pitchFamily="18" charset="0"/>
                <a:cs typeface="Times New Roman" panose="02020603050405020304" pitchFamily="18" charset="0"/>
              </a:rPr>
              <a:t>Youtube</a:t>
            </a:r>
            <a:r>
              <a:rPr lang="en-US" sz="2000" cap="none" dirty="0" smtClean="0">
                <a:solidFill>
                  <a:schemeClr val="bg1"/>
                </a:solidFill>
                <a:latin typeface="Times New Roman" panose="02020603050405020304" pitchFamily="18" charset="0"/>
                <a:cs typeface="Times New Roman" panose="02020603050405020304" pitchFamily="18" charset="0"/>
              </a:rPr>
              <a:t>: </a:t>
            </a:r>
            <a:br>
              <a:rPr lang="en-US" sz="2000" cap="none" dirty="0" smtClean="0">
                <a:solidFill>
                  <a:schemeClr val="bg1"/>
                </a:solidFill>
                <a:latin typeface="Times New Roman" panose="02020603050405020304" pitchFamily="18" charset="0"/>
                <a:cs typeface="Times New Roman" panose="02020603050405020304" pitchFamily="18" charset="0"/>
              </a:rPr>
            </a:br>
            <a:r>
              <a:rPr lang="en-US" sz="2000" cap="none" dirty="0" smtClean="0">
                <a:solidFill>
                  <a:schemeClr val="bg1"/>
                </a:solidFill>
                <a:latin typeface="Times New Roman" panose="02020603050405020304" pitchFamily="18" charset="0"/>
                <a:cs typeface="Times New Roman" panose="02020603050405020304" pitchFamily="18" charset="0"/>
              </a:rPr>
              <a:t>https:/youtu.be/yRVhzw5Jq84</a:t>
            </a:r>
            <a:endParaRPr lang="en-US" sz="2000" cap="none"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538" y="141298"/>
            <a:ext cx="2975074" cy="183151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0390" y="208619"/>
            <a:ext cx="2743830" cy="169434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6538" y="4516655"/>
            <a:ext cx="3172283" cy="1956485"/>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40224" y="4552755"/>
            <a:ext cx="3115238" cy="1920385"/>
          </a:xfrm>
          <a:prstGeom prst="rect">
            <a:avLst/>
          </a:prstGeom>
        </p:spPr>
      </p:pic>
    </p:spTree>
    <p:extLst>
      <p:ext uri="{BB962C8B-B14F-4D97-AF65-F5344CB8AC3E}">
        <p14:creationId xmlns:p14="http://schemas.microsoft.com/office/powerpoint/2010/main" val="412023194"/>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sz="4000" i="1" cap="none" dirty="0" smtClean="0">
                <a:latin typeface="Times New Roman" panose="02020603050405020304" pitchFamily="18" charset="0"/>
                <a:cs typeface="Times New Roman" panose="02020603050405020304" pitchFamily="18" charset="0"/>
              </a:rPr>
              <a:t>Vă mulțumim!</a:t>
            </a:r>
            <a:endParaRPr lang="en-US" sz="4000" i="1" cap="none"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endParaRPr lang="en-US" dirty="0">
              <a:solidFill>
                <a:schemeClr val="bg1"/>
              </a:solidFill>
            </a:endParaRPr>
          </a:p>
        </p:txBody>
      </p:sp>
    </p:spTree>
    <p:extLst>
      <p:ext uri="{BB962C8B-B14F-4D97-AF65-F5344CB8AC3E}">
        <p14:creationId xmlns:p14="http://schemas.microsoft.com/office/powerpoint/2010/main" val="37836201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546</TotalTime>
  <Words>53</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Corbel</vt:lpstr>
      <vt:lpstr>Times New Roman</vt:lpstr>
      <vt:lpstr>Wingdings</vt:lpstr>
      <vt:lpstr>Banded</vt:lpstr>
      <vt:lpstr>PowerPoint Presentation</vt:lpstr>
      <vt:lpstr> </vt:lpstr>
      <vt:lpstr>    Ceea ce am văzut și admirat de nenumărate ori a rămas impregnat în mintea noastră până acum. Așa presupunem că se naște iubirea pentru tehnologie în fiecare dintre noi: când vedem ce viitor poate fi clădit cu ajutorul acesteia. Iar această  iubire, mai specific, pentru robotică, se poate regăsi într-un mod nu doar prin construcția unui robot fizic, ci și a unuia virtual. Evident, dacă acestea două se află deja într-o sinergie inerentă, am decis să păstrăm această legătură până la final. Ce am făcut mai exact? Am transpus o parte din echipa reală în joc, cât și majoritatea regulilor jocului real … cu câteva mici detalii (precum StormTrooperii).  Jocul constă în dezvoltarea unei echipe de robotică, robotul echipei luând parte la o competiție al cărei scop este de a construi cât mai multe turnuri în timp ce robotul este atacat de StormTroopers. </vt:lpstr>
      <vt:lpstr>Dezvoltarea jocului</vt:lpstr>
      <vt:lpstr>Ghid pentru jucători</vt:lpstr>
      <vt:lpstr> Link Gameplay Youtube:  https:/youtu.be/yRVhzw5Jq84</vt:lpstr>
      <vt:lpstr>Vă mulțumim!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Antoniu</dc:creator>
  <cp:lastModifiedBy>Antoniu</cp:lastModifiedBy>
  <cp:revision>20</cp:revision>
  <dcterms:created xsi:type="dcterms:W3CDTF">2020-01-31T19:34:37Z</dcterms:created>
  <dcterms:modified xsi:type="dcterms:W3CDTF">2020-05-03T13:48:47Z</dcterms:modified>
</cp:coreProperties>
</file>