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067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7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2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2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1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5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2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9B31D-9D83-F751-E93D-65A9EE074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-671" y="10"/>
            <a:ext cx="12191998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AC842F9-4AC4-E7DD-4B9C-F139D6FA6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197" y="931184"/>
            <a:ext cx="2940971" cy="1180358"/>
          </a:xfrm>
          <a:noFill/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Segreteria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studenti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3198" y="931856"/>
            <a:ext cx="10324260" cy="499496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B2686F2-59F2-4467-5617-D7F238B08564}"/>
              </a:ext>
            </a:extLst>
          </p:cNvPr>
          <p:cNvSpPr txBox="1"/>
          <p:nvPr/>
        </p:nvSpPr>
        <p:spPr>
          <a:xfrm>
            <a:off x="9288379" y="5180857"/>
            <a:ext cx="1969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Matricola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0124002624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D05F87-A5DC-7FC0-0759-7751577BB7B9}"/>
              </a:ext>
            </a:extLst>
          </p:cNvPr>
          <p:cNvSpPr txBox="1"/>
          <p:nvPr/>
        </p:nvSpPr>
        <p:spPr>
          <a:xfrm>
            <a:off x="7664116" y="5180857"/>
            <a:ext cx="1979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Nome: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Antonio Capasso</a:t>
            </a:r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54CD62B-F8B7-1DA2-2433-A2C53740A79F}"/>
              </a:ext>
            </a:extLst>
          </p:cNvPr>
          <p:cNvSpPr txBox="1"/>
          <p:nvPr/>
        </p:nvSpPr>
        <p:spPr>
          <a:xfrm>
            <a:off x="6590297" y="921198"/>
            <a:ext cx="4950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Università degli Studi di Napoli "Parthenope" 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'Facoltà di Scienze e Tecnologie'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Corso di Laurea Informatica </a:t>
            </a:r>
          </a:p>
          <a:p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5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581664"/>
            <a:ext cx="3132998" cy="1148089"/>
          </a:xfrm>
        </p:spPr>
        <p:txBody>
          <a:bodyPr anchor="t">
            <a:normAutofit/>
          </a:bodyPr>
          <a:lstStyle/>
          <a:p>
            <a:r>
              <a:rPr lang="en-US" dirty="0" err="1"/>
              <a:t>Aggiunta</a:t>
            </a:r>
            <a:r>
              <a:rPr lang="en-US" dirty="0"/>
              <a:t> </a:t>
            </a:r>
            <a:r>
              <a:rPr lang="en-US" dirty="0" err="1"/>
              <a:t>voto</a:t>
            </a:r>
            <a:endParaRPr lang="en-US" dirty="0"/>
          </a:p>
        </p:txBody>
      </p:sp>
      <p:pic>
        <p:nvPicPr>
          <p:cNvPr id="5" name="Segnaposto contenuto 4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CE44BB2E-1139-A7B0-ED52-491828E3B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3581"/>
            <a:ext cx="5903913" cy="3866738"/>
          </a:xfrm>
        </p:spPr>
      </p:pic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E8842A-EBF0-09F7-3A5D-54DB85557D62}"/>
              </a:ext>
            </a:extLst>
          </p:cNvPr>
          <p:cNvSpPr txBox="1"/>
          <p:nvPr/>
        </p:nvSpPr>
        <p:spPr>
          <a:xfrm>
            <a:off x="1149724" y="2924735"/>
            <a:ext cx="2722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 err="1"/>
              <a:t>docente</a:t>
            </a:r>
            <a:r>
              <a:rPr lang="en-US" dirty="0"/>
              <a:t> in </a:t>
            </a:r>
            <a:r>
              <a:rPr lang="en-US" dirty="0" err="1"/>
              <a:t>sessione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aggiungere</a:t>
            </a:r>
            <a:r>
              <a:rPr lang="en-US" dirty="0"/>
              <a:t> un </a:t>
            </a:r>
            <a:r>
              <a:rPr lang="en-US" dirty="0" err="1"/>
              <a:t>voto</a:t>
            </a:r>
            <a:r>
              <a:rPr lang="en-US" dirty="0"/>
              <a:t> ad un </a:t>
            </a:r>
            <a:r>
              <a:rPr lang="en-US" dirty="0" err="1"/>
              <a:t>esame</a:t>
            </a:r>
            <a:r>
              <a:rPr lang="en-US" dirty="0"/>
              <a:t> ad uno </a:t>
            </a:r>
            <a:r>
              <a:rPr lang="en-US" dirty="0" err="1"/>
              <a:t>studente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in </a:t>
            </a:r>
            <a:r>
              <a:rPr lang="en-US" dirty="0" err="1"/>
              <a:t>precedenza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era </a:t>
            </a:r>
            <a:r>
              <a:rPr lang="en-US" dirty="0" err="1"/>
              <a:t>iscritto</a:t>
            </a:r>
            <a:r>
              <a:rPr lang="en-US" dirty="0"/>
              <a:t> al </a:t>
            </a:r>
            <a:r>
              <a:rPr lang="en-US" dirty="0" err="1"/>
              <a:t>suo</a:t>
            </a:r>
            <a:r>
              <a:rPr lang="en-US" dirty="0"/>
              <a:t> </a:t>
            </a:r>
            <a:r>
              <a:rPr lang="en-US" dirty="0" err="1"/>
              <a:t>appello</a:t>
            </a:r>
            <a:r>
              <a:rPr lang="en-US" dirty="0"/>
              <a:t>, </a:t>
            </a:r>
            <a:r>
              <a:rPr lang="en-US" dirty="0" err="1"/>
              <a:t>inserendo</a:t>
            </a:r>
            <a:r>
              <a:rPr lang="en-US" dirty="0"/>
              <a:t> il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dell’esame</a:t>
            </a:r>
            <a:r>
              <a:rPr lang="en-US" dirty="0"/>
              <a:t>, il </a:t>
            </a:r>
            <a:r>
              <a:rPr lang="en-US" dirty="0" err="1"/>
              <a:t>voto</a:t>
            </a:r>
            <a:r>
              <a:rPr lang="en-US" dirty="0"/>
              <a:t> e la </a:t>
            </a:r>
            <a:r>
              <a:rPr lang="en-US" dirty="0" err="1"/>
              <a:t>matricola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</a:t>
            </a:r>
            <a:r>
              <a:rPr lang="en-US" dirty="0" err="1"/>
              <a:t>studente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896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581664"/>
            <a:ext cx="3132998" cy="1688758"/>
          </a:xfrm>
        </p:spPr>
        <p:txBody>
          <a:bodyPr anchor="t">
            <a:normAutofit/>
          </a:bodyPr>
          <a:lstStyle/>
          <a:p>
            <a:r>
              <a:rPr lang="en-US" dirty="0" err="1"/>
              <a:t>Schermata</a:t>
            </a:r>
            <a:r>
              <a:rPr lang="en-US" dirty="0"/>
              <a:t> </a:t>
            </a:r>
            <a:r>
              <a:rPr lang="en-US" dirty="0" err="1"/>
              <a:t>dello</a:t>
            </a:r>
            <a:br>
              <a:rPr lang="en-US" dirty="0"/>
            </a:br>
            <a:r>
              <a:rPr lang="en-US" dirty="0" err="1"/>
              <a:t>Studente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Segnaposto contenuto 5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6116CB6D-D896-EE8E-EEEB-01A261DBC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68" y="1965744"/>
            <a:ext cx="5730243" cy="3782464"/>
          </a:xfrm>
        </p:spPr>
      </p:pic>
    </p:spTree>
    <p:extLst>
      <p:ext uri="{BB962C8B-B14F-4D97-AF65-F5344CB8AC3E}">
        <p14:creationId xmlns:p14="http://schemas.microsoft.com/office/powerpoint/2010/main" val="186102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581664"/>
            <a:ext cx="2616255" cy="1228771"/>
          </a:xfrm>
        </p:spPr>
        <p:txBody>
          <a:bodyPr anchor="t">
            <a:normAutofit/>
          </a:bodyPr>
          <a:lstStyle/>
          <a:p>
            <a:r>
              <a:rPr lang="en-US" dirty="0" err="1"/>
              <a:t>Iscrizione</a:t>
            </a:r>
            <a:r>
              <a:rPr lang="en-US" dirty="0"/>
              <a:t> </a:t>
            </a:r>
            <a:r>
              <a:rPr lang="en-US" dirty="0" err="1"/>
              <a:t>appello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DB9690-9F9F-E82B-9B21-A0AA6EB81BEB}"/>
              </a:ext>
            </a:extLst>
          </p:cNvPr>
          <p:cNvSpPr txBox="1"/>
          <p:nvPr/>
        </p:nvSpPr>
        <p:spPr>
          <a:xfrm>
            <a:off x="1250576" y="2965076"/>
            <a:ext cx="3126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 </a:t>
            </a:r>
            <a:r>
              <a:rPr lang="en-US" dirty="0" err="1"/>
              <a:t>studente</a:t>
            </a:r>
            <a:r>
              <a:rPr lang="en-US" dirty="0"/>
              <a:t> in </a:t>
            </a:r>
            <a:r>
              <a:rPr lang="en-US" dirty="0" err="1"/>
              <a:t>sessione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visionare</a:t>
            </a:r>
            <a:r>
              <a:rPr lang="en-US" dirty="0"/>
              <a:t> e </a:t>
            </a:r>
            <a:r>
              <a:rPr lang="en-US" dirty="0" err="1"/>
              <a:t>prenotarsi</a:t>
            </a:r>
            <a:r>
              <a:rPr lang="en-US" dirty="0"/>
              <a:t>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appelli</a:t>
            </a:r>
            <a:r>
              <a:rPr lang="en-US" dirty="0"/>
              <a:t> </a:t>
            </a:r>
            <a:r>
              <a:rPr lang="en-US" dirty="0" err="1"/>
              <a:t>relativi</a:t>
            </a:r>
            <a:r>
              <a:rPr lang="en-US" dirty="0"/>
              <a:t> al </a:t>
            </a:r>
            <a:r>
              <a:rPr lang="en-US" dirty="0" err="1"/>
              <a:t>suo</a:t>
            </a:r>
            <a:r>
              <a:rPr lang="en-US" dirty="0"/>
              <a:t> piano di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ha </a:t>
            </a:r>
            <a:r>
              <a:rPr lang="en-US" dirty="0" err="1"/>
              <a:t>ancora</a:t>
            </a:r>
            <a:r>
              <a:rPr lang="en-US" dirty="0"/>
              <a:t> </a:t>
            </a:r>
            <a:r>
              <a:rPr lang="en-US" dirty="0" err="1"/>
              <a:t>superato</a:t>
            </a:r>
            <a:r>
              <a:rPr lang="en-US" dirty="0"/>
              <a:t> </a:t>
            </a:r>
            <a:r>
              <a:rPr lang="en-US" dirty="0" err="1"/>
              <a:t>cliccando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un </a:t>
            </a:r>
            <a:r>
              <a:rPr lang="en-US" dirty="0" err="1"/>
              <a:t>appello</a:t>
            </a:r>
            <a:r>
              <a:rPr lang="en-US" dirty="0"/>
              <a:t> e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tasto </a:t>
            </a:r>
            <a:r>
              <a:rPr lang="en-US" dirty="0" err="1"/>
              <a:t>prenota</a:t>
            </a:r>
            <a:endParaRPr lang="it-IT" dirty="0"/>
          </a:p>
        </p:txBody>
      </p:sp>
      <p:pic>
        <p:nvPicPr>
          <p:cNvPr id="23" name="Segnaposto contenuto 22" descr="Immagine che contiene testo, schermata, software, numero&#10;&#10;Descrizione generata automaticamente">
            <a:extLst>
              <a:ext uri="{FF2B5EF4-FFF2-40B4-BE49-F238E27FC236}">
                <a16:creationId xmlns:a16="http://schemas.microsoft.com/office/drawing/2014/main" id="{6F99091E-220F-2708-B79B-4B5E9A3FC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09906"/>
            <a:ext cx="4459605" cy="3141663"/>
          </a:xfrm>
        </p:spPr>
      </p:pic>
    </p:spTree>
    <p:extLst>
      <p:ext uri="{BB962C8B-B14F-4D97-AF65-F5344CB8AC3E}">
        <p14:creationId xmlns:p14="http://schemas.microsoft.com/office/powerpoint/2010/main" val="1388842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5" y="1581664"/>
            <a:ext cx="3160861" cy="1322901"/>
          </a:xfrm>
        </p:spPr>
        <p:txBody>
          <a:bodyPr anchor="t">
            <a:normAutofit/>
          </a:bodyPr>
          <a:lstStyle/>
          <a:p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prenotazioni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11" name="Segnaposto contenuto 10" descr="Immagine che contiene testo, schermata, software, numero&#10;&#10;Descrizione generata automaticamente">
            <a:extLst>
              <a:ext uri="{FF2B5EF4-FFF2-40B4-BE49-F238E27FC236}">
                <a16:creationId xmlns:a16="http://schemas.microsoft.com/office/drawing/2014/main" id="{B1F47EEA-EAA9-E6EC-EDC0-8740F3661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52" y="2096621"/>
            <a:ext cx="4932424" cy="3478544"/>
          </a:xfr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EA6728C-3E90-69BD-B035-4C8ACB5356D5}"/>
              </a:ext>
            </a:extLst>
          </p:cNvPr>
          <p:cNvSpPr txBox="1"/>
          <p:nvPr/>
        </p:nvSpPr>
        <p:spPr>
          <a:xfrm>
            <a:off x="1371600" y="2991971"/>
            <a:ext cx="3260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 </a:t>
            </a:r>
            <a:r>
              <a:rPr lang="en-US" dirty="0" err="1"/>
              <a:t>studente</a:t>
            </a:r>
            <a:r>
              <a:rPr lang="en-US" dirty="0"/>
              <a:t> in </a:t>
            </a:r>
            <a:r>
              <a:rPr lang="en-US" dirty="0" err="1"/>
              <a:t>sessione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visualizzare</a:t>
            </a:r>
            <a:r>
              <a:rPr lang="en-US" dirty="0"/>
              <a:t> le sue </a:t>
            </a:r>
            <a:r>
              <a:rPr lang="en-US" dirty="0" err="1"/>
              <a:t>prenotazioni</a:t>
            </a:r>
            <a:r>
              <a:rPr lang="en-US" dirty="0"/>
              <a:t> e </a:t>
            </a:r>
            <a:r>
              <a:rPr lang="en-US" dirty="0" err="1"/>
              <a:t>scegliere</a:t>
            </a:r>
            <a:r>
              <a:rPr lang="en-US" dirty="0"/>
              <a:t> di </a:t>
            </a:r>
            <a:r>
              <a:rPr lang="en-US" dirty="0" err="1"/>
              <a:t>annullare</a:t>
            </a:r>
            <a:r>
              <a:rPr lang="en-US" dirty="0"/>
              <a:t> la </a:t>
            </a:r>
            <a:r>
              <a:rPr lang="en-US" dirty="0" err="1"/>
              <a:t>prenotazione</a:t>
            </a:r>
            <a:r>
              <a:rPr lang="en-US" dirty="0"/>
              <a:t> </a:t>
            </a:r>
            <a:r>
              <a:rPr lang="en-US" dirty="0" err="1"/>
              <a:t>selezionata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000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581664"/>
            <a:ext cx="3132998" cy="791742"/>
          </a:xfrm>
        </p:spPr>
        <p:txBody>
          <a:bodyPr anchor="t">
            <a:normAutofit/>
          </a:bodyPr>
          <a:lstStyle/>
          <a:p>
            <a:r>
              <a:rPr lang="en-US" dirty="0"/>
              <a:t>Libretto</a:t>
            </a:r>
          </a:p>
        </p:txBody>
      </p:sp>
      <p:pic>
        <p:nvPicPr>
          <p:cNvPr id="5" name="Segnaposto contenuto 4" descr="Immagine che contiene testo, schermata, numero, software&#10;&#10;Descrizione generata automaticamente">
            <a:extLst>
              <a:ext uri="{FF2B5EF4-FFF2-40B4-BE49-F238E27FC236}">
                <a16:creationId xmlns:a16="http://schemas.microsoft.com/office/drawing/2014/main" id="{3D0BCA22-433C-C8B1-FCFF-ACC1D0FC1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27" y="1581150"/>
            <a:ext cx="5522258" cy="3911600"/>
          </a:xfrm>
        </p:spPr>
      </p:pic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81C448F-FD96-E868-9736-CDB918FCCD7C}"/>
              </a:ext>
            </a:extLst>
          </p:cNvPr>
          <p:cNvSpPr txBox="1"/>
          <p:nvPr/>
        </p:nvSpPr>
        <p:spPr>
          <a:xfrm>
            <a:off x="1149724" y="2723030"/>
            <a:ext cx="3260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 </a:t>
            </a:r>
            <a:r>
              <a:rPr lang="en-US" dirty="0" err="1"/>
              <a:t>studente</a:t>
            </a:r>
            <a:r>
              <a:rPr lang="en-US" dirty="0"/>
              <a:t> in </a:t>
            </a:r>
            <a:r>
              <a:rPr lang="en-US" dirty="0" err="1"/>
              <a:t>sessione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esami</a:t>
            </a:r>
            <a:r>
              <a:rPr lang="en-US" dirty="0"/>
              <a:t> </a:t>
            </a:r>
            <a:r>
              <a:rPr lang="en-US" dirty="0" err="1"/>
              <a:t>relativi</a:t>
            </a:r>
            <a:r>
              <a:rPr lang="en-US" dirty="0"/>
              <a:t> al </a:t>
            </a:r>
            <a:r>
              <a:rPr lang="en-US" dirty="0" err="1"/>
              <a:t>suo</a:t>
            </a:r>
            <a:r>
              <a:rPr lang="en-US" dirty="0"/>
              <a:t> piano di </a:t>
            </a:r>
            <a:r>
              <a:rPr lang="en-US" dirty="0" err="1"/>
              <a:t>studi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312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581664"/>
            <a:ext cx="3132998" cy="1181707"/>
          </a:xfrm>
        </p:spPr>
        <p:txBody>
          <a:bodyPr anchor="t">
            <a:normAutofit/>
          </a:bodyPr>
          <a:lstStyle/>
          <a:p>
            <a:r>
              <a:rPr lang="en-US" dirty="0" err="1"/>
              <a:t>Esami</a:t>
            </a:r>
            <a:r>
              <a:rPr lang="en-US" dirty="0"/>
              <a:t> </a:t>
            </a:r>
            <a:r>
              <a:rPr lang="en-US" dirty="0" err="1"/>
              <a:t>superati</a:t>
            </a:r>
            <a:endParaRPr lang="en-US" dirty="0"/>
          </a:p>
        </p:txBody>
      </p:sp>
      <p:pic>
        <p:nvPicPr>
          <p:cNvPr id="5" name="Segnaposto contenuto 4" descr="Immagine che contiene testo, schermata, software, numero&#10;&#10;Descrizione generata automaticamente">
            <a:extLst>
              <a:ext uri="{FF2B5EF4-FFF2-40B4-BE49-F238E27FC236}">
                <a16:creationId xmlns:a16="http://schemas.microsoft.com/office/drawing/2014/main" id="{0C1E548A-9564-B8BD-3C0E-1A1BA56DB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41" y="1581150"/>
            <a:ext cx="5557630" cy="3911600"/>
          </a:xfrm>
        </p:spPr>
      </p:pic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E54EA1-3A0D-B5D7-84F5-88E499A9D165}"/>
              </a:ext>
            </a:extLst>
          </p:cNvPr>
          <p:cNvSpPr txBox="1"/>
          <p:nvPr/>
        </p:nvSpPr>
        <p:spPr>
          <a:xfrm>
            <a:off x="1143000" y="3110062"/>
            <a:ext cx="2944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 </a:t>
            </a:r>
            <a:r>
              <a:rPr lang="en-US" dirty="0" err="1"/>
              <a:t>studente</a:t>
            </a:r>
            <a:r>
              <a:rPr lang="en-US" dirty="0"/>
              <a:t> in </a:t>
            </a:r>
            <a:r>
              <a:rPr lang="en-US" dirty="0" err="1"/>
              <a:t>sessione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esami</a:t>
            </a:r>
            <a:r>
              <a:rPr lang="en-US" dirty="0"/>
              <a:t> </a:t>
            </a:r>
            <a:r>
              <a:rPr lang="en-US" dirty="0" err="1"/>
              <a:t>superati</a:t>
            </a:r>
            <a:r>
              <a:rPr lang="en-US" dirty="0"/>
              <a:t> </a:t>
            </a:r>
            <a:r>
              <a:rPr lang="en-US" dirty="0" err="1"/>
              <a:t>cliccando</a:t>
            </a:r>
            <a:r>
              <a:rPr lang="en-US" dirty="0"/>
              <a:t> il tasto “</a:t>
            </a:r>
            <a:r>
              <a:rPr lang="en-US" dirty="0" err="1"/>
              <a:t>Esami</a:t>
            </a:r>
            <a:r>
              <a:rPr lang="en-US" dirty="0"/>
              <a:t> </a:t>
            </a:r>
            <a:r>
              <a:rPr lang="en-US" dirty="0" err="1"/>
              <a:t>superati</a:t>
            </a:r>
            <a:r>
              <a:rPr lang="en-US" dirty="0"/>
              <a:t>”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sezione</a:t>
            </a:r>
            <a:r>
              <a:rPr lang="en-US" dirty="0"/>
              <a:t> “Libretto”.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494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581664"/>
            <a:ext cx="3132998" cy="1275836"/>
          </a:xfrm>
        </p:spPr>
        <p:txBody>
          <a:bodyPr anchor="t">
            <a:normAutofit/>
          </a:bodyPr>
          <a:lstStyle/>
          <a:p>
            <a:r>
              <a:rPr lang="en-US" dirty="0" err="1"/>
              <a:t>Conferma</a:t>
            </a:r>
            <a:r>
              <a:rPr lang="en-US" dirty="0"/>
              <a:t> </a:t>
            </a:r>
            <a:r>
              <a:rPr lang="en-US" dirty="0" err="1"/>
              <a:t>esame</a:t>
            </a:r>
            <a:endParaRPr lang="en-US" dirty="0"/>
          </a:p>
        </p:txBody>
      </p:sp>
      <p:pic>
        <p:nvPicPr>
          <p:cNvPr id="5" name="Segnaposto contenuto 4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AFB77FCD-E236-6C82-B605-80CF9008D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80" y="1581150"/>
            <a:ext cx="5434753" cy="3911600"/>
          </a:xfrm>
        </p:spPr>
      </p:pic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AE5A5D-9016-C21F-8AE4-EF2C694AF23A}"/>
              </a:ext>
            </a:extLst>
          </p:cNvPr>
          <p:cNvSpPr txBox="1"/>
          <p:nvPr/>
        </p:nvSpPr>
        <p:spPr>
          <a:xfrm>
            <a:off x="1143000" y="3045759"/>
            <a:ext cx="3240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Nella </a:t>
            </a:r>
            <a:r>
              <a:rPr lang="en-US" dirty="0" err="1"/>
              <a:t>sezione</a:t>
            </a:r>
            <a:r>
              <a:rPr lang="en-US" dirty="0"/>
              <a:t> “</a:t>
            </a:r>
            <a:r>
              <a:rPr lang="en-US" dirty="0" err="1"/>
              <a:t>Esito</a:t>
            </a:r>
            <a:r>
              <a:rPr lang="en-US" dirty="0"/>
              <a:t> </a:t>
            </a:r>
            <a:r>
              <a:rPr lang="en-US" dirty="0" err="1"/>
              <a:t>esame</a:t>
            </a:r>
            <a:r>
              <a:rPr lang="en-US" dirty="0"/>
              <a:t>” lo </a:t>
            </a:r>
            <a:r>
              <a:rPr lang="en-US" dirty="0" err="1"/>
              <a:t>studente</a:t>
            </a:r>
            <a:r>
              <a:rPr lang="en-US" dirty="0"/>
              <a:t> in </a:t>
            </a:r>
            <a:r>
              <a:rPr lang="en-US" dirty="0" err="1"/>
              <a:t>sessione</a:t>
            </a:r>
            <a:r>
              <a:rPr lang="en-US" dirty="0"/>
              <a:t> </a:t>
            </a:r>
            <a:r>
              <a:rPr lang="en-US" dirty="0" err="1"/>
              <a:t>potrà</a:t>
            </a:r>
            <a:r>
              <a:rPr lang="en-US" dirty="0"/>
              <a:t> </a:t>
            </a:r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esami</a:t>
            </a:r>
            <a:r>
              <a:rPr lang="en-US" dirty="0"/>
              <a:t> </a:t>
            </a:r>
            <a:r>
              <a:rPr lang="en-US" dirty="0" err="1"/>
              <a:t>superati</a:t>
            </a:r>
            <a:r>
              <a:rPr lang="en-US" dirty="0"/>
              <a:t> e </a:t>
            </a:r>
            <a:r>
              <a:rPr lang="en-US" dirty="0" err="1"/>
              <a:t>scegliere</a:t>
            </a:r>
            <a:r>
              <a:rPr lang="en-US" dirty="0"/>
              <a:t> se </a:t>
            </a:r>
            <a:r>
              <a:rPr lang="en-US" dirty="0" err="1"/>
              <a:t>accettare</a:t>
            </a:r>
            <a:r>
              <a:rPr lang="en-US" dirty="0"/>
              <a:t> o </a:t>
            </a:r>
            <a:r>
              <a:rPr lang="en-US" dirty="0" err="1"/>
              <a:t>meno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36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50" y="1037771"/>
            <a:ext cx="8066842" cy="1126525"/>
          </a:xfrm>
        </p:spPr>
        <p:txBody>
          <a:bodyPr tIns="91440" bIns="91440" anchor="ctr">
            <a:normAutofit fontScale="90000"/>
          </a:bodyPr>
          <a:lstStyle/>
          <a:p>
            <a:r>
              <a:rPr lang="en-US" dirty="0" err="1"/>
              <a:t>diagramma</a:t>
            </a:r>
            <a:r>
              <a:rPr lang="en-US" dirty="0"/>
              <a:t> </a:t>
            </a:r>
            <a:r>
              <a:rPr lang="en-US" dirty="0" err="1"/>
              <a:t>uml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pattern </a:t>
            </a:r>
            <a:r>
              <a:rPr lang="en-US" dirty="0" err="1"/>
              <a:t>utilizzati</a:t>
            </a:r>
            <a:endParaRPr lang="en-US" dirty="0"/>
          </a:p>
        </p:txBody>
      </p:sp>
      <p:pic>
        <p:nvPicPr>
          <p:cNvPr id="5" name="Segnaposto contenuto 4" descr="Immagine che contiene schermata, testo, Software multimediale, software&#10;&#10;Descrizione generata automaticamente">
            <a:extLst>
              <a:ext uri="{FF2B5EF4-FFF2-40B4-BE49-F238E27FC236}">
                <a16:creationId xmlns:a16="http://schemas.microsoft.com/office/drawing/2014/main" id="{6637A971-C2A4-4B14-75F5-53CE51726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96" y="2865737"/>
            <a:ext cx="5393658" cy="2803525"/>
          </a:xfrm>
        </p:spPr>
      </p:pic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>1/14/2024</a:t>
            </a:fld>
            <a:endParaRPr lang="en-US"/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0D8F3B5B-733B-74EA-B1EA-66EE6B8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 useBgFill="1">
        <p:nvSpPr>
          <p:cNvPr id="6" name="Title 1">
            <a:extLst>
              <a:ext uri="{FF2B5EF4-FFF2-40B4-BE49-F238E27FC236}">
                <a16:creationId xmlns:a16="http://schemas.microsoft.com/office/drawing/2014/main" id="{2D8D37FE-DA54-9BEE-BEA1-B490C9F7EF6F}"/>
              </a:ext>
            </a:extLst>
          </p:cNvPr>
          <p:cNvSpPr txBox="1">
            <a:spLocks/>
          </p:cNvSpPr>
          <p:nvPr/>
        </p:nvSpPr>
        <p:spPr>
          <a:xfrm>
            <a:off x="1161361" y="2302475"/>
            <a:ext cx="3020673" cy="1126525"/>
          </a:xfrm>
          <a:prstGeom prst="rect">
            <a:avLst/>
          </a:prstGeom>
        </p:spPr>
        <p:txBody>
          <a:bodyPr vert="horz" lIns="91440" tIns="91440" rIns="91440" bIns="9144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Command pattern:</a:t>
            </a:r>
          </a:p>
        </p:txBody>
      </p:sp>
    </p:spTree>
    <p:extLst>
      <p:ext uri="{BB962C8B-B14F-4D97-AF65-F5344CB8AC3E}">
        <p14:creationId xmlns:p14="http://schemas.microsoft.com/office/powerpoint/2010/main" val="4218972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50" y="1037771"/>
            <a:ext cx="8066842" cy="1126525"/>
          </a:xfrm>
        </p:spPr>
        <p:txBody>
          <a:bodyPr tIns="91440" bIns="91440" anchor="ctr">
            <a:normAutofit fontScale="90000"/>
          </a:bodyPr>
          <a:lstStyle/>
          <a:p>
            <a:r>
              <a:rPr lang="en-US" dirty="0" err="1"/>
              <a:t>diagramma</a:t>
            </a:r>
            <a:r>
              <a:rPr lang="en-US" dirty="0"/>
              <a:t> </a:t>
            </a:r>
            <a:r>
              <a:rPr lang="en-US" dirty="0" err="1"/>
              <a:t>uml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pattern </a:t>
            </a:r>
            <a:r>
              <a:rPr lang="en-US" dirty="0" err="1"/>
              <a:t>utilizzati</a:t>
            </a:r>
            <a:endParaRPr lang="en-US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>1/14/2024</a:t>
            </a:fld>
            <a:endParaRPr lang="en-US"/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0D8F3B5B-733B-74EA-B1EA-66EE6B8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 useBgFill="1">
        <p:nvSpPr>
          <p:cNvPr id="6" name="Title 1">
            <a:extLst>
              <a:ext uri="{FF2B5EF4-FFF2-40B4-BE49-F238E27FC236}">
                <a16:creationId xmlns:a16="http://schemas.microsoft.com/office/drawing/2014/main" id="{2D8D37FE-DA54-9BEE-BEA1-B490C9F7EF6F}"/>
              </a:ext>
            </a:extLst>
          </p:cNvPr>
          <p:cNvSpPr txBox="1">
            <a:spLocks/>
          </p:cNvSpPr>
          <p:nvPr/>
        </p:nvSpPr>
        <p:spPr>
          <a:xfrm>
            <a:off x="1161361" y="2302475"/>
            <a:ext cx="3020673" cy="1126525"/>
          </a:xfrm>
          <a:prstGeom prst="rect">
            <a:avLst/>
          </a:prstGeom>
        </p:spPr>
        <p:txBody>
          <a:bodyPr vert="horz" lIns="91440" tIns="91440" rIns="91440" bIns="9144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singleton pattern:</a:t>
            </a:r>
          </a:p>
        </p:txBody>
      </p:sp>
      <p:pic>
        <p:nvPicPr>
          <p:cNvPr id="7" name="Segnaposto contenuto 6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52D23BD4-BAD2-FFEF-5F85-433B22FF4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358" y="2610910"/>
            <a:ext cx="2990353" cy="3141663"/>
          </a:xfrm>
        </p:spPr>
      </p:pic>
    </p:spTree>
    <p:extLst>
      <p:ext uri="{BB962C8B-B14F-4D97-AF65-F5344CB8AC3E}">
        <p14:creationId xmlns:p14="http://schemas.microsoft.com/office/powerpoint/2010/main" val="820750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50" y="1037771"/>
            <a:ext cx="8066842" cy="1126525"/>
          </a:xfrm>
        </p:spPr>
        <p:txBody>
          <a:bodyPr tIns="91440" bIns="91440" anchor="ctr">
            <a:normAutofit fontScale="90000"/>
          </a:bodyPr>
          <a:lstStyle/>
          <a:p>
            <a:r>
              <a:rPr lang="en-US" dirty="0" err="1"/>
              <a:t>diagramma</a:t>
            </a:r>
            <a:r>
              <a:rPr lang="en-US" dirty="0"/>
              <a:t> </a:t>
            </a:r>
            <a:r>
              <a:rPr lang="en-US" dirty="0" err="1"/>
              <a:t>uml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pattern </a:t>
            </a:r>
            <a:r>
              <a:rPr lang="en-US" dirty="0" err="1"/>
              <a:t>utilizzati</a:t>
            </a:r>
            <a:endParaRPr lang="en-US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>1/14/2024</a:t>
            </a:fld>
            <a:endParaRPr lang="en-US"/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0D8F3B5B-733B-74EA-B1EA-66EE6B8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 useBgFill="1">
        <p:nvSpPr>
          <p:cNvPr id="6" name="Title 1">
            <a:extLst>
              <a:ext uri="{FF2B5EF4-FFF2-40B4-BE49-F238E27FC236}">
                <a16:creationId xmlns:a16="http://schemas.microsoft.com/office/drawing/2014/main" id="{2D8D37FE-DA54-9BEE-BEA1-B490C9F7EF6F}"/>
              </a:ext>
            </a:extLst>
          </p:cNvPr>
          <p:cNvSpPr txBox="1">
            <a:spLocks/>
          </p:cNvSpPr>
          <p:nvPr/>
        </p:nvSpPr>
        <p:spPr>
          <a:xfrm>
            <a:off x="1161361" y="2302475"/>
            <a:ext cx="3020673" cy="1126525"/>
          </a:xfrm>
          <a:prstGeom prst="rect">
            <a:avLst/>
          </a:prstGeom>
        </p:spPr>
        <p:txBody>
          <a:bodyPr vert="horz" lIns="91440" tIns="91440" rIns="91440" bIns="9144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strategy pattern:</a:t>
            </a:r>
          </a:p>
        </p:txBody>
      </p:sp>
      <p:pic>
        <p:nvPicPr>
          <p:cNvPr id="7" name="Segnaposto contenuto 6" descr="Immagine che contiene testo, schermata, Software multimediale, software&#10;&#10;Descrizione generata automaticamente">
            <a:extLst>
              <a:ext uri="{FF2B5EF4-FFF2-40B4-BE49-F238E27FC236}">
                <a16:creationId xmlns:a16="http://schemas.microsoft.com/office/drawing/2014/main" id="{2B48B646-D26A-F4A9-F55B-6B692F8B6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466" y="2865737"/>
            <a:ext cx="6427157" cy="2468069"/>
          </a:xfrm>
        </p:spPr>
      </p:pic>
    </p:spTree>
    <p:extLst>
      <p:ext uri="{BB962C8B-B14F-4D97-AF65-F5344CB8AC3E}">
        <p14:creationId xmlns:p14="http://schemas.microsoft.com/office/powerpoint/2010/main" val="136840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C3593A3F-E735-77A3-8300-AE62B0AFB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490" y="4507606"/>
            <a:ext cx="4369073" cy="1580373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Schermata</a:t>
            </a:r>
            <a:r>
              <a:rPr lang="en-US" dirty="0"/>
              <a:t> </a:t>
            </a:r>
            <a:r>
              <a:rPr lang="en-US" dirty="0" err="1"/>
              <a:t>Iniziale</a:t>
            </a:r>
            <a:endParaRPr lang="en-US" dirty="0"/>
          </a:p>
        </p:txBody>
      </p:sp>
      <p:sp>
        <p:nvSpPr>
          <p:cNvPr id="16" name="Slide Number Placeholder 16">
            <a:extLst>
              <a:ext uri="{FF2B5EF4-FFF2-40B4-BE49-F238E27FC236}">
                <a16:creationId xmlns:a16="http://schemas.microsoft.com/office/drawing/2014/main" id="{77E3683D-7FC0-A2ED-DD78-A21FBE37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5" name="Immagine 4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94C0274D-C816-1D94-2C7B-FCAE1F73E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29" y="1544311"/>
            <a:ext cx="4857941" cy="31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22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92" y="1326170"/>
            <a:ext cx="3132998" cy="1688758"/>
          </a:xfrm>
        </p:spPr>
        <p:txBody>
          <a:bodyPr anchor="t">
            <a:normAutofit/>
          </a:bodyPr>
          <a:lstStyle/>
          <a:p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relazionale</a:t>
            </a:r>
            <a:r>
              <a:rPr lang="en-US" dirty="0"/>
              <a:t> database</a:t>
            </a:r>
          </a:p>
        </p:txBody>
      </p:sp>
      <p:pic>
        <p:nvPicPr>
          <p:cNvPr id="5" name="Segnaposto contenuto 4" descr="Immagine che contiene testo, schermata, diagramma, Parallelo&#10;&#10;Descrizione generata automaticamente">
            <a:extLst>
              <a:ext uri="{FF2B5EF4-FFF2-40B4-BE49-F238E27FC236}">
                <a16:creationId xmlns:a16="http://schemas.microsoft.com/office/drawing/2014/main" id="{9AACE02E-D3E0-32AE-6C58-59B408980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83" y="1755962"/>
            <a:ext cx="4501334" cy="3911600"/>
          </a:xfrm>
        </p:spPr>
      </p:pic>
      <p:sp>
        <p:nvSpPr>
          <p:cNvPr id="12" name="Date Placeholder 12">
            <a:extLst>
              <a:ext uri="{FF2B5EF4-FFF2-40B4-BE49-F238E27FC236}">
                <a16:creationId xmlns:a16="http://schemas.microsoft.com/office/drawing/2014/main" id="{FC98C7CE-1DBE-1CF8-AC00-BC260EAD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591584A-C12C-41A4-9979-EC24B61DB337}" type="datetime1">
              <a:rPr lang="en-US" smtClean="0"/>
              <a:pPr>
                <a:spcAft>
                  <a:spcPts val="600"/>
                </a:spcAft>
              </a:pPr>
              <a:t>1/14/2024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344577B-5265-5B15-AA58-C6CBDB91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2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5" y="1295399"/>
            <a:ext cx="8066842" cy="1126525"/>
          </a:xfrm>
        </p:spPr>
        <p:txBody>
          <a:bodyPr tIns="91440" bIns="91440" anchor="ctr">
            <a:normAutofit/>
          </a:bodyPr>
          <a:lstStyle/>
          <a:p>
            <a:r>
              <a:rPr lang="en-US" dirty="0" err="1"/>
              <a:t>Fase</a:t>
            </a:r>
            <a:r>
              <a:rPr lang="en-US" dirty="0"/>
              <a:t> di login per I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utenti</a:t>
            </a:r>
            <a:endParaRPr lang="en-US" dirty="0"/>
          </a:p>
        </p:txBody>
      </p:sp>
      <p:pic>
        <p:nvPicPr>
          <p:cNvPr id="5" name="Segnaposto contenuto 4" descr="Immagine che contiene testo, schermata, software, computer&#10;&#10;Descrizione generata automaticamente">
            <a:extLst>
              <a:ext uri="{FF2B5EF4-FFF2-40B4-BE49-F238E27FC236}">
                <a16:creationId xmlns:a16="http://schemas.microsoft.com/office/drawing/2014/main" id="{19A8412A-C5C9-0CED-03F8-BA720B338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674" y="2421924"/>
            <a:ext cx="2568238" cy="3368655"/>
          </a:xfrm>
        </p:spPr>
      </p:pic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7" name="Immagine 6" descr="Immagine che contiene testo, schermata, software, multimediale&#10;&#10;Descrizione generata automaticamente">
            <a:extLst>
              <a:ext uri="{FF2B5EF4-FFF2-40B4-BE49-F238E27FC236}">
                <a16:creationId xmlns:a16="http://schemas.microsoft.com/office/drawing/2014/main" id="{2A5C4B3B-AE02-56B3-0C32-7B4713A5D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4" y="2421924"/>
            <a:ext cx="2584174" cy="3368655"/>
          </a:xfrm>
          <a:prstGeom prst="rect">
            <a:avLst/>
          </a:prstGeom>
        </p:spPr>
      </p:pic>
      <p:pic>
        <p:nvPicPr>
          <p:cNvPr id="11" name="Immagine 10" descr="Immagine che contiene testo, schermata, software, multimediale&#10;&#10;Descrizione generata automaticamente">
            <a:extLst>
              <a:ext uri="{FF2B5EF4-FFF2-40B4-BE49-F238E27FC236}">
                <a16:creationId xmlns:a16="http://schemas.microsoft.com/office/drawing/2014/main" id="{D472B0D8-5FFE-4C28-B91D-2957227CA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27" y="2421924"/>
            <a:ext cx="2568237" cy="33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6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581664"/>
            <a:ext cx="3132998" cy="1688758"/>
          </a:xfrm>
        </p:spPr>
        <p:txBody>
          <a:bodyPr anchor="t">
            <a:normAutofit/>
          </a:bodyPr>
          <a:lstStyle/>
          <a:p>
            <a:r>
              <a:rPr lang="en-US" dirty="0" err="1"/>
              <a:t>Schermata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segreteria</a:t>
            </a:r>
          </a:p>
        </p:txBody>
      </p:sp>
      <p:pic>
        <p:nvPicPr>
          <p:cNvPr id="5" name="Segnaposto contenuto 4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8ABADD36-E23B-1E39-F7CB-6C7861610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90463"/>
            <a:ext cx="5903913" cy="3892973"/>
          </a:xfrm>
        </p:spPr>
      </p:pic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0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5" y="1295399"/>
            <a:ext cx="8066842" cy="1126525"/>
          </a:xfrm>
        </p:spPr>
        <p:txBody>
          <a:bodyPr tIns="91440" bIns="91440" anchor="ctr">
            <a:normAutofit/>
          </a:bodyPr>
          <a:lstStyle/>
          <a:p>
            <a:r>
              <a:rPr lang="en-US" dirty="0" err="1"/>
              <a:t>Aggiunta</a:t>
            </a:r>
            <a:r>
              <a:rPr lang="en-US" dirty="0"/>
              <a:t> </a:t>
            </a:r>
            <a:r>
              <a:rPr lang="en-US" dirty="0" err="1"/>
              <a:t>studente</a:t>
            </a:r>
            <a:endParaRPr lang="en-US" dirty="0"/>
          </a:p>
        </p:txBody>
      </p:sp>
      <p:pic>
        <p:nvPicPr>
          <p:cNvPr id="5" name="Segnaposto contenuto 4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CA1B283F-83C6-633A-6998-573FC1B91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238" y="2296029"/>
            <a:ext cx="5402901" cy="3545288"/>
          </a:xfrm>
        </p:spPr>
      </p:pic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C0FE2E-64DD-DD15-AA9A-EF048DF599AB}"/>
              </a:ext>
            </a:extLst>
          </p:cNvPr>
          <p:cNvSpPr txBox="1"/>
          <p:nvPr/>
        </p:nvSpPr>
        <p:spPr>
          <a:xfrm>
            <a:off x="1325217" y="2557670"/>
            <a:ext cx="3035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dell’aggiunta</a:t>
            </a:r>
            <a:r>
              <a:rPr lang="en-US" dirty="0"/>
              <a:t> di uno </a:t>
            </a:r>
            <a:r>
              <a:rPr lang="en-US" dirty="0" err="1"/>
              <a:t>studente</a:t>
            </a:r>
            <a:r>
              <a:rPr lang="en-US" dirty="0"/>
              <a:t>  la segreteria inserisce </a:t>
            </a:r>
            <a:r>
              <a:rPr lang="en-US" dirty="0" err="1"/>
              <a:t>i</a:t>
            </a:r>
            <a:r>
              <a:rPr lang="en-US" dirty="0"/>
              <a:t> 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personali</a:t>
            </a:r>
            <a:r>
              <a:rPr lang="en-US" dirty="0"/>
              <a:t> di </a:t>
            </a:r>
            <a:r>
              <a:rPr lang="en-US" dirty="0" err="1"/>
              <a:t>quest’ultimo</a:t>
            </a:r>
            <a:r>
              <a:rPr lang="en-US" dirty="0"/>
              <a:t> come ad </a:t>
            </a:r>
            <a:r>
              <a:rPr lang="en-US" dirty="0" err="1"/>
              <a:t>esempio</a:t>
            </a:r>
            <a:r>
              <a:rPr lang="en-US" dirty="0"/>
              <a:t> il </a:t>
            </a:r>
            <a:r>
              <a:rPr lang="en-US" dirty="0" err="1"/>
              <a:t>nome</a:t>
            </a:r>
            <a:r>
              <a:rPr lang="en-US" dirty="0"/>
              <a:t>, il </a:t>
            </a:r>
            <a:r>
              <a:rPr lang="en-US" dirty="0" err="1"/>
              <a:t>cognome</a:t>
            </a:r>
            <a:r>
              <a:rPr lang="en-US" dirty="0"/>
              <a:t>, la </a:t>
            </a:r>
            <a:r>
              <a:rPr lang="en-US" dirty="0" err="1"/>
              <a:t>sua</a:t>
            </a:r>
            <a:r>
              <a:rPr lang="en-US" dirty="0"/>
              <a:t> data di </a:t>
            </a:r>
            <a:r>
              <a:rPr lang="en-US" dirty="0" err="1"/>
              <a:t>nascita</a:t>
            </a:r>
            <a:r>
              <a:rPr lang="en-US" dirty="0"/>
              <a:t> e la </a:t>
            </a:r>
            <a:r>
              <a:rPr lang="en-US" dirty="0" err="1"/>
              <a:t>residenza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Infine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aggiunto</a:t>
            </a:r>
            <a:r>
              <a:rPr lang="en-US" dirty="0"/>
              <a:t> la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matricola</a:t>
            </a:r>
            <a:r>
              <a:rPr lang="en-US" dirty="0"/>
              <a:t>(</a:t>
            </a:r>
            <a:r>
              <a:rPr lang="en-US" dirty="0" err="1"/>
              <a:t>che</a:t>
            </a:r>
            <a:r>
              <a:rPr lang="en-US" dirty="0"/>
              <a:t> è unica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studente</a:t>
            </a:r>
            <a:r>
              <a:rPr lang="en-US" dirty="0"/>
              <a:t>), la password e il </a:t>
            </a:r>
            <a:r>
              <a:rPr lang="en-US" dirty="0" err="1"/>
              <a:t>suo</a:t>
            </a:r>
            <a:r>
              <a:rPr lang="en-US" dirty="0"/>
              <a:t> </a:t>
            </a:r>
            <a:r>
              <a:rPr lang="en-US" dirty="0" err="1"/>
              <a:t>corso</a:t>
            </a:r>
            <a:r>
              <a:rPr lang="en-US" dirty="0"/>
              <a:t> di </a:t>
            </a:r>
            <a:r>
              <a:rPr lang="en-US" dirty="0" err="1"/>
              <a:t>studi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570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581664"/>
            <a:ext cx="3132998" cy="1311661"/>
          </a:xfrm>
        </p:spPr>
        <p:txBody>
          <a:bodyPr anchor="t">
            <a:normAutofit/>
          </a:bodyPr>
          <a:lstStyle/>
          <a:p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Studenti</a:t>
            </a:r>
            <a:endParaRPr lang="en-US" dirty="0"/>
          </a:p>
        </p:txBody>
      </p:sp>
      <p:pic>
        <p:nvPicPr>
          <p:cNvPr id="5" name="Segnaposto contenuto 4" descr="Immagine che contiene testo, schermata, numero, software&#10;&#10;Descrizione generata automaticamente">
            <a:extLst>
              <a:ext uri="{FF2B5EF4-FFF2-40B4-BE49-F238E27FC236}">
                <a16:creationId xmlns:a16="http://schemas.microsoft.com/office/drawing/2014/main" id="{4E0C501C-0E3F-7AC4-599E-8DAF20BBD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86204"/>
            <a:ext cx="5903913" cy="3901491"/>
          </a:xfrm>
        </p:spPr>
      </p:pic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A3296E-7406-B40A-6C81-527C2B218C32}"/>
              </a:ext>
            </a:extLst>
          </p:cNvPr>
          <p:cNvSpPr txBox="1"/>
          <p:nvPr/>
        </p:nvSpPr>
        <p:spPr>
          <a:xfrm>
            <a:off x="1080883" y="3226012"/>
            <a:ext cx="2991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segreteria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cercare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del database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studenti</a:t>
            </a:r>
            <a:r>
              <a:rPr lang="en-US" dirty="0"/>
              <a:t> </a:t>
            </a:r>
            <a:r>
              <a:rPr lang="en-US" dirty="0" err="1"/>
              <a:t>registrati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la loro </a:t>
            </a:r>
            <a:r>
              <a:rPr lang="en-US" dirty="0" err="1"/>
              <a:t>matricola</a:t>
            </a:r>
            <a:r>
              <a:rPr lang="en-US" dirty="0"/>
              <a:t> o il loro </a:t>
            </a:r>
            <a:r>
              <a:rPr lang="en-US" dirty="0" err="1"/>
              <a:t>nome</a:t>
            </a:r>
            <a:r>
              <a:rPr lang="en-US" dirty="0"/>
              <a:t> e </a:t>
            </a:r>
            <a:r>
              <a:rPr lang="en-US" dirty="0" err="1"/>
              <a:t>cognome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872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2EDC99D2-9CAE-2DD5-6431-C334A1B8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25" y="1439408"/>
            <a:ext cx="3687021" cy="1309687"/>
          </a:xfrm>
        </p:spPr>
        <p:txBody>
          <a:bodyPr>
            <a:normAutofit/>
          </a:bodyPr>
          <a:lstStyle/>
          <a:p>
            <a:r>
              <a:rPr lang="en-US" dirty="0"/>
              <a:t>Cambio Piano di </a:t>
            </a:r>
            <a:r>
              <a:rPr lang="en-US" dirty="0" err="1"/>
              <a:t>studi</a:t>
            </a:r>
            <a:endParaRPr lang="en-US" dirty="0"/>
          </a:p>
        </p:txBody>
      </p:sp>
      <p:pic>
        <p:nvPicPr>
          <p:cNvPr id="5" name="Segnaposto contenuto 4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96468EA6-B0EA-327C-DBDA-F436955F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9813"/>
            <a:ext cx="4950759" cy="3179931"/>
          </a:xfr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47E26EA-9AB4-A2C3-123C-3C982132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576C4E-481C-D51A-A7E4-D7A9AB0F3CA5}"/>
              </a:ext>
            </a:extLst>
          </p:cNvPr>
          <p:cNvSpPr txBox="1"/>
          <p:nvPr/>
        </p:nvSpPr>
        <p:spPr>
          <a:xfrm>
            <a:off x="1082488" y="3138731"/>
            <a:ext cx="3845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segreteria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cambiare</a:t>
            </a:r>
            <a:r>
              <a:rPr lang="en-US" dirty="0"/>
              <a:t> il piano di </a:t>
            </a:r>
            <a:r>
              <a:rPr lang="en-US" dirty="0" err="1"/>
              <a:t>studi</a:t>
            </a:r>
            <a:r>
              <a:rPr lang="en-US" dirty="0"/>
              <a:t> di uno </a:t>
            </a:r>
            <a:r>
              <a:rPr lang="en-US" dirty="0" err="1"/>
              <a:t>studente</a:t>
            </a:r>
            <a:r>
              <a:rPr lang="en-US" dirty="0"/>
              <a:t> </a:t>
            </a:r>
            <a:r>
              <a:rPr lang="en-US" dirty="0" err="1"/>
              <a:t>inserendo</a:t>
            </a:r>
            <a:r>
              <a:rPr lang="en-US" dirty="0"/>
              <a:t> la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matricola</a:t>
            </a:r>
            <a:r>
              <a:rPr lang="en-US" dirty="0"/>
              <a:t> e il nuovo piano di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desiderato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932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581664"/>
            <a:ext cx="3132998" cy="1688758"/>
          </a:xfrm>
        </p:spPr>
        <p:txBody>
          <a:bodyPr anchor="t">
            <a:normAutofit/>
          </a:bodyPr>
          <a:lstStyle/>
          <a:p>
            <a:r>
              <a:rPr lang="en-US" dirty="0" err="1"/>
              <a:t>Schermata</a:t>
            </a:r>
            <a:r>
              <a:rPr lang="en-US" dirty="0"/>
              <a:t> del</a:t>
            </a:r>
            <a:br>
              <a:rPr lang="en-US" dirty="0"/>
            </a:br>
            <a:r>
              <a:rPr lang="en-US" dirty="0" err="1"/>
              <a:t>docente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Segnaposto contenuto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633C4F1E-C2D5-9C21-F957-82092493A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39" y="2426043"/>
            <a:ext cx="4977158" cy="3276173"/>
          </a:xfrm>
        </p:spPr>
      </p:pic>
    </p:spTree>
    <p:extLst>
      <p:ext uri="{BB962C8B-B14F-4D97-AF65-F5344CB8AC3E}">
        <p14:creationId xmlns:p14="http://schemas.microsoft.com/office/powerpoint/2010/main" val="311684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581664"/>
            <a:ext cx="3132998" cy="1161536"/>
          </a:xfrm>
        </p:spPr>
        <p:txBody>
          <a:bodyPr anchor="t">
            <a:normAutofit/>
          </a:bodyPr>
          <a:lstStyle/>
          <a:p>
            <a:r>
              <a:rPr lang="en-US" dirty="0" err="1"/>
              <a:t>Aggiunta</a:t>
            </a:r>
            <a:r>
              <a:rPr lang="en-US" dirty="0"/>
              <a:t> </a:t>
            </a:r>
            <a:r>
              <a:rPr lang="en-US" dirty="0" err="1"/>
              <a:t>appello</a:t>
            </a:r>
            <a:endParaRPr lang="en-US" dirty="0"/>
          </a:p>
        </p:txBody>
      </p:sp>
      <p:pic>
        <p:nvPicPr>
          <p:cNvPr id="6" name="Segnaposto contenuto 5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6D17F511-DEC5-94F6-A9EA-95F152C1D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23824"/>
            <a:ext cx="5903913" cy="3826251"/>
          </a:xfrm>
        </p:spPr>
      </p:pic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EAC6F1-6654-1E64-45E3-B6C933F92E3F}"/>
              </a:ext>
            </a:extLst>
          </p:cNvPr>
          <p:cNvSpPr txBox="1"/>
          <p:nvPr/>
        </p:nvSpPr>
        <p:spPr>
          <a:xfrm>
            <a:off x="1337982" y="3025588"/>
            <a:ext cx="2533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 err="1"/>
              <a:t>docente</a:t>
            </a:r>
            <a:r>
              <a:rPr lang="en-US" dirty="0"/>
              <a:t> in </a:t>
            </a:r>
            <a:r>
              <a:rPr lang="en-US" dirty="0" err="1"/>
              <a:t>sessione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aggiungere</a:t>
            </a:r>
            <a:r>
              <a:rPr lang="en-US" dirty="0"/>
              <a:t> un nuovo </a:t>
            </a:r>
            <a:r>
              <a:rPr lang="en-US" dirty="0" err="1"/>
              <a:t>appello</a:t>
            </a:r>
            <a:r>
              <a:rPr lang="en-US" dirty="0"/>
              <a:t> </a:t>
            </a:r>
            <a:r>
              <a:rPr lang="en-US" dirty="0" err="1"/>
              <a:t>relativo</a:t>
            </a:r>
            <a:r>
              <a:rPr lang="en-US" dirty="0"/>
              <a:t> al </a:t>
            </a:r>
            <a:r>
              <a:rPr lang="en-US" dirty="0" err="1"/>
              <a:t>suo</a:t>
            </a:r>
            <a:r>
              <a:rPr lang="en-US" dirty="0"/>
              <a:t> </a:t>
            </a:r>
            <a:r>
              <a:rPr lang="en-US" dirty="0" err="1"/>
              <a:t>corso</a:t>
            </a:r>
            <a:r>
              <a:rPr lang="en-US" dirty="0"/>
              <a:t> </a:t>
            </a:r>
            <a:r>
              <a:rPr lang="en-US" dirty="0" err="1"/>
              <a:t>inserendo</a:t>
            </a:r>
            <a:r>
              <a:rPr lang="en-US" dirty="0"/>
              <a:t> il </a:t>
            </a:r>
            <a:r>
              <a:rPr lang="en-US" dirty="0" err="1"/>
              <a:t>nome</a:t>
            </a:r>
            <a:r>
              <a:rPr lang="en-US" dirty="0"/>
              <a:t> del </a:t>
            </a:r>
            <a:r>
              <a:rPr lang="en-US" dirty="0" err="1"/>
              <a:t>appello</a:t>
            </a:r>
            <a:r>
              <a:rPr lang="en-US" dirty="0"/>
              <a:t> e la data.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8814890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1F4DF5EB-31F6-4EB9-8FD1-A3CB1DD66FCF}">
  <we:reference id="wa200005566" version="3.0.0.1" store="it-IT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2C0FAFA-5079-42F0-838A-CD3CC9A8B258}">
  <we:reference id="wa104380050" version="3.6.0.0" store="it-IT" storeType="OMEX"/>
  <we:alternateReferences>
    <we:reference id="WA104380050" version="3.6.0.0" store="WA10438005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394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Trade Gothic Next Cond</vt:lpstr>
      <vt:lpstr>Trade Gothic Next Light</vt:lpstr>
      <vt:lpstr>LimelightVTI</vt:lpstr>
      <vt:lpstr>Segreteria studenti</vt:lpstr>
      <vt:lpstr>Schermata Iniziale</vt:lpstr>
      <vt:lpstr>Fase di login per I vari utenti</vt:lpstr>
      <vt:lpstr>Schermata della segreteria</vt:lpstr>
      <vt:lpstr>Aggiunta studente</vt:lpstr>
      <vt:lpstr>Ricerca Studenti</vt:lpstr>
      <vt:lpstr>Cambio Piano di studi</vt:lpstr>
      <vt:lpstr>Schermata del docente</vt:lpstr>
      <vt:lpstr>Aggiunta appello</vt:lpstr>
      <vt:lpstr>Aggiunta voto</vt:lpstr>
      <vt:lpstr>Schermata dello Studente</vt:lpstr>
      <vt:lpstr>Iscrizione appello</vt:lpstr>
      <vt:lpstr>Controllo prenotazioni</vt:lpstr>
      <vt:lpstr>Libretto</vt:lpstr>
      <vt:lpstr>Esami superati</vt:lpstr>
      <vt:lpstr>Conferma esame</vt:lpstr>
      <vt:lpstr>diagramma uml dei pattern utilizzati</vt:lpstr>
      <vt:lpstr>diagramma uml dei pattern utilizzati</vt:lpstr>
      <vt:lpstr>diagramma uml dei pattern utilizzati</vt:lpstr>
      <vt:lpstr>Modello relazionale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Segreteria studenti</dc:title>
  <dc:creator>Antonio Capasso</dc:creator>
  <cp:lastModifiedBy>Antonio Capasso</cp:lastModifiedBy>
  <cp:revision>2</cp:revision>
  <dcterms:created xsi:type="dcterms:W3CDTF">2024-01-14T10:32:35Z</dcterms:created>
  <dcterms:modified xsi:type="dcterms:W3CDTF">2024-01-14T16:31:18Z</dcterms:modified>
</cp:coreProperties>
</file>