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700822819" val="982" revOS="4"/>
      <pr:smFileRevision xmlns:pr="smNativeData" dt="1700822819" val="101"/>
      <pr:guideOptions xmlns:pr="smNativeData" dt="170082281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376" y="390"/>
      </p:cViewPr>
      <p:guideLst x="0" y="0">
        <p:guide orient="horz" pos="2160"/>
        <p:guide pos="384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376" y="39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bCQAArw4AAC1BAADOGAAAEAAAACYAAAAIAAAAAYAAAAAAAAA="/>
              </a:ext>
            </a:extLst>
          </p:cNvSpPr>
          <p:nvPr>
            <p:ph type="ctrTitle"/>
          </p:nvPr>
        </p:nvSpPr>
        <p:spPr>
          <a:xfrm>
            <a:off x="1602105" y="2386965"/>
            <a:ext cx="8992870" cy="1645285"/>
          </a:xfrm>
        </p:spPr>
        <p:txBody>
          <a:bodyPr/>
          <a:lstStyle>
            <a:lvl1pPr>
              <a:defRPr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NGAAN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WEAAAxhoAAGs6AABkIgAAEAAAACYAAAAIAAAAAYAAAAAAAAA="/>
              </a:ext>
            </a:extLst>
          </p:cNvSpPr>
          <p:nvPr>
            <p:ph type="subTitle" idx="1"/>
          </p:nvPr>
        </p:nvSpPr>
        <p:spPr>
          <a:xfrm>
            <a:off x="2696210" y="4352290"/>
            <a:ext cx="6800215" cy="123825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GVlZWU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fld id="{3963D962-2CD4-362F-9ADB-DA7A97956C8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EAAAAAAAAAUXdz3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HJhawAMAAAAEAAAAAAAAAAAAAAAAAAAAAAAAAAeAAAAaAAAAAAAAAAAAAAAAAAAAAAAAAAAAAAAECcAABAnAAAAAAAAAAAAAAAAAAAAAAAAAAAAAAAAAAAAAAAAAAAAABQAAAAAAAAAwMD/AAAAAABkAAAAMgAAAAAAAABkAAAAAAAAAH9/fwAKAAAAHwAAAFQAAABRd3O1////AQAAAAAAAAAAAAAAAAAAAAAAAAAAAAAAAAAAAAAAAAAAAAAAAn9/fwDy8vIDzMzMAMDA/wB/f38AAAAAAAAAAAAAAAAAAAAAAAAAAAAhAAAAGAAAABQAAAAyQgAAYiYAAHdEAAAwKgAAEAAAACYAAAAIAAAAAAAAAAQAAAA="/>
              </a:ext>
            </a:extLst>
          </p:cNvSpPr>
          <p:nvPr>
            <p:ph type="sldNum" sz="quarter" idx="12"/>
          </p:nvPr>
        </p:nvSpPr>
        <p:spPr>
          <a:solidFill>
            <a:schemeClr val="accent1">
              <a:shade val="62500"/>
            </a:schemeClr>
          </a:solidFill>
        </p:spPr>
        <p:txBody>
          <a:bodyPr/>
          <a:lstStyle/>
          <a:p>
            <a:pPr/>
            <a:fld id="{3963F2F6-B8D4-3604-9ADB-4E51BC956C1B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Q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7DQAAPBAAAEc9AABTIw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638E46-08D4-3678-9ADB-FE2DC0956CAB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63CE49-07D4-3638-9ADB-F16D80956CA4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Q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A+NQAAwgUAAD09AABoJAAAEAAAACYAAAAIAAAAAwAAAAAAAAA="/>
              </a:ext>
            </a:extLst>
          </p:cNvSpPr>
          <p:nvPr>
            <p:ph type="title"/>
          </p:nvPr>
        </p:nvSpPr>
        <p:spPr>
          <a:xfrm>
            <a:off x="8655050" y="935990"/>
            <a:ext cx="1299845" cy="4982210"/>
          </a:xfrm>
        </p:spPr>
        <p:txBody>
          <a:bodyPr vert="vert" wrap="square" numCol="1" spcCol="215900" anchor="ctr">
            <a:prstTxWarp prst="textNoShape">
              <a:avLst/>
            </a:prstTxWarp>
          </a:bodyPr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Q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7DQAAwgUAAN4zAABoJAAAEAAAACYAAAAIAAAAAwAAAAAAAAA="/>
              </a:ext>
            </a:extLst>
          </p:cNvSpPr>
          <p:nvPr>
            <p:ph idx="1"/>
          </p:nvPr>
        </p:nvSpPr>
        <p:spPr>
          <a:xfrm>
            <a:off x="2232025" y="935990"/>
            <a:ext cx="6199505" cy="498221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639244-0AD4-3664-9ADB-FC31DC956CA9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63F280-CED4-3604-9ADB-3851BC956C6D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FJhYmk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GVlZWU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7DQAAPBAAAEc9AABT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IPQsd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63D953-1DD4-362F-9ADB-EB7A97956CB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E0AaQ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CAATQ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63B3AE-E0D4-3645-9ADB-1610FD956C43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bCQAAsA4AAC1BAADPGAAAEAAAACYAAAAIAAAAAYAAAAAAAAA="/>
              </a:ext>
            </a:extLst>
          </p:cNvSpPr>
          <p:nvPr>
            <p:ph type="title"/>
          </p:nvPr>
        </p:nvSpPr>
        <p:spPr>
          <a:xfrm>
            <a:off x="1602105" y="2387600"/>
            <a:ext cx="8992870" cy="1645285"/>
          </a:xfrm>
        </p:spPr>
        <p:txBody>
          <a:bodyPr/>
          <a:lstStyle>
            <a:lvl1pPr algn="ctr">
              <a:defRPr sz="28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WEAAAxxoAAGs6AABlIgAAEAAAACYAAAAIAAAAAYAAAAAAAAA="/>
              </a:ext>
            </a:extLst>
          </p:cNvSpPr>
          <p:nvPr>
            <p:ph idx="1"/>
          </p:nvPr>
        </p:nvSpPr>
        <p:spPr>
          <a:xfrm>
            <a:off x="2696210" y="4352925"/>
            <a:ext cx="6800215" cy="123825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fld id="{3963E887-C9D4-361E-9ADB-3F4BA6956C6A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EAAAAAAAAAlmkU3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BDYWr0MAAAAEAAAAAAAAAAAAAAAAAAAAAAAAAAeAAAAaAAAAAAAAAAAAAAAAAAAAAAAAAAAAAAAECcAABAnAAAAAAAAAAAAAAAAAAAAAAAAAAAAAAAAAAAAAAAAAAAAABQAAAAAAAAAwMD/AAAAAABkAAAAMgAAAAAAAABkAAAAAAAAAH9/fwAKAAAAHwAAAFQAAACWaRS2////AQAAAAAAAAAAAAAAAAAAAAAAAAAAAAAAAAAAAAAAAAAAAAAAAn9/fwDy8vIDzMzMAMDA/wB/f38AAAAAAAAAAAAAAAAAAAAAAAAAAAAhAAAAGAAAABQAAAAyQgAAYiYAAHdEAAAwKgAAEAAAACYAAAAIAAAAAAAAAAQAAAA="/>
              </a:ext>
            </a:extLst>
          </p:cNvSpPr>
          <p:nvPr>
            <p:ph type="sldNum" sz="quarter" idx="12"/>
          </p:nvPr>
        </p:nvSpPr>
        <p:spPr>
          <a:solidFill>
            <a:schemeClr val="accent2">
              <a:shade val="62500"/>
            </a:schemeClr>
          </a:solidFill>
        </p:spPr>
        <p:txBody>
          <a:bodyPr/>
          <a:lstStyle/>
          <a:p>
            <a:pPr/>
            <a:fld id="{3963FAAD-E3D4-360C-9ADB-1559B4956C40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HIAZ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5CQAAPBAAAAIkAABTIwAAEAAAACYAAAAIAAAAAYAAAAAAAAA="/>
              </a:ext>
            </a:extLst>
          </p:cNvSpPr>
          <p:nvPr>
            <p:ph idx="1"/>
          </p:nvPr>
        </p:nvSpPr>
        <p:spPr>
          <a:xfrm>
            <a:off x="1580515" y="2639060"/>
            <a:ext cx="4272915" cy="310324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J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AJwAAPBAAAERBAABTIwAAEAAAACYAAAAIAAAAAYAAAAAAAAA="/>
              </a:ext>
            </a:extLst>
          </p:cNvSpPr>
          <p:nvPr>
            <p:ph idx="2"/>
          </p:nvPr>
        </p:nvSpPr>
        <p:spPr>
          <a:xfrm>
            <a:off x="6339840" y="2639060"/>
            <a:ext cx="4269740" cy="310324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B7/Hy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63FD41-0FD4-360B-9ADB-F95EB3956CAC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JCsW70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63C839-77D4-363E-9ADB-816B86956CD4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I39gZRMAAAAlAAAAZAAAAA8BAAAAkAAAAEgAAACQAAAASAAAAAAAAAAC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+CQAAPQ4AAAIkAACUEgAAEAAAACYAAAAIAAAAgYAAAAAAAAA="/>
              </a:ext>
            </a:extLst>
          </p:cNvSpPr>
          <p:nvPr>
            <p:ph idx="1"/>
          </p:nvPr>
        </p:nvSpPr>
        <p:spPr>
          <a:xfrm>
            <a:off x="1583690" y="2314575"/>
            <a:ext cx="4269740" cy="70548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+CQAAVRMAAAIkAABNIwAAEAAAACYAAAAIAAAAAYAAAAAAAAA="/>
              </a:ext>
            </a:extLst>
          </p:cNvSpPr>
          <p:nvPr>
            <p:ph idx="2"/>
          </p:nvPr>
        </p:nvSpPr>
        <p:spPr>
          <a:xfrm>
            <a:off x="1583690" y="3142615"/>
            <a:ext cx="4269740" cy="259588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I39gZRMAAAAlAAAAZAAAAA8BAAAAkAAAAEgAAACQAAAASAAAAAAAAAAC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AJwAAPQ4AAERBAACUEgAAEAAAACYAAAAIAAAAgYAAAAAAAAA="/>
              </a:ext>
            </a:extLst>
          </p:cNvSpPr>
          <p:nvPr>
            <p:ph idx="3"/>
          </p:nvPr>
        </p:nvSpPr>
        <p:spPr>
          <a:xfrm>
            <a:off x="6339840" y="2314575"/>
            <a:ext cx="4269740" cy="70548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AJwAAVRMAAC1BAABNIwAAEAAAACYAAAAIAAAAAYAAAAAAAAA="/>
              </a:ext>
            </a:extLst>
          </p:cNvSpPr>
          <p:nvPr>
            <p:ph idx="4"/>
          </p:nvPr>
        </p:nvSpPr>
        <p:spPr>
          <a:xfrm>
            <a:off x="6339840" y="3142615"/>
            <a:ext cx="4255135" cy="259588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H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63D5D7-99D4-3623-9ADB-6F769B956C3A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CAC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63CCA4-EAD4-363A-9ADB-1C6F82956C49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63E75E-10D4-3611-9ADB-E644A9956CB3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GQAZQ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FYAdQ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63DF0C-42D4-3629-9ADB-B47C91956CE1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63D17E-30D4-3627-9ADB-C6729F956C93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EEAYQ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63B881-CFD4-364E-9ADB-391BF6956C6C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E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BAAAAAQAAAH8lAAAxKgAAEAAAACYAAAAIAAAA//////////8="/>
              </a:ext>
            </a:extLst>
          </p:cNvSpPr>
          <p:nvPr/>
        </p:nvSpPr>
        <p:spPr>
          <a:xfrm>
            <a:off x="635" y="635"/>
            <a:ext cx="609473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GcAdQ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3BAAAzA0AAIkgAADRFAAAEAAAACYAAAAIAAAAAYAAAAAAAAA="/>
              </a:ext>
            </a:extLst>
          </p:cNvSpPr>
          <p:nvPr>
            <p:ph type="title"/>
          </p:nvPr>
        </p:nvSpPr>
        <p:spPr>
          <a:xfrm>
            <a:off x="807085" y="2242820"/>
            <a:ext cx="4481830" cy="1141095"/>
          </a:xfrm>
        </p:spPr>
        <p:txBody>
          <a:bodyPr/>
          <a:lstStyle>
            <a:lvl1pPr algn="ctr">
              <a:defRPr sz="2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BvKQAA9gQAABFHAABAJQAAEAAAACYAAAAIAAAAAYAAAAAAAAA="/>
              </a:ext>
            </a:extLst>
          </p:cNvSpPr>
          <p:nvPr>
            <p:ph idx="1"/>
          </p:nvPr>
        </p:nvSpPr>
        <p:spPr>
          <a:xfrm>
            <a:off x="6735445" y="806450"/>
            <a:ext cx="4817110" cy="5248910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RBwAA1hUAAG4eAABYIwAAEAAAACYAAAAIAAAAAYAAAAAAAAA="/>
              </a:ext>
            </a:extLst>
          </p:cNvSpPr>
          <p:nvPr>
            <p:ph idx="2"/>
          </p:nvPr>
        </p:nvSpPr>
        <p:spPr>
          <a:xfrm>
            <a:off x="1148715" y="3549650"/>
            <a:ext cx="3797935" cy="219583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DateTime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63EAD8-96D4-361C-9ADB-6049A4956C35}" type="datetime1">
              <a:t>{Date/Time}</a:t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KQbAABVKAAAEAAAACYAAAAIAAAAAYAAAAAAAAA="/>
              </a:ext>
            </a:extLst>
          </p:cNvSpPr>
          <p:nvPr>
            <p:ph type="ftr" sz="quarter" idx="11"/>
          </p:nvPr>
        </p:nvSpPr>
        <p:spPr>
          <a:xfrm>
            <a:off x="1602740" y="6235700"/>
            <a:ext cx="2890520" cy="3206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8" name="SlideNumb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63B643-0DD4-3640-9ADB-FB15F8956CAE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E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BAAAAAQAAAH8lAAAxKgAAEAAAACYAAAAIAAAA//////////8="/>
              </a:ext>
            </a:extLst>
          </p:cNvSpPr>
          <p:nvPr/>
        </p:nvSpPr>
        <p:spPr>
          <a:xfrm>
            <a:off x="635" y="635"/>
            <a:ext cx="609473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3BAAAzQ0AAIkgAADSFAAAEAAAACYAAAAIAAAAAYAAAAAAAAA="/>
              </a:ext>
            </a:extLst>
          </p:cNvSpPr>
          <p:nvPr>
            <p:ph type="title"/>
          </p:nvPr>
        </p:nvSpPr>
        <p:spPr>
          <a:xfrm>
            <a:off x="807085" y="2243455"/>
            <a:ext cx="4481830" cy="1141095"/>
          </a:xfrm>
        </p:spPr>
        <p:txBody>
          <a:bodyPr/>
          <a:lstStyle>
            <a:lvl1pPr algn="ctr">
              <a:defRPr sz="2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B+JQAAAAAAAPxKAAAwKgAAEAAAACYAAAAIAAAAAYAAAAAAAAA="/>
              </a:ext>
            </a:extLst>
          </p:cNvSpPr>
          <p:nvPr>
            <p:ph idx="1"/>
          </p:nvPr>
        </p:nvSpPr>
        <p:spPr>
          <a:xfrm>
            <a:off x="6094730" y="0"/>
            <a:ext cx="609473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SBwAA1xUAAG8eAABZIwAAEAAAACYAAAAIAAAAAYAAAAAAAAA="/>
              </a:ext>
            </a:extLst>
          </p:cNvSpPr>
          <p:nvPr>
            <p:ph idx="2"/>
          </p:nvPr>
        </p:nvSpPr>
        <p:spPr>
          <a:xfrm>
            <a:off x="1149350" y="3550285"/>
            <a:ext cx="3797935" cy="219583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DateTime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BAd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63DA43-0DD4-362C-9ADB-FB7994956CAE}" type="datetime1">
              <a:t>{Date/Time}</a:t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KQbAABVKAAAEAAAACYAAAAIAAAAAYAAAAAAAAA="/>
              </a:ext>
            </a:extLst>
          </p:cNvSpPr>
          <p:nvPr>
            <p:ph type="ftr" sz="quarter" idx="11"/>
          </p:nvPr>
        </p:nvSpPr>
        <p:spPr>
          <a:xfrm>
            <a:off x="1602740" y="6235700"/>
            <a:ext cx="2890520" cy="3206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8" name="SlideNumb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63D366-28D4-3625-9ADB-DE709D956C8B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GoAdQ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//////////8="/>
              </a:ext>
            </a:extLst>
          </p:cNvSpPr>
          <p:nvPr>
            <p:ph type="title"/>
          </p:nvPr>
        </p:nvSpPr>
        <p:spPr>
          <a:xfrm>
            <a:off x="2232025" y="964565"/>
            <a:ext cx="7729220" cy="118808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LiA5pw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7DQAAPBAAAEc9AABTIwAAEAAAACYAAAAIAAAA//////////8="/>
              </a:ext>
            </a:extLst>
          </p:cNvSpPr>
          <p:nvPr>
            <p:ph type="body" idx="1"/>
          </p:nvPr>
        </p:nvSpPr>
        <p:spPr>
          <a:xfrm>
            <a:off x="2232025" y="2639060"/>
            <a:ext cx="7729220" cy="3103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//////////8="/>
              </a:ext>
            </a:extLst>
          </p:cNvSpPr>
          <p:nvPr>
            <p:ph type="dt" sz="quarter" idx="2"/>
          </p:nvPr>
        </p:nvSpPr>
        <p:spPr>
          <a:xfrm>
            <a:off x="7822565" y="6239510"/>
            <a:ext cx="2753995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96380F1-BFD4-3676-9ADB-4923CE956C1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//////////8="/>
              </a:ext>
            </a:extLst>
          </p:cNvSpPr>
          <p:nvPr>
            <p:ph type="ftr" sz="quarter" idx="3"/>
          </p:nvPr>
        </p:nvSpPr>
        <p:spPr>
          <a:xfrm>
            <a:off x="1602740" y="6235700"/>
            <a:ext cx="590042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//////////8="/>
              </a:ext>
            </a:extLst>
          </p:cNvSpPr>
          <p:nvPr>
            <p:ph type="sldNum" sz="quarter" idx="4"/>
          </p:nvPr>
        </p:nvSpPr>
        <p:spPr>
          <a:xfrm>
            <a:off x="10760710" y="6239510"/>
            <a:ext cx="368935" cy="618490"/>
          </a:xfrm>
          <a:prstGeom prst="rect">
            <a:avLst/>
          </a:prstGeom>
          <a:solidFill>
            <a:schemeClr val="bg2">
              <a:shade val="5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/>
            <a:fld id="{396386A6-E8D4-3670-9ADB-1E25C8956C4B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2800" b="0" i="0" u="none" strike="noStrike" kern="1" cap="all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230505" marR="0" indent="-230505" algn="l" defTabSz="44958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Char char="•"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-230505" algn="l" defTabSz="44958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Char char="–"/>
        <a:tabLst/>
        <a:defRPr sz="14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687705" marR="0" indent="-230505" algn="l" defTabSz="44958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Char char="•"/>
        <a:tabLst/>
        <a:defRPr sz="12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914400" marR="0" indent="-230505" algn="l" defTabSz="44958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Char char="–"/>
        <a:tabLst/>
        <a:defRPr sz="11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144905" marR="0" indent="-230505" algn="l" defTabSz="44958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Char char="»"/>
        <a:tabLst/>
        <a:defRPr sz="11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bIQAA/SEAAPBKAACbKQAAEAAAACYAAAAIAAAAAQAAAAAAAAA="/>
              </a:ext>
            </a:extLst>
          </p:cNvSpPr>
          <p:nvPr>
            <p:ph type="subTitle" idx="1"/>
          </p:nvPr>
        </p:nvSpPr>
        <p:spPr>
          <a:xfrm>
            <a:off x="5381625" y="5525135"/>
            <a:ext cx="6800215" cy="1238250"/>
          </a:xfrm>
        </p:spPr>
        <p:txBody>
          <a:bodyPr/>
          <a:lstStyle/>
          <a:p>
            <a:pPr>
              <a:defRPr sz="2800">
                <a:solidFill>
                  <a:srgbClr val="FF0000"/>
                </a:solidFill>
              </a:defRPr>
            </a:pPr>
            <a:r>
              <a:t>Леучев А.Е.</a:t>
            </a:r>
          </a:p>
        </p:txBody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AAAAAA/////wBLAACqIAAAAAAAACYAAAAIAAAAAQAAAAAAAAA="/>
              </a:ext>
            </a:extLst>
          </p:cNvSpPr>
          <p:nvPr>
            <p:ph type="ctrTitle"/>
          </p:nvPr>
        </p:nvSpPr>
        <p:spPr>
          <a:xfrm>
            <a:off x="0" y="-635"/>
            <a:ext cx="12192000" cy="5310505"/>
          </a:xfrm>
        </p:spPr>
        <p:txBody>
          <a:bodyPr/>
          <a:lstStyle/>
          <a:p>
            <a:pPr marL="0" marR="0" indent="0" algn="ctr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Проект на тему </a:t>
            </a:r>
          </a:p>
          <a:p>
            <a:pPr marL="0" marR="0" indent="0" algn="ctr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"Создание веб-приложения для обработки и анализа данных с использованием нейронных сетей, классического машинного обучения и аналитики больших данных".</a:t>
            </a:r>
          </a:p>
          <a:p>
            <a:pPr marL="0" marR="0" indent="0" algn="ctr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(в сфера транспорта)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AgAAAAAAAAAKwvAACfBgAAEAAAACYAAAAIAAAAAQAAAAAAAAA="/>
              </a:ext>
            </a:extLst>
          </p:cNvSpPr>
          <p:nvPr>
            <p:ph type="title"/>
          </p:nvPr>
        </p:nvSpPr>
        <p:spPr>
          <a:xfrm>
            <a:off x="20320" y="0"/>
            <a:ext cx="7729220" cy="1076325"/>
          </a:xfrm>
        </p:spPr>
        <p:txBody>
          <a:bodyPr/>
          <a:lstStyle/>
          <a:p>
            <a:pPr>
              <a:defRPr cap="all"/>
            </a:pPr>
            <a:r>
              <a:t>Актуальность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iAAAA1AgAAIJHAACdKAAAAAAAACYAAAAIAAAAAQAAAAAAAAA="/>
              </a:ext>
            </a:extLst>
          </p:cNvSpPr>
          <p:nvPr>
            <p:ph type="body" idx="1"/>
          </p:nvPr>
        </p:nvSpPr>
        <p:spPr>
          <a:xfrm>
            <a:off x="143510" y="1435100"/>
            <a:ext cx="11480800" cy="5166995"/>
          </a:xfrm>
        </p:spPr>
        <p:txBody>
          <a:bodyPr/>
          <a:lstStyle/>
          <a:p>
            <a:pPr>
              <a:lnSpc>
                <a:spcPct val="150000"/>
              </a:lnSpc>
              <a:defRPr sz="2400"/>
            </a:pPr>
            <a:r>
              <a:t>Обнаружение объектов и отслеживание в потоках данных дорожных камер для управления трафиком, обеспечивая сбор данных о грузоперевозках и корректировать маршруты, что позволит сократить время и стоимость доставки.</a:t>
            </a:r>
          </a:p>
          <a:p>
            <a:pPr>
              <a:lnSpc>
                <a:spcPct val="150000"/>
              </a:lnSpc>
              <a:defRPr sz="2400"/>
            </a:pPr>
            <a:r>
              <a:t>глобальный взгляд на мониторинг дорожного движения и управление им.</a:t>
            </a:r>
          </a:p>
          <a:p>
            <a:pPr>
              <a:lnSpc>
                <a:spcPct val="150000"/>
              </a:lnSpc>
              <a:defRPr sz="2400"/>
            </a:pPr>
            <a:r>
              <a:t>Анализ дорожного движения и прогнозирование заторов.</a:t>
            </a:r>
          </a:p>
          <a:p>
            <a:pPr>
              <a:lnSpc>
                <a:spcPct val="150000"/>
              </a:lnSpc>
              <a:defRPr sz="2400"/>
            </a:pPr>
            <a:r>
              <a:t>Безопасность дорожного движения и предотвращение несчастных случаев.</a:t>
            </a:r>
          </a:p>
          <a:p>
            <a:pPr>
              <a:lnSpc>
                <a:spcPct val="150000"/>
              </a:lnSpc>
              <a:defRPr sz="2400"/>
            </a:pPr>
            <a:r>
              <a:t>Городское планирование и развитие умных городов.</a:t>
            </a:r>
          </a:p>
          <a:p>
            <a:pPr>
              <a:lnSpc>
                <a:spcPct val="150000"/>
              </a:lnSpc>
              <a:defRPr sz="2400"/>
            </a:pPr>
            <a:r>
              <a:t>Системы управления дорожным движением на основе искусственного интеллекта.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AAAAAAAAAAAKI6AABPBwAAEAAAACYAAAAIAAAAAQAAAAAAAAA="/>
              </a:ext>
            </a:extLst>
          </p:cNvSpPr>
          <p:nvPr>
            <p:ph type="title"/>
          </p:nvPr>
        </p:nvSpPr>
        <p:spPr>
          <a:xfrm>
            <a:off x="0" y="0"/>
            <a:ext cx="9531350" cy="1188085"/>
          </a:xfrm>
        </p:spPr>
        <p:txBody>
          <a:bodyPr/>
          <a:lstStyle/>
          <a:p>
            <a:pPr>
              <a:defRPr cap="all"/>
            </a:pPr>
            <a:r>
              <a:t>Требования к веб-приложению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fBgAA6wsAAGtEAAAwKgAAEAAAACYAAAAIAAAAAQAAAAAAAAA="/>
              </a:ext>
            </a:extLst>
          </p:cNvSpPr>
          <p:nvPr>
            <p:ph type="body" idx="1"/>
          </p:nvPr>
        </p:nvSpPr>
        <p:spPr>
          <a:xfrm>
            <a:off x="1076325" y="1937385"/>
            <a:ext cx="10045700" cy="4920615"/>
          </a:xfrm>
        </p:spPr>
        <p:txBody>
          <a:bodyPr/>
          <a:lstStyle/>
          <a:p>
            <a:pPr>
              <a:defRPr sz="2800"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Осуществлять обнаружение и классификацию транспортных средств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Ввод изображения для анализа</a:t>
            </a:r>
          </a:p>
          <a:p>
            <a:pPr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Сохранять и просматривать данные, полученные в результате анализа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AAAAAAMgAAAIwvAACBBwAAEAAAACYAAAAIAAAAAQAAAAAAAAA="/>
              </a:ext>
            </a:extLst>
          </p:cNvSpPr>
          <p:nvPr>
            <p:ph type="title"/>
          </p:nvPr>
        </p:nvSpPr>
        <p:spPr>
          <a:xfrm>
            <a:off x="0" y="31750"/>
            <a:ext cx="7729220" cy="1188085"/>
          </a:xfrm>
        </p:spPr>
        <p:txBody>
          <a:bodyPr/>
          <a:lstStyle/>
          <a:p>
            <a:pPr>
              <a:defRPr cap="all"/>
            </a:pPr>
            <a:r>
              <a:t>Технологии реализации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2AgAA1AgAAEdJAADYJgAAEAAAACYAAAAIAAAAAQAAAAAAAAA="/>
              </a:ext>
            </a:extLst>
          </p:cNvSpPr>
          <p:nvPr>
            <p:ph type="body" idx="1"/>
          </p:nvPr>
        </p:nvSpPr>
        <p:spPr>
          <a:xfrm>
            <a:off x="359410" y="1435100"/>
            <a:ext cx="11552555" cy="4879340"/>
          </a:xfrm>
        </p:spPr>
        <p:txBody>
          <a:bodyPr/>
          <a:lstStyle/>
          <a:p>
            <a:pPr>
              <a:lnSpc>
                <a:spcPct val="150000"/>
              </a:lnSpc>
              <a:defRPr sz="2400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rPr b="1"/>
              <a:t>Flask</a:t>
            </a:r>
            <a:r>
              <a:t> - фреймворк для создания api</a:t>
            </a:r>
          </a:p>
          <a:p>
            <a:pPr>
              <a:lnSpc>
                <a:spcPct val="150000"/>
              </a:lnSpc>
              <a:defRPr sz="2400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rPr b="1"/>
              <a:t>OpenCV </a:t>
            </a:r>
            <a:r>
              <a:t>- алгоритмы обработки изображения</a:t>
            </a:r>
          </a:p>
          <a:p>
            <a:pPr>
              <a:lnSpc>
                <a:spcPct val="150000"/>
              </a:lnSpc>
              <a:defRPr sz="2400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rPr b="1"/>
              <a:t>Darknet </a:t>
            </a:r>
            <a:r>
              <a:t>- фреймворк нейронной сети</a:t>
            </a:r>
          </a:p>
          <a:p>
            <a:pPr>
              <a:lnSpc>
                <a:spcPct val="150000"/>
              </a:lnSpc>
              <a:defRPr sz="2400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NumPy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- для операций с данными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marL="230505" marR="0" indent="-230505" algn="l" defTabSz="4495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rPr b="1"/>
              <a:t>PyTorch</a:t>
            </a:r>
            <a:r>
              <a:t> - для обучения нейронных сетей</a:t>
            </a:r>
          </a:p>
          <a:p>
            <a:pPr marL="230505" marR="0" indent="-230505" algn="l" defTabSz="4495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Pandas - </a:t>
            </a:r>
            <a:r>
              <a:rPr b="0"/>
              <a:t>для обработки и анализа данных</a:t>
            </a:r>
            <a:endParaRPr b="0"/>
          </a:p>
          <a:p>
            <a:pPr marL="230505" marR="0" indent="-230505" algn="l" defTabSz="4495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Matplotlib </a:t>
            </a:r>
            <a:r>
              <a:rPr b="0"/>
              <a:t>- для</a:t>
            </a:r>
            <a:r>
              <a:t> </a:t>
            </a:r>
            <a:r>
              <a:rPr b="0"/>
              <a:t>визуализации данных двумерной и трёхмерной графикой.</a:t>
            </a:r>
            <a:endParaRPr b="0"/>
          </a:p>
          <a:p>
            <a:pPr marL="230505" marR="0" indent="-230505" algn="l" defTabSz="4495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TensorFlow </a:t>
            </a:r>
            <a:r>
              <a:rPr b="0"/>
              <a:t>- фреймворк для машинного обучения</a:t>
            </a:r>
            <a:endParaRPr b="0"/>
          </a:p>
          <a:p>
            <a: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>
              <a:defRPr sz="1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AgAAAAMgAAAKwvAACBBwAAEAAAACYAAAAIAAAAAQAAAAAAAAA="/>
              </a:ext>
            </a:extLst>
          </p:cNvSpPr>
          <p:nvPr>
            <p:ph type="title"/>
          </p:nvPr>
        </p:nvSpPr>
        <p:spPr>
          <a:xfrm>
            <a:off x="20320" y="31750"/>
            <a:ext cx="7729220" cy="1188085"/>
          </a:xfrm>
        </p:spPr>
        <p:txBody>
          <a:bodyPr/>
          <a:lstStyle/>
          <a:p>
            <a:pPr>
              <a:defRPr cap="all"/>
            </a:pPr>
            <a:r>
              <a:t>Моделирование веб-приложения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kAQAARQkAAIJHAAArKAAAEAAAACYAAAAIAAAAAQAAAAAAAAA="/>
              </a:ext>
            </a:extLst>
          </p:cNvSpPr>
          <p:nvPr>
            <p:ph type="body" idx="1"/>
          </p:nvPr>
        </p:nvSpPr>
        <p:spPr>
          <a:xfrm>
            <a:off x="307340" y="1506855"/>
            <a:ext cx="11316970" cy="5022850"/>
          </a:xfrm>
        </p:spPr>
        <p:txBody>
          <a:bodyPr/>
          <a:lstStyle/>
          <a:p>
            <a:pPr>
              <a:lnSpc>
                <a:spcPct val="150000"/>
              </a:lnSpc>
              <a:defRPr sz="2400"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Для обучения модели был взят дата-сет из открытых источников (https://www.kaggle.com/datasets/yusufberksardoan/traffic-detection-project) включающий изображения дорожных камер из разных стран, при различных погодных условиях, освещении и дорожном движении, что делает его подходящим для реальных приложений. Каждое изображение тщательно аннотировано с использованием ограничивающих рамок для идентификации различных объектов, включая транспортные средства, пешеходов и дорожные знаки, что делает его идеальным для задач обнаружения объектов. Этот набор данных был успешно использован для обучения модели обнаружения объектов YOLOv8n.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CAAAAMgAAAEcYAACBBwAAEAAAACYAAAAIAAAAAQAAAAAAAAA="/>
              </a:ext>
            </a:extLst>
          </p:cNvSpPr>
          <p:nvPr>
            <p:ph type="title"/>
          </p:nvPr>
        </p:nvSpPr>
        <p:spPr>
          <a:xfrm>
            <a:off x="82550" y="31750"/>
            <a:ext cx="3863975" cy="1188085"/>
          </a:xfrm>
        </p:spPr>
        <p:txBody>
          <a:bodyPr/>
          <a:lstStyle/>
          <a:p>
            <a:pPr marL="0" marR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YOLOv8n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nAgAAYwgAANZIAACcKAAAEAAAACYAAAAIAAAAAQAAAAAAAAA="/>
              </a:ext>
            </a:extLst>
          </p:cNvSpPr>
          <p:nvPr>
            <p:ph type="body" idx="1"/>
          </p:nvPr>
        </p:nvSpPr>
        <p:spPr>
          <a:xfrm>
            <a:off x="431165" y="1363345"/>
            <a:ext cx="11409045" cy="5238115"/>
          </a:xfrm>
        </p:spPr>
        <p:txBody>
          <a:bodyPr/>
          <a:lstStyle/>
          <a:p>
            <a:pPr marL="230505" marR="0" indent="-230505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rPr b="1"/>
              <a:t>YOLOv8</a:t>
            </a:r>
            <a:r>
              <a:t> - это новейшее семейство моделей обнаружения объектов на базе YOLO от Ultralytics, обеспечивающих самые современные характеристики.</a:t>
            </a:r>
          </a:p>
          <a:p>
            <a:pPr marL="0" marR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По сравнению с предыдущими версиями YOLO, модель YOLOv8 работает быстрее и точнее, обеспечивая при этом единую структуру для обучения моделей для выполнения</a:t>
            </a:r>
          </a:p>
          <a:p>
            <a:pPr marL="410210" marR="0" algn="l" defTabSz="91440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2000" b="1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Обнаружение объектов,</a:t>
            </a:r>
          </a:p>
          <a:p>
            <a:pPr marL="410210" marR="0" algn="l" defTabSz="91440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2000" b="1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Сегментация экземпляров,</a:t>
            </a:r>
          </a:p>
          <a:p>
            <a:pPr marL="410210" marR="0" algn="l" defTabSz="91440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2000" b="1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Классификации изображений.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Слайда1"/>
          <p:cNvSpPr>
            <a:spLocks noGrp="1" noChangeArrowheads="1"/>
            <a:extLst>
              <a:ext uri="smNativeData">
                <pr:smNativeData xmlns:pr="smNativeData" val="SMDATA_13_I39gZ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AAAAALwAAAAJLAABnJgAAEAAAACYAAAAIAAAAAQAAAAAAAAA="/>
              </a:ext>
            </a:extLst>
          </p:cNvSpPr>
          <p:nvPr>
            <p:ph type="body" idx="1"/>
          </p:nvPr>
        </p:nvSpPr>
        <p:spPr>
          <a:xfrm>
            <a:off x="0" y="29845"/>
            <a:ext cx="12193270" cy="6212840"/>
          </a:xfrm>
        </p:spPr>
        <p:txBody>
          <a:bodyPr/>
          <a:lstStyle/>
          <a:p>
            <a:pPr marL="230505" marR="0" indent="-230505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Для использования всего потенциала YOLOv8 требуется установка требований из репозитория, а также </a:t>
            </a:r>
            <a:r>
              <a:rPr b="1"/>
              <a:t>ultralytics</a:t>
            </a:r>
            <a:r>
              <a:t> пакета.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Courier New" pitchFamily="3" charset="-52"/>
                <a:ea typeface="Courier New" pitchFamily="3" charset="-52"/>
                <a:cs typeface="Courier New" pitchFamily="3" charset="-52"/>
              </a:defRPr>
            </a:pPr>
            <a:r>
              <a:t>pip install ultralytics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Courier New" pitchFamily="3" charset="-52"/>
                <a:ea typeface="Courier New" pitchFamily="3" charset="-52"/>
                <a:cs typeface="Courier New" pitchFamily="3" charset="-52"/>
              </a:defRPr>
            </a:pPr>
          </a:p>
          <a:p>
            <a:pPr marL="0" marR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Затем установил необходимые библиотеки и зависимости </a:t>
            </a:r>
          </a:p>
          <a:p>
            <a:pPr marL="0" marR="0" indent="0" algn="l" defTabSz="91440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202122"/>
                </a:solidFill>
                <a:uFill>
                  <a:solidFill>
                    <a:srgbClr val="000000"/>
                  </a:solidFill>
                </a:uFill>
                <a:latin typeface="Consolas" pitchFamily="3" charset="-52"/>
                <a:ea typeface="Consolas" pitchFamily="3" charset="-52"/>
                <a:cs typeface="Consolas" pitchFamily="3" charset="-52"/>
              </a:defRPr>
            </a:pPr>
            <a:r>
              <a:rPr>
                <a:solidFill>
                  <a:srgbClr val="C586C0"/>
                </a:solidFill>
              </a:rPr>
              <a:t>import</a:t>
            </a:r>
            <a:r>
              <a:t> numpy </a:t>
            </a:r>
            <a:r>
              <a:rPr>
                <a:solidFill>
                  <a:srgbClr val="C586C0"/>
                </a:solidFill>
              </a:rPr>
              <a:t>as</a:t>
            </a:r>
            <a:r>
              <a:t> np</a:t>
            </a:r>
          </a:p>
          <a:p>
            <a:pPr marL="0" marR="0" indent="0" algn="l" defTabSz="91440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202122"/>
                </a:solidFill>
                <a:uFill>
                  <a:solidFill>
                    <a:srgbClr val="000000"/>
                  </a:solidFill>
                </a:uFill>
                <a:latin typeface="Consolas" pitchFamily="3" charset="-52"/>
                <a:ea typeface="Consolas" pitchFamily="3" charset="-52"/>
                <a:cs typeface="Consolas" pitchFamily="3" charset="-52"/>
              </a:defRPr>
            </a:pPr>
            <a:r>
              <a:rPr>
                <a:solidFill>
                  <a:srgbClr val="C586C0"/>
                </a:solidFill>
              </a:rPr>
              <a:t>import</a:t>
            </a:r>
            <a:r>
              <a:t> pandas </a:t>
            </a:r>
            <a:r>
              <a:rPr>
                <a:solidFill>
                  <a:srgbClr val="C586C0"/>
                </a:solidFill>
              </a:rPr>
              <a:t>as</a:t>
            </a:r>
            <a:r>
              <a:t> pd</a:t>
            </a:r>
          </a:p>
          <a:p>
            <a:pPr marL="0" marR="0" indent="0" algn="l" defTabSz="91440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202122"/>
                </a:solidFill>
                <a:uFill>
                  <a:solidFill>
                    <a:srgbClr val="000000"/>
                  </a:solidFill>
                </a:uFill>
                <a:latin typeface="Consolas" pitchFamily="3" charset="-52"/>
                <a:ea typeface="Consolas" pitchFamily="3" charset="-52"/>
                <a:cs typeface="Consolas" pitchFamily="3" charset="-52"/>
              </a:defRPr>
            </a:pPr>
            <a:r>
              <a:rPr>
                <a:solidFill>
                  <a:srgbClr val="C586C0"/>
                </a:solidFill>
              </a:rPr>
              <a:t>import</a:t>
            </a:r>
            <a:r>
              <a:t> matplotlib.pyplot </a:t>
            </a:r>
            <a:r>
              <a:rPr>
                <a:solidFill>
                  <a:srgbClr val="C586C0"/>
                </a:solidFill>
              </a:rPr>
              <a:t>as</a:t>
            </a:r>
            <a:r>
              <a:t> plt</a:t>
            </a:r>
          </a:p>
          <a:p>
            <a:pPr marL="0" marR="0" indent="0" algn="l" defTabSz="91440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202122"/>
                </a:solidFill>
                <a:uFill>
                  <a:solidFill>
                    <a:srgbClr val="000000"/>
                  </a:solidFill>
                </a:uFill>
                <a:latin typeface="Consolas" pitchFamily="3" charset="-52"/>
                <a:ea typeface="Consolas" pitchFamily="3" charset="-52"/>
                <a:cs typeface="Consolas" pitchFamily="3" charset="-52"/>
              </a:defRPr>
            </a:pPr>
            <a:r>
              <a:rPr>
                <a:solidFill>
                  <a:srgbClr val="C586C0"/>
                </a:solidFill>
              </a:rPr>
              <a:t>import</a:t>
            </a:r>
            <a:r>
              <a:t> matplotlib.image </a:t>
            </a:r>
            <a:r>
              <a:rPr>
                <a:solidFill>
                  <a:srgbClr val="C586C0"/>
                </a:solidFill>
              </a:rPr>
              <a:t>as</a:t>
            </a:r>
            <a:r>
              <a:t> mpimg</a:t>
            </a:r>
          </a:p>
          <a:p>
            <a:pPr marL="0" marR="0" indent="0" algn="l" defTabSz="91440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202122"/>
                </a:solidFill>
                <a:uFill>
                  <a:solidFill>
                    <a:srgbClr val="000000"/>
                  </a:solidFill>
                </a:uFill>
                <a:latin typeface="Consolas" pitchFamily="3" charset="-52"/>
                <a:ea typeface="Consolas" pitchFamily="3" charset="-52"/>
                <a:cs typeface="Consolas" pitchFamily="3" charset="-52"/>
              </a:defRPr>
            </a:pPr>
            <a:r>
              <a:rPr>
                <a:solidFill>
                  <a:srgbClr val="82C6FF"/>
                </a:solidFill>
              </a:rPr>
              <a:t>%matplotlib </a:t>
            </a:r>
            <a:r>
              <a:t>inline</a:t>
            </a:r>
          </a:p>
          <a:p>
            <a:pPr marL="0" marR="0" indent="0" algn="l" defTabSz="91440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202122"/>
                </a:solidFill>
                <a:uFill>
                  <a:solidFill>
                    <a:srgbClr val="000000"/>
                  </a:solidFill>
                </a:uFill>
                <a:latin typeface="Consolas" pitchFamily="3" charset="-52"/>
                <a:ea typeface="Consolas" pitchFamily="3" charset="-52"/>
                <a:cs typeface="Consolas" pitchFamily="3" charset="-52"/>
              </a:defRPr>
            </a:pPr>
            <a:r>
              <a:rPr>
                <a:solidFill>
                  <a:srgbClr val="C586C0"/>
                </a:solidFill>
              </a:rPr>
              <a:t>import</a:t>
            </a:r>
            <a:r>
              <a:t> os</a:t>
            </a:r>
          </a:p>
          <a:p>
            <a:pPr marL="0" marR="0" indent="0" algn="l" defTabSz="91440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202122"/>
                </a:solidFill>
                <a:uFill>
                  <a:solidFill>
                    <a:srgbClr val="000000"/>
                  </a:solidFill>
                </a:uFill>
                <a:latin typeface="Consolas" pitchFamily="3" charset="-52"/>
                <a:ea typeface="Consolas" pitchFamily="3" charset="-52"/>
                <a:cs typeface="Consolas" pitchFamily="3" charset="-52"/>
              </a:defRPr>
            </a:pPr>
          </a:p>
          <a:p>
            <a:pPr marL="0" marR="0" indent="0" algn="l" defTabSz="91440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202122"/>
                </a:solidFill>
                <a:uFill>
                  <a:solidFill>
                    <a:srgbClr val="000000"/>
                  </a:solidFill>
                </a:uFill>
                <a:latin typeface="Consolas" pitchFamily="3" charset="-52"/>
                <a:ea typeface="Consolas" pitchFamily="3" charset="-52"/>
                <a:cs typeface="Consolas" pitchFamily="3" charset="-52"/>
              </a:defRPr>
            </a:pPr>
            <a:r>
              <a:rPr>
                <a:latin typeface="Times New Roman" pitchFamily="1" charset="-52"/>
                <a:ea typeface="Consolas" pitchFamily="3" charset="-52"/>
                <a:cs typeface="Consolas" pitchFamily="3" charset="-52"/>
              </a:rPr>
              <a:t>И запустил обучение, загрузив датасет на гуглдиск и выбрав предварительно обученную модель</a:t>
            </a:r>
            <a:r>
              <a:t> yolov8n</a:t>
            </a:r>
            <a:r>
              <a:rPr>
                <a:solidFill>
                  <a:srgbClr val="82C6FF"/>
                </a:solidFill>
              </a:rPr>
              <a:t>.</a:t>
            </a:r>
            <a:r>
              <a:t>pt</a:t>
            </a:r>
          </a:p>
          <a:p>
            <a:pPr marL="0" marR="0" indent="0" algn="l" defTabSz="91440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202122"/>
                </a:solidFill>
                <a:uFill>
                  <a:solidFill>
                    <a:srgbClr val="000000"/>
                  </a:solidFill>
                </a:uFill>
                <a:latin typeface="Consolas" pitchFamily="3" charset="-52"/>
                <a:ea typeface="Consolas" pitchFamily="3" charset="-52"/>
                <a:cs typeface="Consolas" pitchFamily="3" charset="-52"/>
              </a:defRPr>
            </a:pPr>
            <a:r>
              <a:t> </a:t>
            </a:r>
          </a:p>
          <a:p>
            <a:pPr marL="0" marR="0" indent="0" algn="l" defTabSz="91440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202122"/>
                </a:solidFill>
                <a:uFill>
                  <a:solidFill>
                    <a:srgbClr val="000000"/>
                  </a:solidFill>
                </a:uFill>
                <a:latin typeface="Consolas" pitchFamily="3" charset="-52"/>
                <a:ea typeface="Consolas" pitchFamily="3" charset="-52"/>
                <a:cs typeface="Consolas" pitchFamily="3" charset="-52"/>
              </a:defRPr>
            </a:pPr>
            <a:r>
              <a:rPr>
                <a:solidFill>
                  <a:srgbClr val="C586C0"/>
                </a:solidFill>
              </a:rPr>
              <a:t>!</a:t>
            </a:r>
            <a:r>
              <a:t>yolo task=detect mode=train data=/content/drive/MyDrive/dataset/data</a:t>
            </a:r>
            <a:r>
              <a:rPr>
                <a:solidFill>
                  <a:srgbClr val="82C6FF"/>
                </a:solidFill>
              </a:rPr>
              <a:t>.</a:t>
            </a:r>
            <a:r>
              <a:t>yaml model=yolov8n</a:t>
            </a:r>
            <a:r>
              <a:rPr>
                <a:solidFill>
                  <a:srgbClr val="82C6FF"/>
                </a:solidFill>
              </a:rPr>
              <a:t>.</a:t>
            </a:r>
            <a:r>
              <a:t>pt epochs=</a:t>
            </a:r>
            <a:r>
              <a:rPr>
                <a:solidFill>
                  <a:srgbClr val="B5CEA8"/>
                </a:solidFill>
              </a:rPr>
              <a:t>10</a:t>
            </a:r>
            <a:r>
              <a:t> imgsz=</a:t>
            </a:r>
            <a:r>
              <a:rPr>
                <a:solidFill>
                  <a:srgbClr val="B5CEA8"/>
                </a:solidFill>
              </a:rPr>
              <a:t>640</a:t>
            </a:r>
            <a:r>
              <a:t> plots=True</a:t>
            </a:r>
          </a:p>
          <a:p>
            <a:pPr marL="0" marR="0" indent="0" algn="l" defTabSz="91440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202122"/>
                </a:solidFill>
                <a:uFill>
                  <a:solidFill>
                    <a:srgbClr val="000000"/>
                  </a:solidFill>
                </a:uFill>
                <a:latin typeface="Consolas" pitchFamily="3" charset="-52"/>
                <a:ea typeface="Consolas" pitchFamily="3" charset="-52"/>
                <a:cs typeface="Consolas" pitchFamily="3" charset="-52"/>
              </a:defRPr>
            </a:pPr>
          </a:p>
          <a:p>
            <a:pPr marL="0" marR="0" indent="0" algn="l" defTabSz="91440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82C6FF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>
                <a:solidFill>
                  <a:srgbClr val="202122"/>
                </a:solidFill>
              </a:rPr>
              <a:t>После обучения получил веса своей обученной модели </a:t>
            </a:r>
            <a:r>
              <a:rPr>
                <a:solidFill>
                  <a:srgbClr val="202122"/>
                </a:solidFill>
                <a:latin typeface="Consolas" pitchFamily="3" charset="-52"/>
                <a:ea typeface="Times New Roman" pitchFamily="1" charset="-52"/>
                <a:cs typeface="Times New Roman" pitchFamily="1" charset="-52"/>
              </a:rPr>
              <a:t>best</a:t>
            </a:r>
            <a:r>
              <a:rPr>
                <a:latin typeface="Consolas" pitchFamily="3" charset="-52"/>
                <a:ea typeface="Times New Roman" pitchFamily="1" charset="-52"/>
                <a:cs typeface="Times New Roman" pitchFamily="1" charset="-52"/>
              </a:rPr>
              <a:t>.pt</a:t>
            </a:r>
            <a:endParaRPr>
              <a:latin typeface="Consolas" pitchFamily="3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 defTabSz="91440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202122"/>
                </a:solidFill>
                <a:uFill>
                  <a:solidFill>
                    <a:srgbClr val="000000"/>
                  </a:solidFill>
                </a:uFill>
                <a:latin typeface="Consolas" pitchFamily="3" charset="-52"/>
                <a:ea typeface="Consolas" pitchFamily="3" charset="-52"/>
                <a:cs typeface="Consolas" pitchFamily="3" charset="-52"/>
              </a:defRPr>
            </a:pPr>
            <a:r>
              <a:rPr>
                <a:solidFill>
                  <a:srgbClr val="C586C0"/>
                </a:solidFill>
              </a:rPr>
              <a:t>!</a:t>
            </a:r>
            <a:r>
              <a:t>yolo task=detect mode=predict model=</a:t>
            </a:r>
            <a:r>
              <a:rPr>
                <a:solidFill>
                  <a:srgbClr val="82C6FF"/>
                </a:solidFill>
              </a:rPr>
              <a:t>'/content/runs/detect/train/weights/best.pt'</a:t>
            </a:r>
            <a:r>
              <a:t> conf=</a:t>
            </a:r>
            <a:r>
              <a:rPr>
                <a:solidFill>
                  <a:srgbClr val="B5CEA8"/>
                </a:solidFill>
              </a:rPr>
              <a:t>0.25</a:t>
            </a:r>
            <a:r>
              <a:t> source=</a:t>
            </a:r>
            <a:r>
              <a:rPr>
                <a:solidFill>
                  <a:srgbClr val="82C6FF"/>
                </a:solidFill>
              </a:rPr>
              <a:t>'/content/drive/MyDrive/dataset/test/images'</a:t>
            </a:r>
            <a:r>
              <a:t> save=True</a:t>
            </a:r>
          </a:p>
          <a:p>
            <a:pPr marL="0" marR="0" indent="0" algn="l" defTabSz="91440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202122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marL="0" marR="0" indent="0" algn="l" defTabSz="91440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202122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Результатом является детекция и классификация транспотрных средств и пешеходов на проезжей части.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I39gZ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IAwAApgIAAL5FAABAHAAAEAAAACYAAAAIAAAAAQAAAAAAAAA="/>
              </a:ext>
            </a:extLst>
          </p:cNvSpPr>
          <p:nvPr>
            <p:ph type="title"/>
          </p:nvPr>
        </p:nvSpPr>
        <p:spPr>
          <a:xfrm>
            <a:off x="574040" y="430530"/>
            <a:ext cx="10763250" cy="4161790"/>
          </a:xfrm>
        </p:spPr>
        <p:txBody>
          <a:bodyPr/>
          <a:lstStyle/>
          <a:p>
            <a:pPr>
              <a:defRPr sz="7200" cap="all"/>
            </a:pPr>
            <a:r>
              <a:t>Демонстрация работы веб-приложения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3C0BA"/>
      </a:accent1>
      <a:accent2>
        <a:srgbClr val="F3AA21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83C0BA"/>
        </a:accent1>
        <a:accent2>
          <a:srgbClr val="F3AA21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83C0BA"/>
        </a:accent1>
        <a:accent2>
          <a:srgbClr val="F3AA21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83C0BA"/>
        </a:accent1>
        <a:accent2>
          <a:srgbClr val="F3AA21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83C0BA"/>
        </a:accent1>
        <a:accent2>
          <a:srgbClr val="F3AA21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ДНС</cp:lastModifiedBy>
  <cp:revision>0</cp:revision>
  <dcterms:created xsi:type="dcterms:W3CDTF">2017-10-19T08:49:36Z</dcterms:created>
  <dcterms:modified xsi:type="dcterms:W3CDTF">2023-11-24T10:46:59Z</dcterms:modified>
</cp:coreProperties>
</file>