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9" r:id="rId20"/>
    <p:sldId id="273" r:id="rId21"/>
    <p:sldId id="276" r:id="rId22"/>
    <p:sldId id="277" r:id="rId23"/>
    <p:sldId id="274" r:id="rId24"/>
    <p:sldId id="275"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2143" autoAdjust="0"/>
  </p:normalViewPr>
  <p:slideViewPr>
    <p:cSldViewPr snapToGrid="0">
      <p:cViewPr varScale="1">
        <p:scale>
          <a:sx n="166" d="100"/>
          <a:sy n="166" d="100"/>
        </p:scale>
        <p:origin x="1219"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659B7-9062-406F-AEFD-AB4FA9023C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98A2EA-4E84-4BAD-90B4-9380A8A2D484}">
      <dgm:prSet/>
      <dgm:spPr/>
      <dgm:t>
        <a:bodyPr/>
        <a:lstStyle/>
        <a:p>
          <a:r>
            <a:rPr lang="en-US"/>
            <a:t>“</a:t>
          </a:r>
          <a:r>
            <a:rPr lang="en-US" b="0" i="1"/>
            <a:t>System Monitor</a:t>
          </a:r>
          <a:r>
            <a:rPr lang="en-US" b="0" i="0"/>
            <a:t> (</a:t>
          </a:r>
          <a:r>
            <a:rPr lang="en-US" b="0" i="1"/>
            <a:t>Sysmon</a:t>
          </a:r>
          <a:r>
            <a:rPr lang="en-US" b="0" i="0"/>
            <a:t>) is a Windows system service and device driver that, once installed on a system, remains resident across system reboots to monitor and log system activity to the Windows event log”</a:t>
          </a:r>
          <a:endParaRPr lang="en-US"/>
        </a:p>
      </dgm:t>
    </dgm:pt>
    <dgm:pt modelId="{3DFE8DCA-5152-4CC8-9661-387327FA117F}" type="parTrans" cxnId="{A225E43B-09B5-4169-B26B-5A2DCDA79D93}">
      <dgm:prSet/>
      <dgm:spPr/>
      <dgm:t>
        <a:bodyPr/>
        <a:lstStyle/>
        <a:p>
          <a:endParaRPr lang="en-US"/>
        </a:p>
      </dgm:t>
    </dgm:pt>
    <dgm:pt modelId="{2FC3DB99-6266-4657-BF18-0AFA3DF2B439}" type="sibTrans" cxnId="{A225E43B-09B5-4169-B26B-5A2DCDA79D93}">
      <dgm:prSet/>
      <dgm:spPr/>
      <dgm:t>
        <a:bodyPr/>
        <a:lstStyle/>
        <a:p>
          <a:endParaRPr lang="en-US"/>
        </a:p>
      </dgm:t>
    </dgm:pt>
    <dgm:pt modelId="{6962D9F9-3692-4964-A6B7-3E16EF30C0D8}">
      <dgm:prSet/>
      <dgm:spPr/>
      <dgm:t>
        <a:bodyPr/>
        <a:lstStyle/>
        <a:p>
          <a:r>
            <a:rPr lang="en-US"/>
            <a:t>AKA = Additional Visibility</a:t>
          </a:r>
        </a:p>
      </dgm:t>
    </dgm:pt>
    <dgm:pt modelId="{0A710C89-5DB1-4760-BC0A-51AC4FBDF00B}" type="parTrans" cxnId="{A7E7450D-7A07-4961-9A39-67A2E73381DB}">
      <dgm:prSet/>
      <dgm:spPr/>
      <dgm:t>
        <a:bodyPr/>
        <a:lstStyle/>
        <a:p>
          <a:endParaRPr lang="en-US"/>
        </a:p>
      </dgm:t>
    </dgm:pt>
    <dgm:pt modelId="{8AE8FB7C-9A7A-4BEB-BF1E-C524A7132C61}" type="sibTrans" cxnId="{A7E7450D-7A07-4961-9A39-67A2E73381DB}">
      <dgm:prSet/>
      <dgm:spPr/>
      <dgm:t>
        <a:bodyPr/>
        <a:lstStyle/>
        <a:p>
          <a:endParaRPr lang="en-US"/>
        </a:p>
      </dgm:t>
    </dgm:pt>
    <dgm:pt modelId="{2056A4DD-F341-469D-880E-249459162293}" type="pres">
      <dgm:prSet presAssocID="{749659B7-9062-406F-AEFD-AB4FA9023CDE}" presName="linear" presStyleCnt="0">
        <dgm:presLayoutVars>
          <dgm:animLvl val="lvl"/>
          <dgm:resizeHandles val="exact"/>
        </dgm:presLayoutVars>
      </dgm:prSet>
      <dgm:spPr/>
    </dgm:pt>
    <dgm:pt modelId="{2D393031-70FC-4884-B70D-DB835326648E}" type="pres">
      <dgm:prSet presAssocID="{6298A2EA-4E84-4BAD-90B4-9380A8A2D484}" presName="parentText" presStyleLbl="node1" presStyleIdx="0" presStyleCnt="2">
        <dgm:presLayoutVars>
          <dgm:chMax val="0"/>
          <dgm:bulletEnabled val="1"/>
        </dgm:presLayoutVars>
      </dgm:prSet>
      <dgm:spPr/>
    </dgm:pt>
    <dgm:pt modelId="{8DF5928E-0A88-4E40-B21E-58219C00ED9D}" type="pres">
      <dgm:prSet presAssocID="{2FC3DB99-6266-4657-BF18-0AFA3DF2B439}" presName="spacer" presStyleCnt="0"/>
      <dgm:spPr/>
    </dgm:pt>
    <dgm:pt modelId="{64D42052-490B-43AC-BED0-F2416A3C6115}" type="pres">
      <dgm:prSet presAssocID="{6962D9F9-3692-4964-A6B7-3E16EF30C0D8}" presName="parentText" presStyleLbl="node1" presStyleIdx="1" presStyleCnt="2">
        <dgm:presLayoutVars>
          <dgm:chMax val="0"/>
          <dgm:bulletEnabled val="1"/>
        </dgm:presLayoutVars>
      </dgm:prSet>
      <dgm:spPr/>
    </dgm:pt>
  </dgm:ptLst>
  <dgm:cxnLst>
    <dgm:cxn modelId="{DBD14A0A-C909-4DD1-9133-440BDFBEE3DE}" type="presOf" srcId="{6298A2EA-4E84-4BAD-90B4-9380A8A2D484}" destId="{2D393031-70FC-4884-B70D-DB835326648E}" srcOrd="0" destOrd="0" presId="urn:microsoft.com/office/officeart/2005/8/layout/vList2"/>
    <dgm:cxn modelId="{A7E7450D-7A07-4961-9A39-67A2E73381DB}" srcId="{749659B7-9062-406F-AEFD-AB4FA9023CDE}" destId="{6962D9F9-3692-4964-A6B7-3E16EF30C0D8}" srcOrd="1" destOrd="0" parTransId="{0A710C89-5DB1-4760-BC0A-51AC4FBDF00B}" sibTransId="{8AE8FB7C-9A7A-4BEB-BF1E-C524A7132C61}"/>
    <dgm:cxn modelId="{A225E43B-09B5-4169-B26B-5A2DCDA79D93}" srcId="{749659B7-9062-406F-AEFD-AB4FA9023CDE}" destId="{6298A2EA-4E84-4BAD-90B4-9380A8A2D484}" srcOrd="0" destOrd="0" parTransId="{3DFE8DCA-5152-4CC8-9661-387327FA117F}" sibTransId="{2FC3DB99-6266-4657-BF18-0AFA3DF2B439}"/>
    <dgm:cxn modelId="{9B24965D-97D9-498A-AEB1-21C39F2FA6AB}" type="presOf" srcId="{6962D9F9-3692-4964-A6B7-3E16EF30C0D8}" destId="{64D42052-490B-43AC-BED0-F2416A3C6115}" srcOrd="0" destOrd="0" presId="urn:microsoft.com/office/officeart/2005/8/layout/vList2"/>
    <dgm:cxn modelId="{3C6D6CE5-1778-485F-B58E-FD4700B1A7E1}" type="presOf" srcId="{749659B7-9062-406F-AEFD-AB4FA9023CDE}" destId="{2056A4DD-F341-469D-880E-249459162293}" srcOrd="0" destOrd="0" presId="urn:microsoft.com/office/officeart/2005/8/layout/vList2"/>
    <dgm:cxn modelId="{B9B3005D-347C-4387-B01E-0FB5AB2DCAA7}" type="presParOf" srcId="{2056A4DD-F341-469D-880E-249459162293}" destId="{2D393031-70FC-4884-B70D-DB835326648E}" srcOrd="0" destOrd="0" presId="urn:microsoft.com/office/officeart/2005/8/layout/vList2"/>
    <dgm:cxn modelId="{B73757A4-34AD-40E1-B4A6-9CB5AA0F952C}" type="presParOf" srcId="{2056A4DD-F341-469D-880E-249459162293}" destId="{8DF5928E-0A88-4E40-B21E-58219C00ED9D}" srcOrd="1" destOrd="0" presId="urn:microsoft.com/office/officeart/2005/8/layout/vList2"/>
    <dgm:cxn modelId="{3A6A0346-7081-47E6-9E68-D593A7CDB612}" type="presParOf" srcId="{2056A4DD-F341-469D-880E-249459162293}" destId="{64D42052-490B-43AC-BED0-F2416A3C611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93031-70FC-4884-B70D-DB835326648E}">
      <dsp:nvSpPr>
        <dsp:cNvPr id="0" name=""/>
        <dsp:cNvSpPr/>
      </dsp:nvSpPr>
      <dsp:spPr>
        <a:xfrm>
          <a:off x="0" y="103002"/>
          <a:ext cx="7003777" cy="277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t>
          </a:r>
          <a:r>
            <a:rPr lang="en-US" sz="2700" b="0" i="1" kern="1200"/>
            <a:t>System Monitor</a:t>
          </a:r>
          <a:r>
            <a:rPr lang="en-US" sz="2700" b="0" i="0" kern="1200"/>
            <a:t> (</a:t>
          </a:r>
          <a:r>
            <a:rPr lang="en-US" sz="2700" b="0" i="1" kern="1200"/>
            <a:t>Sysmon</a:t>
          </a:r>
          <a:r>
            <a:rPr lang="en-US" sz="2700" b="0" i="0" kern="1200"/>
            <a:t>) is a Windows system service and device driver that, once installed on a system, remains resident across system reboots to monitor and log system activity to the Windows event log”</a:t>
          </a:r>
          <a:endParaRPr lang="en-US" sz="2700" kern="1200"/>
        </a:p>
      </dsp:txBody>
      <dsp:txXfrm>
        <a:off x="135705" y="238707"/>
        <a:ext cx="6732367" cy="2508510"/>
      </dsp:txXfrm>
    </dsp:sp>
    <dsp:sp modelId="{64D42052-490B-43AC-BED0-F2416A3C6115}">
      <dsp:nvSpPr>
        <dsp:cNvPr id="0" name=""/>
        <dsp:cNvSpPr/>
      </dsp:nvSpPr>
      <dsp:spPr>
        <a:xfrm>
          <a:off x="0" y="2960682"/>
          <a:ext cx="7003777" cy="2779920"/>
        </a:xfrm>
        <a:prstGeom prst="roundRect">
          <a:avLst/>
        </a:prstGeom>
        <a:solidFill>
          <a:schemeClr val="accent2">
            <a:hueOff val="1479798"/>
            <a:satOff val="-6125"/>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AKA = Additional Visibility</a:t>
          </a:r>
        </a:p>
      </dsp:txBody>
      <dsp:txXfrm>
        <a:off x="135705" y="3096387"/>
        <a:ext cx="6732367" cy="2508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C40D-C62A-46BA-A932-3B06BE3D1114}"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76154-0249-4238-A6A1-6BC4E4AA88AC}" type="slidenum">
              <a:rPr lang="en-US" smtClean="0"/>
              <a:t>‹#›</a:t>
            </a:fld>
            <a:endParaRPr lang="en-US"/>
          </a:p>
        </p:txBody>
      </p:sp>
    </p:spTree>
    <p:extLst>
      <p:ext uri="{BB962C8B-B14F-4D97-AF65-F5344CB8AC3E}">
        <p14:creationId xmlns:p14="http://schemas.microsoft.com/office/powerpoint/2010/main" val="372577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76154-0249-4238-A6A1-6BC4E4AA88AC}" type="slidenum">
              <a:rPr lang="en-US" smtClean="0"/>
              <a:t>6</a:t>
            </a:fld>
            <a:endParaRPr lang="en-US"/>
          </a:p>
        </p:txBody>
      </p:sp>
    </p:spTree>
    <p:extLst>
      <p:ext uri="{BB962C8B-B14F-4D97-AF65-F5344CB8AC3E}">
        <p14:creationId xmlns:p14="http://schemas.microsoft.com/office/powerpoint/2010/main" val="154764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https://www.varonis.com/blog/windows-file-system-auditing/</a:t>
            </a:r>
          </a:p>
        </p:txBody>
      </p:sp>
      <p:sp>
        <p:nvSpPr>
          <p:cNvPr id="4" name="Slide Number Placeholder 3"/>
          <p:cNvSpPr>
            <a:spLocks noGrp="1"/>
          </p:cNvSpPr>
          <p:nvPr>
            <p:ph type="sldNum" sz="quarter" idx="5"/>
          </p:nvPr>
        </p:nvSpPr>
        <p:spPr/>
        <p:txBody>
          <a:bodyPr/>
          <a:lstStyle/>
          <a:p>
            <a:fld id="{DF276154-0249-4238-A6A1-6BC4E4AA88AC}" type="slidenum">
              <a:rPr lang="en-US" smtClean="0"/>
              <a:t>7</a:t>
            </a:fld>
            <a:endParaRPr lang="en-US"/>
          </a:p>
        </p:txBody>
      </p:sp>
    </p:spTree>
    <p:extLst>
      <p:ext uri="{BB962C8B-B14F-4D97-AF65-F5344CB8AC3E}">
        <p14:creationId xmlns:p14="http://schemas.microsoft.com/office/powerpoint/2010/main" val="284365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76154-0249-4238-A6A1-6BC4E4AA88AC}" type="slidenum">
              <a:rPr lang="en-US" smtClean="0"/>
              <a:t>8</a:t>
            </a:fld>
            <a:endParaRPr lang="en-US"/>
          </a:p>
        </p:txBody>
      </p:sp>
    </p:spTree>
    <p:extLst>
      <p:ext uri="{BB962C8B-B14F-4D97-AF65-F5344CB8AC3E}">
        <p14:creationId xmlns:p14="http://schemas.microsoft.com/office/powerpoint/2010/main" val="109613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76154-0249-4238-A6A1-6BC4E4AA88AC}" type="slidenum">
              <a:rPr lang="en-US" smtClean="0"/>
              <a:t>9</a:t>
            </a:fld>
            <a:endParaRPr lang="en-US"/>
          </a:p>
        </p:txBody>
      </p:sp>
    </p:spTree>
    <p:extLst>
      <p:ext uri="{BB962C8B-B14F-4D97-AF65-F5344CB8AC3E}">
        <p14:creationId xmlns:p14="http://schemas.microsoft.com/office/powerpoint/2010/main" val="217353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76154-0249-4238-A6A1-6BC4E4AA88AC}" type="slidenum">
              <a:rPr lang="en-US" smtClean="0"/>
              <a:t>10</a:t>
            </a:fld>
            <a:endParaRPr lang="en-US"/>
          </a:p>
        </p:txBody>
      </p:sp>
    </p:spTree>
    <p:extLst>
      <p:ext uri="{BB962C8B-B14F-4D97-AF65-F5344CB8AC3E}">
        <p14:creationId xmlns:p14="http://schemas.microsoft.com/office/powerpoint/2010/main" val="336915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76154-0249-4238-A6A1-6BC4E4AA88AC}" type="slidenum">
              <a:rPr lang="en-US" smtClean="0"/>
              <a:t>13</a:t>
            </a:fld>
            <a:endParaRPr lang="en-US"/>
          </a:p>
        </p:txBody>
      </p:sp>
    </p:spTree>
    <p:extLst>
      <p:ext uri="{BB962C8B-B14F-4D97-AF65-F5344CB8AC3E}">
        <p14:creationId xmlns:p14="http://schemas.microsoft.com/office/powerpoint/2010/main" val="84637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76154-0249-4238-A6A1-6BC4E4AA88AC}" type="slidenum">
              <a:rPr lang="en-US" smtClean="0"/>
              <a:t>20</a:t>
            </a:fld>
            <a:endParaRPr lang="en-US"/>
          </a:p>
        </p:txBody>
      </p:sp>
    </p:spTree>
    <p:extLst>
      <p:ext uri="{BB962C8B-B14F-4D97-AF65-F5344CB8AC3E}">
        <p14:creationId xmlns:p14="http://schemas.microsoft.com/office/powerpoint/2010/main" val="328599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6/24/2021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3420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6/24/2021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785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6/24/2021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495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6/24/2021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290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6/24/2021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05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6/24/2021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0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6/24/2021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700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6/24/2021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130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6/24/2021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960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6/24/2021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4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6/24/2021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447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6/24/2021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0718676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ustyMMiller/Sysmon/blob/master/sysmon.ps1" TargetMode="External"/><Relationship Id="rId2" Type="http://schemas.openxmlformats.org/officeDocument/2006/relationships/hyperlink" Target="https://www.syspanda.com/index.php/2017/02/28/deploying-sysmon-through-gp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rainbow in the sky&#10;&#10;Description automatically generated with low confidence">
            <a:extLst>
              <a:ext uri="{FF2B5EF4-FFF2-40B4-BE49-F238E27FC236}">
                <a16:creationId xmlns:a16="http://schemas.microsoft.com/office/drawing/2014/main" id="{A8356183-76DD-4CAB-8DCD-755CFC1A1A44}"/>
              </a:ext>
            </a:extLst>
          </p:cNvPr>
          <p:cNvPicPr>
            <a:picLocks noChangeAspect="1"/>
          </p:cNvPicPr>
          <p:nvPr/>
        </p:nvPicPr>
        <p:blipFill rotWithShape="1">
          <a:blip r:embed="rId2">
            <a:alphaModFix amt="60000"/>
          </a:blip>
          <a:srcRect t="20153" r="-1" b="55"/>
          <a:stretch/>
        </p:blipFill>
        <p:spPr>
          <a:xfrm>
            <a:off x="3048" y="10"/>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B2D8ED03-88A8-4C56-8468-CEB7BF4B70B9}"/>
              </a:ext>
            </a:extLst>
          </p:cNvPr>
          <p:cNvSpPr>
            <a:spLocks noGrp="1"/>
          </p:cNvSpPr>
          <p:nvPr>
            <p:ph type="ctrTitle"/>
          </p:nvPr>
        </p:nvSpPr>
        <p:spPr>
          <a:xfrm>
            <a:off x="996275" y="744909"/>
            <a:ext cx="10190071" cy="3145855"/>
          </a:xfrm>
        </p:spPr>
        <p:txBody>
          <a:bodyPr anchor="b">
            <a:normAutofit/>
          </a:bodyPr>
          <a:lstStyle/>
          <a:p>
            <a:r>
              <a:rPr lang="en-US" sz="5200">
                <a:solidFill>
                  <a:srgbClr val="FFFFFF"/>
                </a:solidFill>
              </a:rPr>
              <a:t>Sysmon Config Pusher</a:t>
            </a:r>
          </a:p>
        </p:txBody>
      </p:sp>
      <p:sp>
        <p:nvSpPr>
          <p:cNvPr id="3" name="Subtitle 2">
            <a:extLst>
              <a:ext uri="{FF2B5EF4-FFF2-40B4-BE49-F238E27FC236}">
                <a16:creationId xmlns:a16="http://schemas.microsoft.com/office/drawing/2014/main" id="{895FE1BC-3858-4B6B-A494-F1A072CEB12C}"/>
              </a:ext>
            </a:extLst>
          </p:cNvPr>
          <p:cNvSpPr>
            <a:spLocks noGrp="1"/>
          </p:cNvSpPr>
          <p:nvPr>
            <p:ph type="subTitle" idx="1"/>
          </p:nvPr>
        </p:nvSpPr>
        <p:spPr>
          <a:xfrm>
            <a:off x="1218708" y="4069780"/>
            <a:ext cx="9781327" cy="2056617"/>
          </a:xfrm>
        </p:spPr>
        <p:txBody>
          <a:bodyPr anchor="t">
            <a:normAutofit/>
          </a:bodyPr>
          <a:lstStyle/>
          <a:p>
            <a:r>
              <a:rPr lang="en-US" sz="2200">
                <a:solidFill>
                  <a:srgbClr val="FFFFFF"/>
                </a:solidFill>
              </a:rPr>
              <a:t>ISSESSIONS – June 24</a:t>
            </a:r>
            <a:r>
              <a:rPr lang="en-US" sz="2200" baseline="30000">
                <a:solidFill>
                  <a:srgbClr val="FFFFFF"/>
                </a:solidFill>
              </a:rPr>
              <a:t>th</a:t>
            </a:r>
            <a:r>
              <a:rPr lang="en-US" sz="2200">
                <a:solidFill>
                  <a:srgbClr val="FFFFFF"/>
                </a:solidFill>
              </a:rPr>
              <a:t> 2021</a:t>
            </a:r>
          </a:p>
          <a:p>
            <a:r>
              <a:rPr lang="en-US" sz="2200">
                <a:solidFill>
                  <a:srgbClr val="FFFFFF"/>
                </a:solidFill>
              </a:rPr>
              <a:t>Anton Ovrutsky</a:t>
            </a:r>
          </a:p>
        </p:txBody>
      </p:sp>
    </p:spTree>
    <p:extLst>
      <p:ext uri="{BB962C8B-B14F-4D97-AF65-F5344CB8AC3E}">
        <p14:creationId xmlns:p14="http://schemas.microsoft.com/office/powerpoint/2010/main" val="83225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5D3B-FC9E-4F16-8297-273B4119C3CA}"/>
              </a:ext>
            </a:extLst>
          </p:cNvPr>
          <p:cNvSpPr>
            <a:spLocks noGrp="1"/>
          </p:cNvSpPr>
          <p:nvPr>
            <p:ph type="title"/>
          </p:nvPr>
        </p:nvSpPr>
        <p:spPr/>
        <p:txBody>
          <a:bodyPr/>
          <a:lstStyle/>
          <a:p>
            <a:r>
              <a:rPr lang="en-US" dirty="0"/>
              <a:t>Okay, but I have an EDR</a:t>
            </a:r>
          </a:p>
        </p:txBody>
      </p:sp>
      <p:sp>
        <p:nvSpPr>
          <p:cNvPr id="3" name="Content Placeholder 2">
            <a:extLst>
              <a:ext uri="{FF2B5EF4-FFF2-40B4-BE49-F238E27FC236}">
                <a16:creationId xmlns:a16="http://schemas.microsoft.com/office/drawing/2014/main" id="{79C5E843-604F-4A49-8D7B-37D17B67A3BD}"/>
              </a:ext>
            </a:extLst>
          </p:cNvPr>
          <p:cNvSpPr>
            <a:spLocks noGrp="1"/>
          </p:cNvSpPr>
          <p:nvPr>
            <p:ph idx="1"/>
          </p:nvPr>
        </p:nvSpPr>
        <p:spPr/>
        <p:txBody>
          <a:bodyPr/>
          <a:lstStyle/>
          <a:p>
            <a:r>
              <a:rPr lang="en-US" dirty="0"/>
              <a:t>EDR’s often do not expose their telemetry to the end user</a:t>
            </a:r>
          </a:p>
          <a:p>
            <a:r>
              <a:rPr lang="en-US" dirty="0"/>
              <a:t>If they do, the data are often limited and not in a standard format</a:t>
            </a:r>
          </a:p>
          <a:p>
            <a:r>
              <a:rPr lang="en-US" dirty="0"/>
              <a:t>Data are not stored in the Windows Event Log</a:t>
            </a:r>
          </a:p>
          <a:p>
            <a:r>
              <a:rPr lang="en-US" dirty="0"/>
              <a:t>Need to mess with APIs, often at additional cost to get raw EDR telemetry to a SIEM</a:t>
            </a:r>
          </a:p>
          <a:p>
            <a:r>
              <a:rPr lang="en-US" dirty="0"/>
              <a:t>If the EDR does not log something you need?</a:t>
            </a:r>
          </a:p>
        </p:txBody>
      </p:sp>
    </p:spTree>
    <p:extLst>
      <p:ext uri="{BB962C8B-B14F-4D97-AF65-F5344CB8AC3E}">
        <p14:creationId xmlns:p14="http://schemas.microsoft.com/office/powerpoint/2010/main" val="384637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5" name="Picture 14">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 name="Picture 15">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8" name="Rectangle 17">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0CF23-88AF-44F0-B80E-5F8B94284EE1}"/>
              </a:ext>
            </a:extLst>
          </p:cNvPr>
          <p:cNvSpPr>
            <a:spLocks noGrp="1"/>
          </p:cNvSpPr>
          <p:nvPr>
            <p:ph type="title"/>
          </p:nvPr>
        </p:nvSpPr>
        <p:spPr>
          <a:xfrm>
            <a:off x="1143000" y="1066800"/>
            <a:ext cx="5410200" cy="1997075"/>
          </a:xfrm>
        </p:spPr>
        <p:txBody>
          <a:bodyPr>
            <a:normAutofit/>
          </a:bodyPr>
          <a:lstStyle/>
          <a:p>
            <a:r>
              <a:rPr lang="en-US" sz="3600" dirty="0"/>
              <a:t>Okay, give me Sysmon Please</a:t>
            </a:r>
          </a:p>
        </p:txBody>
      </p:sp>
      <p:sp>
        <p:nvSpPr>
          <p:cNvPr id="3" name="Content Placeholder 2">
            <a:extLst>
              <a:ext uri="{FF2B5EF4-FFF2-40B4-BE49-F238E27FC236}">
                <a16:creationId xmlns:a16="http://schemas.microsoft.com/office/drawing/2014/main" id="{FAA576F6-397A-46A0-BF3C-0C72BD8B23EF}"/>
              </a:ext>
            </a:extLst>
          </p:cNvPr>
          <p:cNvSpPr>
            <a:spLocks noGrp="1"/>
          </p:cNvSpPr>
          <p:nvPr>
            <p:ph idx="1"/>
          </p:nvPr>
        </p:nvSpPr>
        <p:spPr>
          <a:xfrm>
            <a:off x="1143000" y="3200400"/>
            <a:ext cx="5410200" cy="2590800"/>
          </a:xfrm>
        </p:spPr>
        <p:txBody>
          <a:bodyPr>
            <a:normAutofit/>
          </a:bodyPr>
          <a:lstStyle/>
          <a:p>
            <a:r>
              <a:rPr lang="en-US" sz="1800" dirty="0"/>
              <a:t>How do I deploy it ?</a:t>
            </a:r>
          </a:p>
          <a:p>
            <a:pPr lvl="1"/>
            <a:r>
              <a:rPr lang="en-US" sz="1800" dirty="0"/>
              <a:t>Group Policy / SCCM / Custom Scripts / Splunk App</a:t>
            </a:r>
          </a:p>
          <a:p>
            <a:r>
              <a:rPr lang="en-US" sz="1800" dirty="0"/>
              <a:t>What events do I log with it?</a:t>
            </a:r>
          </a:p>
          <a:p>
            <a:pPr lvl="1"/>
            <a:r>
              <a:rPr lang="en-US" sz="1800" dirty="0"/>
              <a:t>Two popular configurations exist to get you started here</a:t>
            </a:r>
          </a:p>
          <a:p>
            <a:pPr marL="0" indent="0">
              <a:buNone/>
            </a:pPr>
            <a:endParaRPr lang="en-US" sz="1800" dirty="0"/>
          </a:p>
        </p:txBody>
      </p:sp>
      <p:pic>
        <p:nvPicPr>
          <p:cNvPr id="7" name="Graphic 6" descr="Flowchart">
            <a:extLst>
              <a:ext uri="{FF2B5EF4-FFF2-40B4-BE49-F238E27FC236}">
                <a16:creationId xmlns:a16="http://schemas.microsoft.com/office/drawing/2014/main" id="{78696E09-EE34-4D70-85A9-4B831E826F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0400" y="1324187"/>
            <a:ext cx="4209625" cy="4209625"/>
          </a:xfrm>
          <a:prstGeom prst="rect">
            <a:avLst/>
          </a:prstGeom>
        </p:spPr>
      </p:pic>
    </p:spTree>
    <p:extLst>
      <p:ext uri="{BB962C8B-B14F-4D97-AF65-F5344CB8AC3E}">
        <p14:creationId xmlns:p14="http://schemas.microsoft.com/office/powerpoint/2010/main" val="364232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DF7C-16CE-48EF-B2A3-3D52E10ECA99}"/>
              </a:ext>
            </a:extLst>
          </p:cNvPr>
          <p:cNvSpPr>
            <a:spLocks noGrp="1"/>
          </p:cNvSpPr>
          <p:nvPr>
            <p:ph type="title"/>
          </p:nvPr>
        </p:nvSpPr>
        <p:spPr/>
        <p:txBody>
          <a:bodyPr/>
          <a:lstStyle/>
          <a:p>
            <a:r>
              <a:rPr lang="en-US" dirty="0"/>
              <a:t>Deploying Sysmon</a:t>
            </a:r>
          </a:p>
        </p:txBody>
      </p:sp>
      <p:sp>
        <p:nvSpPr>
          <p:cNvPr id="3" name="Content Placeholder 2">
            <a:extLst>
              <a:ext uri="{FF2B5EF4-FFF2-40B4-BE49-F238E27FC236}">
                <a16:creationId xmlns:a16="http://schemas.microsoft.com/office/drawing/2014/main" id="{90237D1C-EDAD-463F-BF90-F94CF026B3D5}"/>
              </a:ext>
            </a:extLst>
          </p:cNvPr>
          <p:cNvSpPr>
            <a:spLocks noGrp="1"/>
          </p:cNvSpPr>
          <p:nvPr>
            <p:ph idx="1"/>
          </p:nvPr>
        </p:nvSpPr>
        <p:spPr/>
        <p:txBody>
          <a:bodyPr/>
          <a:lstStyle/>
          <a:p>
            <a:r>
              <a:rPr lang="en-US" dirty="0"/>
              <a:t>Most popular methods, script that gets pushed via GPO:</a:t>
            </a:r>
            <a:endParaRPr lang="en-US" dirty="0">
              <a:hlinkClick r:id="rId2">
                <a:extLst>
                  <a:ext uri="{A12FA001-AC4F-418D-AE19-62706E023703}">
                    <ahyp:hlinkClr xmlns:ahyp="http://schemas.microsoft.com/office/drawing/2018/hyperlinkcolor" val="tx"/>
                  </a:ext>
                </a:extLst>
              </a:hlinkClick>
            </a:endParaRPr>
          </a:p>
          <a:p>
            <a:pPr lvl="1"/>
            <a:r>
              <a:rPr lang="en-US" dirty="0">
                <a:hlinkClick r:id="rId2"/>
              </a:rPr>
              <a:t>https://www.syspanda.com/index.php/2017/02/28/deploying-sysmon-through-gpo/</a:t>
            </a:r>
            <a:endParaRPr lang="en-US" dirty="0"/>
          </a:p>
          <a:p>
            <a:pPr lvl="1"/>
            <a:r>
              <a:rPr lang="en-US" dirty="0">
                <a:hlinkClick r:id="rId3"/>
              </a:rPr>
              <a:t>https://github.com/DustyMMiller/Sysmon/blob/master/sysmon.ps1</a:t>
            </a:r>
            <a:endParaRPr lang="en-US" dirty="0"/>
          </a:p>
          <a:p>
            <a:r>
              <a:rPr lang="en-US" dirty="0"/>
              <a:t>Script looks for a newer Sysmon configuration file in a specified directory, scheduled task runs script every X minutes/hours, if there is a newer version of the Sysmon config, update it</a:t>
            </a:r>
          </a:p>
        </p:txBody>
      </p:sp>
    </p:spTree>
    <p:extLst>
      <p:ext uri="{BB962C8B-B14F-4D97-AF65-F5344CB8AC3E}">
        <p14:creationId xmlns:p14="http://schemas.microsoft.com/office/powerpoint/2010/main" val="322929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329D5B16-F37A-4DDB-AEC7-D86E5D2EB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id="{73E7B7CD-02B0-459A-84BE-8E59AAA53E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id="{7D72770A-A9B0-4A54-8F00-9230ED4D8B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E6692A1-2773-4ED5-9DF0-C78602A9B62F}"/>
              </a:ext>
            </a:extLst>
          </p:cNvPr>
          <p:cNvSpPr>
            <a:spLocks noGrp="1"/>
          </p:cNvSpPr>
          <p:nvPr>
            <p:ph type="title"/>
          </p:nvPr>
        </p:nvSpPr>
        <p:spPr>
          <a:xfrm>
            <a:off x="396168" y="121802"/>
            <a:ext cx="10975328" cy="1173600"/>
          </a:xfrm>
        </p:spPr>
        <p:txBody>
          <a:bodyPr anchor="ctr">
            <a:normAutofit/>
          </a:bodyPr>
          <a:lstStyle/>
          <a:p>
            <a:r>
              <a:rPr lang="en-US" dirty="0">
                <a:solidFill>
                  <a:srgbClr val="FFFFFF"/>
                </a:solidFill>
              </a:rPr>
              <a:t>The Noise Is Real</a:t>
            </a:r>
          </a:p>
        </p:txBody>
      </p:sp>
      <p:pic>
        <p:nvPicPr>
          <p:cNvPr id="7" name="Picture 6">
            <a:extLst>
              <a:ext uri="{FF2B5EF4-FFF2-40B4-BE49-F238E27FC236}">
                <a16:creationId xmlns:a16="http://schemas.microsoft.com/office/drawing/2014/main" id="{2744EDE2-1570-4D09-B1A4-15766B747E59}"/>
              </a:ext>
            </a:extLst>
          </p:cNvPr>
          <p:cNvPicPr>
            <a:picLocks noChangeAspect="1"/>
          </p:cNvPicPr>
          <p:nvPr/>
        </p:nvPicPr>
        <p:blipFill>
          <a:blip r:embed="rId5"/>
          <a:stretch>
            <a:fillRect/>
          </a:stretch>
        </p:blipFill>
        <p:spPr>
          <a:xfrm>
            <a:off x="393591" y="1494748"/>
            <a:ext cx="4925246" cy="4260338"/>
          </a:xfrm>
          <a:prstGeom prst="rect">
            <a:avLst/>
          </a:prstGeom>
        </p:spPr>
      </p:pic>
      <p:pic>
        <p:nvPicPr>
          <p:cNvPr id="5" name="Content Placeholder 4">
            <a:extLst>
              <a:ext uri="{FF2B5EF4-FFF2-40B4-BE49-F238E27FC236}">
                <a16:creationId xmlns:a16="http://schemas.microsoft.com/office/drawing/2014/main" id="{860F17D9-8B0E-46CD-A2A4-BDD7D4F4F988}"/>
              </a:ext>
            </a:extLst>
          </p:cNvPr>
          <p:cNvPicPr>
            <a:picLocks noChangeAspect="1"/>
          </p:cNvPicPr>
          <p:nvPr/>
        </p:nvPicPr>
        <p:blipFill>
          <a:blip r:embed="rId6"/>
          <a:stretch>
            <a:fillRect/>
          </a:stretch>
        </p:blipFill>
        <p:spPr>
          <a:xfrm>
            <a:off x="5454333" y="1494747"/>
            <a:ext cx="5661575" cy="4260337"/>
          </a:xfrm>
          <a:prstGeom prst="rect">
            <a:avLst/>
          </a:prstGeom>
        </p:spPr>
      </p:pic>
    </p:spTree>
    <p:extLst>
      <p:ext uri="{BB962C8B-B14F-4D97-AF65-F5344CB8AC3E}">
        <p14:creationId xmlns:p14="http://schemas.microsoft.com/office/powerpoint/2010/main" val="368503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E11D-59AD-4E58-9ABC-EEC6403DAEB7}"/>
              </a:ext>
            </a:extLst>
          </p:cNvPr>
          <p:cNvSpPr>
            <a:spLocks noGrp="1"/>
          </p:cNvSpPr>
          <p:nvPr>
            <p:ph type="title"/>
          </p:nvPr>
        </p:nvSpPr>
        <p:spPr/>
        <p:txBody>
          <a:bodyPr/>
          <a:lstStyle/>
          <a:p>
            <a:r>
              <a:rPr lang="en-US" dirty="0"/>
              <a:t>The Logic</a:t>
            </a:r>
          </a:p>
        </p:txBody>
      </p:sp>
      <p:sp>
        <p:nvSpPr>
          <p:cNvPr id="3" name="Content Placeholder 2">
            <a:extLst>
              <a:ext uri="{FF2B5EF4-FFF2-40B4-BE49-F238E27FC236}">
                <a16:creationId xmlns:a16="http://schemas.microsoft.com/office/drawing/2014/main" id="{38C356C4-A37A-419A-BC4A-F75402602EA3}"/>
              </a:ext>
            </a:extLst>
          </p:cNvPr>
          <p:cNvSpPr>
            <a:spLocks noGrp="1"/>
          </p:cNvSpPr>
          <p:nvPr>
            <p:ph idx="1"/>
          </p:nvPr>
        </p:nvSpPr>
        <p:spPr/>
        <p:txBody>
          <a:bodyPr/>
          <a:lstStyle/>
          <a:p>
            <a:r>
              <a:rPr lang="en-US" dirty="0"/>
              <a:t>One of the biggest benefits to Sysmon is its configuration file, you can filter as you please, either removing or adding elements</a:t>
            </a:r>
          </a:p>
          <a:p>
            <a:r>
              <a:rPr lang="en-US" dirty="0"/>
              <a:t>It makes sense then, that you want as much flexibility around managing your configuration file as possible, in order to extract the maximum amount of value from your Sysmon deployment while minimizing the noise</a:t>
            </a:r>
          </a:p>
        </p:txBody>
      </p:sp>
    </p:spTree>
    <p:extLst>
      <p:ext uri="{BB962C8B-B14F-4D97-AF65-F5344CB8AC3E}">
        <p14:creationId xmlns:p14="http://schemas.microsoft.com/office/powerpoint/2010/main" val="2230473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575D-0F49-484E-9512-DFE023756C29}"/>
              </a:ext>
            </a:extLst>
          </p:cNvPr>
          <p:cNvSpPr>
            <a:spLocks noGrp="1"/>
          </p:cNvSpPr>
          <p:nvPr>
            <p:ph type="title"/>
          </p:nvPr>
        </p:nvSpPr>
        <p:spPr/>
        <p:txBody>
          <a:bodyPr/>
          <a:lstStyle/>
          <a:p>
            <a:r>
              <a:rPr lang="en-US" dirty="0"/>
              <a:t>Issues with the GPO Approach</a:t>
            </a:r>
          </a:p>
        </p:txBody>
      </p:sp>
      <p:sp>
        <p:nvSpPr>
          <p:cNvPr id="3" name="Content Placeholder 2">
            <a:extLst>
              <a:ext uri="{FF2B5EF4-FFF2-40B4-BE49-F238E27FC236}">
                <a16:creationId xmlns:a16="http://schemas.microsoft.com/office/drawing/2014/main" id="{67F4B9BE-FD0C-4E18-B051-1BAD14F6DCAB}"/>
              </a:ext>
            </a:extLst>
          </p:cNvPr>
          <p:cNvSpPr>
            <a:spLocks noGrp="1"/>
          </p:cNvSpPr>
          <p:nvPr>
            <p:ph idx="1"/>
          </p:nvPr>
        </p:nvSpPr>
        <p:spPr/>
        <p:txBody>
          <a:bodyPr/>
          <a:lstStyle/>
          <a:p>
            <a:r>
              <a:rPr lang="en-US" dirty="0"/>
              <a:t>Eventually, you will want different versions of your configuration file for different network segments</a:t>
            </a:r>
          </a:p>
          <a:p>
            <a:pPr lvl="1"/>
            <a:r>
              <a:rPr lang="en-US" dirty="0"/>
              <a:t>Think Workstations vs Servers</a:t>
            </a:r>
          </a:p>
          <a:p>
            <a:pPr lvl="1"/>
            <a:r>
              <a:rPr lang="en-US" dirty="0"/>
              <a:t>HR Department vs Developers</a:t>
            </a:r>
          </a:p>
          <a:p>
            <a:pPr lvl="2"/>
            <a:r>
              <a:rPr lang="en-US" dirty="0"/>
              <a:t>Visual Studio is NOISY</a:t>
            </a:r>
          </a:p>
          <a:p>
            <a:r>
              <a:rPr lang="en-US" dirty="0"/>
              <a:t>Security team may not have control over Group Policy</a:t>
            </a:r>
          </a:p>
          <a:p>
            <a:r>
              <a:rPr lang="en-US" dirty="0"/>
              <a:t>Changes to Group Policy may require tickets, change control, politics</a:t>
            </a:r>
          </a:p>
          <a:p>
            <a:pPr lvl="2"/>
            <a:endParaRPr lang="en-US" dirty="0"/>
          </a:p>
        </p:txBody>
      </p:sp>
    </p:spTree>
    <p:extLst>
      <p:ext uri="{BB962C8B-B14F-4D97-AF65-F5344CB8AC3E}">
        <p14:creationId xmlns:p14="http://schemas.microsoft.com/office/powerpoint/2010/main" val="44253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6F6A-341D-4F34-8FBA-CBE4B762A484}"/>
              </a:ext>
            </a:extLst>
          </p:cNvPr>
          <p:cNvSpPr>
            <a:spLocks noGrp="1"/>
          </p:cNvSpPr>
          <p:nvPr>
            <p:ph type="title"/>
          </p:nvPr>
        </p:nvSpPr>
        <p:spPr/>
        <p:txBody>
          <a:bodyPr/>
          <a:lstStyle/>
          <a:p>
            <a:r>
              <a:rPr lang="en-US" dirty="0"/>
              <a:t>Sysmon Config Pusher</a:t>
            </a:r>
          </a:p>
        </p:txBody>
      </p:sp>
      <p:sp>
        <p:nvSpPr>
          <p:cNvPr id="3" name="Content Placeholder 2">
            <a:extLst>
              <a:ext uri="{FF2B5EF4-FFF2-40B4-BE49-F238E27FC236}">
                <a16:creationId xmlns:a16="http://schemas.microsoft.com/office/drawing/2014/main" id="{FBAFDD77-5DA3-490A-9BFE-06CB9CC5B54E}"/>
              </a:ext>
            </a:extLst>
          </p:cNvPr>
          <p:cNvSpPr>
            <a:spLocks noGrp="1"/>
          </p:cNvSpPr>
          <p:nvPr>
            <p:ph idx="1"/>
          </p:nvPr>
        </p:nvSpPr>
        <p:spPr/>
        <p:txBody>
          <a:bodyPr>
            <a:normAutofit lnSpcReduction="10000"/>
          </a:bodyPr>
          <a:lstStyle/>
          <a:p>
            <a:r>
              <a:rPr lang="en-US" dirty="0"/>
              <a:t>Pushes configurations rather than having endpoints “poll and pull”</a:t>
            </a:r>
          </a:p>
          <a:p>
            <a:r>
              <a:rPr lang="en-US" dirty="0"/>
              <a:t>Pushed from any machine with .NET</a:t>
            </a:r>
          </a:p>
          <a:p>
            <a:r>
              <a:rPr lang="en-US" dirty="0"/>
              <a:t>No modifications to GPOs / Scripts or Scheduled Tasks needed</a:t>
            </a:r>
          </a:p>
          <a:p>
            <a:r>
              <a:rPr lang="en-US" dirty="0"/>
              <a:t>Configuration files are managed with tags</a:t>
            </a:r>
          </a:p>
          <a:p>
            <a:pPr lvl="1"/>
            <a:r>
              <a:rPr lang="en-US" dirty="0"/>
              <a:t>“HR” tag</a:t>
            </a:r>
          </a:p>
          <a:p>
            <a:pPr lvl="1"/>
            <a:r>
              <a:rPr lang="en-US" dirty="0"/>
              <a:t>“Dev” tag</a:t>
            </a:r>
          </a:p>
          <a:p>
            <a:pPr lvl="1"/>
            <a:r>
              <a:rPr lang="en-US" dirty="0"/>
              <a:t>“Minimal” tag</a:t>
            </a:r>
          </a:p>
          <a:p>
            <a:r>
              <a:rPr lang="en-US" dirty="0"/>
              <a:t>Uses WMI under the hood</a:t>
            </a:r>
          </a:p>
        </p:txBody>
      </p:sp>
    </p:spTree>
    <p:extLst>
      <p:ext uri="{BB962C8B-B14F-4D97-AF65-F5344CB8AC3E}">
        <p14:creationId xmlns:p14="http://schemas.microsoft.com/office/powerpoint/2010/main" val="321376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9B4AD0B-9A05-4B72-90E1-47CAEB6DF53F}"/>
              </a:ext>
            </a:extLst>
          </p:cNvPr>
          <p:cNvSpPr>
            <a:spLocks noGrp="1"/>
          </p:cNvSpPr>
          <p:nvPr>
            <p:ph type="title"/>
          </p:nvPr>
        </p:nvSpPr>
        <p:spPr>
          <a:xfrm>
            <a:off x="838200" y="609599"/>
            <a:ext cx="4191000" cy="2682875"/>
          </a:xfrm>
        </p:spPr>
        <p:txBody>
          <a:bodyPr>
            <a:normAutofit/>
          </a:bodyPr>
          <a:lstStyle/>
          <a:p>
            <a:r>
              <a:rPr lang="en-US" sz="4000"/>
              <a:t>How It Works</a:t>
            </a:r>
          </a:p>
        </p:txBody>
      </p:sp>
      <p:sp>
        <p:nvSpPr>
          <p:cNvPr id="3" name="Content Placeholder 2">
            <a:extLst>
              <a:ext uri="{FF2B5EF4-FFF2-40B4-BE49-F238E27FC236}">
                <a16:creationId xmlns:a16="http://schemas.microsoft.com/office/drawing/2014/main" id="{1EC1D5A5-71C1-4B8E-A532-A64B19859E30}"/>
              </a:ext>
            </a:extLst>
          </p:cNvPr>
          <p:cNvSpPr>
            <a:spLocks noGrp="1"/>
          </p:cNvSpPr>
          <p:nvPr>
            <p:ph idx="1"/>
          </p:nvPr>
        </p:nvSpPr>
        <p:spPr>
          <a:xfrm>
            <a:off x="838200" y="3429000"/>
            <a:ext cx="4190730" cy="2667000"/>
          </a:xfrm>
        </p:spPr>
        <p:txBody>
          <a:bodyPr>
            <a:normAutofit/>
          </a:bodyPr>
          <a:lstStyle/>
          <a:p>
            <a:r>
              <a:rPr lang="en-US" sz="1800"/>
              <a:t>Various commands mapped to different buttons in the Sysmon Config Pusher GUI: </a:t>
            </a:r>
          </a:p>
          <a:p>
            <a:endParaRPr lang="en-US" sz="1800"/>
          </a:p>
        </p:txBody>
      </p:sp>
      <p:pic>
        <p:nvPicPr>
          <p:cNvPr id="5" name="Picture 4" descr="Graphical user interface, application, Word&#10;&#10;Description automatically generated">
            <a:extLst>
              <a:ext uri="{FF2B5EF4-FFF2-40B4-BE49-F238E27FC236}">
                <a16:creationId xmlns:a16="http://schemas.microsoft.com/office/drawing/2014/main" id="{070023CD-E873-4731-8475-EC354A4F42FE}"/>
              </a:ext>
            </a:extLst>
          </p:cNvPr>
          <p:cNvPicPr>
            <a:picLocks noChangeAspect="1"/>
          </p:cNvPicPr>
          <p:nvPr/>
        </p:nvPicPr>
        <p:blipFill>
          <a:blip r:embed="rId4"/>
          <a:stretch>
            <a:fillRect/>
          </a:stretch>
        </p:blipFill>
        <p:spPr>
          <a:xfrm>
            <a:off x="5562600" y="1088357"/>
            <a:ext cx="5881672" cy="4528886"/>
          </a:xfrm>
          <a:prstGeom prst="rect">
            <a:avLst/>
          </a:prstGeom>
        </p:spPr>
      </p:pic>
    </p:spTree>
    <p:extLst>
      <p:ext uri="{BB962C8B-B14F-4D97-AF65-F5344CB8AC3E}">
        <p14:creationId xmlns:p14="http://schemas.microsoft.com/office/powerpoint/2010/main" val="10878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454A-00BE-4B81-96C5-DA0E00AA86B4}"/>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37D0DEBA-90D0-478E-8551-724FAE82BC11}"/>
              </a:ext>
            </a:extLst>
          </p:cNvPr>
          <p:cNvSpPr>
            <a:spLocks noGrp="1"/>
          </p:cNvSpPr>
          <p:nvPr>
            <p:ph idx="1"/>
          </p:nvPr>
        </p:nvSpPr>
        <p:spPr/>
        <p:txBody>
          <a:bodyPr>
            <a:normAutofit/>
          </a:bodyPr>
          <a:lstStyle/>
          <a:p>
            <a:r>
              <a:rPr lang="en-US" dirty="0"/>
              <a:t>WMI utilized to start a process on a remote machine</a:t>
            </a:r>
          </a:p>
          <a:p>
            <a:r>
              <a:rPr lang="en-US" dirty="0"/>
              <a:t>On remote machines, PowerShell utilized for most functionality</a:t>
            </a:r>
          </a:p>
          <a:p>
            <a:r>
              <a:rPr lang="en-US" dirty="0"/>
              <a:t>Boils down to the following commands…</a:t>
            </a:r>
          </a:p>
        </p:txBody>
      </p:sp>
    </p:spTree>
    <p:extLst>
      <p:ext uri="{BB962C8B-B14F-4D97-AF65-F5344CB8AC3E}">
        <p14:creationId xmlns:p14="http://schemas.microsoft.com/office/powerpoint/2010/main" val="238413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C158B-EEE9-40FD-8C2A-82A7084F2433}"/>
              </a:ext>
            </a:extLst>
          </p:cNvPr>
          <p:cNvSpPr>
            <a:spLocks noGrp="1"/>
          </p:cNvSpPr>
          <p:nvPr>
            <p:ph idx="1"/>
          </p:nvPr>
        </p:nvSpPr>
        <p:spPr>
          <a:xfrm>
            <a:off x="458694" y="381664"/>
            <a:ext cx="11274612" cy="5763550"/>
          </a:xfrm>
        </p:spPr>
        <p:txBody>
          <a:bodyPr>
            <a:normAutofit fontScale="62500" lnSpcReduction="20000"/>
          </a:bodyPr>
          <a:lstStyle/>
          <a:p>
            <a:r>
              <a:rPr lang="en-US" sz="4000" b="1" dirty="0"/>
              <a:t>Download Config From SCP Endpoint: </a:t>
            </a:r>
          </a:p>
          <a:p>
            <a:pPr lvl="1"/>
            <a:r>
              <a:rPr lang="en-US" sz="2900" dirty="0"/>
              <a:t>PowerShell -</a:t>
            </a:r>
            <a:r>
              <a:rPr lang="en-US" sz="2900" dirty="0" err="1"/>
              <a:t>WindowStyle</a:t>
            </a:r>
            <a:r>
              <a:rPr lang="en-US" sz="2900" dirty="0"/>
              <a:t> Hidden -Command \"Invoke-</a:t>
            </a:r>
            <a:r>
              <a:rPr lang="en-US" sz="2900" dirty="0" err="1"/>
              <a:t>WebRequest</a:t>
            </a:r>
            <a:r>
              <a:rPr lang="en-US" sz="2900" dirty="0"/>
              <a:t> -</a:t>
            </a:r>
            <a:r>
              <a:rPr lang="en-US" sz="2900" dirty="0" err="1"/>
              <a:t>UseBasicParsing</a:t>
            </a:r>
            <a:r>
              <a:rPr lang="en-US" sz="2900" dirty="0"/>
              <a:t> -Uri http://"+ </a:t>
            </a:r>
            <a:r>
              <a:rPr lang="en-US" sz="2900" dirty="0" err="1"/>
              <a:t>configWebServerIP</a:t>
            </a:r>
            <a:r>
              <a:rPr lang="en-US" sz="2900" dirty="0"/>
              <a:t> +"/" + </a:t>
            </a:r>
            <a:r>
              <a:rPr lang="en-US" sz="2900" dirty="0" err="1"/>
              <a:t>FinalSysmonMatchedConfig</a:t>
            </a:r>
            <a:r>
              <a:rPr lang="en-US" sz="2900" dirty="0"/>
              <a:t> + " -</a:t>
            </a:r>
            <a:r>
              <a:rPr lang="en-US" sz="2900" dirty="0" err="1"/>
              <a:t>OutFile</a:t>
            </a:r>
            <a:r>
              <a:rPr lang="en-US" sz="2900" dirty="0"/>
              <a:t> C:\\SysmonFiles\\" + </a:t>
            </a:r>
            <a:r>
              <a:rPr lang="en-US" sz="2900" dirty="0" err="1"/>
              <a:t>FinalSysmonMatchedConfig</a:t>
            </a:r>
            <a:endParaRPr lang="en-US" sz="2900" dirty="0"/>
          </a:p>
          <a:p>
            <a:r>
              <a:rPr lang="en-US" sz="4000" b="1" dirty="0"/>
              <a:t>Create Working Directory On Remote Host:</a:t>
            </a:r>
          </a:p>
          <a:p>
            <a:pPr lvl="1"/>
            <a:r>
              <a:rPr lang="en-US" sz="2900" dirty="0"/>
              <a:t>PowerShell -</a:t>
            </a:r>
            <a:r>
              <a:rPr lang="en-US" sz="2900" dirty="0" err="1"/>
              <a:t>WindowStyle</a:t>
            </a:r>
            <a:r>
              <a:rPr lang="en-US" sz="2900" dirty="0"/>
              <a:t> Hidden -Command New-Item -Path C:\\ -Name </a:t>
            </a:r>
            <a:r>
              <a:rPr lang="en-US" sz="2900" dirty="0" err="1"/>
              <a:t>SysmonFiles</a:t>
            </a:r>
            <a:r>
              <a:rPr lang="en-US" sz="2900" dirty="0"/>
              <a:t> -ItemType Directory </a:t>
            </a:r>
          </a:p>
          <a:p>
            <a:r>
              <a:rPr lang="en-US" sz="4000" b="1" dirty="0"/>
              <a:t>Update the Sysmon Config:</a:t>
            </a:r>
          </a:p>
          <a:p>
            <a:pPr lvl="1"/>
            <a:r>
              <a:rPr lang="en-US" sz="2900" dirty="0" err="1"/>
              <a:t>inParams</a:t>
            </a:r>
            <a:r>
              <a:rPr lang="en-US" sz="2900" dirty="0"/>
              <a:t>["</a:t>
            </a:r>
            <a:r>
              <a:rPr lang="en-US" sz="2900" dirty="0" err="1"/>
              <a:t>CommandLine</a:t>
            </a:r>
            <a:r>
              <a:rPr lang="en-US" sz="2900" dirty="0"/>
              <a:t>"] = "C:\\SysmonFiles\\Sysmon.exe -c " + </a:t>
            </a:r>
            <a:r>
              <a:rPr lang="en-US" sz="2900" dirty="0" err="1"/>
              <a:t>FinalSysmonMatchedConfig</a:t>
            </a:r>
            <a:r>
              <a:rPr lang="en-US" sz="2900" dirty="0"/>
              <a:t>;</a:t>
            </a:r>
          </a:p>
          <a:p>
            <a:r>
              <a:rPr lang="en-US" sz="4000" b="1" dirty="0"/>
              <a:t>Download New Version of Sysmon:</a:t>
            </a:r>
          </a:p>
          <a:p>
            <a:pPr lvl="1"/>
            <a:r>
              <a:rPr lang="en-US" sz="2900" dirty="0"/>
              <a:t>PowerShell -</a:t>
            </a:r>
            <a:r>
              <a:rPr lang="en-US" sz="2900" dirty="0" err="1"/>
              <a:t>WindowStyle</a:t>
            </a:r>
            <a:r>
              <a:rPr lang="en-US" sz="2900" dirty="0"/>
              <a:t> Hidden -Command \"Invoke-</a:t>
            </a:r>
            <a:r>
              <a:rPr lang="en-US" sz="2900" dirty="0" err="1"/>
              <a:t>WebRequest</a:t>
            </a:r>
            <a:r>
              <a:rPr lang="en-US" sz="2900" dirty="0"/>
              <a:t> -</a:t>
            </a:r>
            <a:r>
              <a:rPr lang="en-US" sz="2900" dirty="0" err="1"/>
              <a:t>UseBasicParsing</a:t>
            </a:r>
            <a:r>
              <a:rPr lang="en-US" sz="2900" dirty="0"/>
              <a:t> -Uri http://live.sysinternals.com/Sysmon.exe -</a:t>
            </a:r>
            <a:r>
              <a:rPr lang="en-US" sz="2900" dirty="0" err="1"/>
              <a:t>OutFile</a:t>
            </a:r>
            <a:r>
              <a:rPr lang="en-US" sz="2900" dirty="0"/>
              <a:t> C:\\SysmonFiles\\Sysmon.exe</a:t>
            </a:r>
          </a:p>
          <a:p>
            <a:r>
              <a:rPr lang="en-US" sz="4000" b="1" dirty="0"/>
              <a:t>Uninstall Sysmon:</a:t>
            </a:r>
          </a:p>
          <a:p>
            <a:pPr lvl="1"/>
            <a:r>
              <a:rPr lang="en-US" sz="2900" dirty="0" err="1"/>
              <a:t>inParams</a:t>
            </a:r>
            <a:r>
              <a:rPr lang="en-US" sz="2900" dirty="0"/>
              <a:t>["</a:t>
            </a:r>
            <a:r>
              <a:rPr lang="en-US" sz="2900" dirty="0" err="1"/>
              <a:t>CommandLine</a:t>
            </a:r>
            <a:r>
              <a:rPr lang="en-US" sz="2900" dirty="0"/>
              <a:t>"] = "C:\\SysmonFiles\\Sysmon.exe -u";</a:t>
            </a:r>
          </a:p>
          <a:p>
            <a:r>
              <a:rPr lang="en-US" sz="4000" b="1" dirty="0"/>
              <a:t>Install Sysmon:</a:t>
            </a:r>
          </a:p>
          <a:p>
            <a:pPr lvl="1"/>
            <a:r>
              <a:rPr lang="en-US" sz="2900" dirty="0" err="1"/>
              <a:t>inParams</a:t>
            </a:r>
            <a:r>
              <a:rPr lang="en-US" sz="2900" dirty="0"/>
              <a:t>["</a:t>
            </a:r>
            <a:r>
              <a:rPr lang="en-US" sz="2900" dirty="0" err="1"/>
              <a:t>CommandLine</a:t>
            </a:r>
            <a:r>
              <a:rPr lang="en-US" sz="2900" dirty="0"/>
              <a:t>"] = "C:\\SysmonFiles\\Sysmon.exe -</a:t>
            </a:r>
            <a:r>
              <a:rPr lang="en-US" sz="2900" dirty="0" err="1"/>
              <a:t>accepteula</a:t>
            </a:r>
            <a:r>
              <a:rPr lang="en-US" sz="2900" dirty="0"/>
              <a:t> -</a:t>
            </a:r>
            <a:r>
              <a:rPr lang="en-US" sz="2900" dirty="0" err="1"/>
              <a:t>i</a:t>
            </a:r>
            <a:r>
              <a:rPr lang="en-US" sz="2900" dirty="0"/>
              <a:t>";</a:t>
            </a:r>
          </a:p>
          <a:p>
            <a:pPr marL="457200" lvl="1" indent="0">
              <a:buNone/>
            </a:pPr>
            <a:endParaRPr lang="en-US" dirty="0"/>
          </a:p>
        </p:txBody>
      </p:sp>
    </p:spTree>
    <p:extLst>
      <p:ext uri="{BB962C8B-B14F-4D97-AF65-F5344CB8AC3E}">
        <p14:creationId xmlns:p14="http://schemas.microsoft.com/office/powerpoint/2010/main" val="391866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B2F54A7B-9D0B-4570-98E7-77C0E9D48CE4}"/>
              </a:ext>
            </a:extLst>
          </p:cNvPr>
          <p:cNvSpPr>
            <a:spLocks noGrp="1"/>
          </p:cNvSpPr>
          <p:nvPr>
            <p:ph type="title"/>
          </p:nvPr>
        </p:nvSpPr>
        <p:spPr>
          <a:xfrm>
            <a:off x="838201" y="559813"/>
            <a:ext cx="3352799" cy="5577934"/>
          </a:xfrm>
        </p:spPr>
        <p:txBody>
          <a:bodyPr>
            <a:normAutofit/>
          </a:bodyPr>
          <a:lstStyle/>
          <a:p>
            <a:r>
              <a:rPr lang="en-US" sz="4000" dirty="0"/>
              <a:t>What is Sysmon ?</a:t>
            </a:r>
          </a:p>
        </p:txBody>
      </p:sp>
      <p:graphicFrame>
        <p:nvGraphicFramePr>
          <p:cNvPr id="5" name="Content Placeholder 2">
            <a:extLst>
              <a:ext uri="{FF2B5EF4-FFF2-40B4-BE49-F238E27FC236}">
                <a16:creationId xmlns:a16="http://schemas.microsoft.com/office/drawing/2014/main" id="{44BDDA0B-01B3-47FF-8601-6C482E540F8B}"/>
              </a:ext>
            </a:extLst>
          </p:cNvPr>
          <p:cNvGraphicFramePr>
            <a:graphicFrameLocks noGrp="1"/>
          </p:cNvGraphicFramePr>
          <p:nvPr>
            <p:ph idx="1"/>
            <p:extLst>
              <p:ext uri="{D42A27DB-BD31-4B8C-83A1-F6EECF244321}">
                <p14:modId xmlns:p14="http://schemas.microsoft.com/office/powerpoint/2010/main" val="245591632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886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26">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 name="Rectangle 2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30">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DAD7A0F-91D5-4630-B9C4-864CC37770D8}"/>
              </a:ext>
            </a:extLst>
          </p:cNvPr>
          <p:cNvSpPr>
            <a:spLocks noGrp="1"/>
          </p:cNvSpPr>
          <p:nvPr>
            <p:ph type="title"/>
          </p:nvPr>
        </p:nvSpPr>
        <p:spPr>
          <a:xfrm>
            <a:off x="60207" y="-4"/>
            <a:ext cx="10760916" cy="2131033"/>
          </a:xfrm>
        </p:spPr>
        <p:txBody>
          <a:bodyPr vert="horz" lIns="91440" tIns="45720" rIns="91440" bIns="45720" rtlCol="0" anchor="ctr">
            <a:normAutofit/>
          </a:bodyPr>
          <a:lstStyle/>
          <a:p>
            <a:r>
              <a:rPr lang="en-US" dirty="0"/>
              <a:t>Tag Extraction</a:t>
            </a:r>
          </a:p>
        </p:txBody>
      </p:sp>
      <p:grpSp>
        <p:nvGrpSpPr>
          <p:cNvPr id="43" name="Group 32">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34" name="Picture 33">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4" name="Picture 34">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6">
            <a:extLst>
              <a:ext uri="{FF2B5EF4-FFF2-40B4-BE49-F238E27FC236}">
                <a16:creationId xmlns:a16="http://schemas.microsoft.com/office/drawing/2014/main" id="{D2B9D49C-CA0A-49DF-AA95-FF7E901FC280}"/>
              </a:ext>
            </a:extLst>
          </p:cNvPr>
          <p:cNvPicPr>
            <a:picLocks noChangeAspect="1"/>
          </p:cNvPicPr>
          <p:nvPr/>
        </p:nvPicPr>
        <p:blipFill>
          <a:blip r:embed="rId5"/>
          <a:stretch>
            <a:fillRect/>
          </a:stretch>
        </p:blipFill>
        <p:spPr>
          <a:xfrm>
            <a:off x="9065294" y="2079501"/>
            <a:ext cx="2427588" cy="4481115"/>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4717790C-982D-4845-82F7-501AD6B88C81}"/>
              </a:ext>
            </a:extLst>
          </p:cNvPr>
          <p:cNvPicPr>
            <a:picLocks noChangeAspect="1"/>
          </p:cNvPicPr>
          <p:nvPr/>
        </p:nvPicPr>
        <p:blipFill>
          <a:blip r:embed="rId6"/>
          <a:stretch>
            <a:fillRect/>
          </a:stretch>
        </p:blipFill>
        <p:spPr>
          <a:xfrm>
            <a:off x="490131" y="2018590"/>
            <a:ext cx="5831816" cy="4490498"/>
          </a:xfrm>
          <a:prstGeom prst="rect">
            <a:avLst/>
          </a:prstGeom>
        </p:spPr>
      </p:pic>
      <p:sp>
        <p:nvSpPr>
          <p:cNvPr id="3" name="Arrow: Right 2">
            <a:extLst>
              <a:ext uri="{FF2B5EF4-FFF2-40B4-BE49-F238E27FC236}">
                <a16:creationId xmlns:a16="http://schemas.microsoft.com/office/drawing/2014/main" id="{B9AE4636-F468-492C-8219-75D07BC693AB}"/>
              </a:ext>
            </a:extLst>
          </p:cNvPr>
          <p:cNvSpPr/>
          <p:nvPr/>
        </p:nvSpPr>
        <p:spPr>
          <a:xfrm>
            <a:off x="6694878" y="3979248"/>
            <a:ext cx="1916105" cy="252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45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2EBE56B-DFF0-4948-83B7-D40B66737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8296BEB-A65E-489D-87E1-5F47BA68536F}"/>
              </a:ext>
            </a:extLst>
          </p:cNvPr>
          <p:cNvSpPr>
            <a:spLocks noGrp="1"/>
          </p:cNvSpPr>
          <p:nvPr>
            <p:ph type="title"/>
          </p:nvPr>
        </p:nvSpPr>
        <p:spPr>
          <a:xfrm>
            <a:off x="996275" y="5805714"/>
            <a:ext cx="10416792" cy="832553"/>
          </a:xfrm>
        </p:spPr>
        <p:txBody>
          <a:bodyPr vert="horz" lIns="91440" tIns="45720" rIns="91440" bIns="45720" rtlCol="0" anchor="t">
            <a:normAutofit/>
          </a:bodyPr>
          <a:lstStyle/>
          <a:p>
            <a:r>
              <a:rPr lang="en-US" dirty="0"/>
              <a:t>Config File Update Validation</a:t>
            </a:r>
          </a:p>
        </p:txBody>
      </p:sp>
      <p:grpSp>
        <p:nvGrpSpPr>
          <p:cNvPr id="18" name="Group 17">
            <a:extLst>
              <a:ext uri="{FF2B5EF4-FFF2-40B4-BE49-F238E27FC236}">
                <a16:creationId xmlns:a16="http://schemas.microsoft.com/office/drawing/2014/main" id="{3B36BCCA-34D5-47BD-9879-6694D1068B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939A723C-F4A6-4106-A307-E1B9312B143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0" name="Picture 19">
              <a:extLst>
                <a:ext uri="{FF2B5EF4-FFF2-40B4-BE49-F238E27FC236}">
                  <a16:creationId xmlns:a16="http://schemas.microsoft.com/office/drawing/2014/main" id="{7670673B-B543-48E7-B88F-4B72977589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5" name="Picture 4">
            <a:extLst>
              <a:ext uri="{FF2B5EF4-FFF2-40B4-BE49-F238E27FC236}">
                <a16:creationId xmlns:a16="http://schemas.microsoft.com/office/drawing/2014/main" id="{BA36BB2E-7816-46CE-B595-8EC281F6FCEB}"/>
              </a:ext>
            </a:extLst>
          </p:cNvPr>
          <p:cNvPicPr>
            <a:picLocks noChangeAspect="1"/>
          </p:cNvPicPr>
          <p:nvPr/>
        </p:nvPicPr>
        <p:blipFill>
          <a:blip r:embed="rId4"/>
          <a:stretch>
            <a:fillRect/>
          </a:stretch>
        </p:blipFill>
        <p:spPr>
          <a:xfrm>
            <a:off x="325361" y="195090"/>
            <a:ext cx="11812023" cy="3041596"/>
          </a:xfrm>
          <a:prstGeom prst="rect">
            <a:avLst/>
          </a:prstGeom>
        </p:spPr>
      </p:pic>
    </p:spTree>
    <p:extLst>
      <p:ext uri="{BB962C8B-B14F-4D97-AF65-F5344CB8AC3E}">
        <p14:creationId xmlns:p14="http://schemas.microsoft.com/office/powerpoint/2010/main" val="315670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F44D-36F9-4466-88B5-4A14CCE481A6}"/>
              </a:ext>
            </a:extLst>
          </p:cNvPr>
          <p:cNvSpPr>
            <a:spLocks noGrp="1"/>
          </p:cNvSpPr>
          <p:nvPr>
            <p:ph type="title"/>
          </p:nvPr>
        </p:nvSpPr>
        <p:spPr>
          <a:xfrm>
            <a:off x="458694" y="174929"/>
            <a:ext cx="10895106" cy="874643"/>
          </a:xfrm>
        </p:spPr>
        <p:txBody>
          <a:bodyPr/>
          <a:lstStyle/>
          <a:p>
            <a:pPr algn="ctr"/>
            <a:r>
              <a:rPr lang="en-US" dirty="0"/>
              <a:t>Parallelism</a:t>
            </a:r>
          </a:p>
        </p:txBody>
      </p:sp>
      <p:pic>
        <p:nvPicPr>
          <p:cNvPr id="5" name="Picture 4">
            <a:extLst>
              <a:ext uri="{FF2B5EF4-FFF2-40B4-BE49-F238E27FC236}">
                <a16:creationId xmlns:a16="http://schemas.microsoft.com/office/drawing/2014/main" id="{CF6FED2B-E329-4192-8DD5-0680BCDC46B6}"/>
              </a:ext>
            </a:extLst>
          </p:cNvPr>
          <p:cNvPicPr>
            <a:picLocks noChangeAspect="1"/>
          </p:cNvPicPr>
          <p:nvPr/>
        </p:nvPicPr>
        <p:blipFill>
          <a:blip r:embed="rId2"/>
          <a:stretch>
            <a:fillRect/>
          </a:stretch>
        </p:blipFill>
        <p:spPr>
          <a:xfrm>
            <a:off x="1394898" y="1324683"/>
            <a:ext cx="9022698" cy="5358388"/>
          </a:xfrm>
          <a:prstGeom prst="rect">
            <a:avLst/>
          </a:prstGeom>
        </p:spPr>
      </p:pic>
    </p:spTree>
    <p:extLst>
      <p:ext uri="{BB962C8B-B14F-4D97-AF65-F5344CB8AC3E}">
        <p14:creationId xmlns:p14="http://schemas.microsoft.com/office/powerpoint/2010/main" val="59985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FF0B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2B34E4-E48A-4405-AC84-E1615D9D4386}"/>
              </a:ext>
            </a:extLst>
          </p:cNvPr>
          <p:cNvPicPr>
            <a:picLocks noChangeAspect="1"/>
          </p:cNvPicPr>
          <p:nvPr/>
        </p:nvPicPr>
        <p:blipFill>
          <a:blip r:embed="rId2"/>
          <a:stretch>
            <a:fillRect/>
          </a:stretch>
        </p:blipFill>
        <p:spPr>
          <a:xfrm>
            <a:off x="3115826" y="333374"/>
            <a:ext cx="5495437" cy="5319076"/>
          </a:xfrm>
          <a:prstGeom prst="rect">
            <a:avLst/>
          </a:prstGeom>
        </p:spPr>
      </p:pic>
      <p:sp>
        <p:nvSpPr>
          <p:cNvPr id="33" name="Title 1">
            <a:extLst>
              <a:ext uri="{FF2B5EF4-FFF2-40B4-BE49-F238E27FC236}">
                <a16:creationId xmlns:a16="http://schemas.microsoft.com/office/drawing/2014/main" id="{4C6F1B2A-48F5-477B-A641-3E65EC7D13DD}"/>
              </a:ext>
            </a:extLst>
          </p:cNvPr>
          <p:cNvSpPr>
            <a:spLocks noGrp="1"/>
          </p:cNvSpPr>
          <p:nvPr>
            <p:ph type="title"/>
          </p:nvPr>
        </p:nvSpPr>
        <p:spPr>
          <a:xfrm>
            <a:off x="585915" y="5955527"/>
            <a:ext cx="10895106" cy="902473"/>
          </a:xfrm>
        </p:spPr>
        <p:txBody>
          <a:bodyPr/>
          <a:lstStyle/>
          <a:p>
            <a:pPr algn="ctr"/>
            <a:r>
              <a:rPr lang="en-US" dirty="0"/>
              <a:t>Putting It Together</a:t>
            </a:r>
          </a:p>
        </p:txBody>
      </p:sp>
    </p:spTree>
    <p:extLst>
      <p:ext uri="{BB962C8B-B14F-4D97-AF65-F5344CB8AC3E}">
        <p14:creationId xmlns:p14="http://schemas.microsoft.com/office/powerpoint/2010/main" val="1725406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985D7C8F-F252-4853-A974-618EC9DF1FC1}"/>
              </a:ext>
            </a:extLst>
          </p:cNvPr>
          <p:cNvSpPr>
            <a:spLocks noGrp="1"/>
          </p:cNvSpPr>
          <p:nvPr>
            <p:ph type="title"/>
          </p:nvPr>
        </p:nvSpPr>
        <p:spPr>
          <a:xfrm>
            <a:off x="838200" y="586992"/>
            <a:ext cx="5413250" cy="2175365"/>
          </a:xfrm>
        </p:spPr>
        <p:txBody>
          <a:bodyPr anchor="ctr">
            <a:normAutofit/>
          </a:bodyPr>
          <a:lstStyle/>
          <a:p>
            <a:r>
              <a:rPr lang="en-US" dirty="0"/>
              <a:t>Lessons Learned</a:t>
            </a:r>
          </a:p>
        </p:txBody>
      </p:sp>
      <p:sp>
        <p:nvSpPr>
          <p:cNvPr id="3" name="Content Placeholder 2">
            <a:extLst>
              <a:ext uri="{FF2B5EF4-FFF2-40B4-BE49-F238E27FC236}">
                <a16:creationId xmlns:a16="http://schemas.microsoft.com/office/drawing/2014/main" id="{40D20DFE-3E55-4A4D-AA64-0DC2FD8B4D36}"/>
              </a:ext>
            </a:extLst>
          </p:cNvPr>
          <p:cNvSpPr>
            <a:spLocks noGrp="1"/>
          </p:cNvSpPr>
          <p:nvPr>
            <p:ph idx="1"/>
          </p:nvPr>
        </p:nvSpPr>
        <p:spPr>
          <a:xfrm>
            <a:off x="838200" y="2838557"/>
            <a:ext cx="5412901" cy="3446247"/>
          </a:xfrm>
        </p:spPr>
        <p:txBody>
          <a:bodyPr anchor="ctr">
            <a:normAutofit/>
          </a:bodyPr>
          <a:lstStyle/>
          <a:p>
            <a:r>
              <a:rPr lang="en-US" dirty="0"/>
              <a:t>Coding is more fun with utility</a:t>
            </a:r>
          </a:p>
          <a:p>
            <a:r>
              <a:rPr lang="en-US" dirty="0"/>
              <a:t>Error checking and exception handling is important</a:t>
            </a:r>
          </a:p>
          <a:p>
            <a:r>
              <a:rPr lang="en-US" dirty="0"/>
              <a:t>Logging is critical </a:t>
            </a:r>
          </a:p>
          <a:p>
            <a:r>
              <a:rPr lang="en-US" dirty="0"/>
              <a:t>Parallelism is tricky</a:t>
            </a:r>
          </a:p>
          <a:p>
            <a:r>
              <a:rPr lang="en-US" dirty="0"/>
              <a:t>Microsoft docs = hard mode</a:t>
            </a:r>
          </a:p>
          <a:p>
            <a:pPr marL="0" indent="0">
              <a:buNone/>
            </a:pPr>
            <a:endParaRPr lang="en-US" sz="1800" dirty="0"/>
          </a:p>
        </p:txBody>
      </p:sp>
      <p:pic>
        <p:nvPicPr>
          <p:cNvPr id="7" name="Graphic 6" descr="Head with Gears">
            <a:extLst>
              <a:ext uri="{FF2B5EF4-FFF2-40B4-BE49-F238E27FC236}">
                <a16:creationId xmlns:a16="http://schemas.microsoft.com/office/drawing/2014/main" id="{B4882936-F998-4E53-983A-3D9393C617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1" y="1064173"/>
            <a:ext cx="4724400" cy="4724400"/>
          </a:xfrm>
          <a:prstGeom prst="rect">
            <a:avLst/>
          </a:prstGeom>
        </p:spPr>
      </p:pic>
    </p:spTree>
    <p:extLst>
      <p:ext uri="{BB962C8B-B14F-4D97-AF65-F5344CB8AC3E}">
        <p14:creationId xmlns:p14="http://schemas.microsoft.com/office/powerpoint/2010/main" val="1695497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46238B23-7848-4B0F-BFFC-7C0E6C3051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E977E703-46B3-4517-877D-764259CE50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16F22691-4426-4E20-AA0B-79FA8FDF9B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8035451-D77D-4F34-93E2-A29DF79A437E}"/>
              </a:ext>
            </a:extLst>
          </p:cNvPr>
          <p:cNvSpPr>
            <a:spLocks noGrp="1"/>
          </p:cNvSpPr>
          <p:nvPr>
            <p:ph type="title"/>
          </p:nvPr>
        </p:nvSpPr>
        <p:spPr>
          <a:xfrm>
            <a:off x="838200" y="586992"/>
            <a:ext cx="5413250" cy="2175365"/>
          </a:xfrm>
        </p:spPr>
        <p:txBody>
          <a:bodyPr anchor="ctr">
            <a:normAutofit/>
          </a:bodyPr>
          <a:lstStyle/>
          <a:p>
            <a:r>
              <a:rPr lang="en-US" dirty="0"/>
              <a:t>Contributing</a:t>
            </a:r>
          </a:p>
        </p:txBody>
      </p:sp>
      <p:sp>
        <p:nvSpPr>
          <p:cNvPr id="3" name="Content Placeholder 2">
            <a:extLst>
              <a:ext uri="{FF2B5EF4-FFF2-40B4-BE49-F238E27FC236}">
                <a16:creationId xmlns:a16="http://schemas.microsoft.com/office/drawing/2014/main" id="{D12B3602-E518-4180-9D56-072F3AD399D8}"/>
              </a:ext>
            </a:extLst>
          </p:cNvPr>
          <p:cNvSpPr>
            <a:spLocks noGrp="1"/>
          </p:cNvSpPr>
          <p:nvPr>
            <p:ph idx="1"/>
          </p:nvPr>
        </p:nvSpPr>
        <p:spPr>
          <a:xfrm>
            <a:off x="838200" y="2838557"/>
            <a:ext cx="5412901" cy="3446247"/>
          </a:xfrm>
        </p:spPr>
        <p:txBody>
          <a:bodyPr anchor="ctr">
            <a:normAutofit fontScale="92500"/>
          </a:bodyPr>
          <a:lstStyle/>
          <a:p>
            <a:r>
              <a:rPr lang="en-US" dirty="0"/>
              <a:t>Contributions to </a:t>
            </a:r>
            <a:r>
              <a:rPr lang="en-US" dirty="0" err="1"/>
              <a:t>SysmonConfigPusher</a:t>
            </a:r>
            <a:r>
              <a:rPr lang="en-US" dirty="0"/>
              <a:t> more than welcome and encouraged if that is your jam</a:t>
            </a:r>
          </a:p>
          <a:p>
            <a:r>
              <a:rPr lang="en-US" dirty="0"/>
              <a:t>Application needs more testing, more robust error handling, additional functionality </a:t>
            </a:r>
            <a:r>
              <a:rPr lang="en-US" dirty="0" err="1"/>
              <a:t>etc</a:t>
            </a:r>
            <a:endParaRPr lang="en-US" dirty="0"/>
          </a:p>
          <a:p>
            <a:pPr marL="0" indent="0">
              <a:buNone/>
            </a:pPr>
            <a:endParaRPr lang="en-US" sz="1800" dirty="0"/>
          </a:p>
        </p:txBody>
      </p:sp>
      <p:pic>
        <p:nvPicPr>
          <p:cNvPr id="7" name="Graphic 6" descr="Thumbs Up Sign">
            <a:extLst>
              <a:ext uri="{FF2B5EF4-FFF2-40B4-BE49-F238E27FC236}">
                <a16:creationId xmlns:a16="http://schemas.microsoft.com/office/drawing/2014/main" id="{22B9A42D-62A2-4940-8462-F6788D761C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58001" y="1064173"/>
            <a:ext cx="4724400" cy="4724400"/>
          </a:xfrm>
          <a:prstGeom prst="rect">
            <a:avLst/>
          </a:prstGeom>
        </p:spPr>
      </p:pic>
    </p:spTree>
    <p:extLst>
      <p:ext uri="{BB962C8B-B14F-4D97-AF65-F5344CB8AC3E}">
        <p14:creationId xmlns:p14="http://schemas.microsoft.com/office/powerpoint/2010/main" val="3296907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D718-18B2-49D3-B637-2FDEA90E7CB2}"/>
              </a:ext>
            </a:extLst>
          </p:cNvPr>
          <p:cNvSpPr>
            <a:spLocks noGrp="1"/>
          </p:cNvSpPr>
          <p:nvPr>
            <p:ph type="title"/>
          </p:nvPr>
        </p:nvSpPr>
        <p:spPr/>
        <p:txBody>
          <a:bodyPr/>
          <a:lstStyle/>
          <a:p>
            <a:r>
              <a:rPr lang="en-US" dirty="0"/>
              <a:t>Contributing – Sysmon Ecosystem</a:t>
            </a:r>
          </a:p>
        </p:txBody>
      </p:sp>
      <p:sp>
        <p:nvSpPr>
          <p:cNvPr id="3" name="Content Placeholder 2">
            <a:extLst>
              <a:ext uri="{FF2B5EF4-FFF2-40B4-BE49-F238E27FC236}">
                <a16:creationId xmlns:a16="http://schemas.microsoft.com/office/drawing/2014/main" id="{9D02D7AE-86A5-4603-BAE2-EB756B038400}"/>
              </a:ext>
            </a:extLst>
          </p:cNvPr>
          <p:cNvSpPr>
            <a:spLocks noGrp="1"/>
          </p:cNvSpPr>
          <p:nvPr>
            <p:ph idx="1"/>
          </p:nvPr>
        </p:nvSpPr>
        <p:spPr>
          <a:xfrm>
            <a:off x="458694" y="1933547"/>
            <a:ext cx="11274612" cy="4195763"/>
          </a:xfrm>
        </p:spPr>
        <p:txBody>
          <a:bodyPr>
            <a:normAutofit fontScale="92500" lnSpcReduction="10000"/>
          </a:bodyPr>
          <a:lstStyle/>
          <a:p>
            <a:r>
              <a:rPr lang="en-US" dirty="0"/>
              <a:t>Let’s step back for a second and think about what is required to get Sysmon deployed in an organization</a:t>
            </a:r>
          </a:p>
          <a:p>
            <a:pPr lvl="1"/>
            <a:r>
              <a:rPr lang="en-US" dirty="0"/>
              <a:t>Service Desk</a:t>
            </a:r>
          </a:p>
          <a:p>
            <a:pPr lvl="1"/>
            <a:r>
              <a:rPr lang="en-US" dirty="0"/>
              <a:t>Sysops / IT / Server Admins</a:t>
            </a:r>
          </a:p>
          <a:p>
            <a:pPr lvl="1"/>
            <a:r>
              <a:rPr lang="en-US" dirty="0"/>
              <a:t>End-Users</a:t>
            </a:r>
          </a:p>
          <a:p>
            <a:pPr lvl="1"/>
            <a:r>
              <a:rPr lang="en-US" dirty="0"/>
              <a:t>Change Control</a:t>
            </a:r>
          </a:p>
          <a:p>
            <a:pPr lvl="1"/>
            <a:r>
              <a:rPr lang="en-US" dirty="0"/>
              <a:t>Responsibility Assignment Matrix</a:t>
            </a:r>
          </a:p>
          <a:p>
            <a:pPr lvl="2"/>
            <a:r>
              <a:rPr lang="en-US" dirty="0"/>
              <a:t>Who manages config ?</a:t>
            </a:r>
          </a:p>
          <a:p>
            <a:pPr lvl="2"/>
            <a:r>
              <a:rPr lang="en-US" dirty="0"/>
              <a:t>Who is responsible for system disruption ? </a:t>
            </a:r>
          </a:p>
          <a:p>
            <a:pPr lvl="2"/>
            <a:r>
              <a:rPr lang="en-US" dirty="0"/>
              <a:t>Who maintains the deployment ? </a:t>
            </a:r>
          </a:p>
        </p:txBody>
      </p:sp>
    </p:spTree>
    <p:extLst>
      <p:ext uri="{BB962C8B-B14F-4D97-AF65-F5344CB8AC3E}">
        <p14:creationId xmlns:p14="http://schemas.microsoft.com/office/powerpoint/2010/main" val="2481245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F7BC-5DE6-48C2-8308-40B4E614EDCD}"/>
              </a:ext>
            </a:extLst>
          </p:cNvPr>
          <p:cNvSpPr>
            <a:spLocks noGrp="1"/>
          </p:cNvSpPr>
          <p:nvPr>
            <p:ph type="title"/>
          </p:nvPr>
        </p:nvSpPr>
        <p:spPr>
          <a:xfrm>
            <a:off x="458694" y="178904"/>
            <a:ext cx="10895106" cy="1325563"/>
          </a:xfrm>
        </p:spPr>
        <p:txBody>
          <a:bodyPr/>
          <a:lstStyle/>
          <a:p>
            <a:r>
              <a:rPr lang="en-US" dirty="0"/>
              <a:t>Where I see gaps</a:t>
            </a:r>
          </a:p>
        </p:txBody>
      </p:sp>
      <p:sp>
        <p:nvSpPr>
          <p:cNvPr id="3" name="Content Placeholder 2">
            <a:extLst>
              <a:ext uri="{FF2B5EF4-FFF2-40B4-BE49-F238E27FC236}">
                <a16:creationId xmlns:a16="http://schemas.microsoft.com/office/drawing/2014/main" id="{D93DD30B-C19E-4810-A1C7-A2614C23C9AC}"/>
              </a:ext>
            </a:extLst>
          </p:cNvPr>
          <p:cNvSpPr>
            <a:spLocks noGrp="1"/>
          </p:cNvSpPr>
          <p:nvPr>
            <p:ph idx="1"/>
          </p:nvPr>
        </p:nvSpPr>
        <p:spPr>
          <a:xfrm>
            <a:off x="458694" y="1459064"/>
            <a:ext cx="11274612" cy="4937760"/>
          </a:xfrm>
        </p:spPr>
        <p:txBody>
          <a:bodyPr>
            <a:normAutofit fontScale="92500" lnSpcReduction="20000"/>
          </a:bodyPr>
          <a:lstStyle/>
          <a:p>
            <a:r>
              <a:rPr lang="en-US" dirty="0"/>
              <a:t>Lack of Sysmon metrics</a:t>
            </a:r>
          </a:p>
          <a:p>
            <a:pPr lvl="1"/>
            <a:r>
              <a:rPr lang="en-US" dirty="0"/>
              <a:t>What is the expected number of events per host?</a:t>
            </a:r>
          </a:p>
          <a:p>
            <a:pPr lvl="1"/>
            <a:r>
              <a:rPr lang="en-US" dirty="0"/>
              <a:t>What is the impact in terms of CPU, Disk, RAM utilization per host?</a:t>
            </a:r>
          </a:p>
          <a:p>
            <a:pPr lvl="1"/>
            <a:r>
              <a:rPr lang="en-US" dirty="0"/>
              <a:t>What is the expected number of events per host, per event type?</a:t>
            </a:r>
          </a:p>
          <a:p>
            <a:pPr lvl="1"/>
            <a:r>
              <a:rPr lang="en-US" dirty="0"/>
              <a:t>What event types cause more noise / resource utilization on systems ?</a:t>
            </a:r>
          </a:p>
          <a:p>
            <a:r>
              <a:rPr lang="en-US" dirty="0"/>
              <a:t>Lack of config diversity</a:t>
            </a:r>
          </a:p>
          <a:p>
            <a:pPr lvl="1"/>
            <a:r>
              <a:rPr lang="en-US" dirty="0"/>
              <a:t>Only two major updated configuration files currently, a few years ago there was more</a:t>
            </a:r>
          </a:p>
          <a:p>
            <a:r>
              <a:rPr lang="en-US" dirty="0"/>
              <a:t>Lack of use-case articulation (I do see some movement here)</a:t>
            </a:r>
          </a:p>
          <a:p>
            <a:r>
              <a:rPr lang="en-US" dirty="0"/>
              <a:t>Defensive community struggles to articulate how Sysmon fits into the broader defensive ecosystem (Sysmon vs EDR vs MDE)</a:t>
            </a:r>
          </a:p>
          <a:p>
            <a:r>
              <a:rPr lang="en-US" dirty="0"/>
              <a:t>Fear of false positives</a:t>
            </a:r>
          </a:p>
        </p:txBody>
      </p:sp>
    </p:spTree>
    <p:extLst>
      <p:ext uri="{BB962C8B-B14F-4D97-AF65-F5344CB8AC3E}">
        <p14:creationId xmlns:p14="http://schemas.microsoft.com/office/powerpoint/2010/main" val="984111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9"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1">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13">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3" descr="Many question marks on black background">
            <a:extLst>
              <a:ext uri="{FF2B5EF4-FFF2-40B4-BE49-F238E27FC236}">
                <a16:creationId xmlns:a16="http://schemas.microsoft.com/office/drawing/2014/main" id="{50038456-045A-4034-B25B-38D2209958C0}"/>
              </a:ext>
            </a:extLst>
          </p:cNvPr>
          <p:cNvPicPr>
            <a:picLocks noChangeAspect="1"/>
          </p:cNvPicPr>
          <p:nvPr/>
        </p:nvPicPr>
        <p:blipFill rotWithShape="1">
          <a:blip r:embed="rId3">
            <a:alphaModFix/>
          </a:blip>
          <a:srcRect t="7787"/>
          <a:stretch/>
        </p:blipFill>
        <p:spPr>
          <a:xfrm>
            <a:off x="20" y="10"/>
            <a:ext cx="12191980" cy="6857990"/>
          </a:xfrm>
          <a:prstGeom prst="rect">
            <a:avLst/>
          </a:prstGeom>
        </p:spPr>
      </p:pic>
      <p:sp>
        <p:nvSpPr>
          <p:cNvPr id="23" name="Rectangle 15">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82128E-392E-476A-8283-B7EC3AC4A998}"/>
              </a:ext>
            </a:extLst>
          </p:cNvPr>
          <p:cNvSpPr>
            <a:spLocks noGrp="1"/>
          </p:cNvSpPr>
          <p:nvPr>
            <p:ph type="title"/>
          </p:nvPr>
        </p:nvSpPr>
        <p:spPr>
          <a:xfrm>
            <a:off x="1005654" y="565846"/>
            <a:ext cx="4958128" cy="3755144"/>
          </a:xfrm>
        </p:spPr>
        <p:txBody>
          <a:bodyPr vert="horz" lIns="91440" tIns="45720" rIns="91440" bIns="45720" rtlCol="0" anchor="b">
            <a:normAutofit/>
          </a:bodyPr>
          <a:lstStyle/>
          <a:p>
            <a:r>
              <a:rPr lang="en-US">
                <a:solidFill>
                  <a:srgbClr val="FFFFFF"/>
                </a:solidFill>
              </a:rPr>
              <a:t>Thank you! … 	Questions </a:t>
            </a:r>
            <a:r>
              <a:rPr lang="en-US">
                <a:solidFill>
                  <a:srgbClr val="FFFFFF"/>
                </a:solidFill>
                <a:sym typeface="Wingdings" panose="05000000000000000000" pitchFamily="2" charset="2"/>
              </a:rPr>
              <a:t> </a:t>
            </a:r>
            <a:endParaRPr lang="en-US">
              <a:solidFill>
                <a:srgbClr val="FFFFFF"/>
              </a:solidFill>
            </a:endParaRPr>
          </a:p>
        </p:txBody>
      </p:sp>
    </p:spTree>
    <p:extLst>
      <p:ext uri="{BB962C8B-B14F-4D97-AF65-F5344CB8AC3E}">
        <p14:creationId xmlns:p14="http://schemas.microsoft.com/office/powerpoint/2010/main" val="70603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8D06-DCE9-45DD-9079-1754119CE510}"/>
              </a:ext>
            </a:extLst>
          </p:cNvPr>
          <p:cNvSpPr>
            <a:spLocks noGrp="1"/>
          </p:cNvSpPr>
          <p:nvPr>
            <p:ph type="title"/>
          </p:nvPr>
        </p:nvSpPr>
        <p:spPr/>
        <p:txBody>
          <a:bodyPr/>
          <a:lstStyle/>
          <a:p>
            <a:r>
              <a:rPr lang="en-US" dirty="0"/>
              <a:t>Why Do I Need This?</a:t>
            </a:r>
          </a:p>
        </p:txBody>
      </p:sp>
      <p:pic>
        <p:nvPicPr>
          <p:cNvPr id="5" name="Picture 4">
            <a:extLst>
              <a:ext uri="{FF2B5EF4-FFF2-40B4-BE49-F238E27FC236}">
                <a16:creationId xmlns:a16="http://schemas.microsoft.com/office/drawing/2014/main" id="{72230807-8841-489F-A3B0-F3CE6B1B8D3C}"/>
              </a:ext>
            </a:extLst>
          </p:cNvPr>
          <p:cNvPicPr>
            <a:picLocks noChangeAspect="1"/>
          </p:cNvPicPr>
          <p:nvPr/>
        </p:nvPicPr>
        <p:blipFill>
          <a:blip r:embed="rId2"/>
          <a:stretch>
            <a:fillRect/>
          </a:stretch>
        </p:blipFill>
        <p:spPr>
          <a:xfrm>
            <a:off x="458694" y="1424800"/>
            <a:ext cx="11126164" cy="4892464"/>
          </a:xfrm>
          <a:prstGeom prst="rect">
            <a:avLst/>
          </a:prstGeom>
        </p:spPr>
      </p:pic>
    </p:spTree>
    <p:extLst>
      <p:ext uri="{BB962C8B-B14F-4D97-AF65-F5344CB8AC3E}">
        <p14:creationId xmlns:p14="http://schemas.microsoft.com/office/powerpoint/2010/main" val="262022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3647-DA4E-4823-975F-52AF9F00C464}"/>
              </a:ext>
            </a:extLst>
          </p:cNvPr>
          <p:cNvSpPr>
            <a:spLocks noGrp="1"/>
          </p:cNvSpPr>
          <p:nvPr>
            <p:ph type="title"/>
          </p:nvPr>
        </p:nvSpPr>
        <p:spPr/>
        <p:txBody>
          <a:bodyPr/>
          <a:lstStyle/>
          <a:p>
            <a:r>
              <a:rPr lang="en-US" dirty="0"/>
              <a:t>Why Do I Need This?</a:t>
            </a:r>
          </a:p>
        </p:txBody>
      </p:sp>
      <p:sp>
        <p:nvSpPr>
          <p:cNvPr id="3" name="Content Placeholder 2">
            <a:extLst>
              <a:ext uri="{FF2B5EF4-FFF2-40B4-BE49-F238E27FC236}">
                <a16:creationId xmlns:a16="http://schemas.microsoft.com/office/drawing/2014/main" id="{3FBBD0BA-5685-42A4-A2CC-AE8A5D31407B}"/>
              </a:ext>
            </a:extLst>
          </p:cNvPr>
          <p:cNvSpPr>
            <a:spLocks noGrp="1"/>
          </p:cNvSpPr>
          <p:nvPr>
            <p:ph idx="1"/>
          </p:nvPr>
        </p:nvSpPr>
        <p:spPr/>
        <p:txBody>
          <a:bodyPr>
            <a:normAutofit/>
          </a:bodyPr>
          <a:lstStyle/>
          <a:p>
            <a:r>
              <a:rPr lang="en-US" dirty="0"/>
              <a:t>Just for </a:t>
            </a:r>
            <a:r>
              <a:rPr lang="en-US" dirty="0" err="1"/>
              <a:t>ProcessCreate</a:t>
            </a:r>
            <a:r>
              <a:rPr lang="en-US" dirty="0"/>
              <a:t> Events:</a:t>
            </a:r>
          </a:p>
          <a:p>
            <a:pPr lvl="1"/>
            <a:r>
              <a:rPr lang="en-US" dirty="0"/>
              <a:t>UTC Timestamp</a:t>
            </a:r>
          </a:p>
          <a:p>
            <a:pPr lvl="1"/>
            <a:r>
              <a:rPr lang="en-US" dirty="0" err="1"/>
              <a:t>ProcessGuid</a:t>
            </a:r>
            <a:r>
              <a:rPr lang="en-US" dirty="0"/>
              <a:t> (</a:t>
            </a:r>
            <a:r>
              <a:rPr lang="en-US" dirty="0" err="1"/>
              <a:t>piv</a:t>
            </a:r>
            <a:r>
              <a:rPr lang="en-US" dirty="0"/>
              <a:t>-OT!)</a:t>
            </a:r>
          </a:p>
          <a:p>
            <a:pPr lvl="1"/>
            <a:r>
              <a:rPr lang="en-US" dirty="0"/>
              <a:t>Metadata (File Version, Description, Product, Company, </a:t>
            </a:r>
            <a:r>
              <a:rPr lang="en-US" b="1" dirty="0"/>
              <a:t>Original File Name</a:t>
            </a:r>
          </a:p>
          <a:p>
            <a:pPr lvl="1"/>
            <a:r>
              <a:rPr lang="en-US" dirty="0"/>
              <a:t>Current Directory</a:t>
            </a:r>
          </a:p>
          <a:p>
            <a:pPr lvl="1"/>
            <a:r>
              <a:rPr lang="en-US" dirty="0"/>
              <a:t>Logon GUID</a:t>
            </a:r>
          </a:p>
          <a:p>
            <a:pPr lvl="1"/>
            <a:r>
              <a:rPr lang="en-US" dirty="0"/>
              <a:t>HASHES!</a:t>
            </a:r>
          </a:p>
          <a:p>
            <a:pPr lvl="1"/>
            <a:endParaRPr lang="en-US" dirty="0"/>
          </a:p>
        </p:txBody>
      </p:sp>
    </p:spTree>
    <p:extLst>
      <p:ext uri="{BB962C8B-B14F-4D97-AF65-F5344CB8AC3E}">
        <p14:creationId xmlns:p14="http://schemas.microsoft.com/office/powerpoint/2010/main" val="206285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BE76-503D-45D8-9FB3-DA9B5845AFFF}"/>
              </a:ext>
            </a:extLst>
          </p:cNvPr>
          <p:cNvSpPr>
            <a:spLocks noGrp="1"/>
          </p:cNvSpPr>
          <p:nvPr>
            <p:ph type="title"/>
          </p:nvPr>
        </p:nvSpPr>
        <p:spPr/>
        <p:txBody>
          <a:bodyPr/>
          <a:lstStyle/>
          <a:p>
            <a:r>
              <a:rPr lang="en-US" dirty="0"/>
              <a:t>Why Do I Need This?</a:t>
            </a:r>
          </a:p>
        </p:txBody>
      </p:sp>
      <p:sp>
        <p:nvSpPr>
          <p:cNvPr id="3" name="Content Placeholder 2">
            <a:extLst>
              <a:ext uri="{FF2B5EF4-FFF2-40B4-BE49-F238E27FC236}">
                <a16:creationId xmlns:a16="http://schemas.microsoft.com/office/drawing/2014/main" id="{C5D95531-C017-47CE-9C7B-CC6B0DB79989}"/>
              </a:ext>
            </a:extLst>
          </p:cNvPr>
          <p:cNvSpPr>
            <a:spLocks noGrp="1"/>
          </p:cNvSpPr>
          <p:nvPr>
            <p:ph idx="1"/>
          </p:nvPr>
        </p:nvSpPr>
        <p:spPr/>
        <p:txBody>
          <a:bodyPr/>
          <a:lstStyle/>
          <a:p>
            <a:r>
              <a:rPr lang="en-US" dirty="0"/>
              <a:t>Which process contacted which IP Address</a:t>
            </a:r>
          </a:p>
          <a:p>
            <a:r>
              <a:rPr lang="en-US" dirty="0"/>
              <a:t>Which process made certain DNS query</a:t>
            </a:r>
          </a:p>
          <a:p>
            <a:r>
              <a:rPr lang="en-US" dirty="0"/>
              <a:t>Driver Loads</a:t>
            </a:r>
          </a:p>
          <a:p>
            <a:r>
              <a:rPr lang="en-US" dirty="0"/>
              <a:t>DLL/Image Loads</a:t>
            </a:r>
          </a:p>
          <a:p>
            <a:r>
              <a:rPr lang="en-US" dirty="0" err="1"/>
              <a:t>CreateRemoteThread</a:t>
            </a:r>
            <a:r>
              <a:rPr lang="en-US" dirty="0"/>
              <a:t> / Process Injections</a:t>
            </a:r>
          </a:p>
          <a:p>
            <a:r>
              <a:rPr lang="en-US" dirty="0"/>
              <a:t>File / Registry / WMI Persistence / Clipboard</a:t>
            </a:r>
          </a:p>
        </p:txBody>
      </p:sp>
    </p:spTree>
    <p:extLst>
      <p:ext uri="{BB962C8B-B14F-4D97-AF65-F5344CB8AC3E}">
        <p14:creationId xmlns:p14="http://schemas.microsoft.com/office/powerpoint/2010/main" val="360168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Wall of advesive notes with one standing out">
            <a:extLst>
              <a:ext uri="{FF2B5EF4-FFF2-40B4-BE49-F238E27FC236}">
                <a16:creationId xmlns:a16="http://schemas.microsoft.com/office/drawing/2014/main" id="{442A9EE9-CE04-491F-BDCE-14D6BA16985D}"/>
              </a:ext>
            </a:extLst>
          </p:cNvPr>
          <p:cNvPicPr>
            <a:picLocks noChangeAspect="1"/>
          </p:cNvPicPr>
          <p:nvPr/>
        </p:nvPicPr>
        <p:blipFill rotWithShape="1">
          <a:blip r:embed="rId3">
            <a:alphaModFix amt="60000"/>
          </a:blip>
          <a:srcRect t="13653" r="-1" b="2072"/>
          <a:stretch/>
        </p:blipFill>
        <p:spPr>
          <a:xfrm>
            <a:off x="20" y="10"/>
            <a:ext cx="12188932" cy="6856614"/>
          </a:xfrm>
          <a:prstGeom prst="rect">
            <a:avLst/>
          </a:prstGeom>
        </p:spPr>
      </p:pic>
      <p:grpSp>
        <p:nvGrpSpPr>
          <p:cNvPr id="15" name="Group 14">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EF00504-1CEB-40A5-9851-9E831000B904}"/>
              </a:ext>
            </a:extLst>
          </p:cNvPr>
          <p:cNvSpPr>
            <a:spLocks noGrp="1"/>
          </p:cNvSpPr>
          <p:nvPr>
            <p:ph type="title"/>
          </p:nvPr>
        </p:nvSpPr>
        <p:spPr>
          <a:xfrm>
            <a:off x="1198180" y="726066"/>
            <a:ext cx="9774619" cy="2474333"/>
          </a:xfrm>
        </p:spPr>
        <p:txBody>
          <a:bodyPr anchor="b">
            <a:normAutofit/>
          </a:bodyPr>
          <a:lstStyle/>
          <a:p>
            <a:pPr algn="ctr"/>
            <a:r>
              <a:rPr lang="en-US" sz="11500" dirty="0">
                <a:solidFill>
                  <a:srgbClr val="FFFFFF"/>
                </a:solidFill>
              </a:rPr>
              <a:t>Challenge</a:t>
            </a:r>
          </a:p>
        </p:txBody>
      </p:sp>
      <p:sp>
        <p:nvSpPr>
          <p:cNvPr id="3" name="Content Placeholder 2">
            <a:extLst>
              <a:ext uri="{FF2B5EF4-FFF2-40B4-BE49-F238E27FC236}">
                <a16:creationId xmlns:a16="http://schemas.microsoft.com/office/drawing/2014/main" id="{8B52A197-0299-451E-9890-C28BAF40233E}"/>
              </a:ext>
            </a:extLst>
          </p:cNvPr>
          <p:cNvSpPr>
            <a:spLocks noGrp="1"/>
          </p:cNvSpPr>
          <p:nvPr>
            <p:ph idx="1"/>
          </p:nvPr>
        </p:nvSpPr>
        <p:spPr>
          <a:xfrm>
            <a:off x="1219202" y="3429000"/>
            <a:ext cx="9954076" cy="2514600"/>
          </a:xfrm>
        </p:spPr>
        <p:txBody>
          <a:bodyPr anchor="ctr">
            <a:normAutofit/>
          </a:bodyPr>
          <a:lstStyle/>
          <a:p>
            <a:pPr algn="ctr"/>
            <a:r>
              <a:rPr lang="en-US" dirty="0">
                <a:solidFill>
                  <a:srgbClr val="FFFFFF"/>
                </a:solidFill>
              </a:rPr>
              <a:t>Enable the right auditing on a Windows host to monitor file creation events</a:t>
            </a:r>
          </a:p>
          <a:p>
            <a:pPr algn="ctr"/>
            <a:r>
              <a:rPr lang="en-US" dirty="0">
                <a:solidFill>
                  <a:srgbClr val="FFFFFF"/>
                </a:solidFill>
              </a:rPr>
              <a:t>I’ll wait… </a:t>
            </a:r>
          </a:p>
        </p:txBody>
      </p:sp>
    </p:spTree>
    <p:extLst>
      <p:ext uri="{BB962C8B-B14F-4D97-AF65-F5344CB8AC3E}">
        <p14:creationId xmlns:p14="http://schemas.microsoft.com/office/powerpoint/2010/main" val="297576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D7288A-F7AC-428E-B8E6-BD28EB05E305}"/>
              </a:ext>
            </a:extLst>
          </p:cNvPr>
          <p:cNvPicPr>
            <a:picLocks noChangeAspect="1"/>
          </p:cNvPicPr>
          <p:nvPr/>
        </p:nvPicPr>
        <p:blipFill>
          <a:blip r:embed="rId3"/>
          <a:stretch>
            <a:fillRect/>
          </a:stretch>
        </p:blipFill>
        <p:spPr>
          <a:xfrm>
            <a:off x="90704" y="163120"/>
            <a:ext cx="5966727" cy="5060887"/>
          </a:xfrm>
          <a:prstGeom prst="rect">
            <a:avLst/>
          </a:prstGeom>
        </p:spPr>
      </p:pic>
      <p:pic>
        <p:nvPicPr>
          <p:cNvPr id="7" name="Picture 6">
            <a:extLst>
              <a:ext uri="{FF2B5EF4-FFF2-40B4-BE49-F238E27FC236}">
                <a16:creationId xmlns:a16="http://schemas.microsoft.com/office/drawing/2014/main" id="{85472454-90FA-4435-AB48-7071B26CF31D}"/>
              </a:ext>
            </a:extLst>
          </p:cNvPr>
          <p:cNvPicPr>
            <a:picLocks noChangeAspect="1"/>
          </p:cNvPicPr>
          <p:nvPr/>
        </p:nvPicPr>
        <p:blipFill>
          <a:blip r:embed="rId4"/>
          <a:stretch>
            <a:fillRect/>
          </a:stretch>
        </p:blipFill>
        <p:spPr>
          <a:xfrm>
            <a:off x="7622341" y="603750"/>
            <a:ext cx="4435224" cy="2179509"/>
          </a:xfrm>
          <a:prstGeom prst="rect">
            <a:avLst/>
          </a:prstGeom>
        </p:spPr>
      </p:pic>
      <p:sp>
        <p:nvSpPr>
          <p:cNvPr id="8" name="Arrow: Right 7">
            <a:extLst>
              <a:ext uri="{FF2B5EF4-FFF2-40B4-BE49-F238E27FC236}">
                <a16:creationId xmlns:a16="http://schemas.microsoft.com/office/drawing/2014/main" id="{2252F524-3FA4-4944-ACB4-2B70BF1C6006}"/>
              </a:ext>
            </a:extLst>
          </p:cNvPr>
          <p:cNvSpPr/>
          <p:nvPr/>
        </p:nvSpPr>
        <p:spPr>
          <a:xfrm>
            <a:off x="6289258" y="1562307"/>
            <a:ext cx="1101255" cy="13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BA1B24-FAD7-4D6D-BDF0-66F83FF22866}"/>
              </a:ext>
            </a:extLst>
          </p:cNvPr>
          <p:cNvSpPr txBox="1"/>
          <p:nvPr/>
        </p:nvSpPr>
        <p:spPr>
          <a:xfrm>
            <a:off x="779228" y="5727678"/>
            <a:ext cx="10925092" cy="830997"/>
          </a:xfrm>
          <a:prstGeom prst="rect">
            <a:avLst/>
          </a:prstGeom>
          <a:noFill/>
        </p:spPr>
        <p:txBody>
          <a:bodyPr wrap="square" rtlCol="0">
            <a:spAutoFit/>
          </a:bodyPr>
          <a:lstStyle/>
          <a:p>
            <a:pPr algn="ctr"/>
            <a:r>
              <a:rPr lang="en-US" sz="2400" dirty="0"/>
              <a:t>Object auditing in Windows is an awesome way to make SOC analysts hate you </a:t>
            </a:r>
            <a:r>
              <a:rPr lang="en-US" sz="2400" dirty="0">
                <a:sym typeface="Wingdings" panose="05000000000000000000" pitchFamily="2" charset="2"/>
              </a:rPr>
              <a:t> </a:t>
            </a:r>
            <a:endParaRPr lang="en-US" sz="2400" dirty="0"/>
          </a:p>
        </p:txBody>
      </p:sp>
    </p:spTree>
    <p:extLst>
      <p:ext uri="{BB962C8B-B14F-4D97-AF65-F5344CB8AC3E}">
        <p14:creationId xmlns:p14="http://schemas.microsoft.com/office/powerpoint/2010/main" val="306926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Wall of advesive notes with one standing out">
            <a:extLst>
              <a:ext uri="{FF2B5EF4-FFF2-40B4-BE49-F238E27FC236}">
                <a16:creationId xmlns:a16="http://schemas.microsoft.com/office/drawing/2014/main" id="{442A9EE9-CE04-491F-BDCE-14D6BA16985D}"/>
              </a:ext>
            </a:extLst>
          </p:cNvPr>
          <p:cNvPicPr>
            <a:picLocks noChangeAspect="1"/>
          </p:cNvPicPr>
          <p:nvPr/>
        </p:nvPicPr>
        <p:blipFill rotWithShape="1">
          <a:blip r:embed="rId3">
            <a:alphaModFix amt="60000"/>
          </a:blip>
          <a:srcRect t="13472" r="-1" b="2253"/>
          <a:stretch/>
        </p:blipFill>
        <p:spPr>
          <a:xfrm>
            <a:off x="20" y="10"/>
            <a:ext cx="12188932" cy="6856614"/>
          </a:xfrm>
          <a:prstGeom prst="rect">
            <a:avLst/>
          </a:prstGeom>
        </p:spPr>
      </p:pic>
      <p:grpSp>
        <p:nvGrpSpPr>
          <p:cNvPr id="16" name="Group 1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EF00504-1CEB-40A5-9851-9E831000B904}"/>
              </a:ext>
            </a:extLst>
          </p:cNvPr>
          <p:cNvSpPr>
            <a:spLocks noGrp="1"/>
          </p:cNvSpPr>
          <p:nvPr>
            <p:ph type="title"/>
          </p:nvPr>
        </p:nvSpPr>
        <p:spPr>
          <a:xfrm>
            <a:off x="1198180" y="726066"/>
            <a:ext cx="9774619" cy="2474333"/>
          </a:xfrm>
        </p:spPr>
        <p:txBody>
          <a:bodyPr anchor="b">
            <a:normAutofit/>
          </a:bodyPr>
          <a:lstStyle/>
          <a:p>
            <a:pPr algn="ctr"/>
            <a:r>
              <a:rPr lang="en-US" sz="13800" dirty="0">
                <a:solidFill>
                  <a:srgbClr val="FFFFFF"/>
                </a:solidFill>
              </a:rPr>
              <a:t>Challenge 2</a:t>
            </a:r>
          </a:p>
        </p:txBody>
      </p:sp>
      <p:sp>
        <p:nvSpPr>
          <p:cNvPr id="3" name="Content Placeholder 2">
            <a:extLst>
              <a:ext uri="{FF2B5EF4-FFF2-40B4-BE49-F238E27FC236}">
                <a16:creationId xmlns:a16="http://schemas.microsoft.com/office/drawing/2014/main" id="{8B52A197-0299-451E-9890-C28BAF40233E}"/>
              </a:ext>
            </a:extLst>
          </p:cNvPr>
          <p:cNvSpPr>
            <a:spLocks noGrp="1"/>
          </p:cNvSpPr>
          <p:nvPr>
            <p:ph idx="1"/>
          </p:nvPr>
        </p:nvSpPr>
        <p:spPr>
          <a:xfrm>
            <a:off x="1219202" y="3429000"/>
            <a:ext cx="9954076" cy="2514600"/>
          </a:xfrm>
        </p:spPr>
        <p:txBody>
          <a:bodyPr anchor="ctr">
            <a:normAutofit/>
          </a:bodyPr>
          <a:lstStyle/>
          <a:p>
            <a:pPr algn="ctr"/>
            <a:r>
              <a:rPr lang="en-US" sz="4000" dirty="0">
                <a:solidFill>
                  <a:srgbClr val="FFFFFF"/>
                </a:solidFill>
              </a:rPr>
              <a:t>Create a Log When PowerShell.exe Makes a Network Connection</a:t>
            </a:r>
          </a:p>
          <a:p>
            <a:pPr algn="ctr"/>
            <a:r>
              <a:rPr lang="en-US" sz="4000" dirty="0">
                <a:solidFill>
                  <a:srgbClr val="FFFFFF"/>
                </a:solidFill>
              </a:rPr>
              <a:t>I’ll wait… </a:t>
            </a:r>
          </a:p>
        </p:txBody>
      </p:sp>
    </p:spTree>
    <p:extLst>
      <p:ext uri="{BB962C8B-B14F-4D97-AF65-F5344CB8AC3E}">
        <p14:creationId xmlns:p14="http://schemas.microsoft.com/office/powerpoint/2010/main" val="102378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3" name="Rectangle 1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2">
            <a:extLst>
              <a:ext uri="{FF2B5EF4-FFF2-40B4-BE49-F238E27FC236}">
                <a16:creationId xmlns:a16="http://schemas.microsoft.com/office/drawing/2014/main" id="{823772C2-0911-45A0-B7B6-D811380C7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oup 14">
            <a:extLst>
              <a:ext uri="{FF2B5EF4-FFF2-40B4-BE49-F238E27FC236}">
                <a16:creationId xmlns:a16="http://schemas.microsoft.com/office/drawing/2014/main" id="{53A6A32E-D196-4536-A9E8-56D5BB884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6" name="Picture 15">
              <a:extLst>
                <a:ext uri="{FF2B5EF4-FFF2-40B4-BE49-F238E27FC236}">
                  <a16:creationId xmlns:a16="http://schemas.microsoft.com/office/drawing/2014/main" id="{B88E3398-5BD2-49D6-A547-80FBD0FECC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7" name="Picture 16">
              <a:extLst>
                <a:ext uri="{FF2B5EF4-FFF2-40B4-BE49-F238E27FC236}">
                  <a16:creationId xmlns:a16="http://schemas.microsoft.com/office/drawing/2014/main" id="{80E4B511-9D99-4EAC-908E-9B474A52331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F0B84B35-2AD1-4FB7-BCAC-F8AE71E56949}"/>
              </a:ext>
            </a:extLst>
          </p:cNvPr>
          <p:cNvSpPr>
            <a:spLocks noGrp="1"/>
          </p:cNvSpPr>
          <p:nvPr>
            <p:ph type="title"/>
          </p:nvPr>
        </p:nvSpPr>
        <p:spPr>
          <a:xfrm rot="10800000">
            <a:off x="798576" y="1851290"/>
            <a:ext cx="10591800" cy="3155419"/>
          </a:xfrm>
        </p:spPr>
        <p:txBody>
          <a:bodyPr vert="horz" lIns="91440" tIns="45720" rIns="91440" bIns="45720" rtlCol="0" anchor="b">
            <a:normAutofit fontScale="90000"/>
          </a:bodyPr>
          <a:lstStyle/>
          <a:p>
            <a:pPr algn="ctr"/>
            <a:r>
              <a:rPr lang="en-US" altLang="ja-JP" sz="19900" i="0" dirty="0">
                <a:solidFill>
                  <a:srgbClr val="FFFFFF"/>
                </a:solidFill>
                <a:effectLst/>
              </a:rPr>
              <a:t>¯\_(</a:t>
            </a:r>
            <a:r>
              <a:rPr lang="ja-JP" altLang="en-US" sz="19900" i="0" dirty="0">
                <a:solidFill>
                  <a:srgbClr val="FFFFFF"/>
                </a:solidFill>
                <a:effectLst/>
              </a:rPr>
              <a:t>ツ</a:t>
            </a:r>
            <a:r>
              <a:rPr lang="en-US" altLang="ja-JP" sz="19900" i="0" dirty="0">
                <a:solidFill>
                  <a:srgbClr val="FFFFFF"/>
                </a:solidFill>
                <a:effectLst/>
              </a:rPr>
              <a:t>)_/¯</a:t>
            </a:r>
            <a:br>
              <a:rPr lang="en-US" altLang="ja-JP" sz="5200" i="0" dirty="0">
                <a:solidFill>
                  <a:srgbClr val="FFFFFF"/>
                </a:solidFill>
                <a:effectLst/>
              </a:rPr>
            </a:br>
            <a:endParaRPr lang="en-US" sz="5200" dirty="0">
              <a:solidFill>
                <a:srgbClr val="FFFFFF"/>
              </a:solidFill>
            </a:endParaRPr>
          </a:p>
        </p:txBody>
      </p:sp>
    </p:spTree>
    <p:extLst>
      <p:ext uri="{BB962C8B-B14F-4D97-AF65-F5344CB8AC3E}">
        <p14:creationId xmlns:p14="http://schemas.microsoft.com/office/powerpoint/2010/main" val="2242155428"/>
      </p:ext>
    </p:extLst>
  </p:cSld>
  <p:clrMapOvr>
    <a:masterClrMapping/>
  </p:clrMapOvr>
</p:sld>
</file>

<file path=ppt/theme/theme1.xml><?xml version="1.0" encoding="utf-8"?>
<a:theme xmlns:a="http://schemas.openxmlformats.org/drawingml/2006/main" name="DappledVTI">
  <a:themeElements>
    <a:clrScheme name="AnalogousFromRegularSeedRightStep">
      <a:dk1>
        <a:srgbClr val="000000"/>
      </a:dk1>
      <a:lt1>
        <a:srgbClr val="FFFFFF"/>
      </a:lt1>
      <a:dk2>
        <a:srgbClr val="351E1F"/>
      </a:dk2>
      <a:lt2>
        <a:srgbClr val="E8E2E7"/>
      </a:lt2>
      <a:accent1>
        <a:srgbClr val="47B662"/>
      </a:accent1>
      <a:accent2>
        <a:srgbClr val="3BB189"/>
      </a:accent2>
      <a:accent3>
        <a:srgbClr val="47AEB6"/>
      </a:accent3>
      <a:accent4>
        <a:srgbClr val="3B77B1"/>
      </a:accent4>
      <a:accent5>
        <a:srgbClr val="4D58C3"/>
      </a:accent5>
      <a:accent6>
        <a:srgbClr val="613BB1"/>
      </a:accent6>
      <a:hlink>
        <a:srgbClr val="BF3FA0"/>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1014</Words>
  <Application>Microsoft Office PowerPoint</Application>
  <PresentationFormat>Widescreen</PresentationFormat>
  <Paragraphs>127</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AvenirNext LT Pro Medium</vt:lpstr>
      <vt:lpstr>Calibri</vt:lpstr>
      <vt:lpstr>Sabon Next LT</vt:lpstr>
      <vt:lpstr>DappledVTI</vt:lpstr>
      <vt:lpstr>Sysmon Config Pusher</vt:lpstr>
      <vt:lpstr>What is Sysmon ?</vt:lpstr>
      <vt:lpstr>Why Do I Need This?</vt:lpstr>
      <vt:lpstr>Why Do I Need This?</vt:lpstr>
      <vt:lpstr>Why Do I Need This?</vt:lpstr>
      <vt:lpstr>Challenge</vt:lpstr>
      <vt:lpstr>PowerPoint Presentation</vt:lpstr>
      <vt:lpstr>Challenge 2</vt:lpstr>
      <vt:lpstr>¯\_(ツ)_/¯ </vt:lpstr>
      <vt:lpstr>Okay, but I have an EDR</vt:lpstr>
      <vt:lpstr>Okay, give me Sysmon Please</vt:lpstr>
      <vt:lpstr>Deploying Sysmon</vt:lpstr>
      <vt:lpstr>The Noise Is Real</vt:lpstr>
      <vt:lpstr>The Logic</vt:lpstr>
      <vt:lpstr>Issues with the GPO Approach</vt:lpstr>
      <vt:lpstr>Sysmon Config Pusher</vt:lpstr>
      <vt:lpstr>How It Works</vt:lpstr>
      <vt:lpstr>How It Works</vt:lpstr>
      <vt:lpstr>PowerPoint Presentation</vt:lpstr>
      <vt:lpstr>Tag Extraction</vt:lpstr>
      <vt:lpstr>Config File Update Validation</vt:lpstr>
      <vt:lpstr>Parallelism</vt:lpstr>
      <vt:lpstr>Putting It Together</vt:lpstr>
      <vt:lpstr>Lessons Learned</vt:lpstr>
      <vt:lpstr>Contributing</vt:lpstr>
      <vt:lpstr>Contributing – Sysmon Ecosystem</vt:lpstr>
      <vt:lpstr>Where I see gaps</vt:lpstr>
      <vt:lpstr>Thank you! …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Sysmon Config Pusher</dc:title>
  <dc:creator>Anton Ovrutsky</dc:creator>
  <cp:lastModifiedBy>Anton Ovrutsky</cp:lastModifiedBy>
  <cp:revision>26</cp:revision>
  <dcterms:created xsi:type="dcterms:W3CDTF">2021-06-04T19:29:30Z</dcterms:created>
  <dcterms:modified xsi:type="dcterms:W3CDTF">2021-06-24T14:55:59Z</dcterms:modified>
</cp:coreProperties>
</file>