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60" r:id="rId3"/>
    <p:sldId id="312" r:id="rId4"/>
    <p:sldId id="257" r:id="rId5"/>
    <p:sldId id="258" r:id="rId6"/>
    <p:sldId id="261" r:id="rId7"/>
    <p:sldId id="262" r:id="rId8"/>
    <p:sldId id="263" r:id="rId9"/>
    <p:sldId id="264" r:id="rId10"/>
    <p:sldId id="265" r:id="rId11"/>
    <p:sldId id="266" r:id="rId12"/>
    <p:sldId id="267" r:id="rId13"/>
    <p:sldId id="26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13" r:id="rId40"/>
    <p:sldId id="314" r:id="rId41"/>
    <p:sldId id="271" r:id="rId42"/>
    <p:sldId id="315" r:id="rId43"/>
    <p:sldId id="316" r:id="rId44"/>
    <p:sldId id="317" r:id="rId45"/>
    <p:sldId id="318" r:id="rId46"/>
    <p:sldId id="273" r:id="rId47"/>
    <p:sldId id="274" r:id="rId48"/>
    <p:sldId id="301" r:id="rId49"/>
    <p:sldId id="302" r:id="rId50"/>
    <p:sldId id="303" r:id="rId51"/>
    <p:sldId id="304" r:id="rId52"/>
    <p:sldId id="276" r:id="rId53"/>
    <p:sldId id="305" r:id="rId54"/>
    <p:sldId id="306" r:id="rId55"/>
    <p:sldId id="278" r:id="rId56"/>
    <p:sldId id="279" r:id="rId57"/>
    <p:sldId id="280" r:id="rId58"/>
    <p:sldId id="281" r:id="rId59"/>
    <p:sldId id="282" r:id="rId60"/>
    <p:sldId id="284" r:id="rId61"/>
    <p:sldId id="285" r:id="rId62"/>
    <p:sldId id="286" r:id="rId63"/>
    <p:sldId id="287" r:id="rId64"/>
    <p:sldId id="288" r:id="rId65"/>
    <p:sldId id="366" r:id="rId66"/>
    <p:sldId id="289" r:id="rId67"/>
    <p:sldId id="307" r:id="rId68"/>
    <p:sldId id="290" r:id="rId69"/>
    <p:sldId id="346" r:id="rId70"/>
    <p:sldId id="347" r:id="rId71"/>
    <p:sldId id="291" r:id="rId72"/>
    <p:sldId id="292" r:id="rId73"/>
    <p:sldId id="348" r:id="rId74"/>
    <p:sldId id="349" r:id="rId75"/>
    <p:sldId id="350" r:id="rId76"/>
    <p:sldId id="351" r:id="rId77"/>
    <p:sldId id="352" r:id="rId78"/>
    <p:sldId id="353" r:id="rId79"/>
    <p:sldId id="354" r:id="rId80"/>
    <p:sldId id="293" r:id="rId81"/>
    <p:sldId id="308" r:id="rId82"/>
    <p:sldId id="355" r:id="rId83"/>
    <p:sldId id="356" r:id="rId84"/>
    <p:sldId id="357" r:id="rId85"/>
    <p:sldId id="294" r:id="rId86"/>
    <p:sldId id="359" r:id="rId87"/>
    <p:sldId id="360" r:id="rId88"/>
    <p:sldId id="363" r:id="rId89"/>
    <p:sldId id="364" r:id="rId90"/>
    <p:sldId id="361" r:id="rId91"/>
    <p:sldId id="362"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40BAD2"/>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7B1A5-FECF-4B0F-9D4E-E740EC3218E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68066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674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56581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345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3083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23051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82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3912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934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5779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0677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895687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522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69377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756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A7B1A5-FECF-4B0F-9D4E-E740EC3218E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40867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7B1A5-FECF-4B0F-9D4E-E740EC3218E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7853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7B1A5-FECF-4B0F-9D4E-E740EC3218ED}"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88539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7B1A5-FECF-4B0F-9D4E-E740EC3218ED}"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57380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B1A5-FECF-4B0F-9D4E-E740EC3218ED}"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0822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1193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0255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BAD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B1A5-FECF-4B0F-9D4E-E740EC3218ED}"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8CA-AFA0-4A27-99BB-B3801EA99AF3}" type="slidenum">
              <a:rPr lang="en-US" smtClean="0"/>
              <a:t>‹#›</a:t>
            </a:fld>
            <a:endParaRPr lang="en-US"/>
          </a:p>
        </p:txBody>
      </p:sp>
    </p:spTree>
    <p:extLst>
      <p:ext uri="{BB962C8B-B14F-4D97-AF65-F5344CB8AC3E}">
        <p14:creationId xmlns:p14="http://schemas.microsoft.com/office/powerpoint/2010/main" val="18728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08-01-2024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62007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8" name="TextBox 7"/>
          <p:cNvSpPr txBox="1"/>
          <p:nvPr/>
        </p:nvSpPr>
        <p:spPr>
          <a:xfrm>
            <a:off x="9345419" y="1755104"/>
            <a:ext cx="27432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Diploma Studies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Computer Engineering</a:t>
            </a:r>
          </a:p>
        </p:txBody>
      </p:sp>
      <p:sp>
        <p:nvSpPr>
          <p:cNvPr id="10" name="TextBox 9"/>
          <p:cNvSpPr txBox="1"/>
          <p:nvPr/>
        </p:nvSpPr>
        <p:spPr>
          <a:xfrm>
            <a:off x="9232490" y="2524545"/>
            <a:ext cx="2856129" cy="2893100"/>
          </a:xfrm>
          <a:prstGeom prst="rect">
            <a:avLst/>
          </a:prstGeom>
          <a:noFill/>
        </p:spPr>
        <p:txBody>
          <a:bodyPr wrap="square" rtlCol="0">
            <a:spAutoFit/>
          </a:bodyPr>
          <a:lstStyle/>
          <a:p>
            <a:pPr lvl="0" algn="ctr"/>
            <a:r>
              <a:rPr lang="en-US" sz="2000" b="1" dirty="0">
                <a:solidFill>
                  <a:srgbClr val="0098A3"/>
                </a:solidFill>
                <a:latin typeface="CastleT" panose="020E0602050706020204" pitchFamily="34" charset="0"/>
              </a:rPr>
              <a:t>Unit – 1</a:t>
            </a:r>
          </a:p>
          <a:p>
            <a:pPr lvl="0" algn="ctr"/>
            <a:endParaRPr lang="en-US" sz="2200" b="1" dirty="0">
              <a:solidFill>
                <a:srgbClr val="0098A3"/>
              </a:solidFill>
              <a:latin typeface="CastleT" panose="020E0602050706020204" pitchFamily="34" charset="0"/>
            </a:endParaRPr>
          </a:p>
          <a:p>
            <a:pPr lvl="0" algn="ctr"/>
            <a:r>
              <a:rPr lang="en-US" sz="2200" b="1" dirty="0">
                <a:solidFill>
                  <a:srgbClr val="0098A3"/>
                </a:solidFill>
                <a:latin typeface="CastleT" panose="020E0602050706020204" pitchFamily="34" charset="0"/>
              </a:rPr>
              <a:t>Title - </a:t>
            </a:r>
            <a:r>
              <a:rPr lang="en-US" b="1" dirty="0">
                <a:solidFill>
                  <a:srgbClr val="0098A3"/>
                </a:solidFill>
                <a:latin typeface="CastleT" panose="020E0602050706020204" pitchFamily="34" charset="0"/>
              </a:rPr>
              <a:t> Computer Data Representation &amp; Register Transfer and Micro-operations</a:t>
            </a:r>
          </a:p>
          <a:p>
            <a:pPr lvl="0" algn="ctr"/>
            <a:endParaRPr lang="en-US" sz="22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Computer Organization (09CE2401)</a:t>
            </a:r>
          </a:p>
        </p:txBody>
      </p:sp>
      <p:sp>
        <p:nvSpPr>
          <p:cNvPr id="11" name="Rectangle 10"/>
          <p:cNvSpPr/>
          <p:nvPr/>
        </p:nvSpPr>
        <p:spPr>
          <a:xfrm>
            <a:off x="702301" y="1363074"/>
            <a:ext cx="6974823" cy="4054571"/>
          </a:xfrm>
          <a:prstGeom prst="rect">
            <a:avLst/>
          </a:prstGeom>
        </p:spPr>
        <p:txBody>
          <a:bodyPr wrap="square">
            <a:spAutoFit/>
          </a:bodyPr>
          <a:lstStyle/>
          <a:p>
            <a:pPr lvl="0">
              <a:lnSpc>
                <a:spcPct val="150000"/>
              </a:lnSpc>
              <a:spcBef>
                <a:spcPct val="0"/>
              </a:spcBef>
            </a:pPr>
            <a:r>
              <a:rPr lang="en-US" sz="4400" dirty="0">
                <a:solidFill>
                  <a:schemeClr val="bg1"/>
                </a:solidFill>
                <a:latin typeface="Adobe Gothic Std B" panose="020B0800000000000000" pitchFamily="34" charset="-128"/>
                <a:ea typeface="Adobe Gothic Std B" panose="020B0800000000000000" pitchFamily="34" charset="-128"/>
                <a:cs typeface="+mj-cs"/>
              </a:rPr>
              <a:t>Computer Data </a:t>
            </a:r>
          </a:p>
          <a:p>
            <a:pPr lvl="0">
              <a:lnSpc>
                <a:spcPct val="150000"/>
              </a:lnSpc>
              <a:spcBef>
                <a:spcPct val="0"/>
              </a:spcBef>
            </a:pPr>
            <a:r>
              <a:rPr lang="en-US" sz="4400" dirty="0">
                <a:solidFill>
                  <a:schemeClr val="bg1"/>
                </a:solidFill>
                <a:latin typeface="Adobe Gothic Std B" panose="020B0800000000000000" pitchFamily="34" charset="-128"/>
                <a:ea typeface="Adobe Gothic Std B" panose="020B0800000000000000" pitchFamily="34" charset="-128"/>
                <a:cs typeface="+mj-cs"/>
              </a:rPr>
              <a:t>Representation, </a:t>
            </a:r>
          </a:p>
          <a:p>
            <a:pPr lvl="0">
              <a:lnSpc>
                <a:spcPct val="150000"/>
              </a:lnSpc>
              <a:spcBef>
                <a:spcPct val="0"/>
              </a:spcBef>
            </a:pPr>
            <a:r>
              <a:rPr lang="en-US" sz="4400" dirty="0">
                <a:solidFill>
                  <a:schemeClr val="bg1"/>
                </a:solidFill>
                <a:latin typeface="Adobe Gothic Std B" panose="020B0800000000000000" pitchFamily="34" charset="-128"/>
                <a:ea typeface="Adobe Gothic Std B" panose="020B0800000000000000" pitchFamily="34" charset="-128"/>
                <a:cs typeface="+mj-cs"/>
              </a:rPr>
              <a:t>Register Transfer and </a:t>
            </a:r>
          </a:p>
          <a:p>
            <a:pPr lvl="0">
              <a:lnSpc>
                <a:spcPct val="150000"/>
              </a:lnSpc>
              <a:spcBef>
                <a:spcPct val="0"/>
              </a:spcBef>
            </a:pPr>
            <a:r>
              <a:rPr lang="en-US" sz="4400" dirty="0">
                <a:solidFill>
                  <a:schemeClr val="bg1"/>
                </a:solidFill>
                <a:latin typeface="Adobe Gothic Std B" panose="020B0800000000000000" pitchFamily="34" charset="-128"/>
                <a:ea typeface="Adobe Gothic Std B" panose="020B0800000000000000" pitchFamily="34" charset="-128"/>
                <a:cs typeface="+mj-cs"/>
              </a:rPr>
              <a:t>Micro-operations</a:t>
            </a:r>
          </a:p>
        </p:txBody>
      </p:sp>
    </p:spTree>
    <p:extLst>
      <p:ext uri="{BB962C8B-B14F-4D97-AF65-F5344CB8AC3E}">
        <p14:creationId xmlns:p14="http://schemas.microsoft.com/office/powerpoint/2010/main" val="26337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In the binary system, we have only two digits, 1 and 0. Thus, numbers in the binary system are represented to base 2. </a:t>
            </a: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rotWithShape="1">
          <a:blip r:embed="rId2"/>
          <a:srcRect l="2403" t="4558"/>
          <a:stretch/>
        </p:blipFill>
        <p:spPr>
          <a:xfrm>
            <a:off x="484525" y="2893859"/>
            <a:ext cx="11151952" cy="2890683"/>
          </a:xfrm>
          <a:prstGeom prst="rect">
            <a:avLst/>
          </a:prstGeom>
        </p:spPr>
      </p:pic>
    </p:spTree>
    <p:extLst>
      <p:ext uri="{BB962C8B-B14F-4D97-AF65-F5344CB8AC3E}">
        <p14:creationId xmlns:p14="http://schemas.microsoft.com/office/powerpoint/2010/main" val="318225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In the octal system (radix 8). The eight symbols are 0, 1, 2, 3, 4, 5, 6, and 7. </a:t>
            </a: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a:picLocks noChangeAspect="1"/>
          </p:cNvPicPr>
          <p:nvPr/>
        </p:nvPicPr>
        <p:blipFill>
          <a:blip r:embed="rId2"/>
          <a:stretch>
            <a:fillRect/>
          </a:stretch>
        </p:blipFill>
        <p:spPr>
          <a:xfrm>
            <a:off x="395749" y="4608666"/>
            <a:ext cx="11440820" cy="1842166"/>
          </a:xfrm>
          <a:prstGeom prst="rect">
            <a:avLst/>
          </a:prstGeom>
        </p:spPr>
      </p:pic>
    </p:spTree>
    <p:extLst>
      <p:ext uri="{BB962C8B-B14F-4D97-AF65-F5344CB8AC3E}">
        <p14:creationId xmlns:p14="http://schemas.microsoft.com/office/powerpoint/2010/main" val="265040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Hexadecimal (radix 16) , The 16 symbols of the hexadecimal system are 0, 1, 2, 3, 4, 5, 6, 7, 8, 9, A, B, C, 0, E, and F. </a:t>
            </a:r>
          </a:p>
          <a:p>
            <a:pPr marL="0" indent="0" algn="just">
              <a:lnSpc>
                <a:spcPct val="150000"/>
              </a:lnSpc>
              <a:buNone/>
            </a:pPr>
            <a:r>
              <a:rPr lang="en-US" dirty="0">
                <a:solidFill>
                  <a:schemeClr val="bg1"/>
                </a:solidFill>
                <a:ea typeface="Adobe Gothic Std B" panose="020B0800000000000000" pitchFamily="34" charset="-128"/>
              </a:rPr>
              <a:t>The last six symbols are, unfortunately, identical to the letters of the alphabet and can cause confusion at times. </a:t>
            </a:r>
          </a:p>
          <a:p>
            <a:pPr marL="0" indent="0" algn="just">
              <a:lnSpc>
                <a:spcPct val="150000"/>
              </a:lnSpc>
              <a:buNone/>
            </a:pPr>
            <a:r>
              <a:rPr lang="en-US" dirty="0">
                <a:solidFill>
                  <a:schemeClr val="bg1"/>
                </a:solidFill>
                <a:ea typeface="Adobe Gothic Std B" panose="020B0800000000000000" pitchFamily="34" charset="-128"/>
              </a:rPr>
              <a:t>However, this is the convention that has been adopted.</a:t>
            </a:r>
          </a:p>
        </p:txBody>
      </p:sp>
      <p:pic>
        <p:nvPicPr>
          <p:cNvPr id="4" name="Picture 3"/>
          <p:cNvPicPr>
            <a:picLocks noChangeAspect="1"/>
          </p:cNvPicPr>
          <p:nvPr/>
        </p:nvPicPr>
        <p:blipFill>
          <a:blip r:embed="rId2"/>
          <a:stretch>
            <a:fillRect/>
          </a:stretch>
        </p:blipFill>
        <p:spPr>
          <a:xfrm>
            <a:off x="806041" y="4840645"/>
            <a:ext cx="9347625" cy="943897"/>
          </a:xfrm>
          <a:prstGeom prst="rect">
            <a:avLst/>
          </a:prstGeom>
        </p:spPr>
      </p:pic>
    </p:spTree>
    <p:extLst>
      <p:ext uri="{BB962C8B-B14F-4D97-AF65-F5344CB8AC3E}">
        <p14:creationId xmlns:p14="http://schemas.microsoft.com/office/powerpoint/2010/main" val="388529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umber Base 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55" y="2599367"/>
            <a:ext cx="7427845" cy="42586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Number Base Conversion</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10000"/>
              </a:lnSpc>
              <a:buNone/>
            </a:pPr>
            <a:r>
              <a:rPr lang="en-US" sz="2400" dirty="0">
                <a:solidFill>
                  <a:schemeClr val="bg1"/>
                </a:solidFill>
                <a:ea typeface="Adobe Gothic Std B" panose="020B0800000000000000" pitchFamily="34" charset="-128"/>
              </a:rPr>
              <a:t>As, we have four types of number systems so each one can be converted into the remaining three systems. There are the following conversions possible in Number System</a:t>
            </a:r>
          </a:p>
          <a:p>
            <a:pPr marL="514350" indent="-514350" algn="just">
              <a:lnSpc>
                <a:spcPct val="110000"/>
              </a:lnSpc>
              <a:buFont typeface="+mj-lt"/>
              <a:buAutoNum type="arabicParenR"/>
            </a:pPr>
            <a:r>
              <a:rPr lang="en-US" sz="2400" dirty="0">
                <a:solidFill>
                  <a:srgbClr val="C00000"/>
                </a:solidFill>
                <a:ea typeface="Adobe Gothic Std B" panose="020B0800000000000000" pitchFamily="34" charset="-128"/>
              </a:rPr>
              <a:t>Binary to other Number Systems.</a:t>
            </a:r>
          </a:p>
          <a:p>
            <a:pPr marL="514350" indent="-514350" algn="just">
              <a:lnSpc>
                <a:spcPct val="110000"/>
              </a:lnSpc>
              <a:buFont typeface="+mj-lt"/>
              <a:buAutoNum type="arabicParenR"/>
            </a:pPr>
            <a:r>
              <a:rPr lang="en-US" sz="2400" dirty="0">
                <a:solidFill>
                  <a:srgbClr val="C00000"/>
                </a:solidFill>
                <a:ea typeface="Adobe Gothic Std B" panose="020B0800000000000000" pitchFamily="34" charset="-128"/>
              </a:rPr>
              <a:t>Decimal to other Number Systems.</a:t>
            </a:r>
          </a:p>
          <a:p>
            <a:pPr marL="514350" indent="-514350" algn="just">
              <a:lnSpc>
                <a:spcPct val="110000"/>
              </a:lnSpc>
              <a:buFont typeface="+mj-lt"/>
              <a:buAutoNum type="arabicParenR"/>
            </a:pPr>
            <a:r>
              <a:rPr lang="en-US" sz="2400" dirty="0">
                <a:solidFill>
                  <a:srgbClr val="C00000"/>
                </a:solidFill>
                <a:ea typeface="Adobe Gothic Std B" panose="020B0800000000000000" pitchFamily="34" charset="-128"/>
              </a:rPr>
              <a:t>Octal to other Number Systems.</a:t>
            </a:r>
          </a:p>
          <a:p>
            <a:pPr marL="514350" indent="-514350" algn="just">
              <a:lnSpc>
                <a:spcPct val="110000"/>
              </a:lnSpc>
              <a:buFont typeface="+mj-lt"/>
              <a:buAutoNum type="arabicParenR"/>
            </a:pPr>
            <a:r>
              <a:rPr lang="en-US" sz="2400" dirty="0">
                <a:solidFill>
                  <a:srgbClr val="C00000"/>
                </a:solidFill>
                <a:ea typeface="Adobe Gothic Std B" panose="020B0800000000000000" pitchFamily="34" charset="-128"/>
              </a:rPr>
              <a:t>Hexadecimal to other Number Systems.</a:t>
            </a:r>
          </a:p>
        </p:txBody>
      </p:sp>
    </p:spTree>
    <p:extLst>
      <p:ext uri="{BB962C8B-B14F-4D97-AF65-F5344CB8AC3E}">
        <p14:creationId xmlns:p14="http://schemas.microsoft.com/office/powerpoint/2010/main" val="31094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other Number Systems</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10000"/>
              </a:lnSpc>
              <a:buNone/>
            </a:pPr>
            <a:r>
              <a:rPr lang="en-US" dirty="0">
                <a:solidFill>
                  <a:schemeClr val="bg1"/>
                </a:solidFill>
                <a:ea typeface="Adobe Gothic Std B" panose="020B0800000000000000" pitchFamily="34" charset="-128"/>
              </a:rPr>
              <a:t>There are three conversions possible for binary number, i.e., binary to decimal, binary to octal, and binary to hexadecimal. </a:t>
            </a:r>
          </a:p>
          <a:p>
            <a:pPr marL="0" indent="0" algn="just">
              <a:lnSpc>
                <a:spcPct val="110000"/>
              </a:lnSpc>
              <a:buNone/>
            </a:pPr>
            <a:r>
              <a:rPr lang="en-US" dirty="0">
                <a:solidFill>
                  <a:schemeClr val="bg1"/>
                </a:solidFill>
                <a:ea typeface="Adobe Gothic Std B" panose="020B0800000000000000" pitchFamily="34" charset="-128"/>
              </a:rPr>
              <a:t>The conversion process of a binary number to decimal differs from the remaining others. </a:t>
            </a:r>
          </a:p>
          <a:p>
            <a:pPr marL="0" indent="0" algn="just">
              <a:lnSpc>
                <a:spcPct val="110000"/>
              </a:lnSpc>
              <a:buNone/>
            </a:pPr>
            <a:r>
              <a:rPr lang="en-US" dirty="0">
                <a:solidFill>
                  <a:schemeClr val="bg1"/>
                </a:solidFill>
                <a:ea typeface="Adobe Gothic Std B" panose="020B0800000000000000" pitchFamily="34" charset="-128"/>
              </a:rPr>
              <a:t>Let's take a detailed discussion on Binary Number System conversion.</a:t>
            </a:r>
            <a:endParaRPr lang="en-US" dirty="0">
              <a:solidFill>
                <a:srgbClr val="C00000"/>
              </a:solidFill>
              <a:ea typeface="Adobe Gothic Std B" panose="020B0800000000000000" pitchFamily="34" charset="-128"/>
            </a:endParaRPr>
          </a:p>
        </p:txBody>
      </p:sp>
    </p:spTree>
    <p:extLst>
      <p:ext uri="{BB962C8B-B14F-4D97-AF65-F5344CB8AC3E}">
        <p14:creationId xmlns:p14="http://schemas.microsoft.com/office/powerpoint/2010/main" val="693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Decimal Conversion</a:t>
            </a:r>
            <a:endParaRPr lang="en-US" dirty="0"/>
          </a:p>
        </p:txBody>
      </p:sp>
      <p:sp>
        <p:nvSpPr>
          <p:cNvPr id="3" name="Content Placeholder 2"/>
          <p:cNvSpPr>
            <a:spLocks noGrp="1"/>
          </p:cNvSpPr>
          <p:nvPr>
            <p:ph idx="1"/>
          </p:nvPr>
        </p:nvSpPr>
        <p:spPr>
          <a:xfrm>
            <a:off x="395749" y="1073458"/>
            <a:ext cx="11240728" cy="5290272"/>
          </a:xfrm>
        </p:spPr>
        <p:txBody>
          <a:bodyPr>
            <a:normAutofit fontScale="77500" lnSpcReduction="20000"/>
          </a:bodyPr>
          <a:lstStyle/>
          <a:p>
            <a:pPr marL="0" indent="0" algn="just">
              <a:lnSpc>
                <a:spcPct val="110000"/>
              </a:lnSpc>
              <a:buNone/>
            </a:pPr>
            <a:r>
              <a:rPr lang="en-US" dirty="0">
                <a:solidFill>
                  <a:schemeClr val="bg1"/>
                </a:solidFill>
                <a:ea typeface="Adobe Gothic Std B" panose="020B0800000000000000" pitchFamily="34" charset="-128"/>
              </a:rPr>
              <a:t>The process of converting binary to decimal is quite simple. </a:t>
            </a:r>
          </a:p>
          <a:p>
            <a:pPr marL="0" indent="0" algn="just">
              <a:lnSpc>
                <a:spcPct val="110000"/>
              </a:lnSpc>
              <a:buNone/>
            </a:pPr>
            <a:r>
              <a:rPr lang="en-US" dirty="0">
                <a:solidFill>
                  <a:schemeClr val="bg1"/>
                </a:solidFill>
                <a:ea typeface="Adobe Gothic Std B" panose="020B0800000000000000" pitchFamily="34" charset="-128"/>
              </a:rPr>
              <a:t>The process starts from multiplying the bits of binary number with its corresponding positional weights. </a:t>
            </a:r>
          </a:p>
          <a:p>
            <a:pPr marL="0" indent="0" algn="just">
              <a:lnSpc>
                <a:spcPct val="110000"/>
              </a:lnSpc>
              <a:buNone/>
            </a:pPr>
            <a:r>
              <a:rPr lang="en-US" dirty="0">
                <a:solidFill>
                  <a:schemeClr val="bg1"/>
                </a:solidFill>
                <a:ea typeface="Adobe Gothic Std B" panose="020B0800000000000000" pitchFamily="34" charset="-128"/>
              </a:rPr>
              <a:t>And lastly, we add all those products.</a:t>
            </a:r>
          </a:p>
          <a:p>
            <a:pPr marL="0" indent="0" algn="just">
              <a:lnSpc>
                <a:spcPct val="110000"/>
              </a:lnSpc>
              <a:buNone/>
            </a:pPr>
            <a:r>
              <a:rPr lang="en-US" dirty="0">
                <a:ea typeface="Adobe Gothic Std B" panose="020B0800000000000000" pitchFamily="34" charset="-128"/>
              </a:rPr>
              <a:t>Example 1: (10110.001)2</a:t>
            </a:r>
          </a:p>
          <a:p>
            <a:pPr marL="0" indent="0" algn="just">
              <a:lnSpc>
                <a:spcPct val="110000"/>
              </a:lnSpc>
              <a:buNone/>
            </a:pPr>
            <a:endParaRPr lang="en-US" dirty="0">
              <a:solidFill>
                <a:srgbClr val="C00000"/>
              </a:solidFill>
              <a:ea typeface="Adobe Gothic Std B" panose="020B0800000000000000" pitchFamily="34" charset="-128"/>
            </a:endParaRPr>
          </a:p>
          <a:p>
            <a:pPr marL="0" indent="0" algn="just">
              <a:lnSpc>
                <a:spcPct val="110000"/>
              </a:lnSpc>
              <a:buNone/>
            </a:pPr>
            <a:r>
              <a:rPr lang="en-US" dirty="0">
                <a:solidFill>
                  <a:schemeClr val="bg1"/>
                </a:solidFill>
                <a:ea typeface="Adobe Gothic Std B" panose="020B0800000000000000" pitchFamily="34" charset="-128"/>
              </a:rPr>
              <a:t>We multiplied each bit of (10110.001)2 with its respective positional weight, and last we add the products of all the bits with its weight.</a:t>
            </a:r>
          </a:p>
          <a:p>
            <a:pPr marL="0" indent="0" algn="just">
              <a:lnSpc>
                <a:spcPct val="110000"/>
              </a:lnSpc>
              <a:buNone/>
            </a:pPr>
            <a:endParaRPr lang="en-US" dirty="0">
              <a:solidFill>
                <a:schemeClr val="bg1"/>
              </a:solidFill>
              <a:ea typeface="Adobe Gothic Std B" panose="020B0800000000000000" pitchFamily="34" charset="-128"/>
            </a:endParaRPr>
          </a:p>
          <a:p>
            <a:pPr marL="0" indent="0" algn="just">
              <a:lnSpc>
                <a:spcPct val="110000"/>
              </a:lnSpc>
              <a:buNone/>
            </a:pPr>
            <a:r>
              <a:rPr lang="en-US" dirty="0">
                <a:solidFill>
                  <a:schemeClr val="bg1"/>
                </a:solidFill>
                <a:ea typeface="Adobe Gothic Std B" panose="020B0800000000000000" pitchFamily="34" charset="-128"/>
              </a:rPr>
              <a:t>(10110.001)2=(1×2</a:t>
            </a:r>
            <a:r>
              <a:rPr lang="en-US" baseline="30000" dirty="0">
                <a:solidFill>
                  <a:schemeClr val="bg1"/>
                </a:solidFill>
                <a:ea typeface="Adobe Gothic Std B" panose="020B0800000000000000" pitchFamily="34" charset="-128"/>
              </a:rPr>
              <a:t>4</a:t>
            </a:r>
            <a:r>
              <a:rPr lang="en-US" dirty="0">
                <a:solidFill>
                  <a:schemeClr val="bg1"/>
                </a:solidFill>
                <a:ea typeface="Adobe Gothic Std B" panose="020B0800000000000000" pitchFamily="34" charset="-128"/>
              </a:rPr>
              <a:t>)+(0×2</a:t>
            </a:r>
            <a:r>
              <a:rPr lang="en-US" baseline="30000" dirty="0">
                <a:solidFill>
                  <a:schemeClr val="bg1"/>
                </a:solidFill>
                <a:ea typeface="Adobe Gothic Std B" panose="020B0800000000000000" pitchFamily="34" charset="-128"/>
              </a:rPr>
              <a:t>3</a:t>
            </a:r>
            <a:r>
              <a:rPr lang="en-US" dirty="0">
                <a:solidFill>
                  <a:schemeClr val="bg1"/>
                </a:solidFill>
                <a:ea typeface="Adobe Gothic Std B" panose="020B0800000000000000" pitchFamily="34" charset="-128"/>
              </a:rPr>
              <a:t>)+(1×2</a:t>
            </a:r>
            <a:r>
              <a:rPr lang="en-US" baseline="30000" dirty="0">
                <a:solidFill>
                  <a:schemeClr val="bg1"/>
                </a:solidFill>
                <a:ea typeface="Adobe Gothic Std B" panose="020B0800000000000000" pitchFamily="34" charset="-128"/>
              </a:rPr>
              <a:t>2</a:t>
            </a:r>
            <a:r>
              <a:rPr lang="en-US" dirty="0">
                <a:solidFill>
                  <a:schemeClr val="bg1"/>
                </a:solidFill>
                <a:ea typeface="Adobe Gothic Std B" panose="020B0800000000000000" pitchFamily="34" charset="-128"/>
              </a:rPr>
              <a:t>)+(1×2</a:t>
            </a:r>
            <a:r>
              <a:rPr lang="en-US" baseline="30000" dirty="0">
                <a:solidFill>
                  <a:schemeClr val="bg1"/>
                </a:solidFill>
                <a:ea typeface="Adobe Gothic Std B" panose="020B0800000000000000" pitchFamily="34" charset="-128"/>
              </a:rPr>
              <a:t>1</a:t>
            </a:r>
            <a:r>
              <a:rPr lang="en-US" dirty="0">
                <a:solidFill>
                  <a:schemeClr val="bg1"/>
                </a:solidFill>
                <a:ea typeface="Adobe Gothic Std B" panose="020B0800000000000000" pitchFamily="34" charset="-128"/>
              </a:rPr>
              <a:t>)+(0×2</a:t>
            </a:r>
            <a:r>
              <a:rPr lang="en-US" baseline="30000" dirty="0">
                <a:solidFill>
                  <a:schemeClr val="bg1"/>
                </a:solidFill>
                <a:ea typeface="Adobe Gothic Std B" panose="020B0800000000000000" pitchFamily="34" charset="-128"/>
              </a:rPr>
              <a:t>0</a:t>
            </a:r>
            <a:r>
              <a:rPr lang="en-US" dirty="0">
                <a:solidFill>
                  <a:schemeClr val="bg1"/>
                </a:solidFill>
                <a:ea typeface="Adobe Gothic Std B" panose="020B0800000000000000" pitchFamily="34" charset="-128"/>
              </a:rPr>
              <a:t>) + (0×2</a:t>
            </a:r>
            <a:r>
              <a:rPr lang="en-US" baseline="30000" dirty="0">
                <a:solidFill>
                  <a:schemeClr val="bg1"/>
                </a:solidFill>
                <a:ea typeface="Adobe Gothic Std B" panose="020B0800000000000000" pitchFamily="34" charset="-128"/>
              </a:rPr>
              <a:t>-1</a:t>
            </a:r>
            <a:r>
              <a:rPr lang="en-US" dirty="0">
                <a:solidFill>
                  <a:schemeClr val="bg1"/>
                </a:solidFill>
                <a:ea typeface="Adobe Gothic Std B" panose="020B0800000000000000" pitchFamily="34" charset="-128"/>
              </a:rPr>
              <a:t>)+(0×2</a:t>
            </a:r>
            <a:r>
              <a:rPr lang="en-US" baseline="30000" dirty="0">
                <a:solidFill>
                  <a:schemeClr val="bg1"/>
                </a:solidFill>
                <a:ea typeface="Adobe Gothic Std B" panose="020B0800000000000000" pitchFamily="34" charset="-128"/>
              </a:rPr>
              <a:t>-2</a:t>
            </a:r>
            <a:r>
              <a:rPr lang="en-US" dirty="0">
                <a:solidFill>
                  <a:schemeClr val="bg1"/>
                </a:solidFill>
                <a:ea typeface="Adobe Gothic Std B" panose="020B0800000000000000" pitchFamily="34" charset="-128"/>
              </a:rPr>
              <a:t>)+(1×2</a:t>
            </a:r>
            <a:r>
              <a:rPr lang="en-US" baseline="30000" dirty="0">
                <a:solidFill>
                  <a:schemeClr val="bg1"/>
                </a:solidFill>
                <a:ea typeface="Adobe Gothic Std B" panose="020B0800000000000000" pitchFamily="34" charset="-128"/>
              </a:rPr>
              <a:t>-3</a:t>
            </a:r>
            <a:r>
              <a:rPr lang="en-US" dirty="0">
                <a:solidFill>
                  <a:schemeClr val="bg1"/>
                </a:solidFill>
                <a:ea typeface="Adobe Gothic Std B" panose="020B0800000000000000" pitchFamily="34" charset="-128"/>
              </a:rPr>
              <a:t>)</a:t>
            </a:r>
          </a:p>
          <a:p>
            <a:pPr marL="0" indent="0" algn="just">
              <a:lnSpc>
                <a:spcPct val="110000"/>
              </a:lnSpc>
              <a:buNone/>
            </a:pPr>
            <a:r>
              <a:rPr lang="en-US" dirty="0">
                <a:solidFill>
                  <a:schemeClr val="bg1"/>
                </a:solidFill>
                <a:ea typeface="Adobe Gothic Std B" panose="020B0800000000000000" pitchFamily="34" charset="-128"/>
              </a:rPr>
              <a:t>(10110.001)2=(1×16)+(0×8)+(1×4)+(1×2)+(0×1) + (0×1⁄2)+(0×1⁄4)+(1×1⁄8)</a:t>
            </a:r>
          </a:p>
          <a:p>
            <a:pPr marL="0" indent="0" algn="just">
              <a:lnSpc>
                <a:spcPct val="110000"/>
              </a:lnSpc>
              <a:buNone/>
            </a:pPr>
            <a:r>
              <a:rPr lang="en-US" dirty="0">
                <a:solidFill>
                  <a:schemeClr val="bg1"/>
                </a:solidFill>
                <a:ea typeface="Adobe Gothic Std B" panose="020B0800000000000000" pitchFamily="34" charset="-128"/>
              </a:rPr>
              <a:t>(10110.001)2=16+0+4+2+0+0+0+0.125</a:t>
            </a:r>
          </a:p>
          <a:p>
            <a:pPr marL="0" indent="0" algn="just">
              <a:lnSpc>
                <a:spcPct val="110000"/>
              </a:lnSpc>
              <a:buNone/>
            </a:pPr>
            <a:r>
              <a:rPr lang="en-US" dirty="0">
                <a:solidFill>
                  <a:schemeClr val="bg1"/>
                </a:solidFill>
                <a:ea typeface="Adobe Gothic Std B" panose="020B0800000000000000" pitchFamily="34" charset="-128"/>
              </a:rPr>
              <a:t>(10110.001)2=(22.125 )10</a:t>
            </a:r>
          </a:p>
        </p:txBody>
      </p:sp>
    </p:spTree>
    <p:extLst>
      <p:ext uri="{BB962C8B-B14F-4D97-AF65-F5344CB8AC3E}">
        <p14:creationId xmlns:p14="http://schemas.microsoft.com/office/powerpoint/2010/main" val="3144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Octal Conversion</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10000"/>
              </a:lnSpc>
            </a:pPr>
            <a:r>
              <a:rPr lang="en-US" dirty="0">
                <a:solidFill>
                  <a:schemeClr val="bg1"/>
                </a:solidFill>
                <a:ea typeface="Adobe Gothic Std B" panose="020B0800000000000000" pitchFamily="34" charset="-128"/>
              </a:rPr>
              <a:t>The base numbers of binary and octal are 2 and 8, respectively. </a:t>
            </a:r>
          </a:p>
          <a:p>
            <a:pPr algn="just">
              <a:lnSpc>
                <a:spcPct val="110000"/>
              </a:lnSpc>
            </a:pPr>
            <a:r>
              <a:rPr lang="en-US" dirty="0">
                <a:solidFill>
                  <a:schemeClr val="bg1"/>
                </a:solidFill>
                <a:ea typeface="Adobe Gothic Std B" panose="020B0800000000000000" pitchFamily="34" charset="-128"/>
              </a:rPr>
              <a:t>In a binary number, the pair of three bits is equal to one octal digit. </a:t>
            </a:r>
          </a:p>
          <a:p>
            <a:pPr algn="just">
              <a:lnSpc>
                <a:spcPct val="110000"/>
              </a:lnSpc>
            </a:pPr>
            <a:r>
              <a:rPr lang="en-US" dirty="0">
                <a:solidFill>
                  <a:schemeClr val="bg1"/>
                </a:solidFill>
                <a:ea typeface="Adobe Gothic Std B" panose="020B0800000000000000" pitchFamily="34" charset="-128"/>
              </a:rPr>
              <a:t>There are only two steps to convert a binary number into an octal number which are as follows:</a:t>
            </a:r>
          </a:p>
          <a:p>
            <a:pPr marL="0" indent="0" algn="just">
              <a:lnSpc>
                <a:spcPct val="110000"/>
              </a:lnSpc>
              <a:buNone/>
            </a:pPr>
            <a:endParaRPr lang="en-US" dirty="0">
              <a:solidFill>
                <a:schemeClr val="bg1"/>
              </a:solidFill>
              <a:ea typeface="Adobe Gothic Std B" panose="020B0800000000000000" pitchFamily="34" charset="-128"/>
            </a:endParaRPr>
          </a:p>
          <a:p>
            <a:pPr marL="457200" indent="-457200" algn="just">
              <a:lnSpc>
                <a:spcPct val="110000"/>
              </a:lnSpc>
              <a:buAutoNum type="arabicPeriod"/>
            </a:pPr>
            <a:r>
              <a:rPr lang="en-US" dirty="0">
                <a:solidFill>
                  <a:schemeClr val="bg1"/>
                </a:solidFill>
                <a:ea typeface="Adobe Gothic Std B" panose="020B0800000000000000" pitchFamily="34" charset="-128"/>
              </a:rPr>
              <a:t>In the first step, we have to make the pairs of three bits on both sides of the binary point. If there will be one or two bits left in a pair of three bits pair, we add the required number of zeros on extreme sides.</a:t>
            </a:r>
          </a:p>
          <a:p>
            <a:pPr marL="0" indent="0" algn="just">
              <a:lnSpc>
                <a:spcPct val="110000"/>
              </a:lnSpc>
              <a:buNone/>
            </a:pPr>
            <a:r>
              <a:rPr lang="en-US" dirty="0">
                <a:solidFill>
                  <a:schemeClr val="bg1"/>
                </a:solidFill>
                <a:ea typeface="Adobe Gothic Std B" panose="020B0800000000000000" pitchFamily="34" charset="-128"/>
              </a:rPr>
              <a:t>2. In the second step, we write the octal digits corresponding to each pair.</a:t>
            </a:r>
          </a:p>
        </p:txBody>
      </p:sp>
    </p:spTree>
    <p:extLst>
      <p:ext uri="{BB962C8B-B14F-4D97-AF65-F5344CB8AC3E}">
        <p14:creationId xmlns:p14="http://schemas.microsoft.com/office/powerpoint/2010/main" val="13165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Octal Conversion - Example</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10000"/>
              </a:lnSpc>
            </a:pPr>
            <a:r>
              <a:rPr lang="en-US" sz="2400" dirty="0">
                <a:ea typeface="Adobe Gothic Std B" panose="020B0800000000000000" pitchFamily="34" charset="-128"/>
              </a:rPr>
              <a:t>Example 1: (111110101011.0011)2</a:t>
            </a:r>
          </a:p>
          <a:p>
            <a:pPr algn="just">
              <a:lnSpc>
                <a:spcPct val="110000"/>
              </a:lnSpc>
            </a:pPr>
            <a:r>
              <a:rPr lang="en-US" sz="2400" dirty="0">
                <a:solidFill>
                  <a:schemeClr val="bg1"/>
                </a:solidFill>
                <a:ea typeface="Adobe Gothic Std B" panose="020B0800000000000000" pitchFamily="34" charset="-128"/>
              </a:rPr>
              <a:t>1. Firstly, we make pairs of three bits on both sides of the binary point.</a:t>
            </a:r>
          </a:p>
          <a:p>
            <a:pPr marL="0" indent="0" algn="just">
              <a:lnSpc>
                <a:spcPct val="110000"/>
              </a:lnSpc>
              <a:buNone/>
            </a:pPr>
            <a:r>
              <a:rPr lang="en-US" sz="2400" dirty="0">
                <a:solidFill>
                  <a:schemeClr val="bg1"/>
                </a:solidFill>
                <a:ea typeface="Adobe Gothic Std B" panose="020B0800000000000000" pitchFamily="34" charset="-128"/>
              </a:rPr>
              <a:t>	111       110       101       011.001       1</a:t>
            </a: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r>
              <a:rPr lang="en-US" sz="2400" dirty="0">
                <a:solidFill>
                  <a:schemeClr val="bg1"/>
                </a:solidFill>
                <a:ea typeface="Adobe Gothic Std B" panose="020B0800000000000000" pitchFamily="34" charset="-128"/>
              </a:rPr>
              <a:t>On the right side of the binary point, the last pair has only one bit. </a:t>
            </a:r>
          </a:p>
          <a:p>
            <a:pPr algn="just">
              <a:lnSpc>
                <a:spcPct val="110000"/>
              </a:lnSpc>
            </a:pPr>
            <a:r>
              <a:rPr lang="en-US" sz="2400" dirty="0">
                <a:solidFill>
                  <a:schemeClr val="bg1"/>
                </a:solidFill>
                <a:ea typeface="Adobe Gothic Std B" panose="020B0800000000000000" pitchFamily="34" charset="-128"/>
              </a:rPr>
              <a:t>To make it a complete pair of three bits, we added two zeros on the extreme side.</a:t>
            </a:r>
          </a:p>
          <a:p>
            <a:pPr marL="0" indent="0" algn="just">
              <a:lnSpc>
                <a:spcPct val="110000"/>
              </a:lnSpc>
              <a:buNone/>
            </a:pPr>
            <a:r>
              <a:rPr lang="en-US" sz="2400" dirty="0">
                <a:solidFill>
                  <a:schemeClr val="bg1"/>
                </a:solidFill>
                <a:ea typeface="Adobe Gothic Std B" panose="020B0800000000000000" pitchFamily="34" charset="-128"/>
              </a:rPr>
              <a:t>	111       110       101       011.001       100</a:t>
            </a: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r>
              <a:rPr lang="en-US" sz="2400" dirty="0">
                <a:solidFill>
                  <a:schemeClr val="bg1"/>
                </a:solidFill>
                <a:ea typeface="Adobe Gothic Std B" panose="020B0800000000000000" pitchFamily="34" charset="-128"/>
              </a:rPr>
              <a:t>2. Then, we wrote the octal digits, which correspond to each pair.</a:t>
            </a:r>
          </a:p>
          <a:p>
            <a:pPr marL="0" indent="0" algn="just">
              <a:lnSpc>
                <a:spcPct val="110000"/>
              </a:lnSpc>
              <a:buNone/>
            </a:pPr>
            <a:r>
              <a:rPr lang="en-US" sz="2400" dirty="0">
                <a:solidFill>
                  <a:schemeClr val="bg1"/>
                </a:solidFill>
                <a:ea typeface="Adobe Gothic Std B" panose="020B0800000000000000" pitchFamily="34" charset="-128"/>
              </a:rPr>
              <a:t>  	(111110101011.0011)2=(7653.14)8</a:t>
            </a:r>
          </a:p>
        </p:txBody>
      </p:sp>
    </p:spTree>
    <p:extLst>
      <p:ext uri="{BB962C8B-B14F-4D97-AF65-F5344CB8AC3E}">
        <p14:creationId xmlns:p14="http://schemas.microsoft.com/office/powerpoint/2010/main" val="329501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Hexadecimal Conversion</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10000"/>
              </a:lnSpc>
            </a:pPr>
            <a:r>
              <a:rPr lang="en-US" sz="2400" dirty="0">
                <a:solidFill>
                  <a:schemeClr val="bg1"/>
                </a:solidFill>
                <a:ea typeface="Adobe Gothic Std B" panose="020B0800000000000000" pitchFamily="34" charset="-128"/>
              </a:rPr>
              <a:t>The base numbers of binary and hexadecimal are 2 and 16, respectively. </a:t>
            </a:r>
          </a:p>
          <a:p>
            <a:pPr algn="just">
              <a:lnSpc>
                <a:spcPct val="110000"/>
              </a:lnSpc>
            </a:pPr>
            <a:r>
              <a:rPr lang="en-US" sz="2400" dirty="0">
                <a:solidFill>
                  <a:schemeClr val="bg1"/>
                </a:solidFill>
                <a:ea typeface="Adobe Gothic Std B" panose="020B0800000000000000" pitchFamily="34" charset="-128"/>
              </a:rPr>
              <a:t>In a binary number, the pair of four bits is equal to one hexadecimal digit. </a:t>
            </a:r>
          </a:p>
          <a:p>
            <a:pPr algn="just">
              <a:lnSpc>
                <a:spcPct val="110000"/>
              </a:lnSpc>
            </a:pPr>
            <a:r>
              <a:rPr lang="en-US" sz="2400" dirty="0">
                <a:solidFill>
                  <a:schemeClr val="bg1"/>
                </a:solidFill>
                <a:ea typeface="Adobe Gothic Std B" panose="020B0800000000000000" pitchFamily="34" charset="-128"/>
              </a:rPr>
              <a:t>There are also only two steps to convert a binary number into a hexadecimal number which are as follows:</a:t>
            </a:r>
          </a:p>
          <a:p>
            <a:pPr marL="457200" indent="-457200" algn="just">
              <a:lnSpc>
                <a:spcPct val="110000"/>
              </a:lnSpc>
              <a:buAutoNum type="arabicPeriod"/>
            </a:pPr>
            <a:r>
              <a:rPr lang="en-US" sz="2400" dirty="0">
                <a:solidFill>
                  <a:schemeClr val="bg1"/>
                </a:solidFill>
                <a:ea typeface="Adobe Gothic Std B" panose="020B0800000000000000" pitchFamily="34" charset="-128"/>
              </a:rPr>
              <a:t>In the first step, we have to make the pairs of four bits on both sides of the binary point. </a:t>
            </a:r>
          </a:p>
          <a:p>
            <a:pPr marL="0" indent="0" algn="just">
              <a:lnSpc>
                <a:spcPct val="110000"/>
              </a:lnSpc>
              <a:buNone/>
            </a:pPr>
            <a:r>
              <a:rPr lang="en-US" sz="2400" dirty="0">
                <a:solidFill>
                  <a:schemeClr val="bg1"/>
                </a:solidFill>
                <a:ea typeface="Adobe Gothic Std B" panose="020B0800000000000000" pitchFamily="34" charset="-128"/>
              </a:rPr>
              <a:t>	If there will be one, two, or three bits left in a pair of four bits pair, we add the required number of zeros on extreme sides.</a:t>
            </a:r>
          </a:p>
          <a:p>
            <a:pPr marL="0" indent="0" algn="just">
              <a:lnSpc>
                <a:spcPct val="110000"/>
              </a:lnSpc>
              <a:buNone/>
            </a:pPr>
            <a:endParaRPr lang="en-US" sz="2400" dirty="0">
              <a:solidFill>
                <a:schemeClr val="bg1"/>
              </a:solidFill>
              <a:ea typeface="Adobe Gothic Std B" panose="020B0800000000000000" pitchFamily="34" charset="-128"/>
            </a:endParaRPr>
          </a:p>
          <a:p>
            <a:pPr marL="0" indent="0" algn="just">
              <a:lnSpc>
                <a:spcPct val="110000"/>
              </a:lnSpc>
              <a:buNone/>
            </a:pPr>
            <a:r>
              <a:rPr lang="en-US" sz="2400" dirty="0">
                <a:solidFill>
                  <a:schemeClr val="bg1"/>
                </a:solidFill>
                <a:ea typeface="Adobe Gothic Std B" panose="020B0800000000000000" pitchFamily="34" charset="-128"/>
              </a:rPr>
              <a:t>2. In the second step, we write the hexadecimal digits corresponding to each pair.</a:t>
            </a:r>
          </a:p>
        </p:txBody>
      </p:sp>
    </p:spTree>
    <p:extLst>
      <p:ext uri="{BB962C8B-B14F-4D97-AF65-F5344CB8AC3E}">
        <p14:creationId xmlns:p14="http://schemas.microsoft.com/office/powerpoint/2010/main" val="16630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Binary to Hexadecimal Conversion - Example</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10000"/>
              </a:lnSpc>
            </a:pPr>
            <a:r>
              <a:rPr lang="en-US" sz="2400" dirty="0">
                <a:ea typeface="Adobe Gothic Std B" panose="020B0800000000000000" pitchFamily="34" charset="-128"/>
              </a:rPr>
              <a:t>Example 1: (10110101011.0011)2</a:t>
            </a: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r>
              <a:rPr lang="en-US" sz="2400" dirty="0">
                <a:solidFill>
                  <a:schemeClr val="bg1"/>
                </a:solidFill>
                <a:ea typeface="Adobe Gothic Std B" panose="020B0800000000000000" pitchFamily="34" charset="-128"/>
              </a:rPr>
              <a:t>1. Firstly, we make pairs of four bits on both sides of the binary point.</a:t>
            </a:r>
          </a:p>
          <a:p>
            <a:pPr marL="0" indent="0" algn="just">
              <a:lnSpc>
                <a:spcPct val="110000"/>
              </a:lnSpc>
              <a:buNone/>
            </a:pPr>
            <a:r>
              <a:rPr lang="en-US" sz="2400" dirty="0">
                <a:solidFill>
                  <a:schemeClr val="bg1"/>
                </a:solidFill>
                <a:ea typeface="Adobe Gothic Std B" panose="020B0800000000000000" pitchFamily="34" charset="-128"/>
              </a:rPr>
              <a:t>	111 1010 1011.0011</a:t>
            </a:r>
          </a:p>
          <a:p>
            <a:pPr marL="0" indent="0" algn="just">
              <a:lnSpc>
                <a:spcPct val="110000"/>
              </a:lnSpc>
              <a:buNone/>
            </a:pPr>
            <a:r>
              <a:rPr lang="en-US" sz="2400" dirty="0">
                <a:solidFill>
                  <a:schemeClr val="bg1"/>
                </a:solidFill>
                <a:ea typeface="Adobe Gothic Std B" panose="020B0800000000000000" pitchFamily="34" charset="-128"/>
              </a:rPr>
              <a:t>On the left side of the binary point, the first pair has three bits. To make it a complete pair of four bits, add one zero on the extreme side.</a:t>
            </a:r>
          </a:p>
          <a:p>
            <a:pPr marL="0" indent="0" algn="just">
              <a:lnSpc>
                <a:spcPct val="110000"/>
              </a:lnSpc>
              <a:buNone/>
            </a:pPr>
            <a:r>
              <a:rPr lang="en-US" sz="2400" dirty="0">
                <a:solidFill>
                  <a:schemeClr val="bg1"/>
                </a:solidFill>
                <a:ea typeface="Adobe Gothic Std B" panose="020B0800000000000000" pitchFamily="34" charset="-128"/>
              </a:rPr>
              <a:t>	0111 1010 1011.0011</a:t>
            </a:r>
          </a:p>
          <a:p>
            <a:pPr marL="0" indent="0" algn="just">
              <a:lnSpc>
                <a:spcPct val="110000"/>
              </a:lnSpc>
              <a:buNone/>
            </a:pPr>
            <a:endParaRPr lang="en-US" sz="2400" dirty="0">
              <a:solidFill>
                <a:schemeClr val="bg1"/>
              </a:solidFill>
              <a:ea typeface="Adobe Gothic Std B" panose="020B0800000000000000" pitchFamily="34" charset="-128"/>
            </a:endParaRPr>
          </a:p>
          <a:p>
            <a:pPr marL="0" indent="0" algn="just">
              <a:lnSpc>
                <a:spcPct val="110000"/>
              </a:lnSpc>
              <a:buNone/>
            </a:pPr>
            <a:r>
              <a:rPr lang="en-US" sz="2400" dirty="0">
                <a:solidFill>
                  <a:schemeClr val="bg1"/>
                </a:solidFill>
                <a:ea typeface="Adobe Gothic Std B" panose="020B0800000000000000" pitchFamily="34" charset="-128"/>
              </a:rPr>
              <a:t>2. Then, we write the hexadecimal digits, which correspond to each pair.</a:t>
            </a:r>
          </a:p>
          <a:p>
            <a:pPr marL="0" indent="0" algn="just">
              <a:lnSpc>
                <a:spcPct val="110000"/>
              </a:lnSpc>
              <a:buNone/>
            </a:pPr>
            <a:r>
              <a:rPr lang="en-US" sz="2400" dirty="0">
                <a:solidFill>
                  <a:schemeClr val="bg1"/>
                </a:solidFill>
                <a:ea typeface="Adobe Gothic Std B" panose="020B0800000000000000" pitchFamily="34" charset="-128"/>
              </a:rPr>
              <a:t>	(011110101011.0011)2=(7AB.3)16</a:t>
            </a:r>
          </a:p>
        </p:txBody>
      </p:sp>
    </p:spTree>
    <p:extLst>
      <p:ext uri="{BB962C8B-B14F-4D97-AF65-F5344CB8AC3E}">
        <p14:creationId xmlns:p14="http://schemas.microsoft.com/office/powerpoint/2010/main" val="114406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03" y="0"/>
            <a:ext cx="10515600" cy="1325563"/>
          </a:xfrm>
        </p:spPr>
        <p:txBody>
          <a:bodyPr/>
          <a:lstStyle/>
          <a:p>
            <a:pPr marL="571500" indent="-571500">
              <a:buFont typeface="Wingdings" panose="05000000000000000000" pitchFamily="2" charset="2"/>
              <a:buChar char="v"/>
            </a:pPr>
            <a:r>
              <a:rPr lang="en-US" dirty="0">
                <a:latin typeface="Adobe Gothic Std B" panose="020B0800000000000000" pitchFamily="34" charset="-128"/>
                <a:ea typeface="Adobe Gothic Std B" panose="020B0800000000000000" pitchFamily="34" charset="-128"/>
              </a:rPr>
              <a:t>Computer Architecture </a:t>
            </a:r>
          </a:p>
        </p:txBody>
      </p:sp>
      <p:sp>
        <p:nvSpPr>
          <p:cNvPr id="3" name="Content Placeholder 2"/>
          <p:cNvSpPr>
            <a:spLocks noGrp="1"/>
          </p:cNvSpPr>
          <p:nvPr>
            <p:ph idx="1"/>
          </p:nvPr>
        </p:nvSpPr>
        <p:spPr>
          <a:xfrm>
            <a:off x="351502" y="1088206"/>
            <a:ext cx="11240729" cy="5176669"/>
          </a:xfrm>
        </p:spPr>
        <p:txBody>
          <a:bodyPr>
            <a:normAutofit fontScale="92500" lnSpcReduction="10000"/>
          </a:bodyPr>
          <a:lstStyle/>
          <a:p>
            <a:pPr algn="just">
              <a:lnSpc>
                <a:spcPct val="150000"/>
              </a:lnSpc>
            </a:pPr>
            <a:r>
              <a:rPr lang="en-IN" sz="3200" dirty="0">
                <a:solidFill>
                  <a:schemeClr val="bg1"/>
                </a:solidFill>
                <a:ea typeface="Adobe Gothic Std B" panose="020B0800000000000000" pitchFamily="34" charset="-128"/>
              </a:rPr>
              <a:t>Computer architecture refers to the structure and organization of a computer system, encompassing its hardware components and the way they interact to execute instructions and perform tasks. It involves the design and layout of various elements that constitute a computer, providing a framework for how data is processed, stored, and communicated within the system. Computer architecture serves as a blueprint for building and understanding the functionality of computers.</a:t>
            </a:r>
            <a:endParaRPr lang="en-US" sz="32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9559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58" y="2069432"/>
            <a:ext cx="9930063" cy="2582779"/>
          </a:xfrm>
        </p:spPr>
        <p:txBody>
          <a:bodyPr>
            <a:noAutofit/>
          </a:bodyPr>
          <a:lstStyle/>
          <a:p>
            <a:pPr algn="ctr"/>
            <a:r>
              <a:rPr lang="en-US" sz="6600" dirty="0">
                <a:latin typeface="Adobe Gothic Std B" panose="020B0800000000000000" pitchFamily="34" charset="-128"/>
                <a:ea typeface="Adobe Gothic Std B" panose="020B0800000000000000" pitchFamily="34" charset="-128"/>
              </a:rPr>
              <a:t>Decimal to other Number System</a:t>
            </a:r>
            <a:endParaRPr lang="en-US" sz="6600" dirty="0"/>
          </a:p>
        </p:txBody>
      </p:sp>
    </p:spTree>
    <p:extLst>
      <p:ext uri="{BB962C8B-B14F-4D97-AF65-F5344CB8AC3E}">
        <p14:creationId xmlns:p14="http://schemas.microsoft.com/office/powerpoint/2010/main" val="260322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 to other Number System</a:t>
            </a:r>
            <a:endParaRPr lang="en-US" dirty="0"/>
          </a:p>
        </p:txBody>
      </p:sp>
      <p:sp>
        <p:nvSpPr>
          <p:cNvPr id="3" name="Content Placeholder 2"/>
          <p:cNvSpPr>
            <a:spLocks noGrp="1"/>
          </p:cNvSpPr>
          <p:nvPr>
            <p:ph idx="1"/>
          </p:nvPr>
        </p:nvSpPr>
        <p:spPr>
          <a:xfrm>
            <a:off x="395749" y="1073458"/>
            <a:ext cx="11240728" cy="5415832"/>
          </a:xfrm>
        </p:spPr>
        <p:txBody>
          <a:bodyPr>
            <a:normAutofit fontScale="92500"/>
          </a:bodyPr>
          <a:lstStyle/>
          <a:p>
            <a:pPr algn="just">
              <a:lnSpc>
                <a:spcPct val="110000"/>
              </a:lnSpc>
            </a:pPr>
            <a:r>
              <a:rPr lang="en-US" sz="2400" dirty="0">
                <a:solidFill>
                  <a:schemeClr val="bg1"/>
                </a:solidFill>
                <a:ea typeface="Adobe Gothic Std B" panose="020B0800000000000000" pitchFamily="34" charset="-128"/>
              </a:rPr>
              <a:t>The decimal number can be an integer or floating-point integer. </a:t>
            </a:r>
          </a:p>
          <a:p>
            <a:pPr algn="just">
              <a:lnSpc>
                <a:spcPct val="110000"/>
              </a:lnSpc>
            </a:pPr>
            <a:r>
              <a:rPr lang="en-US" sz="2400" dirty="0">
                <a:solidFill>
                  <a:schemeClr val="bg1"/>
                </a:solidFill>
                <a:ea typeface="Adobe Gothic Std B" panose="020B0800000000000000" pitchFamily="34" charset="-128"/>
              </a:rPr>
              <a:t>When the decimal number is a floating-point integer, then we convert both part (integer and fractional) of the decimal number in the isolated form(individually). </a:t>
            </a:r>
          </a:p>
          <a:p>
            <a:pPr algn="just">
              <a:lnSpc>
                <a:spcPct val="110000"/>
              </a:lnSpc>
            </a:pPr>
            <a:r>
              <a:rPr lang="en-US" sz="2400" dirty="0">
                <a:solidFill>
                  <a:schemeClr val="bg1"/>
                </a:solidFill>
                <a:ea typeface="Adobe Gothic Std B" panose="020B0800000000000000" pitchFamily="34" charset="-128"/>
              </a:rPr>
              <a:t>There are the following steps that are used to convert the decimal number into a similar number of any base 'r'.</a:t>
            </a:r>
          </a:p>
          <a:p>
            <a:pPr marL="0" indent="0" algn="just">
              <a:lnSpc>
                <a:spcPct val="110000"/>
              </a:lnSpc>
              <a:buNone/>
            </a:pPr>
            <a:r>
              <a:rPr lang="en-US" sz="2400" dirty="0">
                <a:solidFill>
                  <a:schemeClr val="bg1"/>
                </a:solidFill>
                <a:ea typeface="Adobe Gothic Std B" panose="020B0800000000000000" pitchFamily="34" charset="-128"/>
              </a:rPr>
              <a:t>1. In the first step, we perform the division operation on integer and successive part with base 'r'. We will list down all the remainders till the quotient is zero. Then we find out the remainders in reverse order for getting the integer part of the equivalent number of base 'r'. In this, the least and most significant digits are denoted by the first and the last remainders.</a:t>
            </a:r>
          </a:p>
          <a:p>
            <a:pPr marL="0" indent="0" algn="just">
              <a:lnSpc>
                <a:spcPct val="110000"/>
              </a:lnSpc>
              <a:buNone/>
            </a:pPr>
            <a:r>
              <a:rPr lang="en-US" sz="2400" dirty="0">
                <a:solidFill>
                  <a:schemeClr val="bg1"/>
                </a:solidFill>
                <a:ea typeface="Adobe Gothic Std B" panose="020B0800000000000000" pitchFamily="34" charset="-128"/>
              </a:rPr>
              <a:t>2. In the next step, the multiplication operation is done with base 'r' of the fractional and successive fraction. The carries are noted until the result is zero or when the required number of the equivalent digit is obtained. For getting the fractional part of the equivalent number of base 'r', the normal sequence of carrying is considered.</a:t>
            </a:r>
          </a:p>
        </p:txBody>
      </p:sp>
    </p:spTree>
    <p:extLst>
      <p:ext uri="{BB962C8B-B14F-4D97-AF65-F5344CB8AC3E}">
        <p14:creationId xmlns:p14="http://schemas.microsoft.com/office/powerpoint/2010/main" val="214933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 to Binary Conversion</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10000"/>
              </a:lnSpc>
            </a:pPr>
            <a:r>
              <a:rPr lang="en-US" dirty="0">
                <a:solidFill>
                  <a:schemeClr val="bg1"/>
                </a:solidFill>
                <a:ea typeface="Adobe Gothic Std B" panose="020B0800000000000000" pitchFamily="34" charset="-128"/>
              </a:rPr>
              <a:t>For converting decimal to binary, there are two steps required to perform, which are as follows:</a:t>
            </a:r>
          </a:p>
          <a:p>
            <a:pPr algn="just">
              <a:lnSpc>
                <a:spcPct val="110000"/>
              </a:lnSpc>
            </a:pPr>
            <a:endParaRPr lang="en-US" dirty="0">
              <a:solidFill>
                <a:schemeClr val="bg1"/>
              </a:solidFill>
              <a:ea typeface="Adobe Gothic Std B" panose="020B0800000000000000" pitchFamily="34" charset="-128"/>
            </a:endParaRPr>
          </a:p>
          <a:p>
            <a:pPr marL="0" indent="0" algn="just">
              <a:lnSpc>
                <a:spcPct val="110000"/>
              </a:lnSpc>
              <a:buNone/>
            </a:pPr>
            <a:r>
              <a:rPr lang="en-US" dirty="0">
                <a:solidFill>
                  <a:schemeClr val="bg1"/>
                </a:solidFill>
                <a:ea typeface="Adobe Gothic Std B" panose="020B0800000000000000" pitchFamily="34" charset="-128"/>
              </a:rPr>
              <a:t>1. In the first step, we perform the division operation on the integer and the successive quotient with the base of binary(2).</a:t>
            </a:r>
          </a:p>
          <a:p>
            <a:pPr marL="0" indent="0" algn="just">
              <a:lnSpc>
                <a:spcPct val="110000"/>
              </a:lnSpc>
              <a:buNone/>
            </a:pPr>
            <a:r>
              <a:rPr lang="en-US" dirty="0">
                <a:solidFill>
                  <a:schemeClr val="bg1"/>
                </a:solidFill>
                <a:ea typeface="Adobe Gothic Std B" panose="020B0800000000000000" pitchFamily="34" charset="-128"/>
              </a:rPr>
              <a:t>2. Next, we perform the multiplication on the integer and the successive quotient with the base of binary(2).</a:t>
            </a:r>
          </a:p>
        </p:txBody>
      </p:sp>
    </p:spTree>
    <p:extLst>
      <p:ext uri="{BB962C8B-B14F-4D97-AF65-F5344CB8AC3E}">
        <p14:creationId xmlns:p14="http://schemas.microsoft.com/office/powerpoint/2010/main" val="6002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 to Binary Conversion - Example</a:t>
            </a:r>
            <a:endParaRPr lang="en-US" dirty="0"/>
          </a:p>
        </p:txBody>
      </p:sp>
      <p:sp>
        <p:nvSpPr>
          <p:cNvPr id="3" name="Content Placeholder 2"/>
          <p:cNvSpPr>
            <a:spLocks noGrp="1"/>
          </p:cNvSpPr>
          <p:nvPr>
            <p:ph idx="1"/>
          </p:nvPr>
        </p:nvSpPr>
        <p:spPr>
          <a:xfrm>
            <a:off x="395749" y="895648"/>
            <a:ext cx="5090651" cy="5962351"/>
          </a:xfrm>
        </p:spPr>
        <p:txBody>
          <a:bodyPr>
            <a:normAutofit fontScale="85000" lnSpcReduction="20000"/>
          </a:bodyPr>
          <a:lstStyle/>
          <a:p>
            <a:pPr marL="0" indent="0" algn="just">
              <a:lnSpc>
                <a:spcPct val="100000"/>
              </a:lnSpc>
              <a:buNone/>
            </a:pPr>
            <a:endParaRPr lang="en-US" sz="2400" dirty="0">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2400" dirty="0">
                <a:ea typeface="Adobe Gothic Std B" panose="020B0800000000000000" pitchFamily="34" charset="-128"/>
              </a:rPr>
              <a:t>Example 1: (152.25)10</a:t>
            </a:r>
          </a:p>
          <a:p>
            <a:pPr marL="0" indent="0" algn="just">
              <a:lnSpc>
                <a:spcPct val="100000"/>
              </a:lnSpc>
              <a:buNone/>
            </a:pPr>
            <a:r>
              <a:rPr lang="en-US" sz="2400" dirty="0">
                <a:ea typeface="Adobe Gothic Std B" panose="020B0800000000000000" pitchFamily="34" charset="-128"/>
              </a:rPr>
              <a:t>Step 1:</a:t>
            </a:r>
            <a:endParaRPr lang="en-US" sz="2400" dirty="0">
              <a:solidFill>
                <a:schemeClr val="bg1"/>
              </a:solidFill>
              <a:ea typeface="Adobe Gothic Std B" panose="020B0800000000000000" pitchFamily="34" charset="-128"/>
            </a:endParaRPr>
          </a:p>
          <a:p>
            <a:pPr algn="just">
              <a:lnSpc>
                <a:spcPct val="110000"/>
              </a:lnSpc>
            </a:pPr>
            <a:r>
              <a:rPr lang="en-US" sz="2400" dirty="0">
                <a:solidFill>
                  <a:schemeClr val="bg1"/>
                </a:solidFill>
                <a:ea typeface="Adobe Gothic Std B" panose="020B0800000000000000" pitchFamily="34" charset="-128"/>
              </a:rPr>
              <a:t>Divide the number 152 and its successive quotients with base 2.</a:t>
            </a: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IN" sz="2400" dirty="0">
              <a:ea typeface="Adobe Gothic Std B" panose="020B0800000000000000" pitchFamily="34" charset="-128"/>
            </a:endParaRPr>
          </a:p>
          <a:p>
            <a:pPr algn="just">
              <a:lnSpc>
                <a:spcPct val="110000"/>
              </a:lnSpc>
            </a:pPr>
            <a:endParaRPr lang="en-IN" sz="2400" dirty="0">
              <a:ea typeface="Adobe Gothic Std B" panose="020B0800000000000000" pitchFamily="34" charset="-128"/>
            </a:endParaRPr>
          </a:p>
          <a:p>
            <a:pPr algn="just">
              <a:lnSpc>
                <a:spcPct val="110000"/>
              </a:lnSpc>
            </a:pPr>
            <a:r>
              <a:rPr lang="en-IN" sz="2400" dirty="0">
                <a:ea typeface="Adobe Gothic Std B" panose="020B0800000000000000" pitchFamily="34" charset="-128"/>
              </a:rPr>
              <a:t>(152)10=(10011000)2</a:t>
            </a:r>
            <a:endParaRPr lang="en-US" sz="2400" dirty="0">
              <a:ea typeface="Adobe Gothic Std B" panose="020B0800000000000000" pitchFamily="34" charset="-128"/>
            </a:endParaRPr>
          </a:p>
          <a:p>
            <a:pPr algn="just">
              <a:lnSpc>
                <a:spcPct val="110000"/>
              </a:lnSpc>
            </a:pPr>
            <a:endParaRPr lang="en-US" sz="2400" dirty="0">
              <a:solidFill>
                <a:schemeClr val="bg1"/>
              </a:solidFill>
              <a:latin typeface="Adobe Gothic Std B" panose="020B0800000000000000" pitchFamily="34" charset="-128"/>
              <a:ea typeface="Adobe Gothic Std B" panose="020B0800000000000000" pitchFamily="34" charset="-128"/>
            </a:endParaRPr>
          </a:p>
          <a:p>
            <a:pPr algn="just">
              <a:lnSpc>
                <a:spcPct val="110000"/>
              </a:lnSpc>
            </a:pPr>
            <a:endParaRPr lang="en-US" sz="2400" dirty="0">
              <a:solidFill>
                <a:schemeClr val="bg1"/>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813923794"/>
              </p:ext>
            </p:extLst>
          </p:nvPr>
        </p:nvGraphicFramePr>
        <p:xfrm>
          <a:off x="955321" y="2663116"/>
          <a:ext cx="3625515" cy="3627120"/>
        </p:xfrm>
        <a:graphic>
          <a:graphicData uri="http://schemas.openxmlformats.org/drawingml/2006/table">
            <a:tbl>
              <a:tblPr/>
              <a:tblGrid>
                <a:gridCol w="1208505">
                  <a:extLst>
                    <a:ext uri="{9D8B030D-6E8A-4147-A177-3AD203B41FA5}">
                      <a16:colId xmlns:a16="http://schemas.microsoft.com/office/drawing/2014/main" val="3102382897"/>
                    </a:ext>
                  </a:extLst>
                </a:gridCol>
                <a:gridCol w="1208505">
                  <a:extLst>
                    <a:ext uri="{9D8B030D-6E8A-4147-A177-3AD203B41FA5}">
                      <a16:colId xmlns:a16="http://schemas.microsoft.com/office/drawing/2014/main" val="1189115726"/>
                    </a:ext>
                  </a:extLst>
                </a:gridCol>
                <a:gridCol w="1208505">
                  <a:extLst>
                    <a:ext uri="{9D8B030D-6E8A-4147-A177-3AD203B41FA5}">
                      <a16:colId xmlns:a16="http://schemas.microsoft.com/office/drawing/2014/main" val="16959838"/>
                    </a:ext>
                  </a:extLst>
                </a:gridCol>
              </a:tblGrid>
              <a:tr h="423622">
                <a:tc>
                  <a:txBody>
                    <a:bodyPr/>
                    <a:lstStyle/>
                    <a:p>
                      <a:pPr algn="l" fontAlgn="t"/>
                      <a:r>
                        <a:rPr lang="en-IN">
                          <a:solidFill>
                            <a:srgbClr val="000000"/>
                          </a:solidFill>
                          <a:effectLst/>
                          <a:latin typeface="times new roman" panose="02020603050405020304" pitchFamily="18" charset="0"/>
                        </a:rPr>
                        <a:t>Operation</a:t>
                      </a:r>
                    </a:p>
                  </a:txBody>
                  <a:tcPr marT="91440" marB="91440">
                    <a:lnL w="7620" cap="flat" cmpd="sng" algn="ctr">
                      <a:solidFill>
                        <a:srgbClr val="50E106"/>
                      </a:solidFill>
                      <a:prstDash val="solid"/>
                      <a:round/>
                      <a:headEnd type="none" w="med" len="med"/>
                      <a:tailEnd type="none" w="med" len="med"/>
                    </a:lnL>
                    <a:lnR w="7620" cap="flat" cmpd="sng" algn="ctr">
                      <a:solidFill>
                        <a:srgbClr val="50E106"/>
                      </a:solidFill>
                      <a:prstDash val="solid"/>
                      <a:round/>
                      <a:headEnd type="none" w="med" len="med"/>
                      <a:tailEnd type="none" w="med" len="med"/>
                    </a:lnR>
                    <a:lnT w="7620" cap="flat" cmpd="sng" algn="ctr">
                      <a:solidFill>
                        <a:srgbClr val="50E1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Quotient</a:t>
                      </a:r>
                    </a:p>
                  </a:txBody>
                  <a:tcPr marT="91440" marB="91440">
                    <a:lnL w="7620" cap="flat" cmpd="sng" algn="ctr">
                      <a:solidFill>
                        <a:srgbClr val="50E106"/>
                      </a:solidFill>
                      <a:prstDash val="solid"/>
                      <a:round/>
                      <a:headEnd type="none" w="med" len="med"/>
                      <a:tailEnd type="none" w="med" len="med"/>
                    </a:lnL>
                    <a:lnR w="7620" cap="flat" cmpd="sng" algn="ctr">
                      <a:solidFill>
                        <a:srgbClr val="50E106"/>
                      </a:solidFill>
                      <a:prstDash val="solid"/>
                      <a:round/>
                      <a:headEnd type="none" w="med" len="med"/>
                      <a:tailEnd type="none" w="med" len="med"/>
                    </a:lnR>
                    <a:lnT w="7620" cap="flat" cmpd="sng" algn="ctr">
                      <a:solidFill>
                        <a:srgbClr val="50E1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Remainder</a:t>
                      </a:r>
                    </a:p>
                  </a:txBody>
                  <a:tcPr marT="91440" marB="91440">
                    <a:lnL w="7620" cap="flat" cmpd="sng" algn="ctr">
                      <a:solidFill>
                        <a:srgbClr val="50E106"/>
                      </a:solidFill>
                      <a:prstDash val="solid"/>
                      <a:round/>
                      <a:headEnd type="none" w="med" len="med"/>
                      <a:tailEnd type="none" w="med" len="med"/>
                    </a:lnL>
                    <a:lnR w="7620" cap="flat" cmpd="sng" algn="ctr">
                      <a:solidFill>
                        <a:srgbClr val="50E106"/>
                      </a:solidFill>
                      <a:prstDash val="solid"/>
                      <a:round/>
                      <a:headEnd type="none" w="med" len="med"/>
                      <a:tailEnd type="none" w="med" len="med"/>
                    </a:lnR>
                    <a:lnT w="7620" cap="flat" cmpd="sng" algn="ctr">
                      <a:solidFill>
                        <a:srgbClr val="50E1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11247663"/>
                  </a:ext>
                </a:extLst>
              </a:tr>
              <a:tr h="367139">
                <a:tc>
                  <a:txBody>
                    <a:bodyPr/>
                    <a:lstStyle/>
                    <a:p>
                      <a:pPr algn="just" fontAlgn="t"/>
                      <a:r>
                        <a:rPr lang="en-IN">
                          <a:solidFill>
                            <a:srgbClr val="333333"/>
                          </a:solidFill>
                          <a:effectLst/>
                          <a:latin typeface="inter-regular"/>
                        </a:rPr>
                        <a:t>152/2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 (LSB)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3263348"/>
                  </a:ext>
                </a:extLst>
              </a:tr>
              <a:tr h="367139">
                <a:tc>
                  <a:txBody>
                    <a:bodyPr/>
                    <a:lstStyle/>
                    <a:p>
                      <a:pPr algn="just" fontAlgn="t"/>
                      <a:r>
                        <a:rPr lang="en-IN">
                          <a:solidFill>
                            <a:srgbClr val="333333"/>
                          </a:solidFill>
                          <a:effectLst/>
                          <a:latin typeface="inter-regular"/>
                        </a:rPr>
                        <a:t>76/2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3852170"/>
                  </a:ext>
                </a:extLst>
              </a:tr>
              <a:tr h="367139">
                <a:tc>
                  <a:txBody>
                    <a:bodyPr/>
                    <a:lstStyle/>
                    <a:p>
                      <a:pPr algn="just" fontAlgn="t"/>
                      <a:r>
                        <a:rPr lang="en-IN">
                          <a:solidFill>
                            <a:srgbClr val="333333"/>
                          </a:solidFill>
                          <a:effectLst/>
                          <a:latin typeface="inter-regular"/>
                        </a:rPr>
                        <a:t>38/2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202753"/>
                  </a:ext>
                </a:extLst>
              </a:tr>
              <a:tr h="367139">
                <a:tc>
                  <a:txBody>
                    <a:bodyPr/>
                    <a:lstStyle/>
                    <a:p>
                      <a:pPr algn="just" fontAlgn="t"/>
                      <a:r>
                        <a:rPr lang="en-IN">
                          <a:solidFill>
                            <a:srgbClr val="333333"/>
                          </a:solidFill>
                          <a:effectLst/>
                          <a:latin typeface="inter-regular"/>
                        </a:rPr>
                        <a:t>19/2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96695599"/>
                  </a:ext>
                </a:extLst>
              </a:tr>
              <a:tr h="367139">
                <a:tc>
                  <a:txBody>
                    <a:bodyPr/>
                    <a:lstStyle/>
                    <a:p>
                      <a:pPr algn="just" fontAlgn="t"/>
                      <a:r>
                        <a:rPr lang="en-IN">
                          <a:solidFill>
                            <a:srgbClr val="333333"/>
                          </a:solidFill>
                          <a:effectLst/>
                          <a:latin typeface="inter-regular"/>
                        </a:rPr>
                        <a:t>9/2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6763217"/>
                  </a:ext>
                </a:extLst>
              </a:tr>
              <a:tr h="367139">
                <a:tc>
                  <a:txBody>
                    <a:bodyPr/>
                    <a:lstStyle/>
                    <a:p>
                      <a:pPr algn="just" fontAlgn="t"/>
                      <a:r>
                        <a:rPr lang="en-IN">
                          <a:solidFill>
                            <a:srgbClr val="333333"/>
                          </a:solidFill>
                          <a:effectLst/>
                          <a:latin typeface="inter-regular"/>
                        </a:rPr>
                        <a:t>4/2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83106167"/>
                  </a:ext>
                </a:extLst>
              </a:tr>
              <a:tr h="367139">
                <a:tc>
                  <a:txBody>
                    <a:bodyPr/>
                    <a:lstStyle/>
                    <a:p>
                      <a:pPr algn="just" fontAlgn="t"/>
                      <a:r>
                        <a:rPr lang="en-IN">
                          <a:solidFill>
                            <a:srgbClr val="333333"/>
                          </a:solidFill>
                          <a:effectLst/>
                          <a:latin typeface="inter-regular"/>
                        </a:rPr>
                        <a:t>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7224088"/>
                  </a:ext>
                </a:extLst>
              </a:tr>
              <a:tr h="367139">
                <a:tc>
                  <a:txBody>
                    <a:bodyPr/>
                    <a:lstStyle/>
                    <a:p>
                      <a:pPr algn="just" fontAlgn="t"/>
                      <a:r>
                        <a:rPr lang="en-IN" dirty="0">
                          <a:solidFill>
                            <a:srgbClr val="333333"/>
                          </a:solidFill>
                          <a:effectLst/>
                          <a:latin typeface="inter-regular"/>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1(MSB)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45413512"/>
                  </a:ext>
                </a:extLst>
              </a:tr>
            </a:tbl>
          </a:graphicData>
        </a:graphic>
      </p:graphicFrame>
      <p:sp>
        <p:nvSpPr>
          <p:cNvPr id="5" name="Content Placeholder 2"/>
          <p:cNvSpPr txBox="1">
            <a:spLocks/>
          </p:cNvSpPr>
          <p:nvPr/>
        </p:nvSpPr>
        <p:spPr>
          <a:xfrm>
            <a:off x="5628193" y="1073458"/>
            <a:ext cx="5090651" cy="5784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en-US" sz="2400" dirty="0">
                <a:ea typeface="Adobe Gothic Std B" panose="020B0800000000000000" pitchFamily="34" charset="-128"/>
              </a:rPr>
              <a:t>Example 1: (152.25)10</a:t>
            </a:r>
          </a:p>
          <a:p>
            <a:pPr marL="0" indent="0" algn="just">
              <a:lnSpc>
                <a:spcPct val="110000"/>
              </a:lnSpc>
              <a:buFont typeface="Arial" panose="020B0604020202020204" pitchFamily="34" charset="0"/>
              <a:buNone/>
            </a:pPr>
            <a:r>
              <a:rPr lang="en-US" sz="2400" dirty="0">
                <a:ea typeface="Adobe Gothic Std B" panose="020B0800000000000000" pitchFamily="34" charset="-128"/>
              </a:rPr>
              <a:t>Step 2:</a:t>
            </a:r>
            <a:endParaRPr lang="en-US" sz="2400" dirty="0">
              <a:solidFill>
                <a:schemeClr val="bg1"/>
              </a:solidFill>
              <a:ea typeface="Adobe Gothic Std B" panose="020B0800000000000000" pitchFamily="34" charset="-128"/>
            </a:endParaRPr>
          </a:p>
          <a:p>
            <a:pPr algn="just">
              <a:lnSpc>
                <a:spcPct val="110000"/>
              </a:lnSpc>
            </a:pPr>
            <a:r>
              <a:rPr lang="en-US" sz="2400" dirty="0">
                <a:solidFill>
                  <a:schemeClr val="bg1"/>
                </a:solidFill>
                <a:ea typeface="Adobe Gothic Std B" panose="020B0800000000000000" pitchFamily="34" charset="-128"/>
              </a:rPr>
              <a:t>Now, perform the multiplication of 0.27 and successive fraction with base 2.</a:t>
            </a: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endParaRPr lang="en-US" sz="2400" dirty="0">
              <a:solidFill>
                <a:schemeClr val="bg1"/>
              </a:solidFill>
              <a:ea typeface="Adobe Gothic Std B" panose="020B0800000000000000" pitchFamily="34" charset="-128"/>
            </a:endParaRPr>
          </a:p>
          <a:p>
            <a:pPr algn="just">
              <a:lnSpc>
                <a:spcPct val="110000"/>
              </a:lnSpc>
            </a:pPr>
            <a:r>
              <a:rPr lang="en-US" sz="2400" dirty="0">
                <a:ea typeface="Adobe Gothic Std B" panose="020B0800000000000000" pitchFamily="34" charset="-128"/>
              </a:rPr>
              <a:t>(0.25)10=(.01)2</a:t>
            </a:r>
          </a:p>
        </p:txBody>
      </p:sp>
      <p:graphicFrame>
        <p:nvGraphicFramePr>
          <p:cNvPr id="6" name="Table 5"/>
          <p:cNvGraphicFramePr>
            <a:graphicFrameLocks noGrp="1"/>
          </p:cNvGraphicFramePr>
          <p:nvPr>
            <p:extLst>
              <p:ext uri="{D42A27DB-BD31-4B8C-83A1-F6EECF244321}">
                <p14:modId xmlns:p14="http://schemas.microsoft.com/office/powerpoint/2010/main" val="1467129878"/>
              </p:ext>
            </p:extLst>
          </p:nvPr>
        </p:nvGraphicFramePr>
        <p:xfrm>
          <a:off x="6045972" y="3429000"/>
          <a:ext cx="4648200" cy="1249680"/>
        </p:xfrm>
        <a:graphic>
          <a:graphicData uri="http://schemas.openxmlformats.org/drawingml/2006/table">
            <a:tbl>
              <a:tblPr/>
              <a:tblGrid>
                <a:gridCol w="1549400">
                  <a:extLst>
                    <a:ext uri="{9D8B030D-6E8A-4147-A177-3AD203B41FA5}">
                      <a16:colId xmlns:a16="http://schemas.microsoft.com/office/drawing/2014/main" val="932990837"/>
                    </a:ext>
                  </a:extLst>
                </a:gridCol>
                <a:gridCol w="1549400">
                  <a:extLst>
                    <a:ext uri="{9D8B030D-6E8A-4147-A177-3AD203B41FA5}">
                      <a16:colId xmlns:a16="http://schemas.microsoft.com/office/drawing/2014/main" val="2873947733"/>
                    </a:ext>
                  </a:extLst>
                </a:gridCol>
                <a:gridCol w="1549400">
                  <a:extLst>
                    <a:ext uri="{9D8B030D-6E8A-4147-A177-3AD203B41FA5}">
                      <a16:colId xmlns:a16="http://schemas.microsoft.com/office/drawing/2014/main" val="357736290"/>
                    </a:ext>
                  </a:extLst>
                </a:gridCol>
              </a:tblGrid>
              <a:tr h="0">
                <a:tc>
                  <a:txBody>
                    <a:bodyPr/>
                    <a:lstStyle/>
                    <a:p>
                      <a:pPr algn="l" fontAlgn="t"/>
                      <a:r>
                        <a:rPr lang="en-IN">
                          <a:solidFill>
                            <a:srgbClr val="000000"/>
                          </a:solidFill>
                          <a:effectLst/>
                          <a:latin typeface="times new roman" panose="02020603050405020304" pitchFamily="18" charset="0"/>
                        </a:rPr>
                        <a:t>Operation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Result</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carry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34008959"/>
                  </a:ext>
                </a:extLst>
              </a:tr>
              <a:tr h="0">
                <a:tc>
                  <a:txBody>
                    <a:bodyPr/>
                    <a:lstStyle/>
                    <a:p>
                      <a:pPr algn="just" fontAlgn="t"/>
                      <a:r>
                        <a:rPr lang="en-IN">
                          <a:solidFill>
                            <a:srgbClr val="333333"/>
                          </a:solidFill>
                          <a:effectLst/>
                          <a:latin typeface="inter-regular"/>
                        </a:rPr>
                        <a:t>0.25×2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0.50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1464851"/>
                  </a:ext>
                </a:extLst>
              </a:tr>
              <a:tr h="0">
                <a:tc>
                  <a:txBody>
                    <a:bodyPr/>
                    <a:lstStyle/>
                    <a:p>
                      <a:pPr algn="just" fontAlgn="t"/>
                      <a:r>
                        <a:rPr lang="en-IN">
                          <a:solidFill>
                            <a:srgbClr val="333333"/>
                          </a:solidFill>
                          <a:effectLst/>
                          <a:latin typeface="inter-regular"/>
                        </a:rPr>
                        <a:t>0.50×2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4148135"/>
                  </a:ext>
                </a:extLst>
              </a:tr>
            </a:tbl>
          </a:graphicData>
        </a:graphic>
      </p:graphicFrame>
    </p:spTree>
    <p:extLst>
      <p:ext uri="{BB962C8B-B14F-4D97-AF65-F5344CB8AC3E}">
        <p14:creationId xmlns:p14="http://schemas.microsoft.com/office/powerpoint/2010/main" val="398905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 to Octal Conversion</a:t>
            </a:r>
            <a:endParaRPr lang="en-US" dirty="0"/>
          </a:p>
        </p:txBody>
      </p:sp>
      <p:sp>
        <p:nvSpPr>
          <p:cNvPr id="3" name="Content Placeholder 2"/>
          <p:cNvSpPr>
            <a:spLocks noGrp="1"/>
          </p:cNvSpPr>
          <p:nvPr>
            <p:ph idx="1"/>
          </p:nvPr>
        </p:nvSpPr>
        <p:spPr>
          <a:xfrm>
            <a:off x="395749" y="1325563"/>
            <a:ext cx="11475409" cy="5532436"/>
          </a:xfrm>
        </p:spPr>
        <p:txBody>
          <a:bodyPr>
            <a:normAutofit/>
          </a:bodyPr>
          <a:lstStyle/>
          <a:p>
            <a:pPr marL="0" indent="0" algn="just">
              <a:lnSpc>
                <a:spcPct val="110000"/>
              </a:lnSpc>
              <a:buNone/>
            </a:pPr>
            <a:r>
              <a:rPr lang="en-US" dirty="0">
                <a:solidFill>
                  <a:schemeClr val="bg1"/>
                </a:solidFill>
                <a:ea typeface="Adobe Gothic Std B" panose="020B0800000000000000" pitchFamily="34" charset="-128"/>
              </a:rPr>
              <a:t>For converting decimal to octal, there are two steps required to perform, which are as follows:</a:t>
            </a:r>
          </a:p>
          <a:p>
            <a:pPr marL="0" indent="0" algn="just">
              <a:lnSpc>
                <a:spcPct val="110000"/>
              </a:lnSpc>
              <a:buNone/>
            </a:pPr>
            <a:r>
              <a:rPr lang="en-US" dirty="0">
                <a:solidFill>
                  <a:schemeClr val="bg1"/>
                </a:solidFill>
                <a:ea typeface="Adobe Gothic Std B" panose="020B0800000000000000" pitchFamily="34" charset="-128"/>
              </a:rPr>
              <a:t>1. In the first step, we perform the division operation on the integer and the successive quotient with the base of octal(8).</a:t>
            </a:r>
          </a:p>
          <a:p>
            <a:pPr marL="0" indent="0" algn="just">
              <a:lnSpc>
                <a:spcPct val="110000"/>
              </a:lnSpc>
              <a:buNone/>
            </a:pPr>
            <a:r>
              <a:rPr lang="en-US" dirty="0">
                <a:solidFill>
                  <a:schemeClr val="bg1"/>
                </a:solidFill>
                <a:ea typeface="Adobe Gothic Std B" panose="020B0800000000000000" pitchFamily="34" charset="-128"/>
              </a:rPr>
              <a:t>2. Next, we perform the multiplication on the integer and the successive quotient with the base of octal(8).</a:t>
            </a:r>
          </a:p>
          <a:p>
            <a:pPr marL="0" indent="0" algn="just">
              <a:lnSpc>
                <a:spcPct val="110000"/>
              </a:lnSpc>
              <a:buNone/>
            </a:pPr>
            <a:endParaRPr lang="en-US" sz="2400" dirty="0">
              <a:solidFill>
                <a:schemeClr val="bg1"/>
              </a:solidFill>
              <a:latin typeface="Adobe Gothic Std B" panose="020B0800000000000000" pitchFamily="34" charset="-128"/>
              <a:ea typeface="Adobe Gothic Std B" panose="020B0800000000000000" pitchFamily="34" charset="-128"/>
            </a:endParaRPr>
          </a:p>
          <a:p>
            <a:pPr algn="just">
              <a:lnSpc>
                <a:spcPct val="110000"/>
              </a:lnSpc>
            </a:pPr>
            <a:endParaRPr lang="en-US" sz="24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9341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58" y="2069432"/>
            <a:ext cx="9930063" cy="2582779"/>
          </a:xfrm>
        </p:spPr>
        <p:txBody>
          <a:bodyPr>
            <a:noAutofit/>
          </a:bodyPr>
          <a:lstStyle/>
          <a:p>
            <a:pPr algn="ctr"/>
            <a:r>
              <a:rPr lang="en-US" sz="6600" dirty="0">
                <a:latin typeface="Adobe Gothic Std B" panose="020B0800000000000000" pitchFamily="34" charset="-128"/>
                <a:ea typeface="Adobe Gothic Std B" panose="020B0800000000000000" pitchFamily="34" charset="-128"/>
              </a:rPr>
              <a:t>Octal to other Number System</a:t>
            </a:r>
            <a:endParaRPr lang="en-US" sz="6600" dirty="0"/>
          </a:p>
        </p:txBody>
      </p:sp>
    </p:spTree>
    <p:extLst>
      <p:ext uri="{BB962C8B-B14F-4D97-AF65-F5344CB8AC3E}">
        <p14:creationId xmlns:p14="http://schemas.microsoft.com/office/powerpoint/2010/main" val="3026875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other Number System</a:t>
            </a:r>
            <a:endParaRPr lang="en-US" dirty="0"/>
          </a:p>
        </p:txBody>
      </p:sp>
      <p:sp>
        <p:nvSpPr>
          <p:cNvPr id="3" name="Content Placeholder 2"/>
          <p:cNvSpPr>
            <a:spLocks noGrp="1"/>
          </p:cNvSpPr>
          <p:nvPr>
            <p:ph idx="1"/>
          </p:nvPr>
        </p:nvSpPr>
        <p:spPr>
          <a:xfrm>
            <a:off x="395749" y="1325563"/>
            <a:ext cx="11475409" cy="2332037"/>
          </a:xfrm>
        </p:spPr>
        <p:txBody>
          <a:bodyPr>
            <a:normAutofit/>
          </a:bodyPr>
          <a:lstStyle/>
          <a:p>
            <a:pPr algn="just">
              <a:lnSpc>
                <a:spcPct val="110000"/>
              </a:lnSpc>
            </a:pPr>
            <a:r>
              <a:rPr lang="en-US" dirty="0">
                <a:solidFill>
                  <a:schemeClr val="bg1"/>
                </a:solidFill>
                <a:ea typeface="Adobe Gothic Std B" panose="020B0800000000000000" pitchFamily="34" charset="-128"/>
              </a:rPr>
              <a:t>Like binary and decimal, the octal number can also be converted into other number systems. </a:t>
            </a:r>
          </a:p>
          <a:p>
            <a:pPr algn="just">
              <a:lnSpc>
                <a:spcPct val="110000"/>
              </a:lnSpc>
            </a:pPr>
            <a:r>
              <a:rPr lang="en-US" dirty="0">
                <a:solidFill>
                  <a:schemeClr val="bg1"/>
                </a:solidFill>
                <a:ea typeface="Adobe Gothic Std B" panose="020B0800000000000000" pitchFamily="34" charset="-128"/>
              </a:rPr>
              <a:t>The process of converting octal to decimal differs from the remaining one. </a:t>
            </a:r>
          </a:p>
          <a:p>
            <a:pPr algn="just">
              <a:lnSpc>
                <a:spcPct val="110000"/>
              </a:lnSpc>
            </a:pPr>
            <a:r>
              <a:rPr lang="en-US" dirty="0">
                <a:solidFill>
                  <a:schemeClr val="bg1"/>
                </a:solidFill>
                <a:ea typeface="Adobe Gothic Std B" panose="020B0800000000000000" pitchFamily="34" charset="-128"/>
              </a:rPr>
              <a:t>Let's start understanding how conversion is done.</a:t>
            </a:r>
          </a:p>
          <a:p>
            <a:pPr algn="just">
              <a:lnSpc>
                <a:spcPct val="110000"/>
              </a:lnSpc>
            </a:pPr>
            <a:endParaRPr lang="en-US"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5912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Decimal Conversion</a:t>
            </a:r>
            <a:endParaRPr lang="en-US" dirty="0"/>
          </a:p>
        </p:txBody>
      </p:sp>
      <p:sp>
        <p:nvSpPr>
          <p:cNvPr id="3" name="Content Placeholder 2"/>
          <p:cNvSpPr>
            <a:spLocks noGrp="1"/>
          </p:cNvSpPr>
          <p:nvPr>
            <p:ph idx="1"/>
          </p:nvPr>
        </p:nvSpPr>
        <p:spPr>
          <a:xfrm>
            <a:off x="395749" y="1325563"/>
            <a:ext cx="11475409" cy="5532436"/>
          </a:xfrm>
        </p:spPr>
        <p:txBody>
          <a:bodyPr>
            <a:normAutofit fontScale="92500" lnSpcReduction="10000"/>
          </a:bodyPr>
          <a:lstStyle/>
          <a:p>
            <a:pPr algn="just">
              <a:lnSpc>
                <a:spcPct val="110000"/>
              </a:lnSpc>
            </a:pPr>
            <a:r>
              <a:rPr lang="en-US" sz="2400" dirty="0">
                <a:solidFill>
                  <a:schemeClr val="bg1"/>
                </a:solidFill>
                <a:ea typeface="Adobe Gothic Std B" panose="020B0800000000000000" pitchFamily="34" charset="-128"/>
              </a:rPr>
              <a:t>The process of converting octal to decimal is the same as binary to decimal. </a:t>
            </a:r>
          </a:p>
          <a:p>
            <a:pPr algn="just">
              <a:lnSpc>
                <a:spcPct val="110000"/>
              </a:lnSpc>
            </a:pPr>
            <a:r>
              <a:rPr lang="en-US" sz="2400" dirty="0">
                <a:solidFill>
                  <a:schemeClr val="bg1"/>
                </a:solidFill>
                <a:ea typeface="Adobe Gothic Std B" panose="020B0800000000000000" pitchFamily="34" charset="-128"/>
              </a:rPr>
              <a:t>The process starts from multiplying the digits of octal numbers with its corresponding positional weights. And lastly, we add all those products.</a:t>
            </a:r>
          </a:p>
          <a:p>
            <a:pPr algn="just">
              <a:lnSpc>
                <a:spcPct val="110000"/>
              </a:lnSpc>
            </a:pPr>
            <a:r>
              <a:rPr lang="en-US" sz="2400" dirty="0">
                <a:solidFill>
                  <a:schemeClr val="bg1"/>
                </a:solidFill>
                <a:ea typeface="Adobe Gothic Std B" panose="020B0800000000000000" pitchFamily="34" charset="-128"/>
              </a:rPr>
              <a:t>Let's take an example to understand how the conversion is done from octal to decimal.</a:t>
            </a:r>
          </a:p>
          <a:p>
            <a:pPr marL="0" indent="0" algn="just">
              <a:lnSpc>
                <a:spcPct val="110000"/>
              </a:lnSpc>
              <a:buNone/>
            </a:pPr>
            <a:r>
              <a:rPr lang="en-US" sz="2400" dirty="0">
                <a:ea typeface="Adobe Gothic Std B" panose="020B0800000000000000" pitchFamily="34" charset="-128"/>
              </a:rPr>
              <a:t>Example 1: (152.25)8</a:t>
            </a:r>
          </a:p>
          <a:p>
            <a:pPr marL="0" indent="0" algn="just">
              <a:lnSpc>
                <a:spcPct val="110000"/>
              </a:lnSpc>
              <a:buNone/>
            </a:pPr>
            <a:r>
              <a:rPr lang="en-US" sz="2400" dirty="0">
                <a:ea typeface="Adobe Gothic Std B" panose="020B0800000000000000" pitchFamily="34" charset="-128"/>
              </a:rPr>
              <a:t>Step 1:</a:t>
            </a:r>
            <a:r>
              <a:rPr lang="en-US" sz="2400" dirty="0">
                <a:solidFill>
                  <a:schemeClr val="bg1"/>
                </a:solidFill>
                <a:ea typeface="Adobe Gothic Std B" panose="020B0800000000000000" pitchFamily="34" charset="-128"/>
              </a:rPr>
              <a:t>We multiply each digit of 152.25 with its respective positional weight, and last we add the products of all the bits with its weight.</a:t>
            </a:r>
          </a:p>
          <a:p>
            <a:pPr marL="0" indent="0" algn="just">
              <a:lnSpc>
                <a:spcPct val="110000"/>
              </a:lnSpc>
              <a:buNone/>
            </a:pPr>
            <a:r>
              <a:rPr lang="en-US" sz="2400" dirty="0">
                <a:solidFill>
                  <a:schemeClr val="bg1"/>
                </a:solidFill>
                <a:ea typeface="Adobe Gothic Std B" panose="020B0800000000000000" pitchFamily="34" charset="-128"/>
              </a:rPr>
              <a:t>(152.25)8=(1×8</a:t>
            </a:r>
            <a:r>
              <a:rPr lang="en-US" sz="2400" baseline="30000" dirty="0">
                <a:solidFill>
                  <a:schemeClr val="bg1"/>
                </a:solidFill>
                <a:ea typeface="Adobe Gothic Std B" panose="020B0800000000000000" pitchFamily="34" charset="-128"/>
              </a:rPr>
              <a:t>2</a:t>
            </a:r>
            <a:r>
              <a:rPr lang="en-US" sz="2400" dirty="0">
                <a:solidFill>
                  <a:schemeClr val="bg1"/>
                </a:solidFill>
                <a:ea typeface="Adobe Gothic Std B" panose="020B0800000000000000" pitchFamily="34" charset="-128"/>
              </a:rPr>
              <a:t>)+(5×8</a:t>
            </a:r>
            <a:r>
              <a:rPr lang="en-US" sz="2400" baseline="30000" dirty="0">
                <a:solidFill>
                  <a:schemeClr val="bg1"/>
                </a:solidFill>
                <a:ea typeface="Adobe Gothic Std B" panose="020B0800000000000000" pitchFamily="34" charset="-128"/>
              </a:rPr>
              <a:t>1</a:t>
            </a:r>
            <a:r>
              <a:rPr lang="en-US" sz="2400" dirty="0">
                <a:solidFill>
                  <a:schemeClr val="bg1"/>
                </a:solidFill>
                <a:ea typeface="Adobe Gothic Std B" panose="020B0800000000000000" pitchFamily="34" charset="-128"/>
              </a:rPr>
              <a:t>)+(2×8</a:t>
            </a:r>
            <a:r>
              <a:rPr lang="en-US" sz="2400" baseline="30000" dirty="0">
                <a:solidFill>
                  <a:schemeClr val="bg1"/>
                </a:solidFill>
                <a:ea typeface="Adobe Gothic Std B" panose="020B0800000000000000" pitchFamily="34" charset="-128"/>
              </a:rPr>
              <a:t>0</a:t>
            </a:r>
            <a:r>
              <a:rPr lang="en-US" sz="2400" dirty="0">
                <a:solidFill>
                  <a:schemeClr val="bg1"/>
                </a:solidFill>
                <a:ea typeface="Adobe Gothic Std B" panose="020B0800000000000000" pitchFamily="34" charset="-128"/>
              </a:rPr>
              <a:t>)+(2×8</a:t>
            </a:r>
            <a:r>
              <a:rPr lang="en-US" sz="2400" baseline="30000" dirty="0">
                <a:solidFill>
                  <a:schemeClr val="bg1"/>
                </a:solidFill>
                <a:ea typeface="Adobe Gothic Std B" panose="020B0800000000000000" pitchFamily="34" charset="-128"/>
              </a:rPr>
              <a:t>-1</a:t>
            </a:r>
            <a:r>
              <a:rPr lang="en-US" sz="2400" dirty="0">
                <a:solidFill>
                  <a:schemeClr val="bg1"/>
                </a:solidFill>
                <a:ea typeface="Adobe Gothic Std B" panose="020B0800000000000000" pitchFamily="34" charset="-128"/>
              </a:rPr>
              <a:t>)+(5×8</a:t>
            </a:r>
            <a:r>
              <a:rPr lang="en-US" sz="2400" baseline="30000" dirty="0">
                <a:solidFill>
                  <a:schemeClr val="bg1"/>
                </a:solidFill>
                <a:ea typeface="Adobe Gothic Std B" panose="020B0800000000000000" pitchFamily="34" charset="-128"/>
              </a:rPr>
              <a:t>-2</a:t>
            </a:r>
            <a:r>
              <a:rPr lang="en-US" sz="2400" dirty="0">
                <a:solidFill>
                  <a:schemeClr val="bg1"/>
                </a:solidFill>
                <a:ea typeface="Adobe Gothic Std B" panose="020B0800000000000000" pitchFamily="34" charset="-128"/>
              </a:rPr>
              <a:t>)</a:t>
            </a:r>
          </a:p>
          <a:p>
            <a:pPr marL="0" indent="0" algn="just">
              <a:lnSpc>
                <a:spcPct val="110000"/>
              </a:lnSpc>
              <a:buNone/>
            </a:pPr>
            <a:r>
              <a:rPr lang="en-US" sz="2400" dirty="0">
                <a:solidFill>
                  <a:schemeClr val="bg1"/>
                </a:solidFill>
                <a:ea typeface="Adobe Gothic Std B" panose="020B0800000000000000" pitchFamily="34" charset="-128"/>
              </a:rPr>
              <a:t>(152.25)8=64+40+2+(2×1⁄8)+(5×1⁄64)</a:t>
            </a:r>
          </a:p>
          <a:p>
            <a:pPr marL="0" indent="0" algn="just">
              <a:lnSpc>
                <a:spcPct val="110000"/>
              </a:lnSpc>
              <a:buNone/>
            </a:pPr>
            <a:r>
              <a:rPr lang="en-US" sz="2400" dirty="0">
                <a:solidFill>
                  <a:schemeClr val="bg1"/>
                </a:solidFill>
                <a:ea typeface="Adobe Gothic Std B" panose="020B0800000000000000" pitchFamily="34" charset="-128"/>
              </a:rPr>
              <a:t>(152.25)8=64+40+2+0.25+0.078125</a:t>
            </a:r>
          </a:p>
          <a:p>
            <a:pPr marL="0" indent="0" algn="just">
              <a:lnSpc>
                <a:spcPct val="110000"/>
              </a:lnSpc>
              <a:buNone/>
            </a:pPr>
            <a:r>
              <a:rPr lang="en-US" sz="2400" dirty="0">
                <a:solidFill>
                  <a:schemeClr val="bg1"/>
                </a:solidFill>
                <a:ea typeface="Adobe Gothic Std B" panose="020B0800000000000000" pitchFamily="34" charset="-128"/>
              </a:rPr>
              <a:t>(152.25)8=106.328125</a:t>
            </a:r>
          </a:p>
          <a:p>
            <a:pPr marL="0" indent="0" algn="just">
              <a:lnSpc>
                <a:spcPct val="110000"/>
              </a:lnSpc>
              <a:buNone/>
            </a:pPr>
            <a:r>
              <a:rPr lang="en-US" sz="2400" dirty="0">
                <a:solidFill>
                  <a:schemeClr val="bg1"/>
                </a:solidFill>
                <a:ea typeface="Adobe Gothic Std B" panose="020B0800000000000000" pitchFamily="34" charset="-128"/>
              </a:rPr>
              <a:t>So, the decimal number of the octal number 152.25 is </a:t>
            </a:r>
            <a:r>
              <a:rPr lang="en-US" sz="2400" dirty="0">
                <a:ea typeface="Adobe Gothic Std B" panose="020B0800000000000000" pitchFamily="34" charset="-128"/>
              </a:rPr>
              <a:t>106.328125</a:t>
            </a:r>
          </a:p>
          <a:p>
            <a:pPr marL="0" indent="0" algn="just">
              <a:lnSpc>
                <a:spcPct val="110000"/>
              </a:lnSpc>
              <a:buNone/>
            </a:pPr>
            <a:endParaRPr lang="en-US" sz="24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788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Binary Conversion</a:t>
            </a:r>
            <a:endParaRPr lang="en-US" dirty="0"/>
          </a:p>
        </p:txBody>
      </p:sp>
      <p:sp>
        <p:nvSpPr>
          <p:cNvPr id="3" name="Content Placeholder 2"/>
          <p:cNvSpPr>
            <a:spLocks noGrp="1"/>
          </p:cNvSpPr>
          <p:nvPr>
            <p:ph idx="1"/>
          </p:nvPr>
        </p:nvSpPr>
        <p:spPr>
          <a:xfrm>
            <a:off x="395749" y="1325563"/>
            <a:ext cx="11475409" cy="5532436"/>
          </a:xfrm>
        </p:spPr>
        <p:txBody>
          <a:bodyPr>
            <a:noAutofit/>
          </a:bodyPr>
          <a:lstStyle/>
          <a:p>
            <a:pPr algn="just">
              <a:lnSpc>
                <a:spcPct val="110000"/>
              </a:lnSpc>
            </a:pPr>
            <a:r>
              <a:rPr lang="en-US" dirty="0">
                <a:solidFill>
                  <a:schemeClr val="bg1"/>
                </a:solidFill>
                <a:ea typeface="Adobe Gothic Std B" panose="020B0800000000000000" pitchFamily="34" charset="-128"/>
              </a:rPr>
              <a:t>The process of converting octal to binary is the reverse process of binary to octal. We write the three bits binary code of each octal number digit.</a:t>
            </a:r>
          </a:p>
          <a:p>
            <a:pPr algn="just">
              <a:lnSpc>
                <a:spcPct val="110000"/>
              </a:lnSpc>
            </a:pPr>
            <a:r>
              <a:rPr lang="en-US" dirty="0">
                <a:ea typeface="Adobe Gothic Std B" panose="020B0800000000000000" pitchFamily="34" charset="-128"/>
              </a:rPr>
              <a:t>Example 1: (152.25)8</a:t>
            </a:r>
          </a:p>
          <a:p>
            <a:pPr algn="just">
              <a:lnSpc>
                <a:spcPct val="110000"/>
              </a:lnSpc>
            </a:pPr>
            <a:r>
              <a:rPr lang="en-US" dirty="0">
                <a:solidFill>
                  <a:schemeClr val="bg1"/>
                </a:solidFill>
                <a:ea typeface="Adobe Gothic Std B" panose="020B0800000000000000" pitchFamily="34" charset="-128"/>
              </a:rPr>
              <a:t>We write the three-bit binary digit for 1, 5, 2, and 5.</a:t>
            </a:r>
          </a:p>
          <a:p>
            <a:pPr algn="just">
              <a:lnSpc>
                <a:spcPct val="110000"/>
              </a:lnSpc>
            </a:pPr>
            <a:r>
              <a:rPr lang="en-US" dirty="0">
                <a:solidFill>
                  <a:schemeClr val="bg1"/>
                </a:solidFill>
                <a:ea typeface="Adobe Gothic Std B" panose="020B0800000000000000" pitchFamily="34" charset="-128"/>
              </a:rPr>
              <a:t>(152.25)8=(</a:t>
            </a:r>
            <a:r>
              <a:rPr lang="en-US" dirty="0">
                <a:ea typeface="Adobe Gothic Std B" panose="020B0800000000000000" pitchFamily="34" charset="-128"/>
              </a:rPr>
              <a:t>001</a:t>
            </a:r>
            <a:r>
              <a:rPr lang="en-US" dirty="0">
                <a:solidFill>
                  <a:srgbClr val="C00000"/>
                </a:solidFill>
                <a:ea typeface="Adobe Gothic Std B" panose="020B0800000000000000" pitchFamily="34" charset="-128"/>
              </a:rPr>
              <a:t>101</a:t>
            </a:r>
            <a:r>
              <a:rPr lang="en-US" dirty="0">
                <a:solidFill>
                  <a:schemeClr val="accent4"/>
                </a:solidFill>
                <a:ea typeface="Adobe Gothic Std B" panose="020B0800000000000000" pitchFamily="34" charset="-128"/>
              </a:rPr>
              <a:t>010</a:t>
            </a:r>
            <a:r>
              <a:rPr lang="en-US" dirty="0">
                <a:solidFill>
                  <a:schemeClr val="bg1"/>
                </a:solidFill>
                <a:ea typeface="Adobe Gothic Std B" panose="020B0800000000000000" pitchFamily="34" charset="-128"/>
              </a:rPr>
              <a:t>.</a:t>
            </a:r>
            <a:r>
              <a:rPr lang="en-US" dirty="0">
                <a:solidFill>
                  <a:schemeClr val="accent4">
                    <a:lumMod val="75000"/>
                  </a:schemeClr>
                </a:solidFill>
                <a:ea typeface="Adobe Gothic Std B" panose="020B0800000000000000" pitchFamily="34" charset="-128"/>
              </a:rPr>
              <a:t>010</a:t>
            </a:r>
            <a:r>
              <a:rPr lang="en-US" dirty="0">
                <a:solidFill>
                  <a:srgbClr val="7030A0"/>
                </a:solidFill>
                <a:ea typeface="Adobe Gothic Std B" panose="020B0800000000000000" pitchFamily="34" charset="-128"/>
              </a:rPr>
              <a:t>101</a:t>
            </a:r>
            <a:r>
              <a:rPr lang="en-US" dirty="0">
                <a:solidFill>
                  <a:schemeClr val="bg1"/>
                </a:solidFill>
                <a:ea typeface="Adobe Gothic Std B" panose="020B0800000000000000" pitchFamily="34" charset="-128"/>
              </a:rPr>
              <a:t>)2</a:t>
            </a:r>
          </a:p>
          <a:p>
            <a:pPr marL="0" indent="0" algn="just">
              <a:lnSpc>
                <a:spcPct val="110000"/>
              </a:lnSpc>
              <a:buNone/>
            </a:pPr>
            <a:endParaRPr lang="en-US" dirty="0">
              <a:solidFill>
                <a:schemeClr val="bg1"/>
              </a:solidFill>
              <a:ea typeface="Adobe Gothic Std B" panose="020B0800000000000000" pitchFamily="34" charset="-128"/>
            </a:endParaRPr>
          </a:p>
          <a:p>
            <a:pPr algn="just">
              <a:lnSpc>
                <a:spcPct val="110000"/>
              </a:lnSpc>
            </a:pPr>
            <a:r>
              <a:rPr lang="en-US" dirty="0">
                <a:solidFill>
                  <a:schemeClr val="bg1"/>
                </a:solidFill>
                <a:ea typeface="Adobe Gothic Std B" panose="020B0800000000000000" pitchFamily="34" charset="-128"/>
              </a:rPr>
              <a:t>So, the binary number of the octal number 152.25 </a:t>
            </a:r>
            <a:r>
              <a:rPr lang="en-US" dirty="0">
                <a:ea typeface="Adobe Gothic Std B" panose="020B0800000000000000" pitchFamily="34" charset="-128"/>
              </a:rPr>
              <a:t>is (001101010.010101)2</a:t>
            </a:r>
          </a:p>
          <a:p>
            <a:pPr marL="0" indent="0" algn="just">
              <a:lnSpc>
                <a:spcPct val="110000"/>
              </a:lnSpc>
              <a:buNone/>
            </a:pPr>
            <a:endParaRPr lang="en-US"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22691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hexadecimal conversion</a:t>
            </a:r>
            <a:endParaRPr lang="en-US" dirty="0"/>
          </a:p>
        </p:txBody>
      </p:sp>
      <p:sp>
        <p:nvSpPr>
          <p:cNvPr id="3" name="Content Placeholder 2"/>
          <p:cNvSpPr>
            <a:spLocks noGrp="1"/>
          </p:cNvSpPr>
          <p:nvPr>
            <p:ph idx="1"/>
          </p:nvPr>
        </p:nvSpPr>
        <p:spPr>
          <a:xfrm>
            <a:off x="395749" y="1325563"/>
            <a:ext cx="11475409" cy="5532436"/>
          </a:xfrm>
        </p:spPr>
        <p:txBody>
          <a:bodyPr>
            <a:noAutofit/>
          </a:bodyPr>
          <a:lstStyle/>
          <a:p>
            <a:pPr algn="just">
              <a:lnSpc>
                <a:spcPct val="110000"/>
              </a:lnSpc>
            </a:pPr>
            <a:r>
              <a:rPr lang="en-US" dirty="0">
                <a:solidFill>
                  <a:schemeClr val="bg1"/>
                </a:solidFill>
                <a:ea typeface="Adobe Gothic Std B" panose="020B0800000000000000" pitchFamily="34" charset="-128"/>
              </a:rPr>
              <a:t>For converting octal to hexadecimal, there are two steps required to perform, which are as follows:</a:t>
            </a:r>
          </a:p>
          <a:p>
            <a:pPr marL="0" indent="0" algn="just">
              <a:lnSpc>
                <a:spcPct val="110000"/>
              </a:lnSpc>
              <a:buNone/>
            </a:pPr>
            <a:r>
              <a:rPr lang="en-US" dirty="0">
                <a:solidFill>
                  <a:schemeClr val="bg1"/>
                </a:solidFill>
                <a:ea typeface="Adobe Gothic Std B" panose="020B0800000000000000" pitchFamily="34" charset="-128"/>
              </a:rPr>
              <a:t>1. In the first step, we will find the binary equivalent of number.</a:t>
            </a:r>
          </a:p>
          <a:p>
            <a:pPr marL="0" indent="0" algn="just">
              <a:lnSpc>
                <a:spcPct val="110000"/>
              </a:lnSpc>
              <a:buNone/>
            </a:pPr>
            <a:r>
              <a:rPr lang="en-US" dirty="0">
                <a:solidFill>
                  <a:schemeClr val="bg1"/>
                </a:solidFill>
                <a:ea typeface="Adobe Gothic Std B" panose="020B0800000000000000" pitchFamily="34" charset="-128"/>
              </a:rPr>
              <a:t>2. Next, we have to make the pairs of four bits on both sides of the binary point. </a:t>
            </a:r>
          </a:p>
          <a:p>
            <a:pPr marL="0" indent="0" algn="just">
              <a:lnSpc>
                <a:spcPct val="110000"/>
              </a:lnSpc>
              <a:buNone/>
            </a:pPr>
            <a:r>
              <a:rPr lang="en-US" dirty="0">
                <a:solidFill>
                  <a:schemeClr val="bg1"/>
                </a:solidFill>
                <a:ea typeface="Adobe Gothic Std B" panose="020B0800000000000000" pitchFamily="34" charset="-128"/>
              </a:rPr>
              <a:t>If there will be one, two, or three bits left in a pair of four bits pair, we add the required number of zeros on extreme sides and write the hexadecimal digits corresponding to each pair.</a:t>
            </a:r>
          </a:p>
        </p:txBody>
      </p:sp>
    </p:spTree>
    <p:extLst>
      <p:ext uri="{BB962C8B-B14F-4D97-AF65-F5344CB8AC3E}">
        <p14:creationId xmlns:p14="http://schemas.microsoft.com/office/powerpoint/2010/main" val="385119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03" y="0"/>
            <a:ext cx="10515600" cy="1325563"/>
          </a:xfrm>
        </p:spPr>
        <p:txBody>
          <a:bodyPr/>
          <a:lstStyle/>
          <a:p>
            <a:pPr marL="571500" indent="-571500">
              <a:buFont typeface="Wingdings" panose="05000000000000000000" pitchFamily="2" charset="2"/>
              <a:buChar char="v"/>
            </a:pPr>
            <a:r>
              <a:rPr lang="en-US" dirty="0">
                <a:latin typeface="Adobe Gothic Std B" panose="020B0800000000000000" pitchFamily="34" charset="-128"/>
                <a:ea typeface="Adobe Gothic Std B" panose="020B0800000000000000" pitchFamily="34" charset="-128"/>
              </a:rPr>
              <a:t>Computer Architecture </a:t>
            </a:r>
          </a:p>
        </p:txBody>
      </p:sp>
      <p:pic>
        <p:nvPicPr>
          <p:cNvPr id="1026" name="Picture 2" descr="Solved bca assignment: With a neat diagram explain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839" y="1325563"/>
            <a:ext cx="8212014" cy="3714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8882" y="3582955"/>
            <a:ext cx="2304661" cy="1200329"/>
          </a:xfrm>
          <a:prstGeom prst="rect">
            <a:avLst/>
          </a:prstGeom>
          <a:noFill/>
        </p:spPr>
        <p:txBody>
          <a:bodyPr wrap="square" rtlCol="0">
            <a:spAutoFit/>
          </a:bodyPr>
          <a:lstStyle/>
          <a:p>
            <a:r>
              <a:rPr lang="en-IN" b="1" dirty="0">
                <a:solidFill>
                  <a:srgbClr val="C00000"/>
                </a:solidFill>
              </a:rPr>
              <a:t>Calculator:</a:t>
            </a:r>
          </a:p>
          <a:p>
            <a:r>
              <a:rPr lang="en-IN" dirty="0"/>
              <a:t>X=5, y=10</a:t>
            </a:r>
          </a:p>
          <a:p>
            <a:r>
              <a:rPr lang="en-IN" dirty="0"/>
              <a:t>Z=</a:t>
            </a:r>
            <a:r>
              <a:rPr lang="en-IN" dirty="0" err="1"/>
              <a:t>x+y</a:t>
            </a:r>
            <a:endParaRPr lang="en-IN" dirty="0"/>
          </a:p>
          <a:p>
            <a:r>
              <a:rPr lang="en-IN" dirty="0"/>
              <a:t>Z=5+10</a:t>
            </a:r>
          </a:p>
        </p:txBody>
      </p:sp>
      <p:sp>
        <p:nvSpPr>
          <p:cNvPr id="6" name="TextBox 5"/>
          <p:cNvSpPr txBox="1"/>
          <p:nvPr/>
        </p:nvSpPr>
        <p:spPr>
          <a:xfrm>
            <a:off x="3405673" y="2281794"/>
            <a:ext cx="895739" cy="369332"/>
          </a:xfrm>
          <a:prstGeom prst="rect">
            <a:avLst/>
          </a:prstGeom>
          <a:noFill/>
        </p:spPr>
        <p:txBody>
          <a:bodyPr wrap="square" rtlCol="0">
            <a:spAutoFit/>
          </a:bodyPr>
          <a:lstStyle/>
          <a:p>
            <a:r>
              <a:rPr lang="en-IN" dirty="0">
                <a:solidFill>
                  <a:srgbClr val="C00000"/>
                </a:solidFill>
              </a:rPr>
              <a:t>X, Y</a:t>
            </a:r>
          </a:p>
        </p:txBody>
      </p:sp>
      <p:sp>
        <p:nvSpPr>
          <p:cNvPr id="8" name="TextBox 7"/>
          <p:cNvSpPr txBox="1"/>
          <p:nvPr/>
        </p:nvSpPr>
        <p:spPr>
          <a:xfrm>
            <a:off x="7103705" y="2347417"/>
            <a:ext cx="332793" cy="369332"/>
          </a:xfrm>
          <a:prstGeom prst="rect">
            <a:avLst/>
          </a:prstGeom>
          <a:noFill/>
        </p:spPr>
        <p:txBody>
          <a:bodyPr wrap="square" rtlCol="0">
            <a:spAutoFit/>
          </a:bodyPr>
          <a:lstStyle/>
          <a:p>
            <a:r>
              <a:rPr lang="en-IN" dirty="0">
                <a:solidFill>
                  <a:srgbClr val="C00000"/>
                </a:solidFill>
              </a:rPr>
              <a:t>Z</a:t>
            </a:r>
          </a:p>
        </p:txBody>
      </p:sp>
    </p:spTree>
    <p:extLst>
      <p:ext uri="{BB962C8B-B14F-4D97-AF65-F5344CB8AC3E}">
        <p14:creationId xmlns:p14="http://schemas.microsoft.com/office/powerpoint/2010/main" val="11860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hexadecimal conversion - Example</a:t>
            </a:r>
            <a:endParaRPr lang="en-US" dirty="0"/>
          </a:p>
        </p:txBody>
      </p:sp>
      <p:sp>
        <p:nvSpPr>
          <p:cNvPr id="3" name="Content Placeholder 2"/>
          <p:cNvSpPr>
            <a:spLocks noGrp="1"/>
          </p:cNvSpPr>
          <p:nvPr>
            <p:ph idx="1"/>
          </p:nvPr>
        </p:nvSpPr>
        <p:spPr>
          <a:xfrm>
            <a:off x="395749" y="1325563"/>
            <a:ext cx="11475409" cy="5532436"/>
          </a:xfrm>
        </p:spPr>
        <p:txBody>
          <a:bodyPr>
            <a:noAutofit/>
          </a:bodyPr>
          <a:lstStyle/>
          <a:p>
            <a:pPr marL="0" indent="0" algn="just">
              <a:lnSpc>
                <a:spcPct val="110000"/>
              </a:lnSpc>
              <a:buNone/>
            </a:pPr>
            <a:r>
              <a:rPr lang="en-US" dirty="0">
                <a:ea typeface="Adobe Gothic Std B" panose="020B0800000000000000" pitchFamily="34" charset="-128"/>
              </a:rPr>
              <a:t>Example 1: (152.25)8</a:t>
            </a:r>
          </a:p>
          <a:p>
            <a:pPr marL="0" indent="0" algn="just">
              <a:lnSpc>
                <a:spcPct val="110000"/>
              </a:lnSpc>
              <a:buNone/>
            </a:pPr>
            <a:r>
              <a:rPr lang="en-US" dirty="0">
                <a:ea typeface="Adobe Gothic Std B" panose="020B0800000000000000" pitchFamily="34" charset="-128"/>
              </a:rPr>
              <a:t>Step 1: </a:t>
            </a:r>
            <a:r>
              <a:rPr lang="en-US" dirty="0">
                <a:solidFill>
                  <a:schemeClr val="bg1"/>
                </a:solidFill>
                <a:ea typeface="Adobe Gothic Std B" panose="020B0800000000000000" pitchFamily="34" charset="-128"/>
              </a:rPr>
              <a:t>We write the three-bit binary digit for 1, 5, 2, and 5.</a:t>
            </a:r>
          </a:p>
          <a:p>
            <a:pPr marL="0" indent="0" algn="just">
              <a:lnSpc>
                <a:spcPct val="110000"/>
              </a:lnSpc>
              <a:buNone/>
            </a:pPr>
            <a:r>
              <a:rPr lang="en-US" dirty="0">
                <a:solidFill>
                  <a:schemeClr val="bg1"/>
                </a:solidFill>
                <a:ea typeface="Adobe Gothic Std B" panose="020B0800000000000000" pitchFamily="34" charset="-128"/>
              </a:rPr>
              <a:t>(152.25)8=(001101010.010101)2</a:t>
            </a:r>
          </a:p>
          <a:p>
            <a:pPr algn="just">
              <a:lnSpc>
                <a:spcPct val="110000"/>
              </a:lnSpc>
            </a:pPr>
            <a:r>
              <a:rPr lang="en-US" dirty="0">
                <a:solidFill>
                  <a:schemeClr val="bg1"/>
                </a:solidFill>
                <a:ea typeface="Adobe Gothic Std B" panose="020B0800000000000000" pitchFamily="34" charset="-128"/>
              </a:rPr>
              <a:t>So, the binary number of the octal number 152.25 is (001101010.010101)2</a:t>
            </a:r>
          </a:p>
          <a:p>
            <a:pPr marL="0" indent="0" algn="just">
              <a:lnSpc>
                <a:spcPct val="110000"/>
              </a:lnSpc>
              <a:buNone/>
            </a:pPr>
            <a:r>
              <a:rPr lang="en-US" dirty="0">
                <a:ea typeface="Adobe Gothic Std B" panose="020B0800000000000000" pitchFamily="34" charset="-128"/>
              </a:rPr>
              <a:t>Step 2:</a:t>
            </a:r>
          </a:p>
          <a:p>
            <a:pPr marL="514350" indent="-514350" algn="just">
              <a:lnSpc>
                <a:spcPct val="110000"/>
              </a:lnSpc>
              <a:buAutoNum type="arabicPeriod"/>
            </a:pPr>
            <a:r>
              <a:rPr lang="en-US" dirty="0">
                <a:solidFill>
                  <a:schemeClr val="bg1"/>
                </a:solidFill>
                <a:ea typeface="Adobe Gothic Std B" panose="020B0800000000000000" pitchFamily="34" charset="-128"/>
              </a:rPr>
              <a:t>Now, we make pairs of four bits on both sides of the binary point.</a:t>
            </a:r>
          </a:p>
          <a:p>
            <a:pPr marL="0" indent="0" algn="just">
              <a:lnSpc>
                <a:spcPct val="110000"/>
              </a:lnSpc>
              <a:buNone/>
            </a:pPr>
            <a:r>
              <a:rPr lang="en-US" dirty="0">
                <a:solidFill>
                  <a:schemeClr val="bg1"/>
                </a:solidFill>
                <a:ea typeface="Adobe Gothic Std B" panose="020B0800000000000000" pitchFamily="34" charset="-128"/>
              </a:rPr>
              <a:t>0       0110       1010.0101       01</a:t>
            </a:r>
          </a:p>
        </p:txBody>
      </p:sp>
    </p:spTree>
    <p:extLst>
      <p:ext uri="{BB962C8B-B14F-4D97-AF65-F5344CB8AC3E}">
        <p14:creationId xmlns:p14="http://schemas.microsoft.com/office/powerpoint/2010/main" val="2621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Octal to hexadecimal conversion - Example</a:t>
            </a:r>
            <a:endParaRPr lang="en-US" dirty="0"/>
          </a:p>
        </p:txBody>
      </p:sp>
      <p:sp>
        <p:nvSpPr>
          <p:cNvPr id="3" name="Content Placeholder 2"/>
          <p:cNvSpPr>
            <a:spLocks noGrp="1"/>
          </p:cNvSpPr>
          <p:nvPr>
            <p:ph idx="1"/>
          </p:nvPr>
        </p:nvSpPr>
        <p:spPr>
          <a:xfrm>
            <a:off x="395749" y="1325563"/>
            <a:ext cx="11475409" cy="5532436"/>
          </a:xfrm>
        </p:spPr>
        <p:txBody>
          <a:bodyPr>
            <a:noAutofit/>
          </a:bodyPr>
          <a:lstStyle/>
          <a:p>
            <a:pPr algn="just">
              <a:lnSpc>
                <a:spcPct val="110000"/>
              </a:lnSpc>
            </a:pPr>
            <a:r>
              <a:rPr lang="en-US" dirty="0">
                <a:solidFill>
                  <a:schemeClr val="bg1"/>
                </a:solidFill>
                <a:ea typeface="Adobe Gothic Std B" panose="020B0800000000000000" pitchFamily="34" charset="-128"/>
              </a:rPr>
              <a:t>On the left side of the binary point, the first pair has only one digit, and on the right side, the last pair has only two-digit. </a:t>
            </a:r>
          </a:p>
          <a:p>
            <a:pPr algn="just">
              <a:lnSpc>
                <a:spcPct val="110000"/>
              </a:lnSpc>
            </a:pPr>
            <a:r>
              <a:rPr lang="en-US" dirty="0">
                <a:solidFill>
                  <a:schemeClr val="bg1"/>
                </a:solidFill>
                <a:ea typeface="Adobe Gothic Std B" panose="020B0800000000000000" pitchFamily="34" charset="-128"/>
              </a:rPr>
              <a:t>To make them complete pairs of four bits, add zeros on extreme sides.</a:t>
            </a:r>
          </a:p>
          <a:p>
            <a:pPr marL="0" indent="0" algn="just">
              <a:lnSpc>
                <a:spcPct val="110000"/>
              </a:lnSpc>
              <a:buNone/>
            </a:pPr>
            <a:r>
              <a:rPr lang="en-US" dirty="0">
                <a:solidFill>
                  <a:schemeClr val="bg1"/>
                </a:solidFill>
                <a:ea typeface="Adobe Gothic Std B" panose="020B0800000000000000" pitchFamily="34" charset="-128"/>
              </a:rPr>
              <a:t>0000       0110       1010.0101       0100</a:t>
            </a:r>
          </a:p>
          <a:p>
            <a:pPr marL="0" indent="0" algn="just">
              <a:lnSpc>
                <a:spcPct val="110000"/>
              </a:lnSpc>
              <a:buNone/>
            </a:pPr>
            <a:endParaRPr lang="en-US" dirty="0">
              <a:solidFill>
                <a:schemeClr val="bg1"/>
              </a:solidFill>
              <a:ea typeface="Adobe Gothic Std B" panose="020B0800000000000000" pitchFamily="34" charset="-128"/>
            </a:endParaRPr>
          </a:p>
          <a:p>
            <a:pPr marL="0" indent="0" algn="just">
              <a:lnSpc>
                <a:spcPct val="110000"/>
              </a:lnSpc>
              <a:buNone/>
            </a:pPr>
            <a:r>
              <a:rPr lang="en-US" dirty="0">
                <a:solidFill>
                  <a:schemeClr val="bg1"/>
                </a:solidFill>
                <a:ea typeface="Adobe Gothic Std B" panose="020B0800000000000000" pitchFamily="34" charset="-128"/>
              </a:rPr>
              <a:t>2. Now, we write the hexadecimal digits, which correspond to each pair.</a:t>
            </a:r>
          </a:p>
          <a:p>
            <a:pPr marL="0" indent="0" algn="just">
              <a:lnSpc>
                <a:spcPct val="110000"/>
              </a:lnSpc>
              <a:buNone/>
            </a:pPr>
            <a:r>
              <a:rPr lang="en-US" dirty="0">
                <a:ea typeface="Adobe Gothic Std B" panose="020B0800000000000000" pitchFamily="34" charset="-128"/>
              </a:rPr>
              <a:t>(0000       0110       1010.0101       0100)2=(6A.54)16</a:t>
            </a:r>
          </a:p>
        </p:txBody>
      </p:sp>
    </p:spTree>
    <p:extLst>
      <p:ext uri="{BB962C8B-B14F-4D97-AF65-F5344CB8AC3E}">
        <p14:creationId xmlns:p14="http://schemas.microsoft.com/office/powerpoint/2010/main" val="33448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58" y="2069432"/>
            <a:ext cx="9930063" cy="2582779"/>
          </a:xfrm>
        </p:spPr>
        <p:txBody>
          <a:bodyPr>
            <a:noAutofit/>
          </a:bodyPr>
          <a:lstStyle/>
          <a:p>
            <a:pPr algn="ctr"/>
            <a:r>
              <a:rPr lang="en-US" sz="6600" dirty="0">
                <a:latin typeface="Adobe Gothic Std B" panose="020B0800000000000000" pitchFamily="34" charset="-128"/>
                <a:ea typeface="Adobe Gothic Std B" panose="020B0800000000000000" pitchFamily="34" charset="-128"/>
              </a:rPr>
              <a:t>Hexa-decimal to other Number System</a:t>
            </a:r>
            <a:endParaRPr lang="en-US" sz="6600" dirty="0"/>
          </a:p>
        </p:txBody>
      </p:sp>
    </p:spTree>
    <p:extLst>
      <p:ext uri="{BB962C8B-B14F-4D97-AF65-F5344CB8AC3E}">
        <p14:creationId xmlns:p14="http://schemas.microsoft.com/office/powerpoint/2010/main" val="23823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 to Decimal Conversion</a:t>
            </a:r>
            <a:endParaRPr lang="en-US" dirty="0"/>
          </a:p>
        </p:txBody>
      </p:sp>
      <p:sp>
        <p:nvSpPr>
          <p:cNvPr id="3" name="Content Placeholder 2"/>
          <p:cNvSpPr>
            <a:spLocks noGrp="1"/>
          </p:cNvSpPr>
          <p:nvPr>
            <p:ph idx="1"/>
          </p:nvPr>
        </p:nvSpPr>
        <p:spPr>
          <a:xfrm>
            <a:off x="395749" y="1325563"/>
            <a:ext cx="11475409" cy="5532436"/>
          </a:xfrm>
        </p:spPr>
        <p:txBody>
          <a:bodyPr>
            <a:normAutofit/>
          </a:bodyPr>
          <a:lstStyle/>
          <a:p>
            <a:pPr algn="just">
              <a:lnSpc>
                <a:spcPct val="110000"/>
              </a:lnSpc>
            </a:pPr>
            <a:r>
              <a:rPr lang="en-US" dirty="0">
                <a:solidFill>
                  <a:schemeClr val="bg1"/>
                </a:solidFill>
                <a:ea typeface="Adobe Gothic Std B" panose="020B0800000000000000" pitchFamily="34" charset="-128"/>
              </a:rPr>
              <a:t>The process of converting hexadecimal to decimal is the same as binary to decimal. </a:t>
            </a:r>
          </a:p>
          <a:p>
            <a:pPr algn="just">
              <a:lnSpc>
                <a:spcPct val="110000"/>
              </a:lnSpc>
            </a:pPr>
            <a:r>
              <a:rPr lang="en-US" dirty="0">
                <a:solidFill>
                  <a:schemeClr val="bg1"/>
                </a:solidFill>
                <a:ea typeface="Adobe Gothic Std B" panose="020B0800000000000000" pitchFamily="34" charset="-128"/>
              </a:rPr>
              <a:t>The process starts from multiplying the digits of hexadecimal numbers with its corresponding positional weights. And lastly, we add all those products. </a:t>
            </a:r>
          </a:p>
        </p:txBody>
      </p:sp>
    </p:spTree>
    <p:extLst>
      <p:ext uri="{BB962C8B-B14F-4D97-AF65-F5344CB8AC3E}">
        <p14:creationId xmlns:p14="http://schemas.microsoft.com/office/powerpoint/2010/main" val="218032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 to Decimal Conversion - Example</a:t>
            </a:r>
            <a:endParaRPr lang="en-US" dirty="0"/>
          </a:p>
        </p:txBody>
      </p:sp>
      <p:sp>
        <p:nvSpPr>
          <p:cNvPr id="3" name="Content Placeholder 2"/>
          <p:cNvSpPr>
            <a:spLocks noGrp="1"/>
          </p:cNvSpPr>
          <p:nvPr>
            <p:ph idx="1"/>
          </p:nvPr>
        </p:nvSpPr>
        <p:spPr>
          <a:xfrm>
            <a:off x="395749" y="1325563"/>
            <a:ext cx="11475409" cy="5532436"/>
          </a:xfrm>
        </p:spPr>
        <p:txBody>
          <a:bodyPr>
            <a:normAutofit fontScale="92500" lnSpcReduction="20000"/>
          </a:bodyPr>
          <a:lstStyle/>
          <a:p>
            <a:pPr algn="just">
              <a:lnSpc>
                <a:spcPct val="110000"/>
              </a:lnSpc>
            </a:pPr>
            <a:r>
              <a:rPr lang="en-US" dirty="0">
                <a:ea typeface="Adobe Gothic Std B" panose="020B0800000000000000" pitchFamily="34" charset="-128"/>
              </a:rPr>
              <a:t>Example 1: (152A.25)16</a:t>
            </a:r>
            <a:endParaRPr lang="en-US" dirty="0">
              <a:solidFill>
                <a:schemeClr val="bg1"/>
              </a:solidFill>
              <a:ea typeface="Adobe Gothic Std B" panose="020B0800000000000000" pitchFamily="34" charset="-128"/>
            </a:endParaRPr>
          </a:p>
          <a:p>
            <a:pPr algn="just">
              <a:lnSpc>
                <a:spcPct val="110000"/>
              </a:lnSpc>
            </a:pPr>
            <a:r>
              <a:rPr lang="en-US" dirty="0">
                <a:ea typeface="Adobe Gothic Std B" panose="020B0800000000000000" pitchFamily="34" charset="-128"/>
              </a:rPr>
              <a:t>Step 1:</a:t>
            </a:r>
            <a:r>
              <a:rPr lang="en-US" dirty="0">
                <a:solidFill>
                  <a:schemeClr val="bg1"/>
                </a:solidFill>
                <a:ea typeface="Adobe Gothic Std B" panose="020B0800000000000000" pitchFamily="34" charset="-128"/>
              </a:rPr>
              <a:t>We multiply each digit of 152A.25 with its respective positional weight, and last we add the products of all the bits with its weight.</a:t>
            </a:r>
          </a:p>
          <a:p>
            <a:pPr algn="just">
              <a:lnSpc>
                <a:spcPct val="110000"/>
              </a:lnSpc>
            </a:pPr>
            <a:endParaRPr lang="en-US" dirty="0">
              <a:solidFill>
                <a:schemeClr val="bg1"/>
              </a:solidFill>
              <a:ea typeface="Adobe Gothic Std B" panose="020B0800000000000000" pitchFamily="34" charset="-128"/>
            </a:endParaRPr>
          </a:p>
          <a:p>
            <a:pPr algn="just">
              <a:lnSpc>
                <a:spcPct val="110000"/>
              </a:lnSpc>
            </a:pPr>
            <a:r>
              <a:rPr lang="en-US" dirty="0">
                <a:solidFill>
                  <a:schemeClr val="bg1"/>
                </a:solidFill>
                <a:ea typeface="Adobe Gothic Std B" panose="020B0800000000000000" pitchFamily="34" charset="-128"/>
              </a:rPr>
              <a:t>(152A.25)16=(1×16</a:t>
            </a:r>
            <a:r>
              <a:rPr lang="en-US" baseline="30000" dirty="0">
                <a:solidFill>
                  <a:schemeClr val="bg1"/>
                </a:solidFill>
                <a:ea typeface="Adobe Gothic Std B" panose="020B0800000000000000" pitchFamily="34" charset="-128"/>
              </a:rPr>
              <a:t>3</a:t>
            </a:r>
            <a:r>
              <a:rPr lang="en-US" dirty="0">
                <a:solidFill>
                  <a:schemeClr val="bg1"/>
                </a:solidFill>
                <a:ea typeface="Adobe Gothic Std B" panose="020B0800000000000000" pitchFamily="34" charset="-128"/>
              </a:rPr>
              <a:t>)+(5×16</a:t>
            </a:r>
            <a:r>
              <a:rPr lang="en-US" baseline="30000" dirty="0">
                <a:solidFill>
                  <a:schemeClr val="bg1"/>
                </a:solidFill>
                <a:ea typeface="Adobe Gothic Std B" panose="020B0800000000000000" pitchFamily="34" charset="-128"/>
              </a:rPr>
              <a:t>2</a:t>
            </a:r>
            <a:r>
              <a:rPr lang="en-US" dirty="0">
                <a:solidFill>
                  <a:schemeClr val="bg1"/>
                </a:solidFill>
                <a:ea typeface="Adobe Gothic Std B" panose="020B0800000000000000" pitchFamily="34" charset="-128"/>
              </a:rPr>
              <a:t>)+(2×16</a:t>
            </a:r>
            <a:r>
              <a:rPr lang="en-US" baseline="30000" dirty="0">
                <a:solidFill>
                  <a:schemeClr val="bg1"/>
                </a:solidFill>
                <a:ea typeface="Adobe Gothic Std B" panose="020B0800000000000000" pitchFamily="34" charset="-128"/>
              </a:rPr>
              <a:t>1</a:t>
            </a:r>
            <a:r>
              <a:rPr lang="en-US" dirty="0">
                <a:solidFill>
                  <a:schemeClr val="bg1"/>
                </a:solidFill>
                <a:ea typeface="Adobe Gothic Std B" panose="020B0800000000000000" pitchFamily="34" charset="-128"/>
              </a:rPr>
              <a:t>)+(A×16</a:t>
            </a:r>
            <a:r>
              <a:rPr lang="en-US" baseline="30000" dirty="0">
                <a:solidFill>
                  <a:schemeClr val="bg1"/>
                </a:solidFill>
                <a:ea typeface="Adobe Gothic Std B" panose="020B0800000000000000" pitchFamily="34" charset="-128"/>
              </a:rPr>
              <a:t>0</a:t>
            </a:r>
            <a:r>
              <a:rPr lang="en-US" dirty="0">
                <a:solidFill>
                  <a:schemeClr val="bg1"/>
                </a:solidFill>
                <a:ea typeface="Adobe Gothic Std B" panose="020B0800000000000000" pitchFamily="34" charset="-128"/>
              </a:rPr>
              <a:t>)+(2×16</a:t>
            </a:r>
            <a:r>
              <a:rPr lang="en-US" baseline="30000" dirty="0">
                <a:solidFill>
                  <a:schemeClr val="bg1"/>
                </a:solidFill>
                <a:ea typeface="Adobe Gothic Std B" panose="020B0800000000000000" pitchFamily="34" charset="-128"/>
              </a:rPr>
              <a:t>-1</a:t>
            </a:r>
            <a:r>
              <a:rPr lang="en-US" dirty="0">
                <a:solidFill>
                  <a:schemeClr val="bg1"/>
                </a:solidFill>
                <a:ea typeface="Adobe Gothic Std B" panose="020B0800000000000000" pitchFamily="34" charset="-128"/>
              </a:rPr>
              <a:t>)+(5×16</a:t>
            </a:r>
            <a:r>
              <a:rPr lang="en-US" baseline="30000" dirty="0">
                <a:solidFill>
                  <a:schemeClr val="bg1"/>
                </a:solidFill>
                <a:ea typeface="Adobe Gothic Std B" panose="020B0800000000000000" pitchFamily="34" charset="-128"/>
              </a:rPr>
              <a:t>-2</a:t>
            </a:r>
            <a:r>
              <a:rPr lang="en-US" dirty="0">
                <a:solidFill>
                  <a:schemeClr val="bg1"/>
                </a:solidFill>
                <a:ea typeface="Adobe Gothic Std B" panose="020B0800000000000000" pitchFamily="34" charset="-128"/>
              </a:rPr>
              <a:t>)</a:t>
            </a:r>
          </a:p>
          <a:p>
            <a:pPr algn="just">
              <a:lnSpc>
                <a:spcPct val="110000"/>
              </a:lnSpc>
            </a:pPr>
            <a:r>
              <a:rPr lang="en-US" dirty="0">
                <a:solidFill>
                  <a:schemeClr val="bg1"/>
                </a:solidFill>
                <a:ea typeface="Adobe Gothic Std B" panose="020B0800000000000000" pitchFamily="34" charset="-128"/>
              </a:rPr>
              <a:t>(152A.25)16=(1×4096)+(5×256)+(2×16)+(10×1)+(2×16-1)+(5×16-2)</a:t>
            </a:r>
          </a:p>
          <a:p>
            <a:pPr algn="just">
              <a:lnSpc>
                <a:spcPct val="110000"/>
              </a:lnSpc>
            </a:pPr>
            <a:r>
              <a:rPr lang="en-US" dirty="0">
                <a:solidFill>
                  <a:schemeClr val="bg1"/>
                </a:solidFill>
                <a:ea typeface="Adobe Gothic Std B" panose="020B0800000000000000" pitchFamily="34" charset="-128"/>
              </a:rPr>
              <a:t>(152A.25)16=4096+1280+32+10+(2×1⁄16)+(5×1⁄256)</a:t>
            </a:r>
          </a:p>
          <a:p>
            <a:pPr algn="just">
              <a:lnSpc>
                <a:spcPct val="110000"/>
              </a:lnSpc>
            </a:pPr>
            <a:r>
              <a:rPr lang="en-US" dirty="0">
                <a:solidFill>
                  <a:schemeClr val="bg1"/>
                </a:solidFill>
                <a:ea typeface="Adobe Gothic Std B" panose="020B0800000000000000" pitchFamily="34" charset="-128"/>
              </a:rPr>
              <a:t>(152A.25)16=5418+0.125+0.125</a:t>
            </a:r>
          </a:p>
          <a:p>
            <a:pPr algn="just">
              <a:lnSpc>
                <a:spcPct val="110000"/>
              </a:lnSpc>
            </a:pPr>
            <a:r>
              <a:rPr lang="en-US" dirty="0">
                <a:solidFill>
                  <a:schemeClr val="bg1"/>
                </a:solidFill>
                <a:ea typeface="Adobe Gothic Std B" panose="020B0800000000000000" pitchFamily="34" charset="-128"/>
              </a:rPr>
              <a:t>(152A.25)16=5418.14453125</a:t>
            </a:r>
          </a:p>
          <a:p>
            <a:pPr algn="just">
              <a:lnSpc>
                <a:spcPct val="110000"/>
              </a:lnSpc>
            </a:pPr>
            <a:endParaRPr lang="en-US" dirty="0">
              <a:solidFill>
                <a:schemeClr val="bg1"/>
              </a:solidFill>
              <a:ea typeface="Adobe Gothic Std B" panose="020B0800000000000000" pitchFamily="34" charset="-128"/>
            </a:endParaRPr>
          </a:p>
          <a:p>
            <a:pPr algn="just">
              <a:lnSpc>
                <a:spcPct val="110000"/>
              </a:lnSpc>
            </a:pPr>
            <a:r>
              <a:rPr lang="en-US" dirty="0">
                <a:solidFill>
                  <a:schemeClr val="bg1"/>
                </a:solidFill>
                <a:ea typeface="Adobe Gothic Std B" panose="020B0800000000000000" pitchFamily="34" charset="-128"/>
              </a:rPr>
              <a:t>So, the decimal number of the hexadecimal number 152A.25 is 5418.14453125</a:t>
            </a:r>
          </a:p>
        </p:txBody>
      </p:sp>
    </p:spTree>
    <p:extLst>
      <p:ext uri="{BB962C8B-B14F-4D97-AF65-F5344CB8AC3E}">
        <p14:creationId xmlns:p14="http://schemas.microsoft.com/office/powerpoint/2010/main" val="20843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 to Binary Conversion</a:t>
            </a:r>
            <a:endParaRPr lang="en-US" dirty="0"/>
          </a:p>
        </p:txBody>
      </p:sp>
      <p:sp>
        <p:nvSpPr>
          <p:cNvPr id="3" name="Content Placeholder 2"/>
          <p:cNvSpPr>
            <a:spLocks noGrp="1"/>
          </p:cNvSpPr>
          <p:nvPr>
            <p:ph idx="1"/>
          </p:nvPr>
        </p:nvSpPr>
        <p:spPr>
          <a:xfrm>
            <a:off x="395749" y="1325563"/>
            <a:ext cx="11475409" cy="5532436"/>
          </a:xfrm>
        </p:spPr>
        <p:txBody>
          <a:bodyPr>
            <a:normAutofit/>
          </a:bodyPr>
          <a:lstStyle/>
          <a:p>
            <a:pPr algn="just">
              <a:lnSpc>
                <a:spcPct val="110000"/>
              </a:lnSpc>
            </a:pPr>
            <a:r>
              <a:rPr lang="en-US" dirty="0">
                <a:solidFill>
                  <a:schemeClr val="bg1"/>
                </a:solidFill>
                <a:ea typeface="Adobe Gothic Std B" panose="020B0800000000000000" pitchFamily="34" charset="-128"/>
              </a:rPr>
              <a:t>The process of converting hexadecimal to binary is the reverse process of binary to hexadecimal. </a:t>
            </a:r>
          </a:p>
          <a:p>
            <a:pPr algn="just">
              <a:lnSpc>
                <a:spcPct val="110000"/>
              </a:lnSpc>
            </a:pPr>
            <a:r>
              <a:rPr lang="en-US" dirty="0">
                <a:solidFill>
                  <a:schemeClr val="bg1"/>
                </a:solidFill>
                <a:ea typeface="Adobe Gothic Std B" panose="020B0800000000000000" pitchFamily="34" charset="-128"/>
              </a:rPr>
              <a:t>We write the four bits binary code of each hexadecimal number digit.</a:t>
            </a:r>
          </a:p>
          <a:p>
            <a:pPr marL="0" indent="0" algn="just">
              <a:lnSpc>
                <a:spcPct val="110000"/>
              </a:lnSpc>
              <a:buNone/>
            </a:pPr>
            <a:r>
              <a:rPr lang="en-US" dirty="0">
                <a:ea typeface="Adobe Gothic Std B" panose="020B0800000000000000" pitchFamily="34" charset="-128"/>
              </a:rPr>
              <a:t>Example 1: (152A.25)16</a:t>
            </a:r>
          </a:p>
          <a:p>
            <a:pPr algn="just">
              <a:lnSpc>
                <a:spcPct val="110000"/>
              </a:lnSpc>
            </a:pPr>
            <a:r>
              <a:rPr lang="en-US" dirty="0">
                <a:solidFill>
                  <a:schemeClr val="bg1"/>
                </a:solidFill>
                <a:ea typeface="Adobe Gothic Std B" panose="020B0800000000000000" pitchFamily="34" charset="-128"/>
              </a:rPr>
              <a:t>We write the four-bit binary digit for 1, 5, A, 2, and 5.</a:t>
            </a:r>
          </a:p>
          <a:p>
            <a:pPr algn="just">
              <a:lnSpc>
                <a:spcPct val="110000"/>
              </a:lnSpc>
            </a:pPr>
            <a:r>
              <a:rPr lang="en-US" dirty="0">
                <a:solidFill>
                  <a:schemeClr val="bg1"/>
                </a:solidFill>
                <a:ea typeface="Adobe Gothic Std B" panose="020B0800000000000000" pitchFamily="34" charset="-128"/>
              </a:rPr>
              <a:t>(152A.25)16=(0001 0101 0010 1010.0010 0101)2</a:t>
            </a:r>
          </a:p>
        </p:txBody>
      </p:sp>
    </p:spTree>
    <p:extLst>
      <p:ext uri="{BB962C8B-B14F-4D97-AF65-F5344CB8AC3E}">
        <p14:creationId xmlns:p14="http://schemas.microsoft.com/office/powerpoint/2010/main" val="28313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 to Octal Conversion</a:t>
            </a:r>
            <a:endParaRPr lang="en-US" dirty="0"/>
          </a:p>
        </p:txBody>
      </p:sp>
      <p:sp>
        <p:nvSpPr>
          <p:cNvPr id="3" name="Content Placeholder 2"/>
          <p:cNvSpPr>
            <a:spLocks noGrp="1"/>
          </p:cNvSpPr>
          <p:nvPr>
            <p:ph idx="1"/>
          </p:nvPr>
        </p:nvSpPr>
        <p:spPr>
          <a:xfrm>
            <a:off x="395749" y="1325563"/>
            <a:ext cx="11475409" cy="5532436"/>
          </a:xfrm>
        </p:spPr>
        <p:txBody>
          <a:bodyPr>
            <a:normAutofit/>
          </a:bodyPr>
          <a:lstStyle/>
          <a:p>
            <a:pPr algn="just">
              <a:lnSpc>
                <a:spcPct val="110000"/>
              </a:lnSpc>
            </a:pPr>
            <a:r>
              <a:rPr lang="en-US" dirty="0">
                <a:solidFill>
                  <a:schemeClr val="bg1"/>
                </a:solidFill>
                <a:ea typeface="Adobe Gothic Std B" panose="020B0800000000000000" pitchFamily="34" charset="-128"/>
              </a:rPr>
              <a:t>For converting hexadecimal to octal, there are two steps required to perform, which are as follows:</a:t>
            </a:r>
          </a:p>
          <a:p>
            <a:pPr marL="0" indent="0" algn="just">
              <a:lnSpc>
                <a:spcPct val="110000"/>
              </a:lnSpc>
              <a:buNone/>
            </a:pPr>
            <a:r>
              <a:rPr lang="en-US" dirty="0">
                <a:solidFill>
                  <a:schemeClr val="bg1"/>
                </a:solidFill>
                <a:ea typeface="Adobe Gothic Std B" panose="020B0800000000000000" pitchFamily="34" charset="-128"/>
              </a:rPr>
              <a:t>1. In the first step, we will find the binary equivalent of the hexadecimal number.</a:t>
            </a:r>
          </a:p>
          <a:p>
            <a:pPr marL="0" indent="0" algn="just">
              <a:lnSpc>
                <a:spcPct val="110000"/>
              </a:lnSpc>
              <a:buNone/>
            </a:pPr>
            <a:r>
              <a:rPr lang="en-US" dirty="0">
                <a:solidFill>
                  <a:schemeClr val="bg1"/>
                </a:solidFill>
                <a:ea typeface="Adobe Gothic Std B" panose="020B0800000000000000" pitchFamily="34" charset="-128"/>
              </a:rPr>
              <a:t>2. Next, we have to make the pairs of three bits on both sides of the binary point. If there will be one or two bits left in a pair of three bits pair, we add the required number of zeros on extreme sides and write the octal digits corresponding to each pair.</a:t>
            </a:r>
          </a:p>
        </p:txBody>
      </p:sp>
    </p:spTree>
    <p:extLst>
      <p:ext uri="{BB962C8B-B14F-4D97-AF65-F5344CB8AC3E}">
        <p14:creationId xmlns:p14="http://schemas.microsoft.com/office/powerpoint/2010/main" val="170979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Hexadecimal to Octal Conversion - Example</a:t>
            </a:r>
            <a:endParaRPr lang="en-US" dirty="0"/>
          </a:p>
        </p:txBody>
      </p:sp>
      <p:sp>
        <p:nvSpPr>
          <p:cNvPr id="3" name="Content Placeholder 2"/>
          <p:cNvSpPr>
            <a:spLocks noGrp="1"/>
          </p:cNvSpPr>
          <p:nvPr>
            <p:ph idx="1"/>
          </p:nvPr>
        </p:nvSpPr>
        <p:spPr>
          <a:xfrm>
            <a:off x="395749" y="1325563"/>
            <a:ext cx="11475409" cy="5532436"/>
          </a:xfrm>
        </p:spPr>
        <p:txBody>
          <a:bodyPr>
            <a:normAutofit fontScale="92500" lnSpcReduction="20000"/>
          </a:bodyPr>
          <a:lstStyle/>
          <a:p>
            <a:pPr marL="0" indent="0" algn="just">
              <a:lnSpc>
                <a:spcPct val="110000"/>
              </a:lnSpc>
              <a:buNone/>
            </a:pPr>
            <a:r>
              <a:rPr lang="en-US" dirty="0">
                <a:ea typeface="Adobe Gothic Std B" panose="020B0800000000000000" pitchFamily="34" charset="-128"/>
              </a:rPr>
              <a:t>Example 1: (152A.25)16</a:t>
            </a:r>
          </a:p>
          <a:p>
            <a:pPr marL="0" indent="0" algn="just">
              <a:lnSpc>
                <a:spcPct val="110000"/>
              </a:lnSpc>
              <a:buNone/>
            </a:pPr>
            <a:r>
              <a:rPr lang="en-US" dirty="0">
                <a:ea typeface="Adobe Gothic Std B" panose="020B0800000000000000" pitchFamily="34" charset="-128"/>
              </a:rPr>
              <a:t>Step 1</a:t>
            </a:r>
            <a:r>
              <a:rPr lang="en-US" dirty="0">
                <a:solidFill>
                  <a:schemeClr val="bg1"/>
                </a:solidFill>
                <a:ea typeface="Adobe Gothic Std B" panose="020B0800000000000000" pitchFamily="34" charset="-128"/>
              </a:rPr>
              <a:t>: We write the four-bit binary digit for 1, 5, 2, A, and 5.</a:t>
            </a:r>
          </a:p>
          <a:p>
            <a:pPr algn="just">
              <a:lnSpc>
                <a:spcPct val="110000"/>
              </a:lnSpc>
            </a:pPr>
            <a:endParaRPr lang="en-US" dirty="0">
              <a:solidFill>
                <a:schemeClr val="bg1"/>
              </a:solidFill>
              <a:ea typeface="Adobe Gothic Std B" panose="020B0800000000000000" pitchFamily="34" charset="-128"/>
            </a:endParaRPr>
          </a:p>
          <a:p>
            <a:pPr algn="just">
              <a:lnSpc>
                <a:spcPct val="110000"/>
              </a:lnSpc>
            </a:pPr>
            <a:r>
              <a:rPr lang="en-US" dirty="0">
                <a:solidFill>
                  <a:schemeClr val="bg1"/>
                </a:solidFill>
                <a:ea typeface="Adobe Gothic Std B" panose="020B0800000000000000" pitchFamily="34" charset="-128"/>
              </a:rPr>
              <a:t>(152A.25)16=(0001 0101 0010 1010.0010 0101)2</a:t>
            </a:r>
          </a:p>
          <a:p>
            <a:pPr algn="just">
              <a:lnSpc>
                <a:spcPct val="110000"/>
              </a:lnSpc>
            </a:pPr>
            <a:r>
              <a:rPr lang="en-US" dirty="0">
                <a:solidFill>
                  <a:schemeClr val="bg1"/>
                </a:solidFill>
                <a:ea typeface="Adobe Gothic Std B" panose="020B0800000000000000" pitchFamily="34" charset="-128"/>
              </a:rPr>
              <a:t>So, the binary number of hexadecimal number 152A.25 is (0011010101010.010101)2</a:t>
            </a:r>
          </a:p>
          <a:p>
            <a:pPr algn="just">
              <a:lnSpc>
                <a:spcPct val="110000"/>
              </a:lnSpc>
            </a:pPr>
            <a:endParaRPr lang="en-US" dirty="0">
              <a:solidFill>
                <a:schemeClr val="bg1"/>
              </a:solidFill>
              <a:ea typeface="Adobe Gothic Std B" panose="020B0800000000000000" pitchFamily="34" charset="-128"/>
            </a:endParaRPr>
          </a:p>
          <a:p>
            <a:pPr marL="0" indent="0" algn="just">
              <a:lnSpc>
                <a:spcPct val="110000"/>
              </a:lnSpc>
              <a:buNone/>
            </a:pPr>
            <a:r>
              <a:rPr lang="en-US" dirty="0">
                <a:ea typeface="Adobe Gothic Std B" panose="020B0800000000000000" pitchFamily="34" charset="-128"/>
              </a:rPr>
              <a:t>Step 2: </a:t>
            </a:r>
            <a:r>
              <a:rPr lang="en-US" dirty="0">
                <a:solidFill>
                  <a:schemeClr val="bg1"/>
                </a:solidFill>
                <a:ea typeface="Adobe Gothic Std B" panose="020B0800000000000000" pitchFamily="34" charset="-128"/>
              </a:rPr>
              <a:t> Then, we make pairs of three bits on both sides of the binary point.</a:t>
            </a:r>
          </a:p>
          <a:p>
            <a:pPr algn="just">
              <a:lnSpc>
                <a:spcPct val="110000"/>
              </a:lnSpc>
            </a:pPr>
            <a:r>
              <a:rPr lang="en-US" dirty="0">
                <a:solidFill>
                  <a:schemeClr val="bg1"/>
                </a:solidFill>
                <a:ea typeface="Adobe Gothic Std B" panose="020B0800000000000000" pitchFamily="34" charset="-128"/>
              </a:rPr>
              <a:t>001     010     100     101     010.001     001     010</a:t>
            </a:r>
          </a:p>
          <a:p>
            <a:pPr marL="0" indent="0" algn="just">
              <a:lnSpc>
                <a:spcPct val="110000"/>
              </a:lnSpc>
              <a:buNone/>
            </a:pPr>
            <a:r>
              <a:rPr lang="en-US" dirty="0">
                <a:solidFill>
                  <a:schemeClr val="bg1"/>
                </a:solidFill>
                <a:ea typeface="Adobe Gothic Std B" panose="020B0800000000000000" pitchFamily="34" charset="-128"/>
              </a:rPr>
              <a:t>Then, we write the octal digit, which corresponds to each pair.</a:t>
            </a:r>
          </a:p>
          <a:p>
            <a:pPr algn="just">
              <a:lnSpc>
                <a:spcPct val="110000"/>
              </a:lnSpc>
            </a:pPr>
            <a:r>
              <a:rPr lang="en-US" dirty="0">
                <a:solidFill>
                  <a:schemeClr val="bg1"/>
                </a:solidFill>
                <a:ea typeface="Adobe Gothic Std B" panose="020B0800000000000000" pitchFamily="34" charset="-128"/>
              </a:rPr>
              <a:t>(001010100101010.001001010)2=(12452.112)8</a:t>
            </a:r>
          </a:p>
          <a:p>
            <a:pPr algn="just">
              <a:lnSpc>
                <a:spcPct val="110000"/>
              </a:lnSpc>
            </a:pPr>
            <a:endParaRPr lang="en-US"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04213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1’s Complements</a:t>
            </a:r>
          </a:p>
        </p:txBody>
      </p:sp>
      <p:sp>
        <p:nvSpPr>
          <p:cNvPr id="5" name="Content Placeholder 2"/>
          <p:cNvSpPr>
            <a:spLocks noGrp="1"/>
          </p:cNvSpPr>
          <p:nvPr>
            <p:ph idx="1"/>
          </p:nvPr>
        </p:nvSpPr>
        <p:spPr>
          <a:xfrm>
            <a:off x="395749" y="1073458"/>
            <a:ext cx="11240728" cy="5415832"/>
          </a:xfrm>
        </p:spPr>
        <p:txBody>
          <a:bodyPr>
            <a:normAutofit/>
          </a:bodyPr>
          <a:lstStyle/>
          <a:p>
            <a:pPr algn="just">
              <a:lnSpc>
                <a:spcPct val="150000"/>
              </a:lnSpc>
            </a:pPr>
            <a:r>
              <a:rPr lang="en-US" dirty="0">
                <a:solidFill>
                  <a:schemeClr val="bg1"/>
                </a:solidFill>
                <a:ea typeface="Adobe Gothic Std B" panose="020B0800000000000000" pitchFamily="34" charset="-128"/>
              </a:rPr>
              <a:t>Note:- 1’s and 2’s complement can easily determined on </a:t>
            </a:r>
            <a:r>
              <a:rPr lang="en-US" dirty="0">
                <a:solidFill>
                  <a:srgbClr val="C00000"/>
                </a:solidFill>
                <a:ea typeface="Adobe Gothic Std B" panose="020B0800000000000000" pitchFamily="34" charset="-128"/>
              </a:rPr>
              <a:t>Binary Number Only.</a:t>
            </a:r>
          </a:p>
          <a:p>
            <a:pPr marL="514350" indent="-514350" algn="just">
              <a:lnSpc>
                <a:spcPct val="150000"/>
              </a:lnSpc>
              <a:buAutoNum type="arabicParenBoth"/>
            </a:pPr>
            <a:r>
              <a:rPr lang="en-US" dirty="0">
                <a:ea typeface="Adobe Gothic Std B" panose="020B0800000000000000" pitchFamily="34" charset="-128"/>
              </a:rPr>
              <a:t>(45)    = (101101)</a:t>
            </a:r>
          </a:p>
          <a:p>
            <a:pPr marL="0" indent="0" algn="just">
              <a:lnSpc>
                <a:spcPct val="150000"/>
              </a:lnSpc>
              <a:buNone/>
            </a:pPr>
            <a:r>
              <a:rPr lang="en-US" u="sng" dirty="0">
                <a:solidFill>
                  <a:srgbClr val="C00000"/>
                </a:solidFill>
                <a:ea typeface="Adobe Gothic Std B" panose="020B0800000000000000" pitchFamily="34" charset="-128"/>
              </a:rPr>
              <a:t>1’s Complement:-</a:t>
            </a:r>
          </a:p>
          <a:p>
            <a:pPr marL="0" indent="0" algn="just">
              <a:lnSpc>
                <a:spcPct val="150000"/>
              </a:lnSpc>
              <a:buNone/>
            </a:pPr>
            <a:r>
              <a:rPr lang="en-US" dirty="0">
                <a:ea typeface="Adobe Gothic Std B" panose="020B0800000000000000" pitchFamily="34" charset="-128"/>
              </a:rPr>
              <a:t>To find 1’s Complement, Just reverse the bits of Binary Value (0 -&gt; 1, 1-&gt; 0).</a:t>
            </a:r>
          </a:p>
          <a:p>
            <a:pPr marL="0" indent="0" algn="just">
              <a:lnSpc>
                <a:spcPct val="100000"/>
              </a:lnSpc>
              <a:buNone/>
            </a:pPr>
            <a:r>
              <a:rPr lang="en-US" dirty="0">
                <a:ea typeface="Adobe Gothic Std B" panose="020B0800000000000000" pitchFamily="34" charset="-128"/>
              </a:rPr>
              <a:t>Binary                  1 0 1 1 0 1</a:t>
            </a:r>
          </a:p>
          <a:p>
            <a:pPr marL="0" indent="0" algn="just">
              <a:lnSpc>
                <a:spcPct val="100000"/>
              </a:lnSpc>
              <a:buNone/>
            </a:pPr>
            <a:r>
              <a:rPr lang="en-US" dirty="0">
                <a:ea typeface="Adobe Gothic Std B" panose="020B0800000000000000" pitchFamily="34" charset="-128"/>
              </a:rPr>
              <a:t>1’s Complement    0 1 0 0 1 0</a:t>
            </a:r>
          </a:p>
        </p:txBody>
      </p:sp>
      <p:sp>
        <p:nvSpPr>
          <p:cNvPr id="3" name="TextBox 2"/>
          <p:cNvSpPr txBox="1"/>
          <p:nvPr/>
        </p:nvSpPr>
        <p:spPr>
          <a:xfrm>
            <a:off x="1403079" y="2214355"/>
            <a:ext cx="444383" cy="369332"/>
          </a:xfrm>
          <a:prstGeom prst="rect">
            <a:avLst/>
          </a:prstGeom>
          <a:noFill/>
        </p:spPr>
        <p:txBody>
          <a:bodyPr wrap="square" rtlCol="0">
            <a:spAutoFit/>
          </a:bodyPr>
          <a:lstStyle/>
          <a:p>
            <a:r>
              <a:rPr lang="en-IN" b="1" dirty="0">
                <a:ea typeface="Adobe Gothic Std B" panose="020B0800000000000000"/>
              </a:rPr>
              <a:t>10</a:t>
            </a:r>
          </a:p>
        </p:txBody>
      </p:sp>
      <p:sp>
        <p:nvSpPr>
          <p:cNvPr id="7" name="TextBox 6"/>
          <p:cNvSpPr txBox="1"/>
          <p:nvPr/>
        </p:nvSpPr>
        <p:spPr>
          <a:xfrm>
            <a:off x="3296816" y="2278777"/>
            <a:ext cx="503853" cy="369332"/>
          </a:xfrm>
          <a:prstGeom prst="rect">
            <a:avLst/>
          </a:prstGeom>
          <a:noFill/>
        </p:spPr>
        <p:txBody>
          <a:bodyPr wrap="square" rtlCol="0">
            <a:spAutoFit/>
          </a:bodyPr>
          <a:lstStyle/>
          <a:p>
            <a:r>
              <a:rPr lang="en-IN" b="1" dirty="0">
                <a:ea typeface="Adobe Gothic Std B" panose="020B0800000000000000"/>
              </a:rPr>
              <a:t>2</a:t>
            </a:r>
          </a:p>
        </p:txBody>
      </p:sp>
    </p:spTree>
    <p:extLst>
      <p:ext uri="{BB962C8B-B14F-4D97-AF65-F5344CB8AC3E}">
        <p14:creationId xmlns:p14="http://schemas.microsoft.com/office/powerpoint/2010/main" val="47093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2’s Complements</a:t>
            </a:r>
          </a:p>
        </p:txBody>
      </p:sp>
      <p:sp>
        <p:nvSpPr>
          <p:cNvPr id="5" name="Content Placeholder 2"/>
          <p:cNvSpPr>
            <a:spLocks noGrp="1"/>
          </p:cNvSpPr>
          <p:nvPr>
            <p:ph idx="1"/>
          </p:nvPr>
        </p:nvSpPr>
        <p:spPr>
          <a:xfrm>
            <a:off x="395749" y="1073458"/>
            <a:ext cx="11240728" cy="5415832"/>
          </a:xfrm>
        </p:spPr>
        <p:txBody>
          <a:bodyPr>
            <a:normAutofit fontScale="92500" lnSpcReduction="10000"/>
          </a:bodyPr>
          <a:lstStyle/>
          <a:p>
            <a:pPr algn="just">
              <a:lnSpc>
                <a:spcPct val="150000"/>
              </a:lnSpc>
            </a:pPr>
            <a:r>
              <a:rPr lang="en-US" dirty="0">
                <a:solidFill>
                  <a:schemeClr val="bg1"/>
                </a:solidFill>
                <a:ea typeface="Adobe Gothic Std B" panose="020B0800000000000000" pitchFamily="34" charset="-128"/>
              </a:rPr>
              <a:t>To Find 2’s complement, Just add 1 in the 1’s Complement.</a:t>
            </a:r>
            <a:endParaRPr lang="en-US" dirty="0">
              <a:solidFill>
                <a:srgbClr val="C00000"/>
              </a:solidFill>
              <a:ea typeface="Adobe Gothic Std B" panose="020B0800000000000000" pitchFamily="34" charset="-128"/>
            </a:endParaRPr>
          </a:p>
          <a:p>
            <a:pPr marL="514350" indent="-514350" algn="just">
              <a:lnSpc>
                <a:spcPct val="150000"/>
              </a:lnSpc>
              <a:buAutoNum type="arabicParenBoth"/>
            </a:pPr>
            <a:r>
              <a:rPr lang="en-US" dirty="0">
                <a:ea typeface="Adobe Gothic Std B" panose="020B0800000000000000" pitchFamily="34" charset="-128"/>
              </a:rPr>
              <a:t>(45)    = (101101)</a:t>
            </a:r>
          </a:p>
          <a:p>
            <a:pPr marL="0" indent="0" algn="just">
              <a:lnSpc>
                <a:spcPct val="150000"/>
              </a:lnSpc>
              <a:buNone/>
            </a:pPr>
            <a:r>
              <a:rPr lang="en-US" u="sng" dirty="0">
                <a:solidFill>
                  <a:srgbClr val="C00000"/>
                </a:solidFill>
                <a:ea typeface="Adobe Gothic Std B" panose="020B0800000000000000" pitchFamily="34" charset="-128"/>
              </a:rPr>
              <a:t>1’s Complement:-</a:t>
            </a:r>
          </a:p>
          <a:p>
            <a:pPr marL="0" indent="0" algn="just">
              <a:lnSpc>
                <a:spcPct val="150000"/>
              </a:lnSpc>
              <a:buNone/>
            </a:pPr>
            <a:r>
              <a:rPr lang="en-US" dirty="0">
                <a:ea typeface="Adobe Gothic Std B" panose="020B0800000000000000" pitchFamily="34" charset="-128"/>
              </a:rPr>
              <a:t>To find 1’s Complement, Just reverse the bits of Binary Value (0 -&gt; 1, 1-&gt; 0).</a:t>
            </a:r>
          </a:p>
          <a:p>
            <a:pPr marL="0" indent="0" algn="just">
              <a:lnSpc>
                <a:spcPct val="100000"/>
              </a:lnSpc>
              <a:buNone/>
            </a:pPr>
            <a:r>
              <a:rPr lang="en-US" dirty="0">
                <a:ea typeface="Adobe Gothic Std B" panose="020B0800000000000000" pitchFamily="34" charset="-128"/>
              </a:rPr>
              <a:t>Binary                  1 0 1 1 0 1</a:t>
            </a:r>
          </a:p>
          <a:p>
            <a:pPr marL="0" indent="0" algn="just">
              <a:lnSpc>
                <a:spcPct val="100000"/>
              </a:lnSpc>
              <a:buNone/>
            </a:pPr>
            <a:r>
              <a:rPr lang="en-US" dirty="0">
                <a:ea typeface="Adobe Gothic Std B" panose="020B0800000000000000" pitchFamily="34" charset="-128"/>
              </a:rPr>
              <a:t>1’s Complement    0 1 0 0 1 0</a:t>
            </a:r>
          </a:p>
          <a:p>
            <a:pPr marL="0" indent="0" algn="just">
              <a:lnSpc>
                <a:spcPct val="100000"/>
              </a:lnSpc>
              <a:buNone/>
            </a:pPr>
            <a:r>
              <a:rPr lang="en-US" dirty="0">
                <a:ea typeface="Adobe Gothic Std B" panose="020B0800000000000000" pitchFamily="34" charset="-128"/>
              </a:rPr>
              <a:t>                                            1</a:t>
            </a:r>
          </a:p>
          <a:p>
            <a:pPr marL="0" indent="0" algn="just">
              <a:lnSpc>
                <a:spcPct val="100000"/>
              </a:lnSpc>
              <a:buNone/>
            </a:pPr>
            <a:r>
              <a:rPr lang="en-US" dirty="0">
                <a:ea typeface="Adobe Gothic Std B" panose="020B0800000000000000" pitchFamily="34" charset="-128"/>
              </a:rPr>
              <a:t>                           -----------------</a:t>
            </a:r>
          </a:p>
          <a:p>
            <a:pPr marL="0" indent="0" algn="just">
              <a:lnSpc>
                <a:spcPct val="100000"/>
              </a:lnSpc>
              <a:buNone/>
            </a:pPr>
            <a:r>
              <a:rPr lang="en-US" dirty="0">
                <a:ea typeface="Adobe Gothic Std B" panose="020B0800000000000000" pitchFamily="34" charset="-128"/>
              </a:rPr>
              <a:t>2’s Complement    0 1 0 0 1 1            </a:t>
            </a:r>
          </a:p>
        </p:txBody>
      </p:sp>
      <p:sp>
        <p:nvSpPr>
          <p:cNvPr id="3" name="TextBox 2"/>
          <p:cNvSpPr txBox="1"/>
          <p:nvPr/>
        </p:nvSpPr>
        <p:spPr>
          <a:xfrm>
            <a:off x="1459063" y="2214355"/>
            <a:ext cx="503853" cy="369332"/>
          </a:xfrm>
          <a:prstGeom prst="rect">
            <a:avLst/>
          </a:prstGeom>
          <a:noFill/>
        </p:spPr>
        <p:txBody>
          <a:bodyPr wrap="square" rtlCol="0">
            <a:spAutoFit/>
          </a:bodyPr>
          <a:lstStyle/>
          <a:p>
            <a:r>
              <a:rPr lang="en-IN" b="1" dirty="0">
                <a:ea typeface="Adobe Gothic Std B" panose="020B0800000000000000"/>
              </a:rPr>
              <a:t>10</a:t>
            </a:r>
          </a:p>
        </p:txBody>
      </p:sp>
      <p:sp>
        <p:nvSpPr>
          <p:cNvPr id="7" name="TextBox 6"/>
          <p:cNvSpPr txBox="1"/>
          <p:nvPr/>
        </p:nvSpPr>
        <p:spPr>
          <a:xfrm>
            <a:off x="3296816" y="2278777"/>
            <a:ext cx="503853" cy="369332"/>
          </a:xfrm>
          <a:prstGeom prst="rect">
            <a:avLst/>
          </a:prstGeom>
          <a:noFill/>
        </p:spPr>
        <p:txBody>
          <a:bodyPr wrap="square" rtlCol="0">
            <a:spAutoFit/>
          </a:bodyPr>
          <a:lstStyle/>
          <a:p>
            <a:r>
              <a:rPr lang="en-IN" b="1" dirty="0">
                <a:ea typeface="Adobe Gothic Std B" panose="020B0800000000000000"/>
              </a:rPr>
              <a:t>2</a:t>
            </a:r>
          </a:p>
        </p:txBody>
      </p:sp>
    </p:spTree>
    <p:extLst>
      <p:ext uri="{BB962C8B-B14F-4D97-AF65-F5344CB8AC3E}">
        <p14:creationId xmlns:p14="http://schemas.microsoft.com/office/powerpoint/2010/main" val="418593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Computer</a:t>
            </a:r>
            <a:r>
              <a:rPr lang="en-US" dirty="0"/>
              <a:t> </a:t>
            </a:r>
            <a:r>
              <a:rPr lang="en-US" dirty="0">
                <a:latin typeface="Adobe Gothic Std B" panose="020B0800000000000000" pitchFamily="34" charset="-128"/>
                <a:ea typeface="Adobe Gothic Std B" panose="020B0800000000000000" pitchFamily="34" charset="-128"/>
              </a:rPr>
              <a:t>Organization</a:t>
            </a:r>
            <a:r>
              <a:rPr lang="en-US" dirty="0"/>
              <a:t> </a:t>
            </a:r>
          </a:p>
        </p:txBody>
      </p:sp>
      <p:sp>
        <p:nvSpPr>
          <p:cNvPr id="3" name="Content Placeholder 2"/>
          <p:cNvSpPr>
            <a:spLocks noGrp="1"/>
          </p:cNvSpPr>
          <p:nvPr>
            <p:ph idx="1"/>
          </p:nvPr>
        </p:nvSpPr>
        <p:spPr>
          <a:xfrm>
            <a:off x="395749" y="1073458"/>
            <a:ext cx="11181735" cy="4351338"/>
          </a:xfrm>
        </p:spPr>
        <p:txBody>
          <a:bodyPr>
            <a:normAutofit fontScale="85000" lnSpcReduction="10000"/>
          </a:bodyPr>
          <a:lstStyle/>
          <a:p>
            <a:pPr algn="just">
              <a:lnSpc>
                <a:spcPct val="150000"/>
              </a:lnSpc>
            </a:pPr>
            <a:r>
              <a:rPr lang="en-IN" sz="3200" dirty="0">
                <a:solidFill>
                  <a:schemeClr val="bg1"/>
                </a:solidFill>
                <a:ea typeface="Adobe Gothic Std B" panose="020B0800000000000000" pitchFamily="34" charset="-128"/>
              </a:rPr>
              <a:t>Computer organization refers to the way in which the various hardware components of a computer system are arranged and connected to perform specified functions. While computer architecture focuses on the high-level design and conceptual structure of a computer system, computer organization delves into the details of how these components are implemented and interconnected to carry out the instructions specified by the architecture.</a:t>
            </a:r>
            <a:endParaRPr lang="en-US" sz="32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316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2’s complement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756" y="1578078"/>
            <a:ext cx="9365955" cy="4925962"/>
          </a:xfrm>
          <a:prstGeom prst="rect">
            <a:avLst/>
          </a:prstGeom>
        </p:spPr>
      </p:pic>
    </p:spTree>
    <p:extLst>
      <p:ext uri="{BB962C8B-B14F-4D97-AF65-F5344CB8AC3E}">
        <p14:creationId xmlns:p14="http://schemas.microsoft.com/office/powerpoint/2010/main" val="34997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2’s Complements</a:t>
            </a:r>
          </a:p>
        </p:txBody>
      </p:sp>
      <p:sp>
        <p:nvSpPr>
          <p:cNvPr id="5" name="Content Placeholder 2"/>
          <p:cNvSpPr>
            <a:spLocks noGrp="1"/>
          </p:cNvSpPr>
          <p:nvPr>
            <p:ph idx="1"/>
          </p:nvPr>
        </p:nvSpPr>
        <p:spPr>
          <a:xfrm>
            <a:off x="395749" y="1073458"/>
            <a:ext cx="11240728" cy="5415832"/>
          </a:xfrm>
        </p:spPr>
        <p:txBody>
          <a:bodyPr>
            <a:normAutofit fontScale="92500" lnSpcReduction="10000"/>
          </a:bodyPr>
          <a:lstStyle/>
          <a:p>
            <a:pPr algn="just">
              <a:lnSpc>
                <a:spcPct val="150000"/>
              </a:lnSpc>
            </a:pPr>
            <a:r>
              <a:rPr lang="en-US" dirty="0">
                <a:solidFill>
                  <a:schemeClr val="bg1"/>
                </a:solidFill>
                <a:ea typeface="Adobe Gothic Std B" panose="020B0800000000000000" pitchFamily="34" charset="-128"/>
              </a:rPr>
              <a:t>Directly Find 2’s Complement form Binary Number</a:t>
            </a:r>
          </a:p>
          <a:p>
            <a:pPr algn="just">
              <a:lnSpc>
                <a:spcPct val="150000"/>
              </a:lnSpc>
            </a:pPr>
            <a:r>
              <a:rPr lang="en-US" dirty="0">
                <a:solidFill>
                  <a:schemeClr val="bg1"/>
                </a:solidFill>
                <a:ea typeface="Adobe Gothic Std B" panose="020B0800000000000000" pitchFamily="34" charset="-128"/>
              </a:rPr>
              <a:t>From the Right to Left of Binary Number, find the 1</a:t>
            </a:r>
            <a:r>
              <a:rPr lang="en-US" baseline="30000" dirty="0">
                <a:solidFill>
                  <a:schemeClr val="bg1"/>
                </a:solidFill>
                <a:ea typeface="Adobe Gothic Std B" panose="020B0800000000000000" pitchFamily="34" charset="-128"/>
              </a:rPr>
              <a:t>st</a:t>
            </a:r>
            <a:r>
              <a:rPr lang="en-US" dirty="0">
                <a:solidFill>
                  <a:schemeClr val="bg1"/>
                </a:solidFill>
                <a:ea typeface="Adobe Gothic Std B" panose="020B0800000000000000" pitchFamily="34" charset="-128"/>
              </a:rPr>
              <a:t> 1, and write the same Binary Value.</a:t>
            </a:r>
          </a:p>
          <a:p>
            <a:pPr algn="just">
              <a:lnSpc>
                <a:spcPct val="150000"/>
              </a:lnSpc>
            </a:pPr>
            <a:r>
              <a:rPr lang="en-US" dirty="0">
                <a:solidFill>
                  <a:schemeClr val="bg1"/>
                </a:solidFill>
                <a:ea typeface="Adobe Gothic Std B" panose="020B0800000000000000" pitchFamily="34" charset="-128"/>
              </a:rPr>
              <a:t>After the First 1, Reverse the remaining Bits of Binary Value.</a:t>
            </a:r>
          </a:p>
          <a:p>
            <a:pPr algn="just">
              <a:lnSpc>
                <a:spcPct val="150000"/>
              </a:lnSpc>
            </a:pPr>
            <a:r>
              <a:rPr lang="en-US" dirty="0">
                <a:solidFill>
                  <a:schemeClr val="bg1"/>
                </a:solidFill>
                <a:ea typeface="Adobe Gothic Std B" panose="020B0800000000000000" pitchFamily="34" charset="-128"/>
              </a:rPr>
              <a:t>Examples:</a:t>
            </a:r>
          </a:p>
          <a:p>
            <a:pPr algn="just">
              <a:lnSpc>
                <a:spcPct val="150000"/>
              </a:lnSpc>
            </a:pPr>
            <a:r>
              <a:rPr lang="en-US" dirty="0">
                <a:solidFill>
                  <a:schemeClr val="bg1"/>
                </a:solidFill>
                <a:ea typeface="Adobe Gothic Std B" panose="020B0800000000000000" pitchFamily="34" charset="-128"/>
              </a:rPr>
              <a:t>(1) (101010)</a:t>
            </a:r>
          </a:p>
          <a:p>
            <a:pPr algn="just">
              <a:lnSpc>
                <a:spcPct val="150000"/>
              </a:lnSpc>
            </a:pPr>
            <a:r>
              <a:rPr lang="en-US" dirty="0">
                <a:solidFill>
                  <a:schemeClr val="bg1"/>
                </a:solidFill>
                <a:ea typeface="Adobe Gothic Std B" panose="020B0800000000000000" pitchFamily="34" charset="-128"/>
              </a:rPr>
              <a:t>(2) (10100)</a:t>
            </a:r>
          </a:p>
          <a:p>
            <a:pPr algn="just">
              <a:lnSpc>
                <a:spcPct val="150000"/>
              </a:lnSpc>
            </a:pPr>
            <a:r>
              <a:rPr lang="en-US" dirty="0">
                <a:solidFill>
                  <a:schemeClr val="bg1"/>
                </a:solidFill>
                <a:ea typeface="Adobe Gothic Std B" panose="020B0800000000000000" pitchFamily="34" charset="-128"/>
              </a:rPr>
              <a:t>(3) (100101)</a:t>
            </a:r>
          </a:p>
        </p:txBody>
      </p:sp>
    </p:spTree>
    <p:extLst>
      <p:ext uri="{BB962C8B-B14F-4D97-AF65-F5344CB8AC3E}">
        <p14:creationId xmlns:p14="http://schemas.microsoft.com/office/powerpoint/2010/main" val="308789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                  Complement No. System</a:t>
            </a:r>
          </a:p>
        </p:txBody>
      </p:sp>
      <p:sp>
        <p:nvSpPr>
          <p:cNvPr id="5" name="Content Placeholder 2"/>
          <p:cNvSpPr>
            <a:spLocks noGrp="1"/>
          </p:cNvSpPr>
          <p:nvPr>
            <p:ph idx="1"/>
          </p:nvPr>
        </p:nvSpPr>
        <p:spPr>
          <a:xfrm>
            <a:off x="395749" y="1073458"/>
            <a:ext cx="11240728" cy="5415832"/>
          </a:xfrm>
        </p:spPr>
        <p:txBody>
          <a:bodyPr>
            <a:normAutofit lnSpcReduction="10000"/>
          </a:bodyPr>
          <a:lstStyle/>
          <a:p>
            <a:pPr algn="just">
              <a:lnSpc>
                <a:spcPct val="150000"/>
              </a:lnSpc>
            </a:pPr>
            <a:endParaRPr lang="en-US"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dirty="0">
                <a:solidFill>
                  <a:schemeClr val="bg1"/>
                </a:solidFill>
                <a:ea typeface="Adobe Gothic Std B" panose="020B0800000000000000" pitchFamily="34" charset="-128"/>
              </a:rPr>
              <a:t>To Find (n-1)’s Complement of any given base, Find the highest Number of that base .</a:t>
            </a:r>
          </a:p>
          <a:p>
            <a:pPr algn="just">
              <a:lnSpc>
                <a:spcPct val="150000"/>
              </a:lnSpc>
            </a:pPr>
            <a:r>
              <a:rPr lang="en-US" dirty="0">
                <a:solidFill>
                  <a:schemeClr val="bg1"/>
                </a:solidFill>
                <a:ea typeface="Adobe Gothic Std B" panose="020B0800000000000000" pitchFamily="34" charset="-128"/>
              </a:rPr>
              <a:t>For Ex. (1) (_ _ _)    -&gt; (5 5 5)</a:t>
            </a:r>
          </a:p>
          <a:p>
            <a:pPr algn="just">
              <a:lnSpc>
                <a:spcPct val="150000"/>
              </a:lnSpc>
            </a:pPr>
            <a:r>
              <a:rPr lang="en-US" dirty="0">
                <a:solidFill>
                  <a:schemeClr val="bg1"/>
                </a:solidFill>
                <a:ea typeface="Adobe Gothic Std B" panose="020B0800000000000000" pitchFamily="34" charset="-128"/>
              </a:rPr>
              <a:t>            (2) (_ _ _)   -&gt; (9 9 9)</a:t>
            </a:r>
          </a:p>
          <a:p>
            <a:pPr algn="just">
              <a:lnSpc>
                <a:spcPct val="150000"/>
              </a:lnSpc>
            </a:pPr>
            <a:endParaRPr lang="en-US" dirty="0">
              <a:solidFill>
                <a:schemeClr val="bg1"/>
              </a:solidFill>
              <a:latin typeface="Adobe Gothic Std B" panose="020B0800000000000000" pitchFamily="34" charset="-128"/>
              <a:ea typeface="Adobe Gothic Std B" panose="020B0800000000000000" pitchFamily="34" charset="-128"/>
            </a:endParaRPr>
          </a:p>
        </p:txBody>
      </p:sp>
      <p:cxnSp>
        <p:nvCxnSpPr>
          <p:cNvPr id="4" name="Straight Arrow Connector 3"/>
          <p:cNvCxnSpPr/>
          <p:nvPr/>
        </p:nvCxnSpPr>
        <p:spPr>
          <a:xfrm flipH="1">
            <a:off x="4124131" y="961053"/>
            <a:ext cx="1511559" cy="8957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653549" y="961053"/>
            <a:ext cx="1489787" cy="864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10533" y="1856792"/>
            <a:ext cx="1791477" cy="646331"/>
          </a:xfrm>
          <a:prstGeom prst="rect">
            <a:avLst/>
          </a:prstGeom>
          <a:noFill/>
        </p:spPr>
        <p:txBody>
          <a:bodyPr wrap="square" rtlCol="0">
            <a:spAutoFit/>
          </a:bodyPr>
          <a:lstStyle/>
          <a:p>
            <a:pPr algn="ctr"/>
            <a:r>
              <a:rPr lang="en-IN" dirty="0"/>
              <a:t>N’s Complement</a:t>
            </a:r>
            <a:br>
              <a:rPr lang="en-IN" dirty="0"/>
            </a:br>
            <a:r>
              <a:rPr lang="en-IN" dirty="0"/>
              <a:t>(Radix/Base)</a:t>
            </a:r>
          </a:p>
        </p:txBody>
      </p:sp>
      <p:sp>
        <p:nvSpPr>
          <p:cNvPr id="9" name="TextBox 8"/>
          <p:cNvSpPr txBox="1"/>
          <p:nvPr/>
        </p:nvSpPr>
        <p:spPr>
          <a:xfrm>
            <a:off x="6083559" y="1878267"/>
            <a:ext cx="2575249" cy="646331"/>
          </a:xfrm>
          <a:prstGeom prst="rect">
            <a:avLst/>
          </a:prstGeom>
          <a:noFill/>
        </p:spPr>
        <p:txBody>
          <a:bodyPr wrap="square" rtlCol="0">
            <a:spAutoFit/>
          </a:bodyPr>
          <a:lstStyle/>
          <a:p>
            <a:pPr algn="ctr"/>
            <a:r>
              <a:rPr lang="en-IN" dirty="0"/>
              <a:t>(n-1)’s Complement</a:t>
            </a:r>
            <a:br>
              <a:rPr lang="en-IN" dirty="0"/>
            </a:br>
            <a:r>
              <a:rPr lang="en-IN" dirty="0"/>
              <a:t>(Diminished Radix/Base)</a:t>
            </a:r>
          </a:p>
        </p:txBody>
      </p:sp>
      <p:sp>
        <p:nvSpPr>
          <p:cNvPr id="10" name="TextBox 9"/>
          <p:cNvSpPr txBox="1"/>
          <p:nvPr/>
        </p:nvSpPr>
        <p:spPr>
          <a:xfrm>
            <a:off x="3306949" y="2562501"/>
            <a:ext cx="1791477" cy="369332"/>
          </a:xfrm>
          <a:prstGeom prst="rect">
            <a:avLst/>
          </a:prstGeom>
          <a:noFill/>
        </p:spPr>
        <p:txBody>
          <a:bodyPr wrap="square" rtlCol="0">
            <a:spAutoFit/>
          </a:bodyPr>
          <a:lstStyle/>
          <a:p>
            <a:pPr algn="ctr"/>
            <a:r>
              <a:rPr lang="en-IN" dirty="0"/>
              <a:t>(nk-1)</a:t>
            </a:r>
          </a:p>
        </p:txBody>
      </p:sp>
      <p:sp>
        <p:nvSpPr>
          <p:cNvPr id="11" name="TextBox 10"/>
          <p:cNvSpPr txBox="1"/>
          <p:nvPr/>
        </p:nvSpPr>
        <p:spPr>
          <a:xfrm>
            <a:off x="6398442" y="2503123"/>
            <a:ext cx="1791477" cy="369332"/>
          </a:xfrm>
          <a:prstGeom prst="rect">
            <a:avLst/>
          </a:prstGeom>
          <a:noFill/>
        </p:spPr>
        <p:txBody>
          <a:bodyPr wrap="square" rtlCol="0">
            <a:spAutoFit/>
          </a:bodyPr>
          <a:lstStyle/>
          <a:p>
            <a:pPr algn="ctr"/>
            <a:r>
              <a:rPr lang="en-IN" dirty="0"/>
              <a:t>(nk-1)-x</a:t>
            </a:r>
          </a:p>
        </p:txBody>
      </p:sp>
      <p:sp>
        <p:nvSpPr>
          <p:cNvPr id="12" name="TextBox 11"/>
          <p:cNvSpPr txBox="1"/>
          <p:nvPr/>
        </p:nvSpPr>
        <p:spPr>
          <a:xfrm>
            <a:off x="486819" y="2872455"/>
            <a:ext cx="3230701" cy="923330"/>
          </a:xfrm>
          <a:prstGeom prst="rect">
            <a:avLst/>
          </a:prstGeom>
          <a:noFill/>
        </p:spPr>
        <p:txBody>
          <a:bodyPr wrap="square" rtlCol="0">
            <a:spAutoFit/>
          </a:bodyPr>
          <a:lstStyle/>
          <a:p>
            <a:r>
              <a:rPr lang="en-IN" dirty="0"/>
              <a:t>N = Radix / Base</a:t>
            </a:r>
          </a:p>
          <a:p>
            <a:r>
              <a:rPr lang="en-IN" dirty="0"/>
              <a:t>X =Given Number</a:t>
            </a:r>
          </a:p>
          <a:p>
            <a:r>
              <a:rPr lang="en-IN" dirty="0"/>
              <a:t>K – Total Digits in x</a:t>
            </a:r>
          </a:p>
        </p:txBody>
      </p:sp>
      <p:sp>
        <p:nvSpPr>
          <p:cNvPr id="13" name="TextBox 12"/>
          <p:cNvSpPr txBox="1"/>
          <p:nvPr/>
        </p:nvSpPr>
        <p:spPr>
          <a:xfrm>
            <a:off x="2958606" y="5302788"/>
            <a:ext cx="503853" cy="369332"/>
          </a:xfrm>
          <a:prstGeom prst="rect">
            <a:avLst/>
          </a:prstGeom>
          <a:noFill/>
        </p:spPr>
        <p:txBody>
          <a:bodyPr wrap="square" rtlCol="0">
            <a:spAutoFit/>
          </a:bodyPr>
          <a:lstStyle/>
          <a:p>
            <a:r>
              <a:rPr lang="en-IN" b="1" dirty="0">
                <a:ea typeface="Adobe Gothic Std B" panose="020B0800000000000000"/>
              </a:rPr>
              <a:t>6</a:t>
            </a:r>
          </a:p>
        </p:txBody>
      </p:sp>
      <p:sp>
        <p:nvSpPr>
          <p:cNvPr id="14" name="TextBox 13"/>
          <p:cNvSpPr txBox="1"/>
          <p:nvPr/>
        </p:nvSpPr>
        <p:spPr>
          <a:xfrm>
            <a:off x="2959408" y="6010003"/>
            <a:ext cx="503853" cy="369332"/>
          </a:xfrm>
          <a:prstGeom prst="rect">
            <a:avLst/>
          </a:prstGeom>
          <a:noFill/>
        </p:spPr>
        <p:txBody>
          <a:bodyPr wrap="square" rtlCol="0">
            <a:spAutoFit/>
          </a:bodyPr>
          <a:lstStyle/>
          <a:p>
            <a:r>
              <a:rPr lang="en-IN" b="1" dirty="0">
                <a:ea typeface="Adobe Gothic Std B" panose="020B0800000000000000"/>
              </a:rPr>
              <a:t>10</a:t>
            </a:r>
          </a:p>
        </p:txBody>
      </p:sp>
    </p:spTree>
    <p:extLst>
      <p:ext uri="{BB962C8B-B14F-4D97-AF65-F5344CB8AC3E}">
        <p14:creationId xmlns:p14="http://schemas.microsoft.com/office/powerpoint/2010/main" val="14941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                  Complement No. System</a:t>
            </a:r>
          </a:p>
        </p:txBody>
      </p:sp>
      <p:sp>
        <p:nvSpPr>
          <p:cNvPr id="5" name="Content Placeholder 2"/>
          <p:cNvSpPr>
            <a:spLocks noGrp="1"/>
          </p:cNvSpPr>
          <p:nvPr>
            <p:ph idx="1"/>
          </p:nvPr>
        </p:nvSpPr>
        <p:spPr>
          <a:xfrm>
            <a:off x="395749" y="1073458"/>
            <a:ext cx="11240728" cy="5415832"/>
          </a:xfrm>
        </p:spPr>
        <p:txBody>
          <a:bodyPr>
            <a:normAutofit lnSpcReduction="10000"/>
          </a:bodyPr>
          <a:lstStyle/>
          <a:p>
            <a:pPr algn="just">
              <a:lnSpc>
                <a:spcPct val="150000"/>
              </a:lnSpc>
            </a:pPr>
            <a:r>
              <a:rPr lang="en-US" dirty="0">
                <a:solidFill>
                  <a:schemeClr val="bg1"/>
                </a:solidFill>
                <a:ea typeface="Adobe Gothic Std B" panose="020B0800000000000000" pitchFamily="34" charset="-128"/>
              </a:rPr>
              <a:t>Example 1:- (123)      &lt;- Given Number,</a:t>
            </a:r>
          </a:p>
          <a:p>
            <a:pPr algn="just">
              <a:lnSpc>
                <a:spcPct val="100000"/>
              </a:lnSpc>
            </a:pPr>
            <a:r>
              <a:rPr lang="en-US" dirty="0">
                <a:solidFill>
                  <a:schemeClr val="bg1"/>
                </a:solidFill>
                <a:ea typeface="Adobe Gothic Std B" panose="020B0800000000000000" pitchFamily="34" charset="-128"/>
              </a:rPr>
              <a:t>Base/Radix is </a:t>
            </a:r>
            <a:r>
              <a:rPr lang="en-US" u="sng" dirty="0">
                <a:solidFill>
                  <a:srgbClr val="C00000"/>
                </a:solidFill>
                <a:ea typeface="Adobe Gothic Std B" panose="020B0800000000000000" pitchFamily="34" charset="-128"/>
              </a:rPr>
              <a:t>8</a:t>
            </a:r>
          </a:p>
          <a:p>
            <a:pPr algn="just">
              <a:lnSpc>
                <a:spcPct val="100000"/>
              </a:lnSpc>
            </a:pPr>
            <a:r>
              <a:rPr lang="en-US" dirty="0">
                <a:solidFill>
                  <a:schemeClr val="bg1"/>
                </a:solidFill>
                <a:ea typeface="Adobe Gothic Std B" panose="020B0800000000000000" pitchFamily="34" charset="-128"/>
              </a:rPr>
              <a:t>Max Number is </a:t>
            </a:r>
            <a:r>
              <a:rPr lang="en-US" u="sng" dirty="0">
                <a:solidFill>
                  <a:srgbClr val="C00000"/>
                </a:solidFill>
                <a:ea typeface="Adobe Gothic Std B" panose="020B0800000000000000" pitchFamily="34" charset="-128"/>
              </a:rPr>
              <a:t>7</a:t>
            </a:r>
          </a:p>
          <a:p>
            <a:pPr algn="just">
              <a:lnSpc>
                <a:spcPct val="100000"/>
              </a:lnSpc>
            </a:pPr>
            <a:r>
              <a:rPr lang="en-US" dirty="0">
                <a:solidFill>
                  <a:schemeClr val="bg1"/>
                </a:solidFill>
                <a:ea typeface="Adobe Gothic Std B" panose="020B0800000000000000" pitchFamily="34" charset="-128"/>
              </a:rPr>
              <a:t>So, 7 7 7  &lt;- Radix Number</a:t>
            </a:r>
          </a:p>
          <a:p>
            <a:pPr algn="just">
              <a:lnSpc>
                <a:spcPct val="100000"/>
              </a:lnSpc>
            </a:pPr>
            <a:r>
              <a:rPr lang="en-US" dirty="0">
                <a:solidFill>
                  <a:schemeClr val="bg1"/>
                </a:solidFill>
                <a:ea typeface="Adobe Gothic Std B" panose="020B0800000000000000" pitchFamily="34" charset="-128"/>
              </a:rPr>
              <a:t>   - 1 2 3  &lt;- Given Number</a:t>
            </a:r>
          </a:p>
          <a:p>
            <a:pPr marL="0" indent="0" algn="just">
              <a:lnSpc>
                <a:spcPct val="100000"/>
              </a:lnSpc>
              <a:buNone/>
            </a:pPr>
            <a:r>
              <a:rPr lang="en-US" dirty="0">
                <a:solidFill>
                  <a:schemeClr val="bg1"/>
                </a:solidFill>
                <a:ea typeface="Adobe Gothic Std B" panose="020B0800000000000000" pitchFamily="34" charset="-128"/>
              </a:rPr>
              <a:t>------------- </a:t>
            </a:r>
          </a:p>
          <a:p>
            <a:pPr marL="0" indent="0" algn="just">
              <a:lnSpc>
                <a:spcPct val="100000"/>
              </a:lnSpc>
              <a:buNone/>
            </a:pPr>
            <a:r>
              <a:rPr lang="en-US" dirty="0">
                <a:solidFill>
                  <a:schemeClr val="bg1"/>
                </a:solidFill>
                <a:ea typeface="Adobe Gothic Std B" panose="020B0800000000000000" pitchFamily="34" charset="-128"/>
              </a:rPr>
              <a:t>        6 5 4  &lt;- (n-1)’s Complement [7’s Complement]</a:t>
            </a:r>
          </a:p>
          <a:p>
            <a:pPr marL="0" indent="0" algn="just">
              <a:lnSpc>
                <a:spcPct val="100000"/>
              </a:lnSpc>
              <a:buNone/>
            </a:pPr>
            <a:r>
              <a:rPr lang="en-US" dirty="0">
                <a:solidFill>
                  <a:schemeClr val="bg1"/>
                </a:solidFill>
                <a:ea typeface="Adobe Gothic Std B" panose="020B0800000000000000" pitchFamily="34" charset="-128"/>
              </a:rPr>
              <a:t>        +    1</a:t>
            </a:r>
          </a:p>
          <a:p>
            <a:pPr marL="0" indent="0" algn="just">
              <a:lnSpc>
                <a:spcPct val="100000"/>
              </a:lnSpc>
              <a:buNone/>
            </a:pPr>
            <a:r>
              <a:rPr lang="en-US" dirty="0">
                <a:solidFill>
                  <a:schemeClr val="bg1"/>
                </a:solidFill>
                <a:ea typeface="Adobe Gothic Std B" panose="020B0800000000000000" pitchFamily="34" charset="-128"/>
              </a:rPr>
              <a:t>---------------</a:t>
            </a:r>
          </a:p>
          <a:p>
            <a:pPr marL="0" indent="0" algn="just">
              <a:lnSpc>
                <a:spcPct val="100000"/>
              </a:lnSpc>
              <a:buNone/>
            </a:pPr>
            <a:r>
              <a:rPr lang="en-US" dirty="0">
                <a:solidFill>
                  <a:schemeClr val="bg1"/>
                </a:solidFill>
                <a:ea typeface="Adobe Gothic Std B" panose="020B0800000000000000" pitchFamily="34" charset="-128"/>
              </a:rPr>
              <a:t>        6 5 5  &lt;- (n)’s Complement [8’s Complement]</a:t>
            </a:r>
          </a:p>
        </p:txBody>
      </p:sp>
      <p:sp>
        <p:nvSpPr>
          <p:cNvPr id="13" name="TextBox 12"/>
          <p:cNvSpPr txBox="1"/>
          <p:nvPr/>
        </p:nvSpPr>
        <p:spPr>
          <a:xfrm>
            <a:off x="3014590" y="1449245"/>
            <a:ext cx="503853" cy="369332"/>
          </a:xfrm>
          <a:prstGeom prst="rect">
            <a:avLst/>
          </a:prstGeom>
          <a:noFill/>
        </p:spPr>
        <p:txBody>
          <a:bodyPr wrap="square" rtlCol="0">
            <a:spAutoFit/>
          </a:bodyPr>
          <a:lstStyle/>
          <a:p>
            <a:r>
              <a:rPr lang="en-IN" b="1" dirty="0">
                <a:solidFill>
                  <a:schemeClr val="bg1"/>
                </a:solidFill>
                <a:ea typeface="Adobe Gothic Std B" panose="020B0800000000000000"/>
              </a:rPr>
              <a:t>8</a:t>
            </a:r>
          </a:p>
        </p:txBody>
      </p:sp>
    </p:spTree>
    <p:extLst>
      <p:ext uri="{BB962C8B-B14F-4D97-AF65-F5344CB8AC3E}">
        <p14:creationId xmlns:p14="http://schemas.microsoft.com/office/powerpoint/2010/main" val="2509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                  Complement No. System</a:t>
            </a:r>
          </a:p>
        </p:txBody>
      </p:sp>
      <p:sp>
        <p:nvSpPr>
          <p:cNvPr id="5" name="Content Placeholder 2"/>
          <p:cNvSpPr>
            <a:spLocks noGrp="1"/>
          </p:cNvSpPr>
          <p:nvPr>
            <p:ph idx="1"/>
          </p:nvPr>
        </p:nvSpPr>
        <p:spPr>
          <a:xfrm>
            <a:off x="395749" y="1073458"/>
            <a:ext cx="11240728" cy="5415832"/>
          </a:xfrm>
        </p:spPr>
        <p:txBody>
          <a:bodyPr>
            <a:normAutofit lnSpcReduction="10000"/>
          </a:bodyPr>
          <a:lstStyle/>
          <a:p>
            <a:pPr algn="just">
              <a:lnSpc>
                <a:spcPct val="150000"/>
              </a:lnSpc>
            </a:pPr>
            <a:r>
              <a:rPr lang="en-US" dirty="0">
                <a:solidFill>
                  <a:schemeClr val="bg1"/>
                </a:solidFill>
                <a:ea typeface="Adobe Gothic Std B" panose="020B0800000000000000" pitchFamily="34" charset="-128"/>
              </a:rPr>
              <a:t>Example 2:- (123)      &lt;- Given Number,</a:t>
            </a:r>
          </a:p>
          <a:p>
            <a:pPr algn="just">
              <a:lnSpc>
                <a:spcPct val="100000"/>
              </a:lnSpc>
            </a:pPr>
            <a:r>
              <a:rPr lang="en-US" dirty="0">
                <a:solidFill>
                  <a:schemeClr val="bg1"/>
                </a:solidFill>
                <a:ea typeface="Adobe Gothic Std B" panose="020B0800000000000000" pitchFamily="34" charset="-128"/>
              </a:rPr>
              <a:t>Base/Radix is </a:t>
            </a:r>
            <a:r>
              <a:rPr lang="en-US" u="sng" dirty="0">
                <a:solidFill>
                  <a:srgbClr val="C00000"/>
                </a:solidFill>
                <a:ea typeface="Adobe Gothic Std B" panose="020B0800000000000000" pitchFamily="34" charset="-128"/>
              </a:rPr>
              <a:t>16</a:t>
            </a:r>
          </a:p>
          <a:p>
            <a:pPr algn="just">
              <a:lnSpc>
                <a:spcPct val="100000"/>
              </a:lnSpc>
            </a:pPr>
            <a:r>
              <a:rPr lang="en-US" dirty="0">
                <a:solidFill>
                  <a:schemeClr val="bg1"/>
                </a:solidFill>
                <a:ea typeface="Adobe Gothic Std B" panose="020B0800000000000000" pitchFamily="34" charset="-128"/>
              </a:rPr>
              <a:t>Max Number is </a:t>
            </a:r>
            <a:r>
              <a:rPr lang="en-US" u="sng" dirty="0">
                <a:solidFill>
                  <a:srgbClr val="C00000"/>
                </a:solidFill>
                <a:ea typeface="Adobe Gothic Std B" panose="020B0800000000000000" pitchFamily="34" charset="-128"/>
              </a:rPr>
              <a:t>15</a:t>
            </a:r>
          </a:p>
          <a:p>
            <a:pPr algn="just">
              <a:lnSpc>
                <a:spcPct val="100000"/>
              </a:lnSpc>
            </a:pPr>
            <a:r>
              <a:rPr lang="en-US" dirty="0">
                <a:solidFill>
                  <a:schemeClr val="bg1"/>
                </a:solidFill>
                <a:ea typeface="Adobe Gothic Std B" panose="020B0800000000000000" pitchFamily="34" charset="-128"/>
              </a:rPr>
              <a:t>So, 15 15 15 -&gt; (F </a:t>
            </a:r>
            <a:r>
              <a:rPr lang="en-US" dirty="0" err="1">
                <a:solidFill>
                  <a:schemeClr val="bg1"/>
                </a:solidFill>
                <a:ea typeface="Adobe Gothic Std B" panose="020B0800000000000000" pitchFamily="34" charset="-128"/>
              </a:rPr>
              <a:t>F</a:t>
            </a:r>
            <a:r>
              <a:rPr lang="en-US" dirty="0">
                <a:solidFill>
                  <a:schemeClr val="bg1"/>
                </a:solidFill>
                <a:ea typeface="Adobe Gothic Std B" panose="020B0800000000000000" pitchFamily="34" charset="-128"/>
              </a:rPr>
              <a:t> F)  &lt;- Radix Number</a:t>
            </a:r>
          </a:p>
          <a:p>
            <a:pPr algn="just">
              <a:lnSpc>
                <a:spcPct val="100000"/>
              </a:lnSpc>
            </a:pPr>
            <a:r>
              <a:rPr lang="en-US" dirty="0">
                <a:solidFill>
                  <a:schemeClr val="bg1"/>
                </a:solidFill>
                <a:ea typeface="Adobe Gothic Std B" panose="020B0800000000000000" pitchFamily="34" charset="-128"/>
              </a:rPr>
              <a:t>   -   1   2   3  &lt;- Given Number</a:t>
            </a:r>
          </a:p>
          <a:p>
            <a:pPr marL="0" indent="0" algn="just">
              <a:lnSpc>
                <a:spcPct val="100000"/>
              </a:lnSpc>
              <a:buNone/>
            </a:pPr>
            <a:r>
              <a:rPr lang="en-US" dirty="0">
                <a:solidFill>
                  <a:schemeClr val="bg1"/>
                </a:solidFill>
                <a:ea typeface="Adobe Gothic Std B" panose="020B0800000000000000" pitchFamily="34" charset="-128"/>
              </a:rPr>
              <a:t>        ------------- </a:t>
            </a:r>
          </a:p>
          <a:p>
            <a:pPr marL="0" indent="0" algn="just">
              <a:lnSpc>
                <a:spcPct val="100000"/>
              </a:lnSpc>
              <a:buNone/>
            </a:pPr>
            <a:r>
              <a:rPr lang="en-US" dirty="0">
                <a:solidFill>
                  <a:schemeClr val="bg1"/>
                </a:solidFill>
                <a:ea typeface="Adobe Gothic Std B" panose="020B0800000000000000" pitchFamily="34" charset="-128"/>
              </a:rPr>
              <a:t>           E  D   C   &lt;- (n-1)’s Complement [15’s Complement]</a:t>
            </a:r>
          </a:p>
          <a:p>
            <a:pPr marL="0" indent="0" algn="just">
              <a:lnSpc>
                <a:spcPct val="100000"/>
              </a:lnSpc>
              <a:buNone/>
            </a:pPr>
            <a:r>
              <a:rPr lang="en-US" dirty="0">
                <a:solidFill>
                  <a:schemeClr val="bg1"/>
                </a:solidFill>
                <a:ea typeface="Adobe Gothic Std B" panose="020B0800000000000000" pitchFamily="34" charset="-128"/>
              </a:rPr>
              <a:t>          +       1</a:t>
            </a:r>
          </a:p>
          <a:p>
            <a:pPr marL="0" indent="0" algn="just">
              <a:lnSpc>
                <a:spcPct val="100000"/>
              </a:lnSpc>
              <a:buNone/>
            </a:pPr>
            <a:r>
              <a:rPr lang="en-US" dirty="0">
                <a:solidFill>
                  <a:schemeClr val="bg1"/>
                </a:solidFill>
                <a:ea typeface="Adobe Gothic Std B" panose="020B0800000000000000" pitchFamily="34" charset="-128"/>
              </a:rPr>
              <a:t>     ---------------</a:t>
            </a:r>
          </a:p>
          <a:p>
            <a:pPr marL="0" indent="0" algn="just">
              <a:lnSpc>
                <a:spcPct val="100000"/>
              </a:lnSpc>
              <a:buNone/>
            </a:pPr>
            <a:r>
              <a:rPr lang="en-US" dirty="0">
                <a:solidFill>
                  <a:schemeClr val="bg1"/>
                </a:solidFill>
                <a:ea typeface="Adobe Gothic Std B" panose="020B0800000000000000" pitchFamily="34" charset="-128"/>
              </a:rPr>
              <a:t>          E   D   </a:t>
            </a:r>
            <a:r>
              <a:rPr lang="en-US" dirty="0" err="1">
                <a:solidFill>
                  <a:schemeClr val="bg1"/>
                </a:solidFill>
                <a:ea typeface="Adobe Gothic Std B" panose="020B0800000000000000" pitchFamily="34" charset="-128"/>
              </a:rPr>
              <a:t>D</a:t>
            </a:r>
            <a:r>
              <a:rPr lang="en-US" dirty="0">
                <a:solidFill>
                  <a:schemeClr val="bg1"/>
                </a:solidFill>
                <a:ea typeface="Adobe Gothic Std B" panose="020B0800000000000000" pitchFamily="34" charset="-128"/>
              </a:rPr>
              <a:t>  &lt;- (n)’s Complement [16’s Complement]</a:t>
            </a:r>
          </a:p>
        </p:txBody>
      </p:sp>
      <p:sp>
        <p:nvSpPr>
          <p:cNvPr id="13" name="TextBox 12"/>
          <p:cNvSpPr txBox="1"/>
          <p:nvPr/>
        </p:nvSpPr>
        <p:spPr>
          <a:xfrm>
            <a:off x="3014590" y="1449245"/>
            <a:ext cx="503853" cy="369332"/>
          </a:xfrm>
          <a:prstGeom prst="rect">
            <a:avLst/>
          </a:prstGeom>
          <a:noFill/>
        </p:spPr>
        <p:txBody>
          <a:bodyPr wrap="square" rtlCol="0">
            <a:spAutoFit/>
          </a:bodyPr>
          <a:lstStyle/>
          <a:p>
            <a:r>
              <a:rPr lang="en-IN" b="1" dirty="0">
                <a:solidFill>
                  <a:schemeClr val="bg1"/>
                </a:solidFill>
                <a:ea typeface="Adobe Gothic Std B" panose="020B0800000000000000"/>
              </a:rPr>
              <a:t>16</a:t>
            </a:r>
          </a:p>
        </p:txBody>
      </p:sp>
    </p:spTree>
    <p:extLst>
      <p:ext uri="{BB962C8B-B14F-4D97-AF65-F5344CB8AC3E}">
        <p14:creationId xmlns:p14="http://schemas.microsoft.com/office/powerpoint/2010/main" val="34293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 Language</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50000"/>
              </a:lnSpc>
            </a:pPr>
            <a:r>
              <a:rPr lang="en-US" dirty="0">
                <a:solidFill>
                  <a:schemeClr val="bg1"/>
                </a:solidFill>
                <a:ea typeface="Adobe Gothic Std B" panose="020B0800000000000000" pitchFamily="34" charset="-128"/>
              </a:rPr>
              <a:t>The digital system modules are constructed from such digital components as </a:t>
            </a:r>
            <a:r>
              <a:rPr lang="en-US" b="1" dirty="0">
                <a:ea typeface="Adobe Gothic Std B" panose="020B0800000000000000" pitchFamily="34" charset="-128"/>
              </a:rPr>
              <a:t>register</a:t>
            </a:r>
            <a:r>
              <a:rPr lang="en-US" dirty="0">
                <a:solidFill>
                  <a:schemeClr val="bg1"/>
                </a:solidFill>
                <a:ea typeface="Adobe Gothic Std B" panose="020B0800000000000000" pitchFamily="34" charset="-128"/>
              </a:rPr>
              <a:t>, decoders, arithmetic elements, and control logic.</a:t>
            </a:r>
          </a:p>
          <a:p>
            <a:pPr algn="just">
              <a:lnSpc>
                <a:spcPct val="150000"/>
              </a:lnSpc>
            </a:pPr>
            <a:r>
              <a:rPr lang="en-US" dirty="0">
                <a:solidFill>
                  <a:schemeClr val="bg1"/>
                </a:solidFill>
                <a:ea typeface="Adobe Gothic Std B" panose="020B0800000000000000" pitchFamily="34" charset="-128"/>
              </a:rPr>
              <a:t>Register </a:t>
            </a:r>
            <a:r>
              <a:rPr lang="en-US" dirty="0">
                <a:ea typeface="Adobe Gothic Std B" panose="020B0800000000000000" pitchFamily="34" charset="-128"/>
              </a:rPr>
              <a:t>holds some data </a:t>
            </a:r>
            <a:r>
              <a:rPr lang="en-US" dirty="0">
                <a:solidFill>
                  <a:schemeClr val="bg1"/>
                </a:solidFill>
                <a:ea typeface="Adobe Gothic Std B" panose="020B0800000000000000" pitchFamily="34" charset="-128"/>
              </a:rPr>
              <a:t>and </a:t>
            </a:r>
            <a:r>
              <a:rPr lang="en-US" dirty="0">
                <a:ea typeface="Adobe Gothic Std B" panose="020B0800000000000000" pitchFamily="34" charset="-128"/>
              </a:rPr>
              <a:t>operations are performed </a:t>
            </a:r>
            <a:r>
              <a:rPr lang="en-US" dirty="0">
                <a:solidFill>
                  <a:schemeClr val="bg1"/>
                </a:solidFill>
                <a:ea typeface="Adobe Gothic Std B" panose="020B0800000000000000" pitchFamily="34" charset="-128"/>
              </a:rPr>
              <a:t>on them (micro-operations like clear, load, shift etc..)</a:t>
            </a:r>
          </a:p>
          <a:p>
            <a:pPr algn="just">
              <a:lnSpc>
                <a:spcPct val="150000"/>
              </a:lnSpc>
            </a:pPr>
            <a:r>
              <a:rPr lang="en-US" dirty="0">
                <a:solidFill>
                  <a:schemeClr val="bg1"/>
                </a:solidFill>
                <a:ea typeface="Adobe Gothic Std B" panose="020B0800000000000000" pitchFamily="34" charset="-128"/>
              </a:rPr>
              <a:t>The </a:t>
            </a:r>
            <a:r>
              <a:rPr lang="en-US" dirty="0">
                <a:ea typeface="Adobe Gothic Std B" panose="020B0800000000000000" pitchFamily="34" charset="-128"/>
              </a:rPr>
              <a:t>symbolic notation </a:t>
            </a:r>
            <a:r>
              <a:rPr lang="en-US" dirty="0">
                <a:solidFill>
                  <a:schemeClr val="bg1"/>
                </a:solidFill>
                <a:ea typeface="Adobe Gothic Std B" panose="020B0800000000000000" pitchFamily="34" charset="-128"/>
              </a:rPr>
              <a:t>used to describe the </a:t>
            </a:r>
            <a:r>
              <a:rPr lang="en-US" dirty="0">
                <a:ea typeface="Adobe Gothic Std B" panose="020B0800000000000000" pitchFamily="34" charset="-128"/>
              </a:rPr>
              <a:t>micro-operation transfers </a:t>
            </a:r>
            <a:r>
              <a:rPr lang="en-US" dirty="0">
                <a:solidFill>
                  <a:schemeClr val="bg1"/>
                </a:solidFill>
                <a:ea typeface="Adobe Gothic Std B" panose="020B0800000000000000" pitchFamily="34" charset="-128"/>
              </a:rPr>
              <a:t>among registers is called a register transfer language.</a:t>
            </a:r>
          </a:p>
          <a:p>
            <a:pPr marL="0" indent="0" algn="just">
              <a:lnSpc>
                <a:spcPct val="150000"/>
              </a:lnSpc>
              <a:buNone/>
            </a:pPr>
            <a:endParaRPr lang="en-US"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0122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 Language</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The term </a:t>
            </a:r>
            <a:r>
              <a:rPr lang="en-US" dirty="0">
                <a:ea typeface="Adobe Gothic Std B" panose="020B0800000000000000" pitchFamily="34" charset="-128"/>
              </a:rPr>
              <a:t>"register transfer"</a:t>
            </a:r>
            <a:r>
              <a:rPr lang="en-US" dirty="0">
                <a:solidFill>
                  <a:schemeClr val="bg1"/>
                </a:solidFill>
                <a:ea typeface="Adobe Gothic Std B" panose="020B0800000000000000" pitchFamily="34" charset="-128"/>
              </a:rPr>
              <a:t> implies the availability of hardware logic circuits that can perform a stated micro operation, The word "language" is borrowed from programmers</a:t>
            </a:r>
          </a:p>
        </p:txBody>
      </p:sp>
    </p:spTree>
    <p:extLst>
      <p:ext uri="{BB962C8B-B14F-4D97-AF65-F5344CB8AC3E}">
        <p14:creationId xmlns:p14="http://schemas.microsoft.com/office/powerpoint/2010/main" val="259323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00000"/>
              </a:lnSpc>
              <a:buNone/>
            </a:pPr>
            <a:r>
              <a:rPr lang="en-US" dirty="0">
                <a:ea typeface="Adobe Gothic Std B" panose="020B0800000000000000" pitchFamily="34" charset="-128"/>
              </a:rPr>
              <a:t>Register</a:t>
            </a:r>
            <a:r>
              <a:rPr lang="en-US" dirty="0">
                <a:solidFill>
                  <a:schemeClr val="bg1"/>
                </a:solidFill>
                <a:ea typeface="Adobe Gothic Std B" panose="020B0800000000000000" pitchFamily="34" charset="-128"/>
              </a:rPr>
              <a:t> is a very fast computer memory, used to store data/instruction in execution.</a:t>
            </a:r>
          </a:p>
          <a:p>
            <a:pPr marL="0" indent="0" algn="just">
              <a:lnSpc>
                <a:spcPct val="100000"/>
              </a:lnSpc>
              <a:buNone/>
            </a:pPr>
            <a:endParaRPr lang="en-US" dirty="0">
              <a:solidFill>
                <a:schemeClr val="bg1"/>
              </a:solidFill>
              <a:ea typeface="Adobe Gothic Std B" panose="020B0800000000000000" pitchFamily="34" charset="-128"/>
            </a:endParaRPr>
          </a:p>
          <a:p>
            <a:pPr marL="0" indent="0" algn="just">
              <a:lnSpc>
                <a:spcPct val="100000"/>
              </a:lnSpc>
              <a:buNone/>
            </a:pPr>
            <a:r>
              <a:rPr lang="en-US" dirty="0">
                <a:solidFill>
                  <a:schemeClr val="bg1"/>
                </a:solidFill>
                <a:ea typeface="Adobe Gothic Std B" panose="020B0800000000000000" pitchFamily="34" charset="-128"/>
              </a:rPr>
              <a:t>A </a:t>
            </a:r>
            <a:r>
              <a:rPr lang="en-US" dirty="0">
                <a:ea typeface="Adobe Gothic Std B" panose="020B0800000000000000" pitchFamily="34" charset="-128"/>
              </a:rPr>
              <a:t>Register</a:t>
            </a:r>
            <a:r>
              <a:rPr lang="en-US" dirty="0">
                <a:solidFill>
                  <a:schemeClr val="bg1"/>
                </a:solidFill>
                <a:ea typeface="Adobe Gothic Std B" panose="020B0800000000000000" pitchFamily="34" charset="-128"/>
              </a:rPr>
              <a:t> is a group of </a:t>
            </a:r>
            <a:r>
              <a:rPr lang="en-US" dirty="0">
                <a:ea typeface="Adobe Gothic Std B" panose="020B0800000000000000" pitchFamily="34" charset="-128"/>
              </a:rPr>
              <a:t>flip-flops</a:t>
            </a:r>
            <a:r>
              <a:rPr lang="en-US" dirty="0">
                <a:solidFill>
                  <a:schemeClr val="bg1"/>
                </a:solidFill>
                <a:ea typeface="Adobe Gothic Std B" panose="020B0800000000000000" pitchFamily="34" charset="-128"/>
              </a:rPr>
              <a:t> with each flip-flop capable of storing </a:t>
            </a:r>
            <a:r>
              <a:rPr lang="en-US" dirty="0">
                <a:ea typeface="Adobe Gothic Std B" panose="020B0800000000000000" pitchFamily="34" charset="-128"/>
              </a:rPr>
              <a:t>one bit </a:t>
            </a:r>
            <a:r>
              <a:rPr lang="en-US" dirty="0">
                <a:solidFill>
                  <a:schemeClr val="bg1"/>
                </a:solidFill>
                <a:ea typeface="Adobe Gothic Std B" panose="020B0800000000000000" pitchFamily="34" charset="-128"/>
              </a:rPr>
              <a:t>of information.</a:t>
            </a:r>
          </a:p>
          <a:p>
            <a:pPr marL="0" indent="0" algn="just">
              <a:lnSpc>
                <a:spcPct val="100000"/>
              </a:lnSpc>
              <a:buNone/>
            </a:pPr>
            <a:endParaRPr lang="en-US" dirty="0">
              <a:solidFill>
                <a:schemeClr val="bg1"/>
              </a:solidFill>
              <a:ea typeface="Adobe Gothic Std B" panose="020B0800000000000000" pitchFamily="34" charset="-128"/>
            </a:endParaRPr>
          </a:p>
          <a:p>
            <a:pPr marL="0" indent="0" algn="just">
              <a:lnSpc>
                <a:spcPct val="100000"/>
              </a:lnSpc>
              <a:buNone/>
            </a:pPr>
            <a:r>
              <a:rPr lang="en-US" dirty="0">
                <a:solidFill>
                  <a:schemeClr val="bg1"/>
                </a:solidFill>
                <a:ea typeface="Adobe Gothic Std B" panose="020B0800000000000000" pitchFamily="34" charset="-128"/>
              </a:rPr>
              <a:t>An </a:t>
            </a:r>
            <a:r>
              <a:rPr lang="en-US" dirty="0">
                <a:ea typeface="Adobe Gothic Std B" panose="020B0800000000000000" pitchFamily="34" charset="-128"/>
              </a:rPr>
              <a:t>n-bit register </a:t>
            </a:r>
            <a:r>
              <a:rPr lang="en-US" dirty="0">
                <a:solidFill>
                  <a:schemeClr val="bg1"/>
                </a:solidFill>
                <a:ea typeface="Adobe Gothic Std B" panose="020B0800000000000000" pitchFamily="34" charset="-128"/>
              </a:rPr>
              <a:t>has a group of </a:t>
            </a:r>
            <a:r>
              <a:rPr lang="en-US" dirty="0">
                <a:ea typeface="Adobe Gothic Std B" panose="020B0800000000000000" pitchFamily="34" charset="-128"/>
              </a:rPr>
              <a:t>n flip-flops </a:t>
            </a:r>
            <a:r>
              <a:rPr lang="en-US" dirty="0">
                <a:solidFill>
                  <a:schemeClr val="bg1"/>
                </a:solidFill>
                <a:ea typeface="Adobe Gothic Std B" panose="020B0800000000000000" pitchFamily="34" charset="-128"/>
              </a:rPr>
              <a:t>and is capable of storing binary information of </a:t>
            </a:r>
            <a:r>
              <a:rPr lang="en-US" dirty="0">
                <a:ea typeface="Adobe Gothic Std B" panose="020B0800000000000000" pitchFamily="34" charset="-128"/>
              </a:rPr>
              <a:t>n-bits.</a:t>
            </a:r>
          </a:p>
        </p:txBody>
      </p:sp>
    </p:spTree>
    <p:extLst>
      <p:ext uri="{BB962C8B-B14F-4D97-AF65-F5344CB8AC3E}">
        <p14:creationId xmlns:p14="http://schemas.microsoft.com/office/powerpoint/2010/main" val="165942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00000"/>
              </a:lnSpc>
              <a:buNone/>
            </a:pPr>
            <a:r>
              <a:rPr lang="en-US" dirty="0">
                <a:solidFill>
                  <a:schemeClr val="bg1"/>
                </a:solidFill>
                <a:ea typeface="Adobe Gothic Std B" panose="020B0800000000000000" pitchFamily="34" charset="-128"/>
              </a:rPr>
              <a:t>The registers used by the CPU are often termed as </a:t>
            </a:r>
            <a:r>
              <a:rPr lang="en-US" dirty="0">
                <a:ea typeface="Adobe Gothic Std B" panose="020B0800000000000000" pitchFamily="34" charset="-128"/>
              </a:rPr>
              <a:t>Processor Registers.</a:t>
            </a:r>
          </a:p>
          <a:p>
            <a:pPr marL="0" indent="0" algn="just">
              <a:lnSpc>
                <a:spcPct val="100000"/>
              </a:lnSpc>
              <a:buNone/>
            </a:pPr>
            <a:endParaRPr lang="en-US" dirty="0">
              <a:solidFill>
                <a:schemeClr val="bg1"/>
              </a:solidFill>
              <a:ea typeface="Adobe Gothic Std B" panose="020B0800000000000000" pitchFamily="34" charset="-128"/>
            </a:endParaRPr>
          </a:p>
          <a:p>
            <a:pPr marL="0" indent="0" algn="just">
              <a:lnSpc>
                <a:spcPct val="100000"/>
              </a:lnSpc>
              <a:buNone/>
            </a:pPr>
            <a:r>
              <a:rPr lang="en-US" dirty="0">
                <a:solidFill>
                  <a:schemeClr val="bg1"/>
                </a:solidFill>
                <a:ea typeface="Adobe Gothic Std B" panose="020B0800000000000000" pitchFamily="34" charset="-128"/>
              </a:rPr>
              <a:t>A </a:t>
            </a:r>
            <a:r>
              <a:rPr lang="en-US" dirty="0">
                <a:ea typeface="Adobe Gothic Std B" panose="020B0800000000000000" pitchFamily="34" charset="-128"/>
              </a:rPr>
              <a:t>Processor Register </a:t>
            </a:r>
            <a:r>
              <a:rPr lang="en-US" dirty="0">
                <a:solidFill>
                  <a:schemeClr val="bg1"/>
                </a:solidFill>
                <a:ea typeface="Adobe Gothic Std B" panose="020B0800000000000000" pitchFamily="34" charset="-128"/>
              </a:rPr>
              <a:t>may hold an instruction, a storage address, or any data.</a:t>
            </a:r>
          </a:p>
          <a:p>
            <a:pPr marL="0" indent="0" algn="just">
              <a:lnSpc>
                <a:spcPct val="100000"/>
              </a:lnSpc>
              <a:buNone/>
            </a:pPr>
            <a:endParaRPr lang="en-US" dirty="0">
              <a:solidFill>
                <a:schemeClr val="bg1"/>
              </a:solidFill>
              <a:ea typeface="Adobe Gothic Std B" panose="020B0800000000000000" pitchFamily="34" charset="-128"/>
            </a:endParaRPr>
          </a:p>
          <a:p>
            <a:pPr marL="0" indent="0" algn="just">
              <a:lnSpc>
                <a:spcPct val="100000"/>
              </a:lnSpc>
              <a:buNone/>
            </a:pPr>
            <a:r>
              <a:rPr lang="en-US" dirty="0">
                <a:solidFill>
                  <a:schemeClr val="bg1"/>
                </a:solidFill>
                <a:ea typeface="Adobe Gothic Std B" panose="020B0800000000000000" pitchFamily="34" charset="-128"/>
              </a:rPr>
              <a:t>The computer needs processor registers for </a:t>
            </a:r>
            <a:r>
              <a:rPr lang="en-US" dirty="0">
                <a:ea typeface="Adobe Gothic Std B" panose="020B0800000000000000" pitchFamily="34" charset="-128"/>
              </a:rPr>
              <a:t>manipulating data </a:t>
            </a:r>
            <a:r>
              <a:rPr lang="en-US" dirty="0">
                <a:solidFill>
                  <a:schemeClr val="bg1"/>
                </a:solidFill>
                <a:ea typeface="Adobe Gothic Std B" panose="020B0800000000000000" pitchFamily="34" charset="-128"/>
              </a:rPr>
              <a:t>and a register </a:t>
            </a:r>
            <a:r>
              <a:rPr lang="en-US" dirty="0">
                <a:ea typeface="Adobe Gothic Std B" panose="020B0800000000000000" pitchFamily="34" charset="-128"/>
              </a:rPr>
              <a:t>holding a memory address.</a:t>
            </a:r>
          </a:p>
          <a:p>
            <a:pPr marL="0" indent="0" algn="just">
              <a:lnSpc>
                <a:spcPct val="100000"/>
              </a:lnSpc>
              <a:buNone/>
            </a:pPr>
            <a:endParaRPr lang="en-US" dirty="0">
              <a:ea typeface="Adobe Gothic Std B" panose="020B0800000000000000" pitchFamily="34" charset="-128"/>
            </a:endParaRPr>
          </a:p>
          <a:p>
            <a:pPr marL="0" indent="0" algn="just">
              <a:lnSpc>
                <a:spcPct val="100000"/>
              </a:lnSpc>
              <a:buNone/>
            </a:pPr>
            <a:r>
              <a:rPr lang="en-US" dirty="0">
                <a:solidFill>
                  <a:schemeClr val="bg1"/>
                </a:solidFill>
                <a:ea typeface="Adobe Gothic Std B" panose="020B0800000000000000" pitchFamily="34" charset="-128"/>
              </a:rPr>
              <a:t>The register holding the memory location is used to calculate the address of the next instruction after the execution of the current instruction is completed</a:t>
            </a:r>
            <a:endParaRPr lang="en-US" dirty="0">
              <a:ea typeface="Adobe Gothic Std B" panose="020B0800000000000000" pitchFamily="34" charset="-128"/>
            </a:endParaRPr>
          </a:p>
        </p:txBody>
      </p:sp>
    </p:spTree>
    <p:extLst>
      <p:ext uri="{BB962C8B-B14F-4D97-AF65-F5344CB8AC3E}">
        <p14:creationId xmlns:p14="http://schemas.microsoft.com/office/powerpoint/2010/main" val="3302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Some commonly used Register</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00000"/>
              </a:lnSpc>
              <a:buNone/>
            </a:pPr>
            <a:r>
              <a:rPr lang="en-US" sz="3200" dirty="0">
                <a:ea typeface="Adobe Gothic Std B" panose="020B0800000000000000" pitchFamily="34" charset="-128"/>
              </a:rPr>
              <a:t>(1) Accumulator: </a:t>
            </a:r>
            <a:r>
              <a:rPr lang="en-US" sz="3200" dirty="0">
                <a:solidFill>
                  <a:schemeClr val="bg1"/>
                </a:solidFill>
                <a:ea typeface="Adobe Gothic Std B" panose="020B0800000000000000" pitchFamily="34" charset="-128"/>
              </a:rPr>
              <a:t>This is the most common register, used to store data taken out from the memory.</a:t>
            </a:r>
          </a:p>
          <a:p>
            <a:pPr marL="0" indent="0" algn="just">
              <a:lnSpc>
                <a:spcPct val="100000"/>
              </a:lnSpc>
              <a:buNone/>
            </a:pPr>
            <a:r>
              <a:rPr lang="en-US" sz="3200" dirty="0">
                <a:ea typeface="Adobe Gothic Std B" panose="020B0800000000000000" pitchFamily="34" charset="-128"/>
              </a:rPr>
              <a:t>(2) General Purpose Registers: </a:t>
            </a:r>
            <a:r>
              <a:rPr lang="en-US" sz="3200" dirty="0">
                <a:solidFill>
                  <a:schemeClr val="bg1"/>
                </a:solidFill>
                <a:ea typeface="Adobe Gothic Std B" panose="020B0800000000000000" pitchFamily="34" charset="-128"/>
              </a:rPr>
              <a:t>This is used to store data intermediate results during program execution. It can be accessed via assembly programming.</a:t>
            </a:r>
            <a:endParaRPr lang="en-US" sz="3200" dirty="0">
              <a:ea typeface="Adobe Gothic Std B" panose="020B0800000000000000" pitchFamily="34" charset="-128"/>
            </a:endParaRPr>
          </a:p>
        </p:txBody>
      </p:sp>
    </p:spTree>
    <p:extLst>
      <p:ext uri="{BB962C8B-B14F-4D97-AF65-F5344CB8AC3E}">
        <p14:creationId xmlns:p14="http://schemas.microsoft.com/office/powerpoint/2010/main" val="18730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Data Representation</a:t>
            </a:r>
            <a:endParaRPr lang="en-US" dirty="0"/>
          </a:p>
        </p:txBody>
      </p:sp>
      <p:sp>
        <p:nvSpPr>
          <p:cNvPr id="3" name="Content Placeholder 2"/>
          <p:cNvSpPr>
            <a:spLocks noGrp="1"/>
          </p:cNvSpPr>
          <p:nvPr>
            <p:ph idx="1"/>
          </p:nvPr>
        </p:nvSpPr>
        <p:spPr>
          <a:xfrm>
            <a:off x="395749" y="1073458"/>
            <a:ext cx="12730316" cy="5784542"/>
          </a:xfrm>
        </p:spPr>
        <p:txBody>
          <a:bodyPr>
            <a:normAutofit fontScale="92500" lnSpcReduction="20000"/>
          </a:bodyPr>
          <a:lstStyle/>
          <a:p>
            <a:pPr marL="0" indent="0" algn="just">
              <a:lnSpc>
                <a:spcPct val="150000"/>
              </a:lnSpc>
              <a:buNone/>
            </a:pPr>
            <a:r>
              <a:rPr lang="en-US" sz="3000" dirty="0">
                <a:solidFill>
                  <a:schemeClr val="bg1"/>
                </a:solidFill>
                <a:ea typeface="Adobe Gothic Std B" panose="020B0800000000000000" pitchFamily="34" charset="-128"/>
              </a:rPr>
              <a:t>(1) Numeric data</a:t>
            </a:r>
          </a:p>
          <a:p>
            <a:pPr marL="0" indent="0" algn="just">
              <a:lnSpc>
                <a:spcPct val="150000"/>
              </a:lnSpc>
              <a:buNone/>
            </a:pPr>
            <a:r>
              <a:rPr lang="en-US" sz="3000" dirty="0">
                <a:solidFill>
                  <a:schemeClr val="bg1"/>
                </a:solidFill>
                <a:ea typeface="Adobe Gothic Std B" panose="020B0800000000000000" pitchFamily="34" charset="-128"/>
              </a:rPr>
              <a:t>--</a:t>
            </a:r>
            <a:r>
              <a:rPr lang="en-US" sz="3000" dirty="0">
                <a:ea typeface="Adobe Gothic Std B" panose="020B0800000000000000" pitchFamily="34" charset="-128"/>
              </a:rPr>
              <a:t>Numbers (real, Integer)</a:t>
            </a:r>
          </a:p>
          <a:p>
            <a:pPr marL="0" indent="0" algn="just">
              <a:lnSpc>
                <a:spcPct val="150000"/>
              </a:lnSpc>
              <a:buNone/>
            </a:pPr>
            <a:r>
              <a:rPr lang="en-US" sz="3000" dirty="0">
                <a:solidFill>
                  <a:schemeClr val="bg1"/>
                </a:solidFill>
                <a:ea typeface="Adobe Gothic Std B" panose="020B0800000000000000" pitchFamily="34" charset="-128"/>
              </a:rPr>
              <a:t>(2) Non-numeric data</a:t>
            </a:r>
          </a:p>
          <a:p>
            <a:pPr marL="0" indent="0" algn="just">
              <a:lnSpc>
                <a:spcPct val="150000"/>
              </a:lnSpc>
              <a:buNone/>
            </a:pPr>
            <a:r>
              <a:rPr lang="en-US" sz="3000" dirty="0">
                <a:solidFill>
                  <a:schemeClr val="bg1"/>
                </a:solidFill>
                <a:ea typeface="Adobe Gothic Std B" panose="020B0800000000000000" pitchFamily="34" charset="-128"/>
              </a:rPr>
              <a:t>--</a:t>
            </a:r>
            <a:r>
              <a:rPr lang="en-US" sz="3000" dirty="0">
                <a:ea typeface="Adobe Gothic Std B" panose="020B0800000000000000" pitchFamily="34" charset="-128"/>
              </a:rPr>
              <a:t>letters, symbols</a:t>
            </a:r>
          </a:p>
          <a:p>
            <a:pPr marL="0" indent="0" algn="just">
              <a:lnSpc>
                <a:spcPct val="150000"/>
              </a:lnSpc>
              <a:buNone/>
            </a:pPr>
            <a:r>
              <a:rPr lang="en-US" sz="3000" dirty="0">
                <a:solidFill>
                  <a:schemeClr val="bg1"/>
                </a:solidFill>
                <a:ea typeface="Adobe Gothic Std B" panose="020B0800000000000000" pitchFamily="34" charset="-128"/>
              </a:rPr>
              <a:t>(3) Data structures </a:t>
            </a:r>
          </a:p>
          <a:p>
            <a:pPr marL="0" indent="0" algn="just">
              <a:lnSpc>
                <a:spcPct val="150000"/>
              </a:lnSpc>
              <a:buNone/>
            </a:pPr>
            <a:r>
              <a:rPr lang="en-US" sz="3000" dirty="0">
                <a:solidFill>
                  <a:schemeClr val="bg1"/>
                </a:solidFill>
                <a:ea typeface="Adobe Gothic Std B" panose="020B0800000000000000" pitchFamily="34" charset="-128"/>
              </a:rPr>
              <a:t>--</a:t>
            </a:r>
            <a:r>
              <a:rPr lang="en-US" sz="3000" dirty="0">
                <a:ea typeface="Adobe Gothic Std B" panose="020B0800000000000000" pitchFamily="34" charset="-128"/>
              </a:rPr>
              <a:t>list, tree, stack etc...</a:t>
            </a:r>
          </a:p>
          <a:p>
            <a:pPr marL="0" indent="0" algn="just">
              <a:lnSpc>
                <a:spcPct val="150000"/>
              </a:lnSpc>
              <a:buNone/>
            </a:pPr>
            <a:r>
              <a:rPr lang="en-US" sz="3000" dirty="0">
                <a:solidFill>
                  <a:schemeClr val="bg1"/>
                </a:solidFill>
                <a:ea typeface="Adobe Gothic Std B" panose="020B0800000000000000" pitchFamily="34" charset="-128"/>
              </a:rPr>
              <a:t>Program and many more...</a:t>
            </a:r>
          </a:p>
          <a:p>
            <a:pPr marL="0" indent="0" algn="just">
              <a:lnSpc>
                <a:spcPct val="150000"/>
              </a:lnSpc>
              <a:buNone/>
            </a:pPr>
            <a:r>
              <a:rPr lang="en-US" sz="3200" dirty="0">
                <a:solidFill>
                  <a:schemeClr val="bg1"/>
                </a:solidFill>
                <a:latin typeface="Adobe Gothic Std B" panose="020B0800000000000000" pitchFamily="34" charset="-128"/>
                <a:ea typeface="Adobe Gothic Std B" panose="020B0800000000000000" pitchFamily="34" charset="-128"/>
              </a:rPr>
              <a:t> </a:t>
            </a:r>
          </a:p>
          <a:p>
            <a:pPr marL="0" indent="0" algn="just">
              <a:lnSpc>
                <a:spcPct val="150000"/>
              </a:lnSpc>
              <a:buNone/>
            </a:pPr>
            <a:endParaRPr lang="en-US" sz="2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6459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Some commonly used Register</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00000"/>
              </a:lnSpc>
              <a:buNone/>
            </a:pPr>
            <a:r>
              <a:rPr lang="en-US" dirty="0">
                <a:ea typeface="Adobe Gothic Std B" panose="020B0800000000000000" pitchFamily="34" charset="-128"/>
              </a:rPr>
              <a:t>(3) Special Purpose Registers:</a:t>
            </a:r>
          </a:p>
          <a:p>
            <a:pPr marL="0" indent="0" algn="just">
              <a:lnSpc>
                <a:spcPct val="100000"/>
              </a:lnSpc>
              <a:buNone/>
            </a:pPr>
            <a:r>
              <a:rPr lang="en-US" dirty="0">
                <a:solidFill>
                  <a:schemeClr val="bg1"/>
                </a:solidFill>
                <a:ea typeface="Adobe Gothic Std B" panose="020B0800000000000000" pitchFamily="34" charset="-128"/>
              </a:rPr>
              <a:t>Users do not access these registers. These registers are for computer systems.</a:t>
            </a:r>
          </a:p>
          <a:p>
            <a:pPr marL="0" indent="0" algn="just">
              <a:lnSpc>
                <a:spcPct val="100000"/>
              </a:lnSpc>
              <a:buNone/>
            </a:pPr>
            <a:endParaRPr lang="en-US" dirty="0">
              <a:ea typeface="Adobe Gothic Std B" panose="020B0800000000000000" pitchFamily="34" charset="-128"/>
            </a:endParaRPr>
          </a:p>
          <a:p>
            <a:pPr marL="571500" indent="-571500" algn="just">
              <a:lnSpc>
                <a:spcPct val="100000"/>
              </a:lnSpc>
              <a:buFont typeface="+mj-lt"/>
              <a:buAutoNum type="romanUcPeriod"/>
            </a:pPr>
            <a:r>
              <a:rPr lang="en-US" dirty="0">
                <a:ea typeface="Adobe Gothic Std B" panose="020B0800000000000000" pitchFamily="34" charset="-128"/>
              </a:rPr>
              <a:t>MAR: </a:t>
            </a:r>
            <a:r>
              <a:rPr lang="en-US" dirty="0">
                <a:solidFill>
                  <a:srgbClr val="C00000"/>
                </a:solidFill>
                <a:ea typeface="Adobe Gothic Std B" panose="020B0800000000000000" pitchFamily="34" charset="-128"/>
              </a:rPr>
              <a:t>Memory Address Register </a:t>
            </a:r>
            <a:r>
              <a:rPr lang="en-US" dirty="0">
                <a:solidFill>
                  <a:schemeClr val="bg1"/>
                </a:solidFill>
                <a:ea typeface="Adobe Gothic Std B" panose="020B0800000000000000" pitchFamily="34" charset="-128"/>
              </a:rPr>
              <a:t>are those registers that holds the address for the memory unit.</a:t>
            </a:r>
          </a:p>
          <a:p>
            <a:pPr marL="571500" indent="-571500" algn="just">
              <a:lnSpc>
                <a:spcPct val="100000"/>
              </a:lnSpc>
              <a:buFont typeface="+mj-lt"/>
              <a:buAutoNum type="romanUcPeriod"/>
            </a:pPr>
            <a:r>
              <a:rPr lang="en-US" dirty="0">
                <a:ea typeface="Adobe Gothic Std B" panose="020B0800000000000000" pitchFamily="34" charset="-128"/>
              </a:rPr>
              <a:t>MBR: </a:t>
            </a:r>
            <a:r>
              <a:rPr lang="en-US" dirty="0">
                <a:solidFill>
                  <a:srgbClr val="C00000"/>
                </a:solidFill>
                <a:ea typeface="Adobe Gothic Std B" panose="020B0800000000000000" pitchFamily="34" charset="-128"/>
              </a:rPr>
              <a:t>Memory Buffer Register </a:t>
            </a:r>
            <a:r>
              <a:rPr lang="en-US" dirty="0">
                <a:solidFill>
                  <a:schemeClr val="bg1"/>
                </a:solidFill>
                <a:ea typeface="Adobe Gothic Std B" panose="020B0800000000000000" pitchFamily="34" charset="-128"/>
              </a:rPr>
              <a:t>stores instructions and data received from the memory and sent from the memory.</a:t>
            </a:r>
          </a:p>
          <a:p>
            <a:pPr marL="571500" indent="-571500" algn="just">
              <a:lnSpc>
                <a:spcPct val="100000"/>
              </a:lnSpc>
              <a:buFont typeface="+mj-lt"/>
              <a:buAutoNum type="romanUcPeriod"/>
            </a:pPr>
            <a:r>
              <a:rPr lang="en-US" dirty="0">
                <a:ea typeface="Adobe Gothic Std B" panose="020B0800000000000000" pitchFamily="34" charset="-128"/>
              </a:rPr>
              <a:t>PC: </a:t>
            </a:r>
            <a:r>
              <a:rPr lang="en-US" dirty="0">
                <a:solidFill>
                  <a:srgbClr val="C00000"/>
                </a:solidFill>
                <a:ea typeface="Adobe Gothic Std B" panose="020B0800000000000000" pitchFamily="34" charset="-128"/>
              </a:rPr>
              <a:t>Program Counter </a:t>
            </a:r>
            <a:r>
              <a:rPr lang="en-US" dirty="0">
                <a:solidFill>
                  <a:schemeClr val="bg1"/>
                </a:solidFill>
                <a:ea typeface="Adobe Gothic Std B" panose="020B0800000000000000" pitchFamily="34" charset="-128"/>
              </a:rPr>
              <a:t>points to the next instruction to be executed.</a:t>
            </a:r>
          </a:p>
          <a:p>
            <a:pPr marL="571500" indent="-571500" algn="just">
              <a:lnSpc>
                <a:spcPct val="100000"/>
              </a:lnSpc>
              <a:buFont typeface="+mj-lt"/>
              <a:buAutoNum type="romanUcPeriod"/>
            </a:pPr>
            <a:r>
              <a:rPr lang="en-US" dirty="0">
                <a:ea typeface="Adobe Gothic Std B" panose="020B0800000000000000" pitchFamily="34" charset="-128"/>
              </a:rPr>
              <a:t>IR</a:t>
            </a:r>
            <a:r>
              <a:rPr lang="en-US" b="1" dirty="0">
                <a:ea typeface="Adobe Gothic Std B" panose="020B0800000000000000" pitchFamily="34" charset="-128"/>
              </a:rPr>
              <a:t>: </a:t>
            </a:r>
            <a:r>
              <a:rPr lang="en-US" dirty="0">
                <a:solidFill>
                  <a:srgbClr val="C00000"/>
                </a:solidFill>
                <a:ea typeface="Adobe Gothic Std B" panose="020B0800000000000000" pitchFamily="34" charset="-128"/>
              </a:rPr>
              <a:t>Instruction Register </a:t>
            </a:r>
            <a:r>
              <a:rPr lang="en-US" dirty="0">
                <a:solidFill>
                  <a:schemeClr val="bg1"/>
                </a:solidFill>
                <a:ea typeface="Adobe Gothic Std B" panose="020B0800000000000000" pitchFamily="34" charset="-128"/>
              </a:rPr>
              <a:t>holds the instruction to be executed.</a:t>
            </a:r>
          </a:p>
        </p:txBody>
      </p:sp>
    </p:spTree>
    <p:extLst>
      <p:ext uri="{BB962C8B-B14F-4D97-AF65-F5344CB8AC3E}">
        <p14:creationId xmlns:p14="http://schemas.microsoft.com/office/powerpoint/2010/main" val="38916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00000"/>
              </a:lnSpc>
              <a:buNone/>
            </a:pPr>
            <a:r>
              <a:rPr lang="en-US" dirty="0">
                <a:solidFill>
                  <a:schemeClr val="bg1"/>
                </a:solidFill>
                <a:ea typeface="Adobe Gothic Std B" panose="020B0800000000000000" pitchFamily="34" charset="-128"/>
              </a:rPr>
              <a:t>The term </a:t>
            </a:r>
            <a:r>
              <a:rPr lang="en-US" dirty="0">
                <a:ea typeface="Adobe Gothic Std B" panose="020B0800000000000000" pitchFamily="34" charset="-128"/>
              </a:rPr>
              <a:t>Register Transfer </a:t>
            </a:r>
            <a:r>
              <a:rPr lang="en-US" dirty="0">
                <a:solidFill>
                  <a:schemeClr val="bg1"/>
                </a:solidFill>
                <a:ea typeface="Adobe Gothic Std B" panose="020B0800000000000000" pitchFamily="34" charset="-128"/>
              </a:rPr>
              <a:t>means the availability of </a:t>
            </a:r>
            <a:r>
              <a:rPr lang="en-US" dirty="0">
                <a:ea typeface="Adobe Gothic Std B" panose="020B0800000000000000" pitchFamily="34" charset="-128"/>
              </a:rPr>
              <a:t>Hardware Logic Circuits</a:t>
            </a:r>
            <a:r>
              <a:rPr lang="en-US" dirty="0">
                <a:solidFill>
                  <a:schemeClr val="bg1"/>
                </a:solidFill>
                <a:ea typeface="Adobe Gothic Std B" panose="020B0800000000000000" pitchFamily="34" charset="-128"/>
              </a:rPr>
              <a:t> that can perform a stated micro-operation and transfer the result of the operation to the same or another register</a:t>
            </a:r>
            <a:r>
              <a:rPr lang="en-US" sz="3200" dirty="0">
                <a:solidFill>
                  <a:schemeClr val="bg1"/>
                </a:solidFill>
                <a:latin typeface="Adobe Gothic Std B" panose="020B0800000000000000" pitchFamily="34" charset="-128"/>
                <a:ea typeface="Adobe Gothic Std B" panose="020B0800000000000000" pitchFamily="34" charset="-128"/>
              </a:rPr>
              <a:t>.</a:t>
            </a:r>
          </a:p>
          <a:p>
            <a:pPr marL="0" indent="0" algn="just">
              <a:lnSpc>
                <a:spcPct val="100000"/>
              </a:lnSpc>
              <a:buNone/>
            </a:pPr>
            <a:endParaRPr lang="en-US"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rotWithShape="1">
          <a:blip r:embed="rId2">
            <a:duotone>
              <a:prstClr val="black"/>
              <a:schemeClr val="accent3">
                <a:tint val="45000"/>
                <a:satMod val="400000"/>
              </a:schemeClr>
            </a:duotone>
          </a:blip>
          <a:srcRect t="55280"/>
          <a:stretch/>
        </p:blipFill>
        <p:spPr>
          <a:xfrm>
            <a:off x="340265" y="4661695"/>
            <a:ext cx="11605112" cy="1827595"/>
          </a:xfrm>
          <a:prstGeom prst="rect">
            <a:avLst/>
          </a:prstGeom>
        </p:spPr>
      </p:pic>
      <p:pic>
        <p:nvPicPr>
          <p:cNvPr id="5" name="Picture 4"/>
          <p:cNvPicPr>
            <a:picLocks noChangeAspect="1"/>
          </p:cNvPicPr>
          <p:nvPr/>
        </p:nvPicPr>
        <p:blipFill rotWithShape="1">
          <a:blip r:embed="rId2">
            <a:duotone>
              <a:prstClr val="black"/>
              <a:schemeClr val="accent3">
                <a:tint val="45000"/>
                <a:satMod val="400000"/>
              </a:schemeClr>
            </a:duotone>
          </a:blip>
          <a:srcRect b="61908"/>
          <a:stretch/>
        </p:blipFill>
        <p:spPr>
          <a:xfrm>
            <a:off x="355664" y="2733872"/>
            <a:ext cx="11589713" cy="1810139"/>
          </a:xfrm>
          <a:prstGeom prst="rect">
            <a:avLst/>
          </a:prstGeom>
        </p:spPr>
      </p:pic>
      <p:sp>
        <p:nvSpPr>
          <p:cNvPr id="6" name="TextBox 5"/>
          <p:cNvSpPr txBox="1"/>
          <p:nvPr/>
        </p:nvSpPr>
        <p:spPr>
          <a:xfrm>
            <a:off x="7809722" y="6489290"/>
            <a:ext cx="3219061" cy="369332"/>
          </a:xfrm>
          <a:prstGeom prst="rect">
            <a:avLst/>
          </a:prstGeom>
          <a:noFill/>
        </p:spPr>
        <p:txBody>
          <a:bodyPr wrap="square" rtlCol="0">
            <a:spAutoFit/>
          </a:bodyPr>
          <a:lstStyle/>
          <a:p>
            <a:r>
              <a:rPr lang="en-IN" b="1" dirty="0">
                <a:solidFill>
                  <a:srgbClr val="C00000"/>
                </a:solidFill>
              </a:rPr>
              <a:t>L = Low Bit	H = High Bit</a:t>
            </a:r>
          </a:p>
        </p:txBody>
      </p:sp>
    </p:spTree>
    <p:extLst>
      <p:ext uri="{BB962C8B-B14F-4D97-AF65-F5344CB8AC3E}">
        <p14:creationId xmlns:p14="http://schemas.microsoft.com/office/powerpoint/2010/main" val="8955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395749" y="1036123"/>
            <a:ext cx="11240728" cy="578879"/>
          </a:xfrm>
        </p:spPr>
        <p:txBody>
          <a:bodyPr>
            <a:normAutofit/>
          </a:bodyPr>
          <a:lstStyle/>
          <a:p>
            <a:pPr marL="0" indent="0" algn="just">
              <a:lnSpc>
                <a:spcPct val="100000"/>
              </a:lnSpc>
              <a:buNone/>
            </a:pPr>
            <a:r>
              <a:rPr lang="en-US" dirty="0">
                <a:solidFill>
                  <a:schemeClr val="bg1"/>
                </a:solidFill>
                <a:ea typeface="Adobe Gothic Std B" panose="020B0800000000000000" pitchFamily="34" charset="-128"/>
              </a:rPr>
              <a:t>Register and Memory configuration for a basic computer</a:t>
            </a:r>
          </a:p>
          <a:p>
            <a:pPr marL="0" indent="0" algn="just">
              <a:lnSpc>
                <a:spcPct val="100000"/>
              </a:lnSpc>
              <a:buNone/>
            </a:pPr>
            <a:endParaRPr lang="en-US" dirty="0">
              <a:solidFill>
                <a:schemeClr val="bg1"/>
              </a:solidFill>
              <a:latin typeface="Adobe Gothic Std B" panose="020B0800000000000000" pitchFamily="34" charset="-128"/>
              <a:ea typeface="Adobe Gothic Std B" panose="020B0800000000000000" pitchFamily="34" charset="-128"/>
            </a:endParaRPr>
          </a:p>
        </p:txBody>
      </p:sp>
      <p:graphicFrame>
        <p:nvGraphicFramePr>
          <p:cNvPr id="10" name="Table 9"/>
          <p:cNvGraphicFramePr>
            <a:graphicFrameLocks noGrp="1"/>
          </p:cNvGraphicFramePr>
          <p:nvPr>
            <p:extLst>
              <p:ext uri="{D42A27DB-BD31-4B8C-83A1-F6EECF244321}">
                <p14:modId xmlns:p14="http://schemas.microsoft.com/office/powerpoint/2010/main" val="1612535600"/>
              </p:ext>
            </p:extLst>
          </p:nvPr>
        </p:nvGraphicFramePr>
        <p:xfrm>
          <a:off x="555523" y="1615002"/>
          <a:ext cx="10475496" cy="5074559"/>
        </p:xfrm>
        <a:graphic>
          <a:graphicData uri="http://schemas.openxmlformats.org/drawingml/2006/table">
            <a:tbl>
              <a:tblPr firstRow="1" bandRow="1">
                <a:tableStyleId>{21E4AEA4-8DFA-4A89-87EB-49C32662AFE0}</a:tableStyleId>
              </a:tblPr>
              <a:tblGrid>
                <a:gridCol w="2618874">
                  <a:extLst>
                    <a:ext uri="{9D8B030D-6E8A-4147-A177-3AD203B41FA5}">
                      <a16:colId xmlns:a16="http://schemas.microsoft.com/office/drawing/2014/main" val="1682790652"/>
                    </a:ext>
                  </a:extLst>
                </a:gridCol>
                <a:gridCol w="2618874">
                  <a:extLst>
                    <a:ext uri="{9D8B030D-6E8A-4147-A177-3AD203B41FA5}">
                      <a16:colId xmlns:a16="http://schemas.microsoft.com/office/drawing/2014/main" val="489787962"/>
                    </a:ext>
                  </a:extLst>
                </a:gridCol>
                <a:gridCol w="1756612">
                  <a:extLst>
                    <a:ext uri="{9D8B030D-6E8A-4147-A177-3AD203B41FA5}">
                      <a16:colId xmlns:a16="http://schemas.microsoft.com/office/drawing/2014/main" val="2674272936"/>
                    </a:ext>
                  </a:extLst>
                </a:gridCol>
                <a:gridCol w="3481136">
                  <a:extLst>
                    <a:ext uri="{9D8B030D-6E8A-4147-A177-3AD203B41FA5}">
                      <a16:colId xmlns:a16="http://schemas.microsoft.com/office/drawing/2014/main" val="3143705717"/>
                    </a:ext>
                  </a:extLst>
                </a:gridCol>
              </a:tblGrid>
              <a:tr h="563599">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Register</a:t>
                      </a:r>
                    </a:p>
                  </a:txBody>
                  <a:tcPr anchor="ct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Symbol</a:t>
                      </a:r>
                    </a:p>
                  </a:txBody>
                  <a:tcPr anchor="ct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No. of Bits</a:t>
                      </a:r>
                    </a:p>
                  </a:txBody>
                  <a:tcPr anchor="ct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Function</a:t>
                      </a:r>
                    </a:p>
                  </a:txBody>
                  <a:tcPr anchor="ctr"/>
                </a:tc>
                <a:extLst>
                  <a:ext uri="{0D108BD9-81ED-4DB2-BD59-A6C34878D82A}">
                    <a16:rowId xmlns:a16="http://schemas.microsoft.com/office/drawing/2014/main" val="3756067164"/>
                  </a:ext>
                </a:extLst>
              </a:tr>
              <a:tr h="563599">
                <a:tc>
                  <a:txBody>
                    <a:bodyPr/>
                    <a:lstStyle/>
                    <a:p>
                      <a:pPr algn="ctr"/>
                      <a:r>
                        <a:rPr lang="en-IN" dirty="0">
                          <a:latin typeface="Times New Roman" panose="02020603050405020304" pitchFamily="18" charset="0"/>
                          <a:cs typeface="Times New Roman" panose="02020603050405020304" pitchFamily="18" charset="0"/>
                        </a:rPr>
                        <a:t>Data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DR</a:t>
                      </a:r>
                    </a:p>
                  </a:txBody>
                  <a:tcPr anchor="ctr"/>
                </a:tc>
                <a:tc>
                  <a:txBody>
                    <a:bodyPr/>
                    <a:lstStyle/>
                    <a:p>
                      <a:pPr algn="ctr"/>
                      <a:r>
                        <a:rPr lang="en-IN" dirty="0">
                          <a:latin typeface="Times New Roman" panose="02020603050405020304" pitchFamily="18" charset="0"/>
                          <a:cs typeface="Times New Roman" panose="02020603050405020304" pitchFamily="18" charset="0"/>
                        </a:rPr>
                        <a:t>16</a:t>
                      </a:r>
                    </a:p>
                  </a:txBody>
                  <a:tcPr anchor="ctr"/>
                </a:tc>
                <a:tc>
                  <a:txBody>
                    <a:bodyPr/>
                    <a:lstStyle/>
                    <a:p>
                      <a:pPr algn="ctr"/>
                      <a:r>
                        <a:rPr lang="en-IN" dirty="0">
                          <a:latin typeface="Times New Roman" panose="02020603050405020304" pitchFamily="18" charset="0"/>
                          <a:cs typeface="Times New Roman" panose="02020603050405020304" pitchFamily="18" charset="0"/>
                        </a:rPr>
                        <a:t>Holds memory operand</a:t>
                      </a:r>
                    </a:p>
                  </a:txBody>
                  <a:tcPr anchor="ctr"/>
                </a:tc>
                <a:extLst>
                  <a:ext uri="{0D108BD9-81ED-4DB2-BD59-A6C34878D82A}">
                    <a16:rowId xmlns:a16="http://schemas.microsoft.com/office/drawing/2014/main" val="4243535016"/>
                  </a:ext>
                </a:extLst>
              </a:tr>
              <a:tr h="563599">
                <a:tc>
                  <a:txBody>
                    <a:bodyPr/>
                    <a:lstStyle/>
                    <a:p>
                      <a:pPr algn="ctr"/>
                      <a:r>
                        <a:rPr lang="en-IN" dirty="0">
                          <a:latin typeface="Times New Roman" panose="02020603050405020304" pitchFamily="18" charset="0"/>
                          <a:cs typeface="Times New Roman" panose="02020603050405020304" pitchFamily="18" charset="0"/>
                        </a:rPr>
                        <a:t>Accumulator</a:t>
                      </a:r>
                    </a:p>
                  </a:txBody>
                  <a:tcPr anchor="ctr"/>
                </a:tc>
                <a:tc>
                  <a:txBody>
                    <a:bodyPr/>
                    <a:lstStyle/>
                    <a:p>
                      <a:pPr algn="ctr"/>
                      <a:r>
                        <a:rPr lang="en-IN" dirty="0">
                          <a:latin typeface="Times New Roman" panose="02020603050405020304" pitchFamily="18" charset="0"/>
                          <a:cs typeface="Times New Roman" panose="02020603050405020304" pitchFamily="18" charset="0"/>
                        </a:rPr>
                        <a:t>AC</a:t>
                      </a:r>
                    </a:p>
                  </a:txBody>
                  <a:tcPr anchor="ctr"/>
                </a:tc>
                <a:tc>
                  <a:txBody>
                    <a:bodyPr/>
                    <a:lstStyle/>
                    <a:p>
                      <a:pPr algn="ctr"/>
                      <a:r>
                        <a:rPr lang="en-IN" dirty="0">
                          <a:latin typeface="Times New Roman" panose="02020603050405020304" pitchFamily="18" charset="0"/>
                          <a:cs typeface="Times New Roman" panose="02020603050405020304" pitchFamily="18" charset="0"/>
                        </a:rPr>
                        <a:t>16</a:t>
                      </a:r>
                    </a:p>
                  </a:txBody>
                  <a:tcPr anchor="ctr"/>
                </a:tc>
                <a:tc>
                  <a:txBody>
                    <a:bodyPr/>
                    <a:lstStyle/>
                    <a:p>
                      <a:pPr algn="ctr"/>
                      <a:r>
                        <a:rPr lang="en-IN" dirty="0">
                          <a:latin typeface="Times New Roman" panose="02020603050405020304" pitchFamily="18" charset="0"/>
                          <a:cs typeface="Times New Roman" panose="02020603050405020304" pitchFamily="18" charset="0"/>
                        </a:rPr>
                        <a:t>Processor Register</a:t>
                      </a:r>
                    </a:p>
                  </a:txBody>
                  <a:tcPr anchor="ctr"/>
                </a:tc>
                <a:extLst>
                  <a:ext uri="{0D108BD9-81ED-4DB2-BD59-A6C34878D82A}">
                    <a16:rowId xmlns:a16="http://schemas.microsoft.com/office/drawing/2014/main" val="331804561"/>
                  </a:ext>
                </a:extLst>
              </a:tr>
              <a:tr h="563599">
                <a:tc>
                  <a:txBody>
                    <a:bodyPr/>
                    <a:lstStyle/>
                    <a:p>
                      <a:pPr algn="ctr"/>
                      <a:r>
                        <a:rPr lang="en-IN" dirty="0">
                          <a:latin typeface="Times New Roman" panose="02020603050405020304" pitchFamily="18" charset="0"/>
                          <a:cs typeface="Times New Roman" panose="02020603050405020304" pitchFamily="18" charset="0"/>
                        </a:rPr>
                        <a:t>Program Counter</a:t>
                      </a:r>
                    </a:p>
                  </a:txBody>
                  <a:tcPr anchor="ctr"/>
                </a:tc>
                <a:tc>
                  <a:txBody>
                    <a:bodyPr/>
                    <a:lstStyle/>
                    <a:p>
                      <a:pPr algn="ctr"/>
                      <a:r>
                        <a:rPr lang="en-IN" dirty="0">
                          <a:latin typeface="Times New Roman" panose="02020603050405020304" pitchFamily="18" charset="0"/>
                          <a:cs typeface="Times New Roman" panose="02020603050405020304" pitchFamily="18" charset="0"/>
                        </a:rPr>
                        <a:t>PC</a:t>
                      </a:r>
                    </a:p>
                  </a:txBody>
                  <a:tcPr anchor="ctr"/>
                </a:tc>
                <a:tc>
                  <a:txBody>
                    <a:bodyPr/>
                    <a:lstStyle/>
                    <a:p>
                      <a:pPr algn="ctr"/>
                      <a:r>
                        <a:rPr lang="en-IN" dirty="0">
                          <a:latin typeface="Times New Roman" panose="02020603050405020304" pitchFamily="18" charset="0"/>
                          <a:cs typeface="Times New Roman" panose="02020603050405020304" pitchFamily="18" charset="0"/>
                        </a:rPr>
                        <a:t>12</a:t>
                      </a:r>
                    </a:p>
                  </a:txBody>
                  <a:tcPr anchor="ctr"/>
                </a:tc>
                <a:tc>
                  <a:txBody>
                    <a:bodyPr/>
                    <a:lstStyle/>
                    <a:p>
                      <a:pPr algn="ctr"/>
                      <a:r>
                        <a:rPr lang="en-IN" dirty="0">
                          <a:latin typeface="Times New Roman" panose="02020603050405020304" pitchFamily="18" charset="0"/>
                          <a:cs typeface="Times New Roman" panose="02020603050405020304" pitchFamily="18" charset="0"/>
                        </a:rPr>
                        <a:t>Holds Address of the Instruction</a:t>
                      </a:r>
                    </a:p>
                  </a:txBody>
                  <a:tcPr anchor="ctr"/>
                </a:tc>
                <a:extLst>
                  <a:ext uri="{0D108BD9-81ED-4DB2-BD59-A6C34878D82A}">
                    <a16:rowId xmlns:a16="http://schemas.microsoft.com/office/drawing/2014/main" val="789484602"/>
                  </a:ext>
                </a:extLst>
              </a:tr>
              <a:tr h="563599">
                <a:tc>
                  <a:txBody>
                    <a:bodyPr/>
                    <a:lstStyle/>
                    <a:p>
                      <a:pPr algn="ctr"/>
                      <a:r>
                        <a:rPr lang="en-IN" dirty="0">
                          <a:latin typeface="Times New Roman" panose="02020603050405020304" pitchFamily="18" charset="0"/>
                          <a:cs typeface="Times New Roman" panose="02020603050405020304" pitchFamily="18" charset="0"/>
                        </a:rPr>
                        <a:t>Address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AR</a:t>
                      </a:r>
                    </a:p>
                  </a:txBody>
                  <a:tcPr anchor="ctr"/>
                </a:tc>
                <a:tc>
                  <a:txBody>
                    <a:bodyPr/>
                    <a:lstStyle/>
                    <a:p>
                      <a:pPr algn="ctr"/>
                      <a:r>
                        <a:rPr lang="en-IN" dirty="0">
                          <a:latin typeface="Times New Roman" panose="02020603050405020304" pitchFamily="18" charset="0"/>
                          <a:cs typeface="Times New Roman" panose="02020603050405020304" pitchFamily="18" charset="0"/>
                        </a:rPr>
                        <a:t>12</a:t>
                      </a:r>
                    </a:p>
                  </a:txBody>
                  <a:tcPr anchor="ctr"/>
                </a:tc>
                <a:tc>
                  <a:txBody>
                    <a:bodyPr/>
                    <a:lstStyle/>
                    <a:p>
                      <a:pPr algn="ctr"/>
                      <a:r>
                        <a:rPr lang="en-IN" dirty="0">
                          <a:latin typeface="Times New Roman" panose="02020603050405020304" pitchFamily="18" charset="0"/>
                          <a:cs typeface="Times New Roman" panose="02020603050405020304" pitchFamily="18" charset="0"/>
                        </a:rPr>
                        <a:t>Holds Address for the memory</a:t>
                      </a:r>
                    </a:p>
                  </a:txBody>
                  <a:tcPr anchor="ctr"/>
                </a:tc>
                <a:extLst>
                  <a:ext uri="{0D108BD9-81ED-4DB2-BD59-A6C34878D82A}">
                    <a16:rowId xmlns:a16="http://schemas.microsoft.com/office/drawing/2014/main" val="4154785674"/>
                  </a:ext>
                </a:extLst>
              </a:tr>
              <a:tr h="563599">
                <a:tc>
                  <a:txBody>
                    <a:bodyPr/>
                    <a:lstStyle/>
                    <a:p>
                      <a:pPr algn="ctr"/>
                      <a:r>
                        <a:rPr lang="en-IN" dirty="0">
                          <a:latin typeface="Times New Roman" panose="02020603050405020304" pitchFamily="18" charset="0"/>
                          <a:cs typeface="Times New Roman" panose="02020603050405020304" pitchFamily="18" charset="0"/>
                        </a:rPr>
                        <a:t>Instruction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IR</a:t>
                      </a:r>
                    </a:p>
                  </a:txBody>
                  <a:tcPr anchor="ctr"/>
                </a:tc>
                <a:tc>
                  <a:txBody>
                    <a:bodyPr/>
                    <a:lstStyle/>
                    <a:p>
                      <a:pPr algn="ctr"/>
                      <a:r>
                        <a:rPr lang="en-IN" dirty="0">
                          <a:latin typeface="Times New Roman" panose="02020603050405020304" pitchFamily="18" charset="0"/>
                          <a:cs typeface="Times New Roman" panose="02020603050405020304" pitchFamily="18" charset="0"/>
                        </a:rPr>
                        <a:t>16</a:t>
                      </a:r>
                    </a:p>
                  </a:txBody>
                  <a:tcPr anchor="ctr"/>
                </a:tc>
                <a:tc>
                  <a:txBody>
                    <a:bodyPr/>
                    <a:lstStyle/>
                    <a:p>
                      <a:pPr algn="ctr"/>
                      <a:r>
                        <a:rPr lang="en-IN" dirty="0">
                          <a:latin typeface="Times New Roman" panose="02020603050405020304" pitchFamily="18" charset="0"/>
                          <a:cs typeface="Times New Roman" panose="02020603050405020304" pitchFamily="18" charset="0"/>
                        </a:rPr>
                        <a:t>Holds instruction code</a:t>
                      </a:r>
                    </a:p>
                  </a:txBody>
                  <a:tcPr anchor="ctr"/>
                </a:tc>
                <a:extLst>
                  <a:ext uri="{0D108BD9-81ED-4DB2-BD59-A6C34878D82A}">
                    <a16:rowId xmlns:a16="http://schemas.microsoft.com/office/drawing/2014/main" val="1642813838"/>
                  </a:ext>
                </a:extLst>
              </a:tr>
              <a:tr h="563599">
                <a:tc>
                  <a:txBody>
                    <a:bodyPr/>
                    <a:lstStyle/>
                    <a:p>
                      <a:pPr algn="ctr"/>
                      <a:r>
                        <a:rPr lang="en-IN" dirty="0">
                          <a:latin typeface="Times New Roman" panose="02020603050405020304" pitchFamily="18" charset="0"/>
                          <a:cs typeface="Times New Roman" panose="02020603050405020304" pitchFamily="18" charset="0"/>
                        </a:rPr>
                        <a:t>Temporary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TR</a:t>
                      </a:r>
                    </a:p>
                  </a:txBody>
                  <a:tcPr anchor="ctr"/>
                </a:tc>
                <a:tc>
                  <a:txBody>
                    <a:bodyPr/>
                    <a:lstStyle/>
                    <a:p>
                      <a:pPr algn="ctr"/>
                      <a:r>
                        <a:rPr lang="en-IN" dirty="0">
                          <a:latin typeface="Times New Roman" panose="02020603050405020304" pitchFamily="18" charset="0"/>
                          <a:cs typeface="Times New Roman" panose="02020603050405020304" pitchFamily="18" charset="0"/>
                        </a:rPr>
                        <a:t>16</a:t>
                      </a:r>
                    </a:p>
                  </a:txBody>
                  <a:tcPr anchor="ctr"/>
                </a:tc>
                <a:tc>
                  <a:txBody>
                    <a:bodyPr/>
                    <a:lstStyle/>
                    <a:p>
                      <a:pPr algn="ctr"/>
                      <a:r>
                        <a:rPr lang="en-IN" dirty="0">
                          <a:latin typeface="Times New Roman" panose="02020603050405020304" pitchFamily="18" charset="0"/>
                          <a:cs typeface="Times New Roman" panose="02020603050405020304" pitchFamily="18" charset="0"/>
                        </a:rPr>
                        <a:t>Holds temporary data</a:t>
                      </a:r>
                    </a:p>
                  </a:txBody>
                  <a:tcPr anchor="ctr"/>
                </a:tc>
                <a:extLst>
                  <a:ext uri="{0D108BD9-81ED-4DB2-BD59-A6C34878D82A}">
                    <a16:rowId xmlns:a16="http://schemas.microsoft.com/office/drawing/2014/main" val="1255771372"/>
                  </a:ext>
                </a:extLst>
              </a:tr>
              <a:tr h="563599">
                <a:tc>
                  <a:txBody>
                    <a:bodyPr/>
                    <a:lstStyle/>
                    <a:p>
                      <a:pPr algn="ctr"/>
                      <a:r>
                        <a:rPr lang="en-IN" dirty="0">
                          <a:latin typeface="Times New Roman" panose="02020603050405020304" pitchFamily="18" charset="0"/>
                          <a:cs typeface="Times New Roman" panose="02020603050405020304" pitchFamily="18" charset="0"/>
                        </a:rPr>
                        <a:t>Input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INPR</a:t>
                      </a:r>
                    </a:p>
                  </a:txBody>
                  <a:tcPr anchor="ctr"/>
                </a:tc>
                <a:tc>
                  <a:txBody>
                    <a:bodyPr/>
                    <a:lstStyle/>
                    <a:p>
                      <a:pPr algn="ctr"/>
                      <a:r>
                        <a:rPr lang="en-IN" dirty="0">
                          <a:latin typeface="Times New Roman" panose="02020603050405020304" pitchFamily="18" charset="0"/>
                          <a:cs typeface="Times New Roman" panose="02020603050405020304" pitchFamily="18" charset="0"/>
                        </a:rPr>
                        <a:t>8</a:t>
                      </a:r>
                    </a:p>
                  </a:txBody>
                  <a:tcPr anchor="ctr"/>
                </a:tc>
                <a:tc>
                  <a:txBody>
                    <a:bodyPr/>
                    <a:lstStyle/>
                    <a:p>
                      <a:pPr algn="ctr"/>
                      <a:r>
                        <a:rPr lang="en-IN" dirty="0">
                          <a:latin typeface="Times New Roman" panose="02020603050405020304" pitchFamily="18" charset="0"/>
                          <a:cs typeface="Times New Roman" panose="02020603050405020304" pitchFamily="18" charset="0"/>
                        </a:rPr>
                        <a:t>Carries Input character</a:t>
                      </a:r>
                    </a:p>
                  </a:txBody>
                  <a:tcPr anchor="ctr"/>
                </a:tc>
                <a:extLst>
                  <a:ext uri="{0D108BD9-81ED-4DB2-BD59-A6C34878D82A}">
                    <a16:rowId xmlns:a16="http://schemas.microsoft.com/office/drawing/2014/main" val="340975687"/>
                  </a:ext>
                </a:extLst>
              </a:tr>
              <a:tr h="565767">
                <a:tc>
                  <a:txBody>
                    <a:bodyPr/>
                    <a:lstStyle/>
                    <a:p>
                      <a:pPr algn="ctr"/>
                      <a:r>
                        <a:rPr lang="en-IN" dirty="0">
                          <a:latin typeface="Times New Roman" panose="02020603050405020304" pitchFamily="18" charset="0"/>
                          <a:cs typeface="Times New Roman" panose="02020603050405020304" pitchFamily="18" charset="0"/>
                        </a:rPr>
                        <a:t>Output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OUTR</a:t>
                      </a:r>
                    </a:p>
                  </a:txBody>
                  <a:tcPr anchor="ctr"/>
                </a:tc>
                <a:tc>
                  <a:txBody>
                    <a:bodyPr/>
                    <a:lstStyle/>
                    <a:p>
                      <a:pPr algn="ctr"/>
                      <a:r>
                        <a:rPr lang="en-IN" dirty="0">
                          <a:latin typeface="Times New Roman" panose="02020603050405020304" pitchFamily="18" charset="0"/>
                          <a:cs typeface="Times New Roman" panose="02020603050405020304" pitchFamily="18" charset="0"/>
                        </a:rPr>
                        <a:t>8</a:t>
                      </a:r>
                    </a:p>
                  </a:txBody>
                  <a:tcPr anchor="ctr"/>
                </a:tc>
                <a:tc>
                  <a:txBody>
                    <a:bodyPr/>
                    <a:lstStyle/>
                    <a:p>
                      <a:pPr algn="ctr"/>
                      <a:r>
                        <a:rPr lang="en-IN" dirty="0">
                          <a:latin typeface="Times New Roman" panose="02020603050405020304" pitchFamily="18" charset="0"/>
                          <a:cs typeface="Times New Roman" panose="02020603050405020304" pitchFamily="18" charset="0"/>
                        </a:rPr>
                        <a:t>Carries output character</a:t>
                      </a:r>
                    </a:p>
                  </a:txBody>
                  <a:tcPr anchor="ctr"/>
                </a:tc>
                <a:extLst>
                  <a:ext uri="{0D108BD9-81ED-4DB2-BD59-A6C34878D82A}">
                    <a16:rowId xmlns:a16="http://schemas.microsoft.com/office/drawing/2014/main" val="3784583091"/>
                  </a:ext>
                </a:extLst>
              </a:tr>
            </a:tbl>
          </a:graphicData>
        </a:graphic>
      </p:graphicFrame>
    </p:spTree>
    <p:extLst>
      <p:ext uri="{BB962C8B-B14F-4D97-AF65-F5344CB8AC3E}">
        <p14:creationId xmlns:p14="http://schemas.microsoft.com/office/powerpoint/2010/main" val="303978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395749" y="1036123"/>
            <a:ext cx="11240728" cy="578879"/>
          </a:xfrm>
        </p:spPr>
        <p:txBody>
          <a:bodyPr>
            <a:normAutofit/>
          </a:bodyPr>
          <a:lstStyle/>
          <a:p>
            <a:pPr marL="0" indent="0" algn="just">
              <a:lnSpc>
                <a:spcPct val="100000"/>
              </a:lnSpc>
              <a:buNone/>
            </a:pPr>
            <a:r>
              <a:rPr lang="en-US" dirty="0">
                <a:solidFill>
                  <a:schemeClr val="bg1"/>
                </a:solidFill>
                <a:ea typeface="Adobe Gothic Std B" panose="020B0800000000000000" pitchFamily="34" charset="-128"/>
              </a:rPr>
              <a:t>Basic Symbols used for Register Transfer</a:t>
            </a:r>
          </a:p>
          <a:p>
            <a:pPr marL="0" indent="0" algn="just">
              <a:lnSpc>
                <a:spcPct val="100000"/>
              </a:lnSpc>
              <a:buNone/>
            </a:pPr>
            <a:endParaRPr lang="en-US" dirty="0">
              <a:solidFill>
                <a:schemeClr val="bg1"/>
              </a:solidFill>
              <a:latin typeface="Adobe Gothic Std B" panose="020B0800000000000000" pitchFamily="34" charset="-128"/>
              <a:ea typeface="Adobe Gothic Std B" panose="020B0800000000000000" pitchFamily="34" charset="-128"/>
            </a:endParaRPr>
          </a:p>
        </p:txBody>
      </p:sp>
      <p:graphicFrame>
        <p:nvGraphicFramePr>
          <p:cNvPr id="10" name="Table 9"/>
          <p:cNvGraphicFramePr>
            <a:graphicFrameLocks noGrp="1"/>
          </p:cNvGraphicFramePr>
          <p:nvPr>
            <p:extLst>
              <p:ext uri="{D42A27DB-BD31-4B8C-83A1-F6EECF244321}">
                <p14:modId xmlns:p14="http://schemas.microsoft.com/office/powerpoint/2010/main" val="1582541193"/>
              </p:ext>
            </p:extLst>
          </p:nvPr>
        </p:nvGraphicFramePr>
        <p:xfrm>
          <a:off x="802102" y="1615002"/>
          <a:ext cx="10716130" cy="4251117"/>
        </p:xfrm>
        <a:graphic>
          <a:graphicData uri="http://schemas.openxmlformats.org/drawingml/2006/table">
            <a:tbl>
              <a:tblPr firstRow="1" bandRow="1">
                <a:tableStyleId>{21E4AEA4-8DFA-4A89-87EB-49C32662AFE0}</a:tableStyleId>
              </a:tblPr>
              <a:tblGrid>
                <a:gridCol w="2688638">
                  <a:extLst>
                    <a:ext uri="{9D8B030D-6E8A-4147-A177-3AD203B41FA5}">
                      <a16:colId xmlns:a16="http://schemas.microsoft.com/office/drawing/2014/main" val="1682790652"/>
                    </a:ext>
                  </a:extLst>
                </a:gridCol>
                <a:gridCol w="6551618">
                  <a:extLst>
                    <a:ext uri="{9D8B030D-6E8A-4147-A177-3AD203B41FA5}">
                      <a16:colId xmlns:a16="http://schemas.microsoft.com/office/drawing/2014/main" val="489787962"/>
                    </a:ext>
                  </a:extLst>
                </a:gridCol>
                <a:gridCol w="1475874">
                  <a:extLst>
                    <a:ext uri="{9D8B030D-6E8A-4147-A177-3AD203B41FA5}">
                      <a16:colId xmlns:a16="http://schemas.microsoft.com/office/drawing/2014/main" val="2674272936"/>
                    </a:ext>
                  </a:extLst>
                </a:gridCol>
              </a:tblGrid>
              <a:tr h="563599">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Symbol</a:t>
                      </a:r>
                    </a:p>
                  </a:txBody>
                  <a:tcPr anchor="ct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Description</a:t>
                      </a:r>
                    </a:p>
                  </a:txBody>
                  <a:tcPr anchor="ct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Example</a:t>
                      </a:r>
                    </a:p>
                  </a:txBody>
                  <a:tcPr anchor="ctr"/>
                </a:tc>
                <a:extLst>
                  <a:ext uri="{0D108BD9-81ED-4DB2-BD59-A6C34878D82A}">
                    <a16:rowId xmlns:a16="http://schemas.microsoft.com/office/drawing/2014/main" val="3756067164"/>
                  </a:ext>
                </a:extLst>
              </a:tr>
              <a:tr h="563599">
                <a:tc>
                  <a:txBody>
                    <a:bodyPr/>
                    <a:lstStyle/>
                    <a:p>
                      <a:pPr algn="ctr"/>
                      <a:r>
                        <a:rPr lang="en-IN" dirty="0">
                          <a:latin typeface="Times New Roman" panose="02020603050405020304" pitchFamily="18" charset="0"/>
                          <a:cs typeface="Times New Roman" panose="02020603050405020304" pitchFamily="18" charset="0"/>
                        </a:rPr>
                        <a:t>Letters</a:t>
                      </a:r>
                      <a:r>
                        <a:rPr lang="en-IN" baseline="0" dirty="0">
                          <a:latin typeface="Times New Roman" panose="02020603050405020304" pitchFamily="18" charset="0"/>
                          <a:cs typeface="Times New Roman" panose="02020603050405020304" pitchFamily="18" charset="0"/>
                        </a:rPr>
                        <a:t> and Numbers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Denotes</a:t>
                      </a:r>
                      <a:r>
                        <a:rPr lang="en-IN" baseline="0" dirty="0">
                          <a:latin typeface="Times New Roman" panose="02020603050405020304" pitchFamily="18" charset="0"/>
                          <a:cs typeface="Times New Roman" panose="02020603050405020304" pitchFamily="18" charset="0"/>
                        </a:rPr>
                        <a:t> a Register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MAR, R1, R2</a:t>
                      </a:r>
                    </a:p>
                  </a:txBody>
                  <a:tcPr anchor="ctr"/>
                </a:tc>
                <a:extLst>
                  <a:ext uri="{0D108BD9-81ED-4DB2-BD59-A6C34878D82A}">
                    <a16:rowId xmlns:a16="http://schemas.microsoft.com/office/drawing/2014/main" val="4243535016"/>
                  </a:ext>
                </a:extLst>
              </a:tr>
              <a:tr h="563599">
                <a:tc>
                  <a:txBody>
                    <a:bodyPr/>
                    <a:lstStyle/>
                    <a:p>
                      <a:pPr algn="ctr"/>
                      <a:r>
                        <a:rPr lang="en-IN" dirty="0">
                          <a:latin typeface="Times New Roman" panose="02020603050405020304" pitchFamily="18" charset="0"/>
                          <a:cs typeface="Times New Roman" panose="02020603050405020304" pitchFamily="18" charset="0"/>
                        </a:rPr>
                        <a:t>( )</a:t>
                      </a:r>
                    </a:p>
                  </a:txBody>
                  <a:tcPr anchor="ctr"/>
                </a:tc>
                <a:tc>
                  <a:txBody>
                    <a:bodyPr/>
                    <a:lstStyle/>
                    <a:p>
                      <a:pPr algn="ctr"/>
                      <a:r>
                        <a:rPr lang="en-IN" dirty="0">
                          <a:latin typeface="Times New Roman" panose="02020603050405020304" pitchFamily="18" charset="0"/>
                          <a:cs typeface="Times New Roman" panose="02020603050405020304" pitchFamily="18" charset="0"/>
                        </a:rPr>
                        <a:t>Denotes a part of register</a:t>
                      </a:r>
                    </a:p>
                  </a:txBody>
                  <a:tcPr anchor="ctr"/>
                </a:tc>
                <a:tc>
                  <a:txBody>
                    <a:bodyPr/>
                    <a:lstStyle/>
                    <a:p>
                      <a:pPr algn="ctr"/>
                      <a:r>
                        <a:rPr lang="en-IN" dirty="0">
                          <a:latin typeface="Times New Roman" panose="02020603050405020304" pitchFamily="18" charset="0"/>
                          <a:cs typeface="Times New Roman" panose="02020603050405020304" pitchFamily="18" charset="0"/>
                        </a:rPr>
                        <a:t>R1(8-bit)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R1(0-7)</a:t>
                      </a:r>
                    </a:p>
                  </a:txBody>
                  <a:tcPr anchor="ctr"/>
                </a:tc>
                <a:extLst>
                  <a:ext uri="{0D108BD9-81ED-4DB2-BD59-A6C34878D82A}">
                    <a16:rowId xmlns:a16="http://schemas.microsoft.com/office/drawing/2014/main" val="331804561"/>
                  </a:ext>
                </a:extLst>
              </a:tr>
              <a:tr h="563599">
                <a:tc>
                  <a:txBody>
                    <a:bodyPr/>
                    <a:lstStyle/>
                    <a:p>
                      <a:pPr algn="ctr"/>
                      <a:r>
                        <a:rPr lang="en-IN" dirty="0">
                          <a:latin typeface="Times New Roman" panose="02020603050405020304" pitchFamily="18" charset="0"/>
                          <a:cs typeface="Times New Roman" panose="02020603050405020304" pitchFamily="18" charset="0"/>
                        </a:rPr>
                        <a:t>&lt;-</a:t>
                      </a:r>
                    </a:p>
                  </a:txBody>
                  <a:tcPr anchor="ctr"/>
                </a:tc>
                <a:tc>
                  <a:txBody>
                    <a:bodyPr/>
                    <a:lstStyle/>
                    <a:p>
                      <a:pPr algn="ctr"/>
                      <a:r>
                        <a:rPr lang="en-IN" dirty="0">
                          <a:latin typeface="Times New Roman" panose="02020603050405020304" pitchFamily="18" charset="0"/>
                          <a:cs typeface="Times New Roman" panose="02020603050405020304" pitchFamily="18" charset="0"/>
                        </a:rPr>
                        <a:t>Denotes a transfer of information</a:t>
                      </a:r>
                    </a:p>
                  </a:txBody>
                  <a:tcPr anchor="ctr"/>
                </a:tc>
                <a:tc>
                  <a:txBody>
                    <a:bodyPr/>
                    <a:lstStyle/>
                    <a:p>
                      <a:pPr algn="ctr"/>
                      <a:r>
                        <a:rPr lang="en-IN" dirty="0">
                          <a:latin typeface="Times New Roman" panose="02020603050405020304" pitchFamily="18" charset="0"/>
                          <a:cs typeface="Times New Roman" panose="02020603050405020304" pitchFamily="18" charset="0"/>
                        </a:rPr>
                        <a:t>R2 &lt;- R1</a:t>
                      </a:r>
                    </a:p>
                  </a:txBody>
                  <a:tcPr anchor="ctr"/>
                </a:tc>
                <a:extLst>
                  <a:ext uri="{0D108BD9-81ED-4DB2-BD59-A6C34878D82A}">
                    <a16:rowId xmlns:a16="http://schemas.microsoft.com/office/drawing/2014/main" val="789484602"/>
                  </a:ext>
                </a:extLst>
              </a:tr>
              <a:tr h="563599">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Separate two micro-operations</a:t>
                      </a:r>
                    </a:p>
                  </a:txBody>
                  <a:tcPr anchor="ctr"/>
                </a:tc>
                <a:tc>
                  <a:txBody>
                    <a:bodyPr/>
                    <a:lstStyle/>
                    <a:p>
                      <a:pPr algn="ctr"/>
                      <a:r>
                        <a:rPr lang="en-IN" dirty="0">
                          <a:latin typeface="Times New Roman" panose="02020603050405020304" pitchFamily="18" charset="0"/>
                          <a:cs typeface="Times New Roman" panose="02020603050405020304" pitchFamily="18" charset="0"/>
                        </a:rPr>
                        <a:t>R1&lt;-R2,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R2&lt;-R1</a:t>
                      </a:r>
                    </a:p>
                  </a:txBody>
                  <a:tcPr anchor="ctr"/>
                </a:tc>
                <a:extLst>
                  <a:ext uri="{0D108BD9-81ED-4DB2-BD59-A6C34878D82A}">
                    <a16:rowId xmlns:a16="http://schemas.microsoft.com/office/drawing/2014/main" val="4154785674"/>
                  </a:ext>
                </a:extLst>
              </a:tr>
              <a:tr h="563599">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Denotes conditional operations</a:t>
                      </a:r>
                    </a:p>
                  </a:txBody>
                  <a:tcPr anchor="ctr"/>
                </a:tc>
                <a:tc>
                  <a:txBody>
                    <a:bodyPr/>
                    <a:lstStyle/>
                    <a:p>
                      <a:pPr algn="ctr"/>
                      <a:r>
                        <a:rPr lang="en-IN" dirty="0">
                          <a:latin typeface="Times New Roman" panose="02020603050405020304" pitchFamily="18" charset="0"/>
                          <a:cs typeface="Times New Roman" panose="02020603050405020304" pitchFamily="18" charset="0"/>
                        </a:rPr>
                        <a:t>P :</a:t>
                      </a:r>
                      <a:r>
                        <a:rPr lang="en-IN" baseline="0" dirty="0">
                          <a:latin typeface="Times New Roman" panose="02020603050405020304" pitchFamily="18" charset="0"/>
                          <a:cs typeface="Times New Roman" panose="02020603050405020304" pitchFamily="18" charset="0"/>
                        </a:rPr>
                        <a:t> R2 &lt;- R1</a:t>
                      </a:r>
                      <a:br>
                        <a:rPr lang="en-IN" baseline="0" dirty="0">
                          <a:latin typeface="Times New Roman" panose="02020603050405020304" pitchFamily="18" charset="0"/>
                          <a:cs typeface="Times New Roman" panose="02020603050405020304" pitchFamily="18" charset="0"/>
                        </a:rPr>
                      </a:br>
                      <a:r>
                        <a:rPr lang="en-IN" baseline="0" dirty="0">
                          <a:latin typeface="Times New Roman" panose="02020603050405020304" pitchFamily="18" charset="0"/>
                          <a:cs typeface="Times New Roman" panose="02020603050405020304" pitchFamily="18" charset="0"/>
                        </a:rPr>
                        <a:t>if P=1</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42813838"/>
                  </a:ext>
                </a:extLst>
              </a:tr>
              <a:tr h="563599">
                <a:tc>
                  <a:txBody>
                    <a:bodyPr/>
                    <a:lstStyle/>
                    <a:p>
                      <a:pPr algn="ctr"/>
                      <a:r>
                        <a:rPr lang="en-IN" dirty="0">
                          <a:latin typeface="Times New Roman" panose="02020603050405020304" pitchFamily="18" charset="0"/>
                          <a:cs typeface="Times New Roman" panose="02020603050405020304" pitchFamily="18" charset="0"/>
                        </a:rPr>
                        <a:t>Naming Operator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Denotes another name for an already existing register/alias</a:t>
                      </a:r>
                    </a:p>
                  </a:txBody>
                  <a:tcPr anchor="ctr"/>
                </a:tc>
                <a:tc>
                  <a:txBody>
                    <a:bodyPr/>
                    <a:lstStyle/>
                    <a:p>
                      <a:pPr algn="ctr"/>
                      <a:r>
                        <a:rPr lang="en-IN" dirty="0">
                          <a:latin typeface="Times New Roman" panose="02020603050405020304" pitchFamily="18" charset="0"/>
                          <a:cs typeface="Times New Roman" panose="02020603050405020304" pitchFamily="18" charset="0"/>
                        </a:rPr>
                        <a:t>Ra :=</a:t>
                      </a:r>
                      <a:r>
                        <a:rPr lang="en-IN" baseline="0" dirty="0">
                          <a:latin typeface="Times New Roman" panose="02020603050405020304" pitchFamily="18" charset="0"/>
                          <a:cs typeface="Times New Roman" panose="02020603050405020304" pitchFamily="18" charset="0"/>
                        </a:rPr>
                        <a:t> R1</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55771372"/>
                  </a:ext>
                </a:extLst>
              </a:tr>
            </a:tbl>
          </a:graphicData>
        </a:graphic>
      </p:graphicFrame>
    </p:spTree>
    <p:extLst>
      <p:ext uri="{BB962C8B-B14F-4D97-AF65-F5344CB8AC3E}">
        <p14:creationId xmlns:p14="http://schemas.microsoft.com/office/powerpoint/2010/main" val="164321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a:t>
            </a:r>
            <a:endParaRPr lang="en-US" dirty="0"/>
          </a:p>
        </p:txBody>
      </p:sp>
      <p:sp>
        <p:nvSpPr>
          <p:cNvPr id="3" name="Content Placeholder 2"/>
          <p:cNvSpPr>
            <a:spLocks noGrp="1"/>
          </p:cNvSpPr>
          <p:nvPr>
            <p:ph idx="1"/>
          </p:nvPr>
        </p:nvSpPr>
        <p:spPr>
          <a:xfrm>
            <a:off x="7034487" y="1407349"/>
            <a:ext cx="3474483" cy="2459500"/>
          </a:xfrm>
        </p:spPr>
        <p:txBody>
          <a:bodyPr>
            <a:normAutofit fontScale="62500" lnSpcReduction="20000"/>
          </a:bodyPr>
          <a:lstStyle/>
          <a:p>
            <a:pPr marL="0" indent="0" algn="just">
              <a:lnSpc>
                <a:spcPct val="150000"/>
              </a:lnSpc>
              <a:buNone/>
            </a:pPr>
            <a:r>
              <a:rPr lang="en-US" sz="20000" dirty="0">
                <a:latin typeface="Adobe Gothic Std B" panose="020B0800000000000000" pitchFamily="34" charset="-128"/>
                <a:ea typeface="Adobe Gothic Std B" panose="020B0800000000000000" pitchFamily="34" charset="-128"/>
                <a:sym typeface="Wingdings" panose="05000000000000000000" pitchFamily="2" charset="2"/>
              </a:rPr>
              <a:t> R1</a:t>
            </a:r>
            <a:endParaRPr lang="en-US" sz="20000" dirty="0">
              <a:latin typeface="Adobe Gothic Std B" panose="020B0800000000000000" pitchFamily="34" charset="-128"/>
              <a:ea typeface="Adobe Gothic Std B" panose="020B0800000000000000" pitchFamily="34" charset="-128"/>
            </a:endParaRPr>
          </a:p>
        </p:txBody>
      </p:sp>
      <p:sp>
        <p:nvSpPr>
          <p:cNvPr id="4" name="Content Placeholder 2"/>
          <p:cNvSpPr txBox="1">
            <a:spLocks/>
          </p:cNvSpPr>
          <p:nvPr/>
        </p:nvSpPr>
        <p:spPr>
          <a:xfrm>
            <a:off x="507591" y="3801910"/>
            <a:ext cx="11240728" cy="5415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dirty="0">
                <a:solidFill>
                  <a:schemeClr val="bg1"/>
                </a:solidFill>
                <a:ea typeface="Adobe Gothic Std B" panose="020B0800000000000000" pitchFamily="34" charset="-128"/>
              </a:rPr>
              <a:t>a transfer of the content of register R1 into R2. </a:t>
            </a:r>
          </a:p>
          <a:p>
            <a:pPr marL="0" indent="0" algn="just">
              <a:lnSpc>
                <a:spcPct val="150000"/>
              </a:lnSpc>
              <a:buNone/>
            </a:pPr>
            <a:r>
              <a:rPr lang="en-US" dirty="0">
                <a:solidFill>
                  <a:schemeClr val="bg1"/>
                </a:solidFill>
                <a:ea typeface="Adobe Gothic Std B" panose="020B0800000000000000" pitchFamily="34" charset="-128"/>
              </a:rPr>
              <a:t>And a replacement of the content of R2 by the content of R1. </a:t>
            </a:r>
          </a:p>
          <a:p>
            <a:pPr marL="0" indent="0" algn="just">
              <a:lnSpc>
                <a:spcPct val="150000"/>
              </a:lnSpc>
              <a:buNone/>
            </a:pPr>
            <a:r>
              <a:rPr lang="en-US" dirty="0">
                <a:solidFill>
                  <a:schemeClr val="bg1"/>
                </a:solidFill>
                <a:ea typeface="Adobe Gothic Std B" panose="020B0800000000000000" pitchFamily="34" charset="-128"/>
              </a:rPr>
              <a:t>The content of the source register R1 does not change after the transfer</a:t>
            </a:r>
          </a:p>
        </p:txBody>
      </p:sp>
      <p:sp>
        <p:nvSpPr>
          <p:cNvPr id="5" name="Title 1"/>
          <p:cNvSpPr txBox="1">
            <a:spLocks/>
          </p:cNvSpPr>
          <p:nvPr/>
        </p:nvSpPr>
        <p:spPr>
          <a:xfrm>
            <a:off x="9969909" y="1099062"/>
            <a:ext cx="2359742" cy="1111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FF0000"/>
                </a:solidFill>
                <a:latin typeface="Adobe Gothic Std B" panose="020B0800000000000000" pitchFamily="34" charset="-128"/>
                <a:ea typeface="Adobe Gothic Std B" panose="020B0800000000000000" pitchFamily="34" charset="-128"/>
              </a:rPr>
              <a:t>Source</a:t>
            </a:r>
            <a:endParaRPr lang="en-US" sz="3000" dirty="0">
              <a:solidFill>
                <a:srgbClr val="FF0000"/>
              </a:solidFill>
            </a:endParaRPr>
          </a:p>
        </p:txBody>
      </p:sp>
      <p:sp>
        <p:nvSpPr>
          <p:cNvPr id="6" name="Title 1"/>
          <p:cNvSpPr txBox="1">
            <a:spLocks/>
          </p:cNvSpPr>
          <p:nvPr/>
        </p:nvSpPr>
        <p:spPr>
          <a:xfrm>
            <a:off x="72624" y="1099063"/>
            <a:ext cx="3084066" cy="1111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FF0000"/>
                </a:solidFill>
                <a:latin typeface="Adobe Gothic Std B" panose="020B0800000000000000" pitchFamily="34" charset="-128"/>
                <a:ea typeface="Adobe Gothic Std B" panose="020B0800000000000000" pitchFamily="34" charset="-128"/>
              </a:rPr>
              <a:t>Destination</a:t>
            </a:r>
          </a:p>
        </p:txBody>
      </p:sp>
      <p:sp>
        <p:nvSpPr>
          <p:cNvPr id="7" name="Content Placeholder 2"/>
          <p:cNvSpPr txBox="1">
            <a:spLocks/>
          </p:cNvSpPr>
          <p:nvPr/>
        </p:nvSpPr>
        <p:spPr>
          <a:xfrm>
            <a:off x="2307543" y="1099062"/>
            <a:ext cx="2937643" cy="4262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500" dirty="0">
                <a:latin typeface="Adobe Gothic Std B" panose="020B0800000000000000" pitchFamily="34" charset="-128"/>
                <a:ea typeface="Adobe Gothic Std B" panose="020B0800000000000000" pitchFamily="34" charset="-128"/>
              </a:rPr>
              <a:t>R2</a:t>
            </a:r>
          </a:p>
        </p:txBody>
      </p:sp>
      <p:sp>
        <p:nvSpPr>
          <p:cNvPr id="8" name="Content Placeholder 2"/>
          <p:cNvSpPr txBox="1">
            <a:spLocks/>
          </p:cNvSpPr>
          <p:nvPr/>
        </p:nvSpPr>
        <p:spPr>
          <a:xfrm>
            <a:off x="4096844" y="186977"/>
            <a:ext cx="3417810" cy="39011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0000" dirty="0">
                <a:latin typeface="Adobe Gothic Std B" panose="020B0800000000000000" pitchFamily="34" charset="-128"/>
                <a:ea typeface="Adobe Gothic Std B" panose="020B0800000000000000" pitchFamily="34" charset="-128"/>
              </a:rPr>
              <a:t> </a:t>
            </a:r>
            <a:r>
              <a:rPr lang="en-US" sz="20000" dirty="0">
                <a:latin typeface="Adobe Gothic Std B" panose="020B0800000000000000" pitchFamily="34" charset="-128"/>
                <a:ea typeface="Adobe Gothic Std B" panose="020B0800000000000000" pitchFamily="34" charset="-128"/>
                <a:sym typeface="Wingdings" panose="05000000000000000000" pitchFamily="2" charset="2"/>
              </a:rPr>
              <a:t></a:t>
            </a:r>
            <a:endParaRPr lang="en-US" sz="200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069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35696" cy="1325563"/>
          </a:xfrm>
        </p:spPr>
        <p:txBody>
          <a:bodyPr/>
          <a:lstStyle/>
          <a:p>
            <a:r>
              <a:rPr lang="en-US" dirty="0">
                <a:latin typeface="Adobe Gothic Std B" panose="020B0800000000000000" pitchFamily="34" charset="-128"/>
                <a:ea typeface="Adobe Gothic Std B" panose="020B0800000000000000" pitchFamily="34" charset="-128"/>
              </a:rPr>
              <a:t>Register Transfer (</a:t>
            </a:r>
            <a:r>
              <a:rPr lang="en-US" sz="4000" dirty="0">
                <a:latin typeface="Adobe Gothic Std B" panose="020B0800000000000000" pitchFamily="34" charset="-128"/>
                <a:ea typeface="Adobe Gothic Std B" panose="020B0800000000000000" pitchFamily="34" charset="-128"/>
              </a:rPr>
              <a:t>predetermined condition</a:t>
            </a:r>
            <a:r>
              <a:rPr lang="en-US" dirty="0">
                <a:latin typeface="Adobe Gothic Std B" panose="020B0800000000000000" pitchFamily="34" charset="-128"/>
                <a:ea typeface="Adobe Gothic Std B" panose="020B0800000000000000" pitchFamily="34" charset="-128"/>
              </a:rPr>
              <a:t>)</a:t>
            </a:r>
            <a:endParaRPr lang="en-US" dirty="0"/>
          </a:p>
        </p:txBody>
      </p:sp>
      <p:sp>
        <p:nvSpPr>
          <p:cNvPr id="3" name="Content Placeholder 2"/>
          <p:cNvSpPr>
            <a:spLocks noGrp="1"/>
          </p:cNvSpPr>
          <p:nvPr>
            <p:ph idx="1"/>
          </p:nvPr>
        </p:nvSpPr>
        <p:spPr>
          <a:xfrm>
            <a:off x="160422" y="1534111"/>
            <a:ext cx="4579529" cy="1834732"/>
          </a:xfrm>
        </p:spPr>
        <p:txBody>
          <a:bodyPr>
            <a:noAutofit/>
          </a:bodyPr>
          <a:lstStyle/>
          <a:p>
            <a:pPr marL="0" indent="0" algn="just">
              <a:lnSpc>
                <a:spcPct val="100000"/>
              </a:lnSpc>
              <a:buNone/>
            </a:pPr>
            <a:r>
              <a:rPr lang="en-US" sz="4800" dirty="0">
                <a:latin typeface="Adobe Gothic Std B" panose="020B0800000000000000" pitchFamily="34" charset="-128"/>
                <a:ea typeface="Adobe Gothic Std B" panose="020B0800000000000000" pitchFamily="34" charset="-128"/>
              </a:rPr>
              <a:t>If (P = 1)</a:t>
            </a:r>
          </a:p>
        </p:txBody>
      </p:sp>
      <p:sp>
        <p:nvSpPr>
          <p:cNvPr id="4" name="Content Placeholder 2"/>
          <p:cNvSpPr txBox="1">
            <a:spLocks/>
          </p:cNvSpPr>
          <p:nvPr/>
        </p:nvSpPr>
        <p:spPr>
          <a:xfrm>
            <a:off x="276758" y="3470988"/>
            <a:ext cx="11320616" cy="1063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dirty="0">
                <a:solidFill>
                  <a:schemeClr val="bg1"/>
                </a:solidFill>
                <a:ea typeface="Adobe Gothic Std B" panose="020B0800000000000000" pitchFamily="34" charset="-128"/>
              </a:rPr>
              <a:t>transfer to occur only under a predetermined condition.</a:t>
            </a:r>
          </a:p>
        </p:txBody>
      </p:sp>
      <p:sp>
        <p:nvSpPr>
          <p:cNvPr id="5" name="Content Placeholder 2"/>
          <p:cNvSpPr txBox="1">
            <a:spLocks/>
          </p:cNvSpPr>
          <p:nvPr/>
        </p:nvSpPr>
        <p:spPr>
          <a:xfrm>
            <a:off x="4254625" y="1566510"/>
            <a:ext cx="5102043" cy="1834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4800" dirty="0">
                <a:latin typeface="Adobe Gothic Std B" panose="020B0800000000000000" pitchFamily="34" charset="-128"/>
                <a:ea typeface="Adobe Gothic Std B" panose="020B0800000000000000" pitchFamily="34" charset="-128"/>
              </a:rPr>
              <a:t>(R2 </a:t>
            </a:r>
            <a:r>
              <a:rPr lang="en-US" sz="4800" dirty="0">
                <a:latin typeface="Adobe Gothic Std B" panose="020B0800000000000000" pitchFamily="34" charset="-128"/>
                <a:ea typeface="Adobe Gothic Std B" panose="020B0800000000000000" pitchFamily="34" charset="-128"/>
                <a:sym typeface="Wingdings" panose="05000000000000000000" pitchFamily="2" charset="2"/>
              </a:rPr>
              <a:t></a:t>
            </a:r>
            <a:r>
              <a:rPr lang="en-US" sz="4800" dirty="0">
                <a:latin typeface="Adobe Gothic Std B" panose="020B0800000000000000" pitchFamily="34" charset="-128"/>
                <a:ea typeface="Adobe Gothic Std B" panose="020B0800000000000000" pitchFamily="34" charset="-128"/>
              </a:rPr>
              <a:t> R1)</a:t>
            </a:r>
          </a:p>
        </p:txBody>
      </p:sp>
      <p:sp>
        <p:nvSpPr>
          <p:cNvPr id="6" name="Content Placeholder 2"/>
          <p:cNvSpPr txBox="1">
            <a:spLocks/>
          </p:cNvSpPr>
          <p:nvPr/>
        </p:nvSpPr>
        <p:spPr>
          <a:xfrm>
            <a:off x="2835332" y="1534111"/>
            <a:ext cx="2394230" cy="1834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4800" dirty="0">
                <a:latin typeface="Adobe Gothic Std B" panose="020B0800000000000000" pitchFamily="34" charset="-128"/>
                <a:ea typeface="Adobe Gothic Std B" panose="020B0800000000000000" pitchFamily="34" charset="-128"/>
              </a:rPr>
              <a:t>then</a:t>
            </a:r>
          </a:p>
        </p:txBody>
      </p:sp>
    </p:spTree>
    <p:extLst>
      <p:ext uri="{BB962C8B-B14F-4D97-AF65-F5344CB8AC3E}">
        <p14:creationId xmlns:p14="http://schemas.microsoft.com/office/powerpoint/2010/main" val="38402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 (</a:t>
            </a:r>
            <a:r>
              <a:rPr lang="en-US" sz="4000" dirty="0">
                <a:latin typeface="Adobe Gothic Std B" panose="020B0800000000000000" pitchFamily="34" charset="-128"/>
                <a:ea typeface="Adobe Gothic Std B" panose="020B0800000000000000" pitchFamily="34" charset="-128"/>
              </a:rPr>
              <a:t>Control function</a:t>
            </a:r>
            <a:r>
              <a:rPr lang="en-US" dirty="0">
                <a:latin typeface="Adobe Gothic Std B" panose="020B0800000000000000" pitchFamily="34" charset="-128"/>
                <a:ea typeface="Adobe Gothic Std B" panose="020B0800000000000000" pitchFamily="34" charset="-128"/>
              </a:rPr>
              <a:t>)</a:t>
            </a:r>
            <a:endParaRPr lang="en-US" dirty="0"/>
          </a:p>
        </p:txBody>
      </p:sp>
      <p:sp>
        <p:nvSpPr>
          <p:cNvPr id="3" name="Content Placeholder 2"/>
          <p:cNvSpPr>
            <a:spLocks noGrp="1"/>
          </p:cNvSpPr>
          <p:nvPr>
            <p:ph idx="1"/>
          </p:nvPr>
        </p:nvSpPr>
        <p:spPr>
          <a:xfrm>
            <a:off x="1738772" y="1191434"/>
            <a:ext cx="9163051" cy="2851382"/>
          </a:xfrm>
        </p:spPr>
        <p:txBody>
          <a:bodyPr>
            <a:normAutofit fontScale="92500"/>
          </a:bodyPr>
          <a:lstStyle/>
          <a:p>
            <a:pPr marL="0" indent="0" algn="just">
              <a:lnSpc>
                <a:spcPct val="100000"/>
              </a:lnSpc>
              <a:buNone/>
            </a:pPr>
            <a:r>
              <a:rPr lang="en-US" sz="15000" dirty="0">
                <a:latin typeface="Adobe Gothic Std B" panose="020B0800000000000000" pitchFamily="34" charset="-128"/>
                <a:ea typeface="Adobe Gothic Std B" panose="020B0800000000000000" pitchFamily="34" charset="-128"/>
              </a:rPr>
              <a:t>P: R2 </a:t>
            </a:r>
            <a:r>
              <a:rPr lang="en-US" sz="15000" dirty="0">
                <a:latin typeface="Adobe Gothic Std B" panose="020B0800000000000000" pitchFamily="34" charset="-128"/>
                <a:ea typeface="Adobe Gothic Std B" panose="020B0800000000000000" pitchFamily="34" charset="-128"/>
                <a:sym typeface="Wingdings" panose="05000000000000000000" pitchFamily="2" charset="2"/>
              </a:rPr>
              <a:t></a:t>
            </a:r>
            <a:r>
              <a:rPr lang="en-US" sz="15000" dirty="0">
                <a:latin typeface="Adobe Gothic Std B" panose="020B0800000000000000" pitchFamily="34" charset="-128"/>
                <a:ea typeface="Adobe Gothic Std B" panose="020B0800000000000000" pitchFamily="34" charset="-128"/>
              </a:rPr>
              <a:t>R1</a:t>
            </a:r>
          </a:p>
        </p:txBody>
      </p:sp>
      <p:sp>
        <p:nvSpPr>
          <p:cNvPr id="4" name="Content Placeholder 2"/>
          <p:cNvSpPr txBox="1">
            <a:spLocks/>
          </p:cNvSpPr>
          <p:nvPr/>
        </p:nvSpPr>
        <p:spPr>
          <a:xfrm>
            <a:off x="507589" y="3831407"/>
            <a:ext cx="11320616" cy="5415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A control function (</a:t>
            </a:r>
            <a:r>
              <a:rPr lang="en-US" sz="2000" dirty="0">
                <a:solidFill>
                  <a:schemeClr val="bg1"/>
                </a:solidFill>
                <a:latin typeface="Adobe Gothic Std B" panose="020B0800000000000000" pitchFamily="34" charset="-128"/>
                <a:ea typeface="Adobe Gothic Std B" panose="020B0800000000000000" pitchFamily="34" charset="-128"/>
              </a:rPr>
              <a:t>terminated with colon</a:t>
            </a:r>
            <a:r>
              <a:rPr lang="en-US" sz="3200" dirty="0">
                <a:solidFill>
                  <a:schemeClr val="bg1"/>
                </a:solidFill>
                <a:latin typeface="Adobe Gothic Std B" panose="020B0800000000000000" pitchFamily="34" charset="-128"/>
                <a:ea typeface="Adobe Gothic Std B" panose="020B0800000000000000" pitchFamily="34" charset="-128"/>
              </a:rPr>
              <a:t>) is a Boolean variable that is equal to 1 or 0.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symbolizes the requirement that the transfer operation be executed by the hardware only if P = 1</a:t>
            </a:r>
          </a:p>
        </p:txBody>
      </p:sp>
      <p:sp>
        <p:nvSpPr>
          <p:cNvPr id="5" name="Rectangle 4"/>
          <p:cNvSpPr/>
          <p:nvPr/>
        </p:nvSpPr>
        <p:spPr>
          <a:xfrm>
            <a:off x="1729246" y="1569575"/>
            <a:ext cx="8766996" cy="19503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8772" y="1564659"/>
            <a:ext cx="1727099" cy="19602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27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duotone>
              <a:prstClr val="black"/>
              <a:schemeClr val="accent3">
                <a:tint val="45000"/>
                <a:satMod val="400000"/>
              </a:schemeClr>
            </a:duotone>
          </a:blip>
          <a:stretch>
            <a:fillRect/>
          </a:stretch>
        </p:blipFill>
        <p:spPr>
          <a:xfrm>
            <a:off x="0" y="-18661"/>
            <a:ext cx="9158748" cy="5022540"/>
          </a:xfrm>
          <a:prstGeom prst="rect">
            <a:avLst/>
          </a:prstGeom>
        </p:spPr>
      </p:pic>
      <p:pic>
        <p:nvPicPr>
          <p:cNvPr id="9" name="Picture 8"/>
          <p:cNvPicPr>
            <a:picLocks noChangeAspect="1"/>
          </p:cNvPicPr>
          <p:nvPr/>
        </p:nvPicPr>
        <p:blipFill>
          <a:blip r:embed="rId3">
            <a:duotone>
              <a:prstClr val="black"/>
              <a:schemeClr val="accent3">
                <a:tint val="45000"/>
                <a:satMod val="400000"/>
              </a:schemeClr>
            </a:duotone>
          </a:blip>
          <a:stretch>
            <a:fillRect/>
          </a:stretch>
        </p:blipFill>
        <p:spPr>
          <a:xfrm>
            <a:off x="6725112" y="4418396"/>
            <a:ext cx="5466888" cy="2458265"/>
          </a:xfrm>
          <a:prstGeom prst="rect">
            <a:avLst/>
          </a:prstGeom>
          <a:ln w="19050">
            <a:solidFill>
              <a:schemeClr val="tx1"/>
            </a:solidFill>
          </a:ln>
        </p:spPr>
      </p:pic>
    </p:spTree>
    <p:extLst>
      <p:ext uri="{BB962C8B-B14F-4D97-AF65-F5344CB8AC3E}">
        <p14:creationId xmlns:p14="http://schemas.microsoft.com/office/powerpoint/2010/main" val="10464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Register Transfer (</a:t>
            </a:r>
            <a:r>
              <a:rPr lang="en-US" sz="4000" dirty="0">
                <a:latin typeface="Adobe Gothic Std B" panose="020B0800000000000000" pitchFamily="34" charset="-128"/>
                <a:ea typeface="Adobe Gothic Std B" panose="020B0800000000000000" pitchFamily="34" charset="-128"/>
              </a:rPr>
              <a:t>Control function</a:t>
            </a:r>
            <a:r>
              <a:rPr lang="en-US" dirty="0">
                <a:latin typeface="Adobe Gothic Std B" panose="020B0800000000000000" pitchFamily="34" charset="-128"/>
                <a:ea typeface="Adobe Gothic Std B" panose="020B0800000000000000" pitchFamily="34" charset="-128"/>
              </a:rPr>
              <a:t>)</a:t>
            </a:r>
            <a:endParaRPr lang="en-US" dirty="0"/>
          </a:p>
        </p:txBody>
      </p:sp>
      <p:sp>
        <p:nvSpPr>
          <p:cNvPr id="3" name="Content Placeholder 2"/>
          <p:cNvSpPr>
            <a:spLocks noGrp="1"/>
          </p:cNvSpPr>
          <p:nvPr>
            <p:ph idx="1"/>
          </p:nvPr>
        </p:nvSpPr>
        <p:spPr>
          <a:xfrm>
            <a:off x="507589" y="1490916"/>
            <a:ext cx="10928555" cy="2851382"/>
          </a:xfrm>
        </p:spPr>
        <p:txBody>
          <a:bodyPr>
            <a:normAutofit/>
          </a:bodyPr>
          <a:lstStyle/>
          <a:p>
            <a:pPr marL="0" indent="0" algn="just">
              <a:lnSpc>
                <a:spcPct val="100000"/>
              </a:lnSpc>
              <a:buNone/>
            </a:pPr>
            <a:r>
              <a:rPr lang="en-US" sz="4800" dirty="0">
                <a:latin typeface="Adobe Gothic Std B" panose="020B0800000000000000" pitchFamily="34" charset="-128"/>
                <a:ea typeface="Adobe Gothic Std B" panose="020B0800000000000000" pitchFamily="34" charset="-128"/>
              </a:rPr>
              <a:t>T: R2 </a:t>
            </a:r>
            <a:r>
              <a:rPr lang="en-US" sz="4800" dirty="0">
                <a:latin typeface="Adobe Gothic Std B" panose="020B0800000000000000" pitchFamily="34" charset="-128"/>
                <a:ea typeface="Adobe Gothic Std B" panose="020B0800000000000000" pitchFamily="34" charset="-128"/>
                <a:sym typeface="Wingdings" panose="05000000000000000000" pitchFamily="2" charset="2"/>
              </a:rPr>
              <a:t></a:t>
            </a:r>
            <a:r>
              <a:rPr lang="en-US" sz="4800" dirty="0">
                <a:latin typeface="Adobe Gothic Std B" panose="020B0800000000000000" pitchFamily="34" charset="-128"/>
                <a:ea typeface="Adobe Gothic Std B" panose="020B0800000000000000" pitchFamily="34" charset="-128"/>
              </a:rPr>
              <a:t>R1, R1</a:t>
            </a:r>
            <a:r>
              <a:rPr lang="en-US" sz="4800" dirty="0">
                <a:latin typeface="Adobe Gothic Std B" panose="020B0800000000000000" pitchFamily="34" charset="-128"/>
                <a:ea typeface="Adobe Gothic Std B" panose="020B0800000000000000" pitchFamily="34" charset="-128"/>
                <a:sym typeface="Wingdings" panose="05000000000000000000" pitchFamily="2" charset="2"/>
              </a:rPr>
              <a:t>R2</a:t>
            </a:r>
            <a:endParaRPr lang="en-US" sz="4800" dirty="0">
              <a:latin typeface="Adobe Gothic Std B" panose="020B0800000000000000" pitchFamily="34" charset="-128"/>
              <a:ea typeface="Adobe Gothic Std B" panose="020B0800000000000000" pitchFamily="34" charset="-128"/>
            </a:endParaRPr>
          </a:p>
        </p:txBody>
      </p:sp>
      <p:sp>
        <p:nvSpPr>
          <p:cNvPr id="4" name="Content Placeholder 2"/>
          <p:cNvSpPr txBox="1">
            <a:spLocks/>
          </p:cNvSpPr>
          <p:nvPr/>
        </p:nvSpPr>
        <p:spPr>
          <a:xfrm>
            <a:off x="507589" y="3831407"/>
            <a:ext cx="11320616" cy="5415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dirty="0">
                <a:solidFill>
                  <a:schemeClr val="bg1"/>
                </a:solidFill>
                <a:ea typeface="Adobe Gothic Std B" panose="020B0800000000000000" pitchFamily="34" charset="-128"/>
              </a:rPr>
              <a:t>The arrow denotes a transfer of information and the direction of transfer. </a:t>
            </a:r>
          </a:p>
          <a:p>
            <a:pPr marL="0" indent="0" algn="just">
              <a:lnSpc>
                <a:spcPct val="100000"/>
              </a:lnSpc>
              <a:buNone/>
            </a:pPr>
            <a:r>
              <a:rPr lang="en-US" dirty="0">
                <a:solidFill>
                  <a:schemeClr val="bg1"/>
                </a:solidFill>
                <a:ea typeface="Adobe Gothic Std B" panose="020B0800000000000000" pitchFamily="34" charset="-128"/>
              </a:rPr>
              <a:t>A comma is used to separate two or more operations that are executed at the same time</a:t>
            </a:r>
          </a:p>
        </p:txBody>
      </p:sp>
    </p:spTree>
    <p:extLst>
      <p:ext uri="{BB962C8B-B14F-4D97-AF65-F5344CB8AC3E}">
        <p14:creationId xmlns:p14="http://schemas.microsoft.com/office/powerpoint/2010/main" val="28652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Bus and Memory Transfers</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Digital computers has many registers.</a:t>
            </a:r>
          </a:p>
        </p:txBody>
      </p:sp>
      <p:sp>
        <p:nvSpPr>
          <p:cNvPr id="4" name="Rectangle 3"/>
          <p:cNvSpPr/>
          <p:nvPr/>
        </p:nvSpPr>
        <p:spPr>
          <a:xfrm>
            <a:off x="1002891" y="2399021"/>
            <a:ext cx="1858297" cy="5456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R1</a:t>
            </a:r>
          </a:p>
        </p:txBody>
      </p:sp>
      <p:sp>
        <p:nvSpPr>
          <p:cNvPr id="18" name="Rectangle 17"/>
          <p:cNvSpPr/>
          <p:nvPr/>
        </p:nvSpPr>
        <p:spPr>
          <a:xfrm>
            <a:off x="1002891" y="3047812"/>
            <a:ext cx="1858297" cy="636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R10</a:t>
            </a:r>
          </a:p>
        </p:txBody>
      </p:sp>
      <p:sp>
        <p:nvSpPr>
          <p:cNvPr id="19" name="Rectangle 18"/>
          <p:cNvSpPr/>
          <p:nvPr/>
        </p:nvSpPr>
        <p:spPr>
          <a:xfrm>
            <a:off x="3070123" y="3053531"/>
            <a:ext cx="1858297" cy="5456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R2</a:t>
            </a:r>
          </a:p>
        </p:txBody>
      </p:sp>
      <p:sp>
        <p:nvSpPr>
          <p:cNvPr id="20" name="Rectangle 19"/>
          <p:cNvSpPr/>
          <p:nvPr/>
        </p:nvSpPr>
        <p:spPr>
          <a:xfrm>
            <a:off x="3070123" y="3702322"/>
            <a:ext cx="1858297" cy="636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R9</a:t>
            </a:r>
          </a:p>
        </p:txBody>
      </p:sp>
      <p:sp>
        <p:nvSpPr>
          <p:cNvPr id="21" name="Rectangle 20"/>
          <p:cNvSpPr/>
          <p:nvPr/>
        </p:nvSpPr>
        <p:spPr>
          <a:xfrm>
            <a:off x="5125065" y="3702322"/>
            <a:ext cx="1858297" cy="5456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R3</a:t>
            </a:r>
          </a:p>
        </p:txBody>
      </p:sp>
      <p:sp>
        <p:nvSpPr>
          <p:cNvPr id="22" name="Rectangle 21"/>
          <p:cNvSpPr/>
          <p:nvPr/>
        </p:nvSpPr>
        <p:spPr>
          <a:xfrm>
            <a:off x="5125065" y="4351113"/>
            <a:ext cx="1858297" cy="636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R8</a:t>
            </a:r>
          </a:p>
        </p:txBody>
      </p:sp>
      <p:sp>
        <p:nvSpPr>
          <p:cNvPr id="23" name="Rectangle 22"/>
          <p:cNvSpPr/>
          <p:nvPr/>
        </p:nvSpPr>
        <p:spPr>
          <a:xfrm>
            <a:off x="7194755" y="4351113"/>
            <a:ext cx="1858297" cy="5456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R4</a:t>
            </a:r>
          </a:p>
        </p:txBody>
      </p:sp>
      <p:sp>
        <p:nvSpPr>
          <p:cNvPr id="24" name="Rectangle 23"/>
          <p:cNvSpPr/>
          <p:nvPr/>
        </p:nvSpPr>
        <p:spPr>
          <a:xfrm>
            <a:off x="7194755" y="4999904"/>
            <a:ext cx="1858297" cy="636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R7</a:t>
            </a:r>
          </a:p>
        </p:txBody>
      </p:sp>
      <p:sp>
        <p:nvSpPr>
          <p:cNvPr id="25" name="Rectangle 24"/>
          <p:cNvSpPr/>
          <p:nvPr/>
        </p:nvSpPr>
        <p:spPr>
          <a:xfrm>
            <a:off x="9293942" y="4999904"/>
            <a:ext cx="1858297" cy="5456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R5</a:t>
            </a:r>
          </a:p>
        </p:txBody>
      </p:sp>
      <p:sp>
        <p:nvSpPr>
          <p:cNvPr id="26" name="Rectangle 25"/>
          <p:cNvSpPr/>
          <p:nvPr/>
        </p:nvSpPr>
        <p:spPr>
          <a:xfrm>
            <a:off x="9293942" y="5648695"/>
            <a:ext cx="1858297" cy="636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FF0000"/>
                </a:solidFill>
              </a:rPr>
              <a:t>R6</a:t>
            </a:r>
          </a:p>
        </p:txBody>
      </p:sp>
    </p:spTree>
    <p:extLst>
      <p:ext uri="{BB962C8B-B14F-4D97-AF65-F5344CB8AC3E}">
        <p14:creationId xmlns:p14="http://schemas.microsoft.com/office/powerpoint/2010/main" val="178158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1975" y="1946786"/>
            <a:ext cx="1424874" cy="973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46849" y="1946786"/>
            <a:ext cx="1298936" cy="973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62465" y="1946786"/>
            <a:ext cx="989046" cy="973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68191" y="1946786"/>
            <a:ext cx="2287980" cy="973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Numeric Data Representation</a:t>
            </a:r>
            <a:endParaRPr lang="en-US" dirty="0"/>
          </a:p>
        </p:txBody>
      </p:sp>
      <p:sp>
        <p:nvSpPr>
          <p:cNvPr id="3" name="Content Placeholder 2"/>
          <p:cNvSpPr>
            <a:spLocks noGrp="1"/>
          </p:cNvSpPr>
          <p:nvPr>
            <p:ph idx="1"/>
          </p:nvPr>
        </p:nvSpPr>
        <p:spPr>
          <a:xfrm>
            <a:off x="3977386" y="2046672"/>
            <a:ext cx="1237862" cy="768472"/>
          </a:xfrm>
        </p:spPr>
        <p:txBody>
          <a:bodyPr>
            <a:normAutofit fontScale="85000" lnSpcReduction="10000"/>
          </a:bodyPr>
          <a:lstStyle/>
          <a:p>
            <a:pPr marL="0" indent="0" algn="ctr">
              <a:lnSpc>
                <a:spcPct val="150000"/>
              </a:lnSpc>
              <a:buNone/>
            </a:pPr>
            <a:r>
              <a:rPr lang="en-US" sz="3200" dirty="0">
                <a:solidFill>
                  <a:schemeClr val="bg1"/>
                </a:solidFill>
                <a:latin typeface="Adobe Gothic Std B" panose="020B0800000000000000" pitchFamily="34" charset="-128"/>
                <a:ea typeface="Adobe Gothic Std B" panose="020B0800000000000000" pitchFamily="34" charset="-128"/>
              </a:rPr>
              <a:t>Binary   </a:t>
            </a:r>
            <a:endParaRPr lang="en-US" sz="2000" dirty="0">
              <a:solidFill>
                <a:schemeClr val="bg1"/>
              </a:solidFill>
              <a:latin typeface="Adobe Gothic Std B" panose="020B0800000000000000" pitchFamily="34" charset="-128"/>
              <a:ea typeface="Adobe Gothic Std B" panose="020B0800000000000000" pitchFamily="34" charset="-128"/>
            </a:endParaRPr>
          </a:p>
        </p:txBody>
      </p:sp>
      <p:sp>
        <p:nvSpPr>
          <p:cNvPr id="8" name="Content Placeholder 2"/>
          <p:cNvSpPr txBox="1">
            <a:spLocks/>
          </p:cNvSpPr>
          <p:nvPr/>
        </p:nvSpPr>
        <p:spPr>
          <a:xfrm>
            <a:off x="2447002" y="2046672"/>
            <a:ext cx="1483167" cy="77362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dirty="0">
                <a:solidFill>
                  <a:schemeClr val="bg1"/>
                </a:solidFill>
                <a:latin typeface="Adobe Gothic Std B" panose="020B0800000000000000" pitchFamily="34" charset="-128"/>
                <a:ea typeface="Adobe Gothic Std B" panose="020B0800000000000000" pitchFamily="34" charset="-128"/>
              </a:rPr>
              <a:t>Decimal</a:t>
            </a:r>
            <a:endParaRPr lang="en-US" sz="2000" dirty="0">
              <a:solidFill>
                <a:schemeClr val="bg1"/>
              </a:solidFill>
              <a:latin typeface="Adobe Gothic Std B" panose="020B0800000000000000" pitchFamily="34" charset="-128"/>
              <a:ea typeface="Adobe Gothic Std B" panose="020B0800000000000000" pitchFamily="34" charset="-128"/>
            </a:endParaRPr>
          </a:p>
        </p:txBody>
      </p:sp>
      <p:sp>
        <p:nvSpPr>
          <p:cNvPr id="9" name="Content Placeholder 2"/>
          <p:cNvSpPr txBox="1">
            <a:spLocks/>
          </p:cNvSpPr>
          <p:nvPr/>
        </p:nvSpPr>
        <p:spPr>
          <a:xfrm>
            <a:off x="6300283" y="2046672"/>
            <a:ext cx="2223795" cy="7776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dirty="0">
                <a:solidFill>
                  <a:schemeClr val="bg1"/>
                </a:solidFill>
                <a:latin typeface="Adobe Gothic Std B" panose="020B0800000000000000" pitchFamily="34" charset="-128"/>
                <a:ea typeface="Adobe Gothic Std B" panose="020B0800000000000000" pitchFamily="34" charset="-128"/>
              </a:rPr>
              <a:t>Hexadecimal </a:t>
            </a:r>
            <a:endParaRPr lang="en-US" sz="2000" dirty="0">
              <a:solidFill>
                <a:schemeClr val="bg1"/>
              </a:solidFill>
              <a:latin typeface="Adobe Gothic Std B" panose="020B0800000000000000" pitchFamily="34" charset="-128"/>
              <a:ea typeface="Adobe Gothic Std B" panose="020B0800000000000000" pitchFamily="34" charset="-128"/>
            </a:endParaRPr>
          </a:p>
        </p:txBody>
      </p:sp>
      <p:sp>
        <p:nvSpPr>
          <p:cNvPr id="10" name="Content Placeholder 2"/>
          <p:cNvSpPr txBox="1">
            <a:spLocks/>
          </p:cNvSpPr>
          <p:nvPr/>
        </p:nvSpPr>
        <p:spPr>
          <a:xfrm>
            <a:off x="5274906" y="2046672"/>
            <a:ext cx="976605" cy="74209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dirty="0">
                <a:solidFill>
                  <a:schemeClr val="bg1"/>
                </a:solidFill>
                <a:latin typeface="Adobe Gothic Std B" panose="020B0800000000000000" pitchFamily="34" charset="-128"/>
                <a:ea typeface="Adobe Gothic Std B" panose="020B0800000000000000" pitchFamily="34" charset="-128"/>
              </a:rPr>
              <a:t>Octal </a:t>
            </a:r>
            <a:endParaRPr lang="en-US" sz="2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63622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build="p"/>
      <p:bldP spid="8" grpId="0"/>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Bus and Memory Transfers</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50000"/>
              </a:lnSpc>
            </a:pPr>
            <a:r>
              <a:rPr lang="en-US" sz="3200" dirty="0">
                <a:solidFill>
                  <a:schemeClr val="bg1"/>
                </a:solidFill>
                <a:ea typeface="Adobe Gothic Std B" panose="020B0800000000000000" pitchFamily="34" charset="-128"/>
              </a:rPr>
              <a:t>Digital computers has many registers.</a:t>
            </a:r>
          </a:p>
          <a:p>
            <a:pPr algn="just">
              <a:lnSpc>
                <a:spcPct val="150000"/>
              </a:lnSpc>
            </a:pPr>
            <a:r>
              <a:rPr lang="en-US" sz="3200" dirty="0">
                <a:solidFill>
                  <a:schemeClr val="bg1"/>
                </a:solidFill>
                <a:ea typeface="Adobe Gothic Std B" panose="020B0800000000000000" pitchFamily="34" charset="-128"/>
              </a:rPr>
              <a:t>Must have path for information transfer, one to another</a:t>
            </a:r>
          </a:p>
          <a:p>
            <a:pPr algn="just">
              <a:lnSpc>
                <a:spcPct val="150000"/>
              </a:lnSpc>
            </a:pPr>
            <a:r>
              <a:rPr lang="en-US" sz="3200" dirty="0">
                <a:solidFill>
                  <a:schemeClr val="bg1"/>
                </a:solidFill>
                <a:ea typeface="Adobe Gothic Std B" panose="020B0800000000000000" pitchFamily="34" charset="-128"/>
              </a:rPr>
              <a:t>Number of wires will be excessive if separate wires used. </a:t>
            </a:r>
          </a:p>
          <a:p>
            <a:pPr algn="just">
              <a:lnSpc>
                <a:spcPct val="150000"/>
              </a:lnSpc>
            </a:pPr>
            <a:r>
              <a:rPr lang="en-US" sz="3200" u="sng" dirty="0">
                <a:solidFill>
                  <a:srgbClr val="C00000"/>
                </a:solidFill>
                <a:ea typeface="Adobe Gothic Std B" panose="020B0800000000000000" pitchFamily="34" charset="-128"/>
              </a:rPr>
              <a:t>Solution</a:t>
            </a:r>
            <a:r>
              <a:rPr lang="en-US" sz="3200" dirty="0">
                <a:solidFill>
                  <a:srgbClr val="C00000"/>
                </a:solidFill>
                <a:ea typeface="Adobe Gothic Std B" panose="020B0800000000000000" pitchFamily="34" charset="-128"/>
              </a:rPr>
              <a:t> – </a:t>
            </a:r>
          </a:p>
          <a:p>
            <a:pPr marL="0" indent="0" algn="just">
              <a:lnSpc>
                <a:spcPct val="150000"/>
              </a:lnSpc>
              <a:buNone/>
            </a:pPr>
            <a:r>
              <a:rPr lang="en-US" sz="3200" dirty="0">
                <a:solidFill>
                  <a:schemeClr val="bg1"/>
                </a:solidFill>
                <a:ea typeface="Adobe Gothic Std B" panose="020B0800000000000000" pitchFamily="34" charset="-128"/>
              </a:rPr>
              <a:t>	Using common bus system</a:t>
            </a:r>
          </a:p>
        </p:txBody>
      </p:sp>
    </p:spTree>
    <p:extLst>
      <p:ext uri="{BB962C8B-B14F-4D97-AF65-F5344CB8AC3E}">
        <p14:creationId xmlns:p14="http://schemas.microsoft.com/office/powerpoint/2010/main" val="255595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Bus and Memory Transfers</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50000"/>
              </a:lnSpc>
            </a:pPr>
            <a:r>
              <a:rPr lang="en-US" u="sng" dirty="0">
                <a:solidFill>
                  <a:srgbClr val="C00000"/>
                </a:solidFill>
                <a:ea typeface="Adobe Gothic Std B" panose="020B0800000000000000" pitchFamily="34" charset="-128"/>
              </a:rPr>
              <a:t>Common Bus System</a:t>
            </a:r>
            <a:r>
              <a:rPr lang="en-US" dirty="0">
                <a:solidFill>
                  <a:srgbClr val="C00000"/>
                </a:solidFill>
                <a:ea typeface="Adobe Gothic Std B" panose="020B0800000000000000" pitchFamily="34" charset="-128"/>
              </a:rPr>
              <a:t> </a:t>
            </a:r>
            <a:r>
              <a:rPr lang="en-US" dirty="0">
                <a:solidFill>
                  <a:schemeClr val="bg1"/>
                </a:solidFill>
                <a:ea typeface="Adobe Gothic Std B" panose="020B0800000000000000" pitchFamily="34" charset="-128"/>
              </a:rPr>
              <a:t>- for transferring information between registers in a multiple-register configuration is a common bus system. </a:t>
            </a:r>
          </a:p>
          <a:p>
            <a:pPr algn="just">
              <a:lnSpc>
                <a:spcPct val="150000"/>
              </a:lnSpc>
            </a:pPr>
            <a:r>
              <a:rPr lang="en-US" dirty="0">
                <a:solidFill>
                  <a:schemeClr val="bg1"/>
                </a:solidFill>
                <a:ea typeface="Adobe Gothic Std B" panose="020B0800000000000000" pitchFamily="34" charset="-128"/>
              </a:rPr>
              <a:t>It consists of a set of common lines, one for each bit of a register, through which binary information is transferred one at a time. </a:t>
            </a:r>
          </a:p>
        </p:txBody>
      </p:sp>
    </p:spTree>
    <p:extLst>
      <p:ext uri="{BB962C8B-B14F-4D97-AF65-F5344CB8AC3E}">
        <p14:creationId xmlns:p14="http://schemas.microsoft.com/office/powerpoint/2010/main" val="12539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500" t="1872" r="1065"/>
          <a:stretch/>
        </p:blipFill>
        <p:spPr>
          <a:xfrm>
            <a:off x="14751" y="3"/>
            <a:ext cx="8624636" cy="5412658"/>
          </a:xfrm>
          <a:prstGeom prst="rect">
            <a:avLst/>
          </a:prstGeom>
        </p:spPr>
      </p:pic>
      <p:pic>
        <p:nvPicPr>
          <p:cNvPr id="2" name="Picture 1"/>
          <p:cNvPicPr>
            <a:picLocks noChangeAspect="1"/>
          </p:cNvPicPr>
          <p:nvPr/>
        </p:nvPicPr>
        <p:blipFill rotWithShape="1">
          <a:blip r:embed="rId3"/>
          <a:srcRect r="5884" b="2181"/>
          <a:stretch/>
        </p:blipFill>
        <p:spPr>
          <a:xfrm>
            <a:off x="8488970" y="4734232"/>
            <a:ext cx="3703030" cy="2123768"/>
          </a:xfrm>
          <a:prstGeom prst="rect">
            <a:avLst/>
          </a:prstGeom>
        </p:spPr>
      </p:pic>
      <p:sp>
        <p:nvSpPr>
          <p:cNvPr id="3" name="Rectangle 2"/>
          <p:cNvSpPr/>
          <p:nvPr/>
        </p:nvSpPr>
        <p:spPr>
          <a:xfrm>
            <a:off x="3095001" y="5611450"/>
            <a:ext cx="2970685" cy="430887"/>
          </a:xfrm>
          <a:prstGeom prst="rect">
            <a:avLst/>
          </a:prstGeom>
        </p:spPr>
        <p:txBody>
          <a:bodyPr wrap="none">
            <a:spAutoFit/>
          </a:bodyPr>
          <a:lstStyle/>
          <a:p>
            <a:r>
              <a:rPr lang="en-US" sz="2200" b="1" u="sng" dirty="0">
                <a:solidFill>
                  <a:schemeClr val="tx1">
                    <a:lumMod val="95000"/>
                    <a:lumOff val="5000"/>
                  </a:schemeClr>
                </a:solidFill>
                <a:latin typeface="Adobe Gothic Std B" panose="020B0800000000000000" pitchFamily="34" charset="-128"/>
                <a:ea typeface="Adobe Gothic Std B" panose="020B0800000000000000" pitchFamily="34" charset="-128"/>
              </a:rPr>
              <a:t>Common Bus System</a:t>
            </a:r>
            <a:r>
              <a:rPr lang="en-US" sz="2200" b="1" dirty="0">
                <a:solidFill>
                  <a:schemeClr val="tx1">
                    <a:lumMod val="95000"/>
                    <a:lumOff val="5000"/>
                  </a:schemeClr>
                </a:solidFill>
                <a:latin typeface="Adobe Gothic Std B" panose="020B0800000000000000" pitchFamily="34" charset="-128"/>
                <a:ea typeface="Adobe Gothic Std B" panose="020B0800000000000000" pitchFamily="34" charset="-128"/>
              </a:rPr>
              <a:t> </a:t>
            </a:r>
            <a:endParaRPr lang="en-US" sz="2200" b="1" dirty="0">
              <a:solidFill>
                <a:schemeClr val="tx1">
                  <a:lumMod val="95000"/>
                  <a:lumOff val="5000"/>
                </a:schemeClr>
              </a:solidFill>
            </a:endParaRPr>
          </a:p>
        </p:txBody>
      </p:sp>
    </p:spTree>
    <p:extLst>
      <p:ext uri="{BB962C8B-B14F-4D97-AF65-F5344CB8AC3E}">
        <p14:creationId xmlns:p14="http://schemas.microsoft.com/office/powerpoint/2010/main" val="250529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Common Bus System</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00000"/>
              </a:lnSpc>
            </a:pPr>
            <a:r>
              <a:rPr lang="en-US" dirty="0">
                <a:solidFill>
                  <a:schemeClr val="bg1"/>
                </a:solidFill>
                <a:ea typeface="Adobe Gothic Std B" panose="020B0800000000000000" pitchFamily="34" charset="-128"/>
              </a:rPr>
              <a:t>The following block diagram shows a Bus system for four registers. </a:t>
            </a:r>
          </a:p>
          <a:p>
            <a:pPr algn="just">
              <a:lnSpc>
                <a:spcPct val="100000"/>
              </a:lnSpc>
            </a:pPr>
            <a:r>
              <a:rPr lang="en-US" dirty="0">
                <a:solidFill>
                  <a:schemeClr val="bg1"/>
                </a:solidFill>
                <a:ea typeface="Adobe Gothic Std B" panose="020B0800000000000000" pitchFamily="34" charset="-128"/>
              </a:rPr>
              <a:t>It is constructed with the help of four 4 * 1 Multiplexers each having four data inputs (0 through 3) and two selection inputs (S1 and S2).</a:t>
            </a:r>
          </a:p>
          <a:p>
            <a:pPr algn="just">
              <a:lnSpc>
                <a:spcPct val="100000"/>
              </a:lnSpc>
            </a:pPr>
            <a:r>
              <a:rPr lang="en-US" dirty="0">
                <a:solidFill>
                  <a:schemeClr val="bg1"/>
                </a:solidFill>
                <a:ea typeface="Adobe Gothic Std B" panose="020B0800000000000000" pitchFamily="34" charset="-128"/>
              </a:rPr>
              <a:t>We have used labels to make it more convenient for you to understand the input-output configuration of a Bus system for four registers. </a:t>
            </a:r>
          </a:p>
          <a:p>
            <a:pPr algn="just">
              <a:lnSpc>
                <a:spcPct val="100000"/>
              </a:lnSpc>
            </a:pPr>
            <a:r>
              <a:rPr lang="en-US" dirty="0">
                <a:solidFill>
                  <a:schemeClr val="bg1"/>
                </a:solidFill>
                <a:ea typeface="Adobe Gothic Std B" panose="020B0800000000000000" pitchFamily="34" charset="-128"/>
              </a:rPr>
              <a:t>For instance, output 1 of register A is connected to input 0 of MUX1.</a:t>
            </a:r>
          </a:p>
          <a:p>
            <a:pPr algn="just">
              <a:lnSpc>
                <a:spcPct val="100000"/>
              </a:lnSpc>
            </a:pPr>
            <a:r>
              <a:rPr lang="en-US" dirty="0">
                <a:solidFill>
                  <a:schemeClr val="bg1"/>
                </a:solidFill>
                <a:ea typeface="Adobe Gothic Std B" panose="020B0800000000000000" pitchFamily="34" charset="-128"/>
              </a:rPr>
              <a:t>The two selection lines S1 and S2 are connected to the selection inputs of all four multiplexers. The selection lines choose the four bits of one register and transfer them into the four-line common bus.</a:t>
            </a:r>
          </a:p>
        </p:txBody>
      </p:sp>
    </p:spTree>
    <p:extLst>
      <p:ext uri="{BB962C8B-B14F-4D97-AF65-F5344CB8AC3E}">
        <p14:creationId xmlns:p14="http://schemas.microsoft.com/office/powerpoint/2010/main" val="35350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Common Bus System</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algn="just">
              <a:lnSpc>
                <a:spcPct val="100000"/>
              </a:lnSpc>
            </a:pPr>
            <a:r>
              <a:rPr lang="en-US" dirty="0">
                <a:solidFill>
                  <a:schemeClr val="bg1"/>
                </a:solidFill>
                <a:ea typeface="Adobe Gothic Std B" panose="020B0800000000000000" pitchFamily="34" charset="-128"/>
              </a:rPr>
              <a:t>When both of the select lines are at low logic, i.e. S1S0 = 00, the 0 data inputs of all four multiplexers are selected and applied to the outputs that form the bus. </a:t>
            </a:r>
          </a:p>
          <a:p>
            <a:pPr algn="just">
              <a:lnSpc>
                <a:spcPct val="100000"/>
              </a:lnSpc>
            </a:pPr>
            <a:r>
              <a:rPr lang="en-US" dirty="0">
                <a:solidFill>
                  <a:schemeClr val="bg1"/>
                </a:solidFill>
                <a:ea typeface="Adobe Gothic Std B" panose="020B0800000000000000" pitchFamily="34" charset="-128"/>
              </a:rPr>
              <a:t>This, in turn, causes the bus lines to receive the content of register A since the outputs of this register are connected to the 0 data inputs of the multiplexers.</a:t>
            </a:r>
          </a:p>
          <a:p>
            <a:pPr algn="just">
              <a:lnSpc>
                <a:spcPct val="100000"/>
              </a:lnSpc>
            </a:pPr>
            <a:endParaRPr lang="en-US" dirty="0">
              <a:solidFill>
                <a:schemeClr val="bg1"/>
              </a:solidFill>
              <a:ea typeface="Adobe Gothic Std B" panose="020B0800000000000000" pitchFamily="34" charset="-128"/>
            </a:endParaRPr>
          </a:p>
          <a:p>
            <a:pPr algn="just">
              <a:lnSpc>
                <a:spcPct val="100000"/>
              </a:lnSpc>
            </a:pPr>
            <a:r>
              <a:rPr lang="en-US" dirty="0">
                <a:solidFill>
                  <a:schemeClr val="bg1"/>
                </a:solidFill>
                <a:ea typeface="Adobe Gothic Std B" panose="020B0800000000000000" pitchFamily="34" charset="-128"/>
              </a:rPr>
              <a:t>Similarly, when S1S0 = 01, register B is selected, and the bus lines will receive the content provided by register B.</a:t>
            </a:r>
          </a:p>
        </p:txBody>
      </p:sp>
    </p:spTree>
    <p:extLst>
      <p:ext uri="{BB962C8B-B14F-4D97-AF65-F5344CB8AC3E}">
        <p14:creationId xmlns:p14="http://schemas.microsoft.com/office/powerpoint/2010/main" val="281836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Tri-State Bus Buffers (3 State Buffer)</a:t>
            </a:r>
            <a:endParaRPr lang="en-US" dirty="0"/>
          </a:p>
        </p:txBody>
      </p:sp>
      <p:sp>
        <p:nvSpPr>
          <p:cNvPr id="3" name="Content Placeholder 2"/>
          <p:cNvSpPr>
            <a:spLocks noGrp="1"/>
          </p:cNvSpPr>
          <p:nvPr>
            <p:ph idx="1"/>
          </p:nvPr>
        </p:nvSpPr>
        <p:spPr>
          <a:xfrm>
            <a:off x="395749" y="877515"/>
            <a:ext cx="11314470" cy="5415832"/>
          </a:xfrm>
        </p:spPr>
        <p:txBody>
          <a:bodyPr>
            <a:noAutofit/>
          </a:bodyPr>
          <a:lstStyle/>
          <a:p>
            <a:pPr algn="just">
              <a:lnSpc>
                <a:spcPct val="150000"/>
              </a:lnSpc>
            </a:pPr>
            <a:r>
              <a:rPr lang="en-US" dirty="0">
                <a:solidFill>
                  <a:schemeClr val="bg1"/>
                </a:solidFill>
                <a:ea typeface="Adobe Gothic Std B" panose="020B0800000000000000" pitchFamily="34" charset="-128"/>
              </a:rPr>
              <a:t>A bus system constructed with three-state gates instead of multiplexers, a digital circuit that exhibits three states. </a:t>
            </a:r>
          </a:p>
          <a:p>
            <a:pPr algn="just">
              <a:lnSpc>
                <a:spcPct val="150000"/>
              </a:lnSpc>
            </a:pPr>
            <a:r>
              <a:rPr lang="en-US" dirty="0">
                <a:solidFill>
                  <a:schemeClr val="bg1"/>
                </a:solidFill>
                <a:ea typeface="Adobe Gothic Std B" panose="020B0800000000000000" pitchFamily="34" charset="-128"/>
              </a:rPr>
              <a:t>Two of the states equivalent to logic 1 and 0 as in a conventional gate. The third state is a high-impedance state. </a:t>
            </a:r>
          </a:p>
          <a:p>
            <a:pPr algn="just">
              <a:lnSpc>
                <a:spcPct val="150000"/>
              </a:lnSpc>
            </a:pPr>
            <a:r>
              <a:rPr lang="en-US" dirty="0">
                <a:solidFill>
                  <a:schemeClr val="bg1"/>
                </a:solidFill>
                <a:ea typeface="Adobe Gothic Std B" panose="020B0800000000000000" pitchFamily="34" charset="-128"/>
              </a:rPr>
              <a:t>The high-impedance state behaves like an open circuit, means that the output is disconnected and does not have a logic significance. commonly used in the design of a bus system is the buffer gate.</a:t>
            </a:r>
          </a:p>
          <a:p>
            <a:pPr algn="just">
              <a:lnSpc>
                <a:spcPct val="150000"/>
              </a:lnSpc>
            </a:pPr>
            <a:r>
              <a:rPr lang="en-US" dirty="0">
                <a:solidFill>
                  <a:schemeClr val="bg1"/>
                </a:solidFill>
                <a:ea typeface="Adobe Gothic Std B" panose="020B0800000000000000" pitchFamily="34" charset="-128"/>
              </a:rPr>
              <a:t>Buffer Gate is used when we wants to add some delay in our output</a:t>
            </a:r>
          </a:p>
        </p:txBody>
      </p:sp>
    </p:spTree>
    <p:extLst>
      <p:ext uri="{BB962C8B-B14F-4D97-AF65-F5344CB8AC3E}">
        <p14:creationId xmlns:p14="http://schemas.microsoft.com/office/powerpoint/2010/main" val="36279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49" y="1073458"/>
            <a:ext cx="11314470" cy="5415832"/>
          </a:xfrm>
        </p:spPr>
        <p:txBody>
          <a:bodyPr>
            <a:normAutofit fontScale="92500"/>
          </a:bodyPr>
          <a:lstStyle/>
          <a:p>
            <a:pPr marL="0" indent="0" algn="just">
              <a:lnSpc>
                <a:spcPct val="150000"/>
              </a:lnSpc>
              <a:buNone/>
            </a:pPr>
            <a:r>
              <a:rPr lang="en-US" sz="3000" dirty="0">
                <a:latin typeface="Adobe Gothic Std B" panose="020B0800000000000000" pitchFamily="34" charset="-128"/>
                <a:ea typeface="Adobe Gothic Std B" panose="020B0800000000000000" pitchFamily="34" charset="-128"/>
              </a:rPr>
              <a:t>Definition: </a:t>
            </a:r>
          </a:p>
          <a:p>
            <a:pPr algn="just">
              <a:lnSpc>
                <a:spcPct val="100000"/>
              </a:lnSpc>
            </a:pPr>
            <a:r>
              <a:rPr lang="en-US" sz="3000" dirty="0">
                <a:solidFill>
                  <a:schemeClr val="bg1"/>
                </a:solidFill>
                <a:ea typeface="Adobe Gothic Std B" panose="020B0800000000000000" pitchFamily="34" charset="-128"/>
              </a:rPr>
              <a:t>A three-state bus buffer is an integrated circuit that connects multiple data sources to a single bus. The open drivers can be selected to be either a logical high, a logical low, or high impedance which allows other buffers to drive the bus. </a:t>
            </a:r>
          </a:p>
          <a:p>
            <a:pPr algn="just">
              <a:lnSpc>
                <a:spcPct val="100000"/>
              </a:lnSpc>
            </a:pPr>
            <a:r>
              <a:rPr lang="en-US" sz="3000" dirty="0">
                <a:solidFill>
                  <a:schemeClr val="bg1"/>
                </a:solidFill>
                <a:ea typeface="Adobe Gothic Std B" panose="020B0800000000000000" pitchFamily="34" charset="-128"/>
              </a:rPr>
              <a:t>Now, let’s see the more detailed analysis of a 3-state bus buffer in points: </a:t>
            </a:r>
          </a:p>
          <a:p>
            <a:pPr marL="971550" lvl="1" indent="-514350" algn="just">
              <a:lnSpc>
                <a:spcPct val="100000"/>
              </a:lnSpc>
              <a:buFont typeface="+mj-lt"/>
              <a:buAutoNum type="arabicParenR"/>
            </a:pPr>
            <a:r>
              <a:rPr lang="en-US" dirty="0">
                <a:solidFill>
                  <a:schemeClr val="bg1"/>
                </a:solidFill>
                <a:ea typeface="Adobe Gothic Std B" panose="020B0800000000000000" pitchFamily="34" charset="-128"/>
              </a:rPr>
              <a:t>As in a conventional gate, 1 and 0 are two states.</a:t>
            </a:r>
          </a:p>
          <a:p>
            <a:pPr marL="971550" lvl="1" indent="-514350" algn="just">
              <a:lnSpc>
                <a:spcPct val="100000"/>
              </a:lnSpc>
              <a:buFont typeface="+mj-lt"/>
              <a:buAutoNum type="arabicParenR"/>
            </a:pPr>
            <a:r>
              <a:rPr lang="en-US" dirty="0">
                <a:solidFill>
                  <a:schemeClr val="bg1"/>
                </a:solidFill>
                <a:ea typeface="Adobe Gothic Std B" panose="020B0800000000000000" pitchFamily="34" charset="-128"/>
              </a:rPr>
              <a:t>The third state is a high impedance state.</a:t>
            </a:r>
          </a:p>
          <a:p>
            <a:pPr marL="971550" lvl="1" indent="-514350" algn="just">
              <a:lnSpc>
                <a:spcPct val="100000"/>
              </a:lnSpc>
              <a:buFont typeface="+mj-lt"/>
              <a:buAutoNum type="arabicParenR"/>
            </a:pPr>
            <a:r>
              <a:rPr lang="en-US" dirty="0">
                <a:solidFill>
                  <a:schemeClr val="bg1"/>
                </a:solidFill>
                <a:ea typeface="Adobe Gothic Std B" panose="020B0800000000000000" pitchFamily="34" charset="-128"/>
              </a:rPr>
              <a:t>The third state behaves like an open circuit.</a:t>
            </a:r>
          </a:p>
          <a:p>
            <a:pPr marL="971550" lvl="1" indent="-514350" algn="just">
              <a:lnSpc>
                <a:spcPct val="100000"/>
              </a:lnSpc>
              <a:buFont typeface="+mj-lt"/>
              <a:buAutoNum type="arabicParenR"/>
            </a:pPr>
            <a:r>
              <a:rPr lang="en-US" dirty="0">
                <a:solidFill>
                  <a:schemeClr val="bg1"/>
                </a:solidFill>
                <a:ea typeface="Adobe Gothic Std B" panose="020B0800000000000000" pitchFamily="34" charset="-128"/>
              </a:rPr>
              <a:t>If the output is not connected, then there is no logical significance.</a:t>
            </a:r>
          </a:p>
          <a:p>
            <a:pPr marL="971550" lvl="1" indent="-514350" algn="just">
              <a:lnSpc>
                <a:spcPct val="100000"/>
              </a:lnSpc>
              <a:buFont typeface="+mj-lt"/>
              <a:buAutoNum type="arabicParenR"/>
            </a:pPr>
            <a:r>
              <a:rPr lang="en-US" dirty="0">
                <a:solidFill>
                  <a:schemeClr val="bg1"/>
                </a:solidFill>
                <a:ea typeface="Adobe Gothic Std B" panose="020B0800000000000000" pitchFamily="34" charset="-128"/>
              </a:rPr>
              <a:t>It may perform any type of conventional logic operations such as AND, </a:t>
            </a:r>
            <a:r>
              <a:rPr lang="en-US" dirty="0">
                <a:solidFill>
                  <a:schemeClr val="bg1"/>
                </a:solidFill>
                <a:latin typeface="Adobe Gothic Std B" panose="020B0800000000000000" pitchFamily="34" charset="-128"/>
                <a:ea typeface="Adobe Gothic Std B" panose="020B0800000000000000" pitchFamily="34" charset="-128"/>
              </a:rPr>
              <a:t>OR, NAND, etc.</a:t>
            </a:r>
          </a:p>
        </p:txBody>
      </p:sp>
      <p:sp>
        <p:nvSpPr>
          <p:cNvPr id="5" name="Title 1"/>
          <p:cNvSpPr txBox="1">
            <a:spLocks/>
          </p:cNvSpPr>
          <p:nvPr/>
        </p:nvSpPr>
        <p:spPr>
          <a:xfrm>
            <a:off x="39574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dobe Gothic Std B" panose="020B0800000000000000" pitchFamily="34" charset="-128"/>
                <a:ea typeface="Adobe Gothic Std B" panose="020B0800000000000000" pitchFamily="34" charset="-128"/>
              </a:rPr>
              <a:t>Tri-State Bus Buffers (3 State Buffer)</a:t>
            </a:r>
            <a:endParaRPr lang="en-US" dirty="0"/>
          </a:p>
        </p:txBody>
      </p:sp>
    </p:spTree>
    <p:extLst>
      <p:ext uri="{BB962C8B-B14F-4D97-AF65-F5344CB8AC3E}">
        <p14:creationId xmlns:p14="http://schemas.microsoft.com/office/powerpoint/2010/main" val="236547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5870" y="1769806"/>
            <a:ext cx="11772349" cy="3333135"/>
          </a:xfrm>
          <a:prstGeom prst="rect">
            <a:avLst/>
          </a:prstGeom>
        </p:spPr>
      </p:pic>
      <p:sp>
        <p:nvSpPr>
          <p:cNvPr id="3" name="Title 2"/>
          <p:cNvSpPr>
            <a:spLocks noGrp="1"/>
          </p:cNvSpPr>
          <p:nvPr>
            <p:ph type="title"/>
          </p:nvPr>
        </p:nvSpPr>
        <p:spPr/>
        <p:txBody>
          <a:bodyPr/>
          <a:lstStyle/>
          <a:p>
            <a:endParaRPr lang="en-IN"/>
          </a:p>
        </p:txBody>
      </p:sp>
      <p:sp>
        <p:nvSpPr>
          <p:cNvPr id="6" name="Title 1"/>
          <p:cNvSpPr txBox="1">
            <a:spLocks/>
          </p:cNvSpPr>
          <p:nvPr/>
        </p:nvSpPr>
        <p:spPr>
          <a:xfrm>
            <a:off x="39574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dobe Gothic Std B" panose="020B0800000000000000" pitchFamily="34" charset="-128"/>
                <a:ea typeface="Adobe Gothic Std B" panose="020B0800000000000000" pitchFamily="34" charset="-128"/>
              </a:rPr>
              <a:t>Tri-State Bus Buffers (3 State Buffer)</a:t>
            </a:r>
            <a:endParaRPr lang="en-US" dirty="0"/>
          </a:p>
        </p:txBody>
      </p:sp>
    </p:spTree>
    <p:extLst>
      <p:ext uri="{BB962C8B-B14F-4D97-AF65-F5344CB8AC3E}">
        <p14:creationId xmlns:p14="http://schemas.microsoft.com/office/powerpoint/2010/main" val="41125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2621902" y="2575249"/>
            <a:ext cx="2188029" cy="933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892282" y="2565917"/>
            <a:ext cx="2188029" cy="933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1763" y="2390582"/>
            <a:ext cx="2164702"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Normal Input A</a:t>
            </a:r>
          </a:p>
        </p:txBody>
      </p:sp>
      <p:sp>
        <p:nvSpPr>
          <p:cNvPr id="9" name="TextBox 8"/>
          <p:cNvSpPr txBox="1"/>
          <p:nvPr/>
        </p:nvSpPr>
        <p:spPr>
          <a:xfrm>
            <a:off x="8111411" y="2381251"/>
            <a:ext cx="2799937" cy="646331"/>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Output Y = A if C=1</a:t>
            </a:r>
          </a:p>
          <a:p>
            <a:r>
              <a:rPr lang="en-IN" b="1" dirty="0">
                <a:solidFill>
                  <a:srgbClr val="C00000"/>
                </a:solidFill>
                <a:latin typeface="Times New Roman" panose="02020603050405020304" pitchFamily="18" charset="0"/>
                <a:cs typeface="Times New Roman" panose="02020603050405020304" pitchFamily="18" charset="0"/>
              </a:rPr>
              <a:t>High-impedance if C = 0</a:t>
            </a:r>
          </a:p>
        </p:txBody>
      </p:sp>
      <p:cxnSp>
        <p:nvCxnSpPr>
          <p:cNvPr id="10" name="Straight Connector 9"/>
          <p:cNvCxnSpPr/>
          <p:nvPr/>
        </p:nvCxnSpPr>
        <p:spPr>
          <a:xfrm flipH="1">
            <a:off x="3734578" y="4111691"/>
            <a:ext cx="1530999" cy="155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53136" y="2899487"/>
            <a:ext cx="12441" cy="122775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50876" y="3934800"/>
            <a:ext cx="2164702"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Control Input C</a:t>
            </a:r>
          </a:p>
        </p:txBody>
      </p:sp>
      <p:sp>
        <p:nvSpPr>
          <p:cNvPr id="3" name="Isosceles Triangle 2"/>
          <p:cNvSpPr/>
          <p:nvPr/>
        </p:nvSpPr>
        <p:spPr>
          <a:xfrm rot="5400000">
            <a:off x="4702629" y="2034073"/>
            <a:ext cx="1315616" cy="1082351"/>
          </a:xfrm>
          <a:prstGeom prst="triangl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Title 1"/>
          <p:cNvSpPr txBox="1">
            <a:spLocks/>
          </p:cNvSpPr>
          <p:nvPr/>
        </p:nvSpPr>
        <p:spPr>
          <a:xfrm>
            <a:off x="39574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dobe Gothic Std B" panose="020B0800000000000000" pitchFamily="34" charset="-128"/>
                <a:ea typeface="Adobe Gothic Std B" panose="020B0800000000000000" pitchFamily="34" charset="-128"/>
              </a:rPr>
              <a:t>Tri-State Bus Buffers (3 State Buffer)</a:t>
            </a:r>
            <a:endParaRPr lang="en-US" dirty="0"/>
          </a:p>
        </p:txBody>
      </p:sp>
    </p:spTree>
    <p:extLst>
      <p:ext uri="{BB962C8B-B14F-4D97-AF65-F5344CB8AC3E}">
        <p14:creationId xmlns:p14="http://schemas.microsoft.com/office/powerpoint/2010/main" val="135022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Common bus System using decoder and </a:t>
            </a:r>
            <a:r>
              <a:rPr lang="en-US" dirty="0" err="1">
                <a:latin typeface="Adobe Gothic Std B" panose="020B0800000000000000" pitchFamily="34" charset="-128"/>
                <a:ea typeface="Adobe Gothic Std B" panose="020B0800000000000000" pitchFamily="34" charset="-128"/>
              </a:rPr>
              <a:t>tri-state</a:t>
            </a:r>
            <a:r>
              <a:rPr lang="en-US" dirty="0">
                <a:latin typeface="Adobe Gothic Std B" panose="020B0800000000000000" pitchFamily="34" charset="-128"/>
                <a:ea typeface="Adobe Gothic Std B" panose="020B0800000000000000" pitchFamily="34" charset="-128"/>
              </a:rPr>
              <a:t> Buffers</a:t>
            </a:r>
            <a:endParaRPr lang="en-US" dirty="0"/>
          </a:p>
        </p:txBody>
      </p:sp>
      <p:sp>
        <p:nvSpPr>
          <p:cNvPr id="22" name="Rectangle 21"/>
          <p:cNvSpPr/>
          <p:nvPr/>
        </p:nvSpPr>
        <p:spPr>
          <a:xfrm>
            <a:off x="2614863" y="4331368"/>
            <a:ext cx="1684421" cy="226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2614863" y="4716379"/>
            <a:ext cx="449179" cy="369332"/>
          </a:xfrm>
          <a:prstGeom prst="rect">
            <a:avLst/>
          </a:prstGeom>
          <a:noFill/>
        </p:spPr>
        <p:txBody>
          <a:bodyPr wrap="square" rtlCol="0">
            <a:spAutoFit/>
          </a:bodyPr>
          <a:lstStyle/>
          <a:p>
            <a:r>
              <a:rPr lang="en-IN" dirty="0"/>
              <a:t>S1</a:t>
            </a:r>
          </a:p>
        </p:txBody>
      </p:sp>
      <p:sp>
        <p:nvSpPr>
          <p:cNvPr id="24" name="TextBox 23"/>
          <p:cNvSpPr txBox="1"/>
          <p:nvPr/>
        </p:nvSpPr>
        <p:spPr>
          <a:xfrm>
            <a:off x="2614863" y="5281681"/>
            <a:ext cx="449179" cy="369332"/>
          </a:xfrm>
          <a:prstGeom prst="rect">
            <a:avLst/>
          </a:prstGeom>
          <a:noFill/>
        </p:spPr>
        <p:txBody>
          <a:bodyPr wrap="square" rtlCol="0">
            <a:spAutoFit/>
          </a:bodyPr>
          <a:lstStyle/>
          <a:p>
            <a:r>
              <a:rPr lang="en-IN" dirty="0"/>
              <a:t>S2</a:t>
            </a:r>
          </a:p>
        </p:txBody>
      </p:sp>
      <p:sp>
        <p:nvSpPr>
          <p:cNvPr id="25" name="TextBox 24"/>
          <p:cNvSpPr txBox="1"/>
          <p:nvPr/>
        </p:nvSpPr>
        <p:spPr>
          <a:xfrm>
            <a:off x="2614863" y="5846983"/>
            <a:ext cx="449179" cy="369332"/>
          </a:xfrm>
          <a:prstGeom prst="rect">
            <a:avLst/>
          </a:prstGeom>
          <a:noFill/>
        </p:spPr>
        <p:txBody>
          <a:bodyPr wrap="square" rtlCol="0">
            <a:spAutoFit/>
          </a:bodyPr>
          <a:lstStyle/>
          <a:p>
            <a:r>
              <a:rPr lang="en-IN" dirty="0"/>
              <a:t>E</a:t>
            </a:r>
          </a:p>
        </p:txBody>
      </p:sp>
      <p:sp>
        <p:nvSpPr>
          <p:cNvPr id="26" name="TextBox 25"/>
          <p:cNvSpPr txBox="1"/>
          <p:nvPr/>
        </p:nvSpPr>
        <p:spPr>
          <a:xfrm>
            <a:off x="3850102" y="4479533"/>
            <a:ext cx="449179" cy="369332"/>
          </a:xfrm>
          <a:prstGeom prst="rect">
            <a:avLst/>
          </a:prstGeom>
          <a:noFill/>
        </p:spPr>
        <p:txBody>
          <a:bodyPr wrap="square" rtlCol="0">
            <a:spAutoFit/>
          </a:bodyPr>
          <a:lstStyle/>
          <a:p>
            <a:r>
              <a:rPr lang="en-IN" dirty="0"/>
              <a:t> 0</a:t>
            </a:r>
          </a:p>
        </p:txBody>
      </p:sp>
      <p:sp>
        <p:nvSpPr>
          <p:cNvPr id="27" name="TextBox 26"/>
          <p:cNvSpPr txBox="1"/>
          <p:nvPr/>
        </p:nvSpPr>
        <p:spPr>
          <a:xfrm>
            <a:off x="3850102" y="4957652"/>
            <a:ext cx="449179" cy="369332"/>
          </a:xfrm>
          <a:prstGeom prst="rect">
            <a:avLst/>
          </a:prstGeom>
          <a:noFill/>
        </p:spPr>
        <p:txBody>
          <a:bodyPr wrap="square" rtlCol="0">
            <a:spAutoFit/>
          </a:bodyPr>
          <a:lstStyle/>
          <a:p>
            <a:r>
              <a:rPr lang="en-IN" dirty="0"/>
              <a:t> 1</a:t>
            </a:r>
          </a:p>
        </p:txBody>
      </p:sp>
      <p:sp>
        <p:nvSpPr>
          <p:cNvPr id="28" name="TextBox 27"/>
          <p:cNvSpPr txBox="1"/>
          <p:nvPr/>
        </p:nvSpPr>
        <p:spPr>
          <a:xfrm>
            <a:off x="3850102" y="5480111"/>
            <a:ext cx="449179" cy="369332"/>
          </a:xfrm>
          <a:prstGeom prst="rect">
            <a:avLst/>
          </a:prstGeom>
          <a:noFill/>
        </p:spPr>
        <p:txBody>
          <a:bodyPr wrap="square" rtlCol="0">
            <a:spAutoFit/>
          </a:bodyPr>
          <a:lstStyle/>
          <a:p>
            <a:r>
              <a:rPr lang="en-IN" dirty="0"/>
              <a:t> 2</a:t>
            </a:r>
          </a:p>
        </p:txBody>
      </p:sp>
      <p:sp>
        <p:nvSpPr>
          <p:cNvPr id="29" name="TextBox 28"/>
          <p:cNvSpPr txBox="1"/>
          <p:nvPr/>
        </p:nvSpPr>
        <p:spPr>
          <a:xfrm>
            <a:off x="3850103" y="6067017"/>
            <a:ext cx="449179" cy="369332"/>
          </a:xfrm>
          <a:prstGeom prst="rect">
            <a:avLst/>
          </a:prstGeom>
          <a:noFill/>
        </p:spPr>
        <p:txBody>
          <a:bodyPr wrap="square" rtlCol="0">
            <a:spAutoFit/>
          </a:bodyPr>
          <a:lstStyle/>
          <a:p>
            <a:r>
              <a:rPr lang="en-IN" dirty="0"/>
              <a:t> 3</a:t>
            </a:r>
          </a:p>
        </p:txBody>
      </p:sp>
      <p:cxnSp>
        <p:nvCxnSpPr>
          <p:cNvPr id="31" name="Straight Connector 30"/>
          <p:cNvCxnSpPr>
            <a:stCxn id="23" idx="1"/>
          </p:cNvCxnSpPr>
          <p:nvPr/>
        </p:nvCxnSpPr>
        <p:spPr>
          <a:xfrm flipH="1">
            <a:off x="2021305" y="4901045"/>
            <a:ext cx="593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021305" y="5480111"/>
            <a:ext cx="593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021305" y="6067017"/>
            <a:ext cx="593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299281" y="4664199"/>
            <a:ext cx="593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92839" y="1973179"/>
            <a:ext cx="0" cy="27270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299281" y="5142318"/>
            <a:ext cx="1331497" cy="209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30778" y="2679032"/>
            <a:ext cx="0" cy="2484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299282" y="5685696"/>
            <a:ext cx="2149644" cy="84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299282" y="6225647"/>
            <a:ext cx="2855496" cy="135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48926" y="3437039"/>
            <a:ext cx="0" cy="22486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7166812" y="3952149"/>
            <a:ext cx="40104" cy="22870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rot="5400000">
            <a:off x="4663404" y="1453004"/>
            <a:ext cx="694624" cy="56443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9" name="Isosceles Triangle 48"/>
          <p:cNvSpPr/>
          <p:nvPr/>
        </p:nvSpPr>
        <p:spPr>
          <a:xfrm rot="5400000">
            <a:off x="5283465" y="2283809"/>
            <a:ext cx="694624" cy="56443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Isosceles Triangle 52"/>
          <p:cNvSpPr/>
          <p:nvPr/>
        </p:nvSpPr>
        <p:spPr>
          <a:xfrm rot="5400000">
            <a:off x="6135613" y="2962182"/>
            <a:ext cx="694624" cy="56443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Isosceles Triangle 57"/>
          <p:cNvSpPr/>
          <p:nvPr/>
        </p:nvSpPr>
        <p:spPr>
          <a:xfrm rot="5400000">
            <a:off x="6867008" y="3638916"/>
            <a:ext cx="694624" cy="56443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9" name="Straight Connector 58"/>
          <p:cNvCxnSpPr/>
          <p:nvPr/>
        </p:nvCxnSpPr>
        <p:spPr>
          <a:xfrm flipH="1">
            <a:off x="3125770" y="1755555"/>
            <a:ext cx="1602728" cy="1207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9" idx="3"/>
          </p:cNvCxnSpPr>
          <p:nvPr/>
        </p:nvCxnSpPr>
        <p:spPr>
          <a:xfrm flipH="1">
            <a:off x="3064042" y="2566028"/>
            <a:ext cx="2284517" cy="282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3"/>
          </p:cNvCxnSpPr>
          <p:nvPr/>
        </p:nvCxnSpPr>
        <p:spPr>
          <a:xfrm flipH="1">
            <a:off x="3073546" y="3244401"/>
            <a:ext cx="3127161" cy="4868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8" idx="3"/>
          </p:cNvCxnSpPr>
          <p:nvPr/>
        </p:nvCxnSpPr>
        <p:spPr>
          <a:xfrm flipH="1">
            <a:off x="3103190" y="3921135"/>
            <a:ext cx="3828912" cy="5363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5189620" y="1755555"/>
            <a:ext cx="3761874" cy="1207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12996" y="2550695"/>
            <a:ext cx="680309" cy="3155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712134" y="3231704"/>
            <a:ext cx="680308" cy="157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7410095" y="3921134"/>
            <a:ext cx="819857" cy="157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Left Brace 72"/>
          <p:cNvSpPr/>
          <p:nvPr/>
        </p:nvSpPr>
        <p:spPr>
          <a:xfrm>
            <a:off x="1621176" y="4640820"/>
            <a:ext cx="655319" cy="1206163"/>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4" name="TextBox 73"/>
          <p:cNvSpPr txBox="1"/>
          <p:nvPr/>
        </p:nvSpPr>
        <p:spPr>
          <a:xfrm>
            <a:off x="2614861" y="1594921"/>
            <a:ext cx="449179" cy="369332"/>
          </a:xfrm>
          <a:prstGeom prst="rect">
            <a:avLst/>
          </a:prstGeom>
          <a:noFill/>
        </p:spPr>
        <p:txBody>
          <a:bodyPr wrap="square" rtlCol="0">
            <a:spAutoFit/>
          </a:bodyPr>
          <a:lstStyle/>
          <a:p>
            <a:r>
              <a:rPr lang="en-IN" dirty="0">
                <a:solidFill>
                  <a:schemeClr val="bg1"/>
                </a:solidFill>
              </a:rPr>
              <a:t>A0</a:t>
            </a:r>
            <a:endParaRPr lang="en-IN" baseline="30000" dirty="0">
              <a:solidFill>
                <a:schemeClr val="bg1"/>
              </a:solidFill>
            </a:endParaRPr>
          </a:p>
        </p:txBody>
      </p:sp>
      <p:sp>
        <p:nvSpPr>
          <p:cNvPr id="75" name="TextBox 74"/>
          <p:cNvSpPr txBox="1"/>
          <p:nvPr/>
        </p:nvSpPr>
        <p:spPr>
          <a:xfrm>
            <a:off x="2624367" y="2369859"/>
            <a:ext cx="449179" cy="369332"/>
          </a:xfrm>
          <a:prstGeom prst="rect">
            <a:avLst/>
          </a:prstGeom>
          <a:noFill/>
        </p:spPr>
        <p:txBody>
          <a:bodyPr wrap="square" rtlCol="0">
            <a:spAutoFit/>
          </a:bodyPr>
          <a:lstStyle/>
          <a:p>
            <a:r>
              <a:rPr lang="en-IN" dirty="0">
                <a:solidFill>
                  <a:schemeClr val="bg1"/>
                </a:solidFill>
              </a:rPr>
              <a:t>B0</a:t>
            </a:r>
            <a:endParaRPr lang="en-IN" baseline="30000" dirty="0">
              <a:solidFill>
                <a:schemeClr val="bg1"/>
              </a:solidFill>
            </a:endParaRPr>
          </a:p>
        </p:txBody>
      </p:sp>
      <p:sp>
        <p:nvSpPr>
          <p:cNvPr id="76" name="TextBox 75"/>
          <p:cNvSpPr txBox="1"/>
          <p:nvPr/>
        </p:nvSpPr>
        <p:spPr>
          <a:xfrm>
            <a:off x="2614861" y="3084078"/>
            <a:ext cx="449179" cy="369332"/>
          </a:xfrm>
          <a:prstGeom prst="rect">
            <a:avLst/>
          </a:prstGeom>
          <a:noFill/>
        </p:spPr>
        <p:txBody>
          <a:bodyPr wrap="square" rtlCol="0">
            <a:spAutoFit/>
          </a:bodyPr>
          <a:lstStyle/>
          <a:p>
            <a:r>
              <a:rPr lang="en-IN" dirty="0">
                <a:solidFill>
                  <a:schemeClr val="bg1"/>
                </a:solidFill>
              </a:rPr>
              <a:t>C0</a:t>
            </a:r>
            <a:endParaRPr lang="en-IN" baseline="30000" dirty="0">
              <a:solidFill>
                <a:schemeClr val="bg1"/>
              </a:solidFill>
            </a:endParaRPr>
          </a:p>
        </p:txBody>
      </p:sp>
      <p:sp>
        <p:nvSpPr>
          <p:cNvPr id="77" name="TextBox 76"/>
          <p:cNvSpPr txBox="1"/>
          <p:nvPr/>
        </p:nvSpPr>
        <p:spPr>
          <a:xfrm>
            <a:off x="2614860" y="3779831"/>
            <a:ext cx="449179" cy="369332"/>
          </a:xfrm>
          <a:prstGeom prst="rect">
            <a:avLst/>
          </a:prstGeom>
          <a:noFill/>
        </p:spPr>
        <p:txBody>
          <a:bodyPr wrap="square" rtlCol="0">
            <a:spAutoFit/>
          </a:bodyPr>
          <a:lstStyle/>
          <a:p>
            <a:r>
              <a:rPr lang="en-IN" dirty="0">
                <a:solidFill>
                  <a:schemeClr val="bg1"/>
                </a:solidFill>
              </a:rPr>
              <a:t>D0</a:t>
            </a:r>
            <a:endParaRPr lang="en-IN" baseline="30000" dirty="0">
              <a:solidFill>
                <a:schemeClr val="bg1"/>
              </a:solidFill>
            </a:endParaRPr>
          </a:p>
        </p:txBody>
      </p:sp>
      <p:sp>
        <p:nvSpPr>
          <p:cNvPr id="78" name="TextBox 77"/>
          <p:cNvSpPr txBox="1"/>
          <p:nvPr/>
        </p:nvSpPr>
        <p:spPr>
          <a:xfrm>
            <a:off x="2905285" y="5070987"/>
            <a:ext cx="1049274" cy="646331"/>
          </a:xfrm>
          <a:prstGeom prst="rect">
            <a:avLst/>
          </a:prstGeom>
          <a:noFill/>
        </p:spPr>
        <p:txBody>
          <a:bodyPr wrap="square" rtlCol="0">
            <a:spAutoFit/>
          </a:bodyPr>
          <a:lstStyle/>
          <a:p>
            <a:pPr algn="ctr"/>
            <a:r>
              <a:rPr lang="en-IN" dirty="0">
                <a:solidFill>
                  <a:schemeClr val="bg1"/>
                </a:solidFill>
              </a:rPr>
              <a:t>2 * 4</a:t>
            </a:r>
          </a:p>
          <a:p>
            <a:pPr algn="ctr"/>
            <a:r>
              <a:rPr lang="en-IN" dirty="0">
                <a:solidFill>
                  <a:schemeClr val="bg1"/>
                </a:solidFill>
              </a:rPr>
              <a:t>Decoder</a:t>
            </a:r>
          </a:p>
        </p:txBody>
      </p:sp>
      <p:sp>
        <p:nvSpPr>
          <p:cNvPr id="79" name="TextBox 78"/>
          <p:cNvSpPr txBox="1"/>
          <p:nvPr/>
        </p:nvSpPr>
        <p:spPr>
          <a:xfrm>
            <a:off x="402718" y="5004682"/>
            <a:ext cx="1049274" cy="461665"/>
          </a:xfrm>
          <a:prstGeom prst="rect">
            <a:avLst/>
          </a:prstGeom>
          <a:noFill/>
        </p:spPr>
        <p:txBody>
          <a:bodyPr wrap="square" rtlCol="0">
            <a:spAutoFit/>
          </a:bodyPr>
          <a:lstStyle/>
          <a:p>
            <a:pPr algn="ctr"/>
            <a:r>
              <a:rPr lang="en-IN" sz="2400" dirty="0">
                <a:solidFill>
                  <a:schemeClr val="bg1"/>
                </a:solidFill>
              </a:rPr>
              <a:t>Select</a:t>
            </a:r>
          </a:p>
        </p:txBody>
      </p:sp>
      <p:sp>
        <p:nvSpPr>
          <p:cNvPr id="80" name="TextBox 79"/>
          <p:cNvSpPr txBox="1"/>
          <p:nvPr/>
        </p:nvSpPr>
        <p:spPr>
          <a:xfrm>
            <a:off x="423332" y="5846983"/>
            <a:ext cx="1049274" cy="461665"/>
          </a:xfrm>
          <a:prstGeom prst="rect">
            <a:avLst/>
          </a:prstGeom>
          <a:noFill/>
        </p:spPr>
        <p:txBody>
          <a:bodyPr wrap="square" rtlCol="0">
            <a:spAutoFit/>
          </a:bodyPr>
          <a:lstStyle/>
          <a:p>
            <a:pPr algn="ctr"/>
            <a:r>
              <a:rPr lang="en-IN" sz="2400" dirty="0">
                <a:solidFill>
                  <a:schemeClr val="bg1"/>
                </a:solidFill>
              </a:rPr>
              <a:t>Enable</a:t>
            </a:r>
          </a:p>
        </p:txBody>
      </p:sp>
      <p:cxnSp>
        <p:nvCxnSpPr>
          <p:cNvPr id="81" name="Straight Connector 80"/>
          <p:cNvCxnSpPr/>
          <p:nvPr/>
        </p:nvCxnSpPr>
        <p:spPr>
          <a:xfrm flipH="1">
            <a:off x="6617859" y="1767630"/>
            <a:ext cx="21283" cy="8146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385401" y="1767630"/>
            <a:ext cx="7041" cy="146407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229952" y="1735222"/>
            <a:ext cx="7597" cy="218591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084140" y="4566722"/>
            <a:ext cx="449179" cy="369332"/>
          </a:xfrm>
          <a:prstGeom prst="rect">
            <a:avLst/>
          </a:prstGeom>
          <a:noFill/>
        </p:spPr>
        <p:txBody>
          <a:bodyPr wrap="square" rtlCol="0">
            <a:spAutoFit/>
          </a:bodyPr>
          <a:lstStyle/>
          <a:p>
            <a:r>
              <a:rPr lang="en-IN" dirty="0">
                <a:solidFill>
                  <a:srgbClr val="C00000"/>
                </a:solidFill>
              </a:rPr>
              <a:t>1</a:t>
            </a:r>
          </a:p>
        </p:txBody>
      </p:sp>
      <p:sp>
        <p:nvSpPr>
          <p:cNvPr id="90" name="TextBox 89"/>
          <p:cNvSpPr txBox="1"/>
          <p:nvPr/>
        </p:nvSpPr>
        <p:spPr>
          <a:xfrm>
            <a:off x="2077633" y="5159712"/>
            <a:ext cx="449179" cy="369332"/>
          </a:xfrm>
          <a:prstGeom prst="rect">
            <a:avLst/>
          </a:prstGeom>
          <a:noFill/>
        </p:spPr>
        <p:txBody>
          <a:bodyPr wrap="square" rtlCol="0">
            <a:spAutoFit/>
          </a:bodyPr>
          <a:lstStyle/>
          <a:p>
            <a:r>
              <a:rPr lang="en-IN" dirty="0">
                <a:solidFill>
                  <a:srgbClr val="C00000"/>
                </a:solidFill>
              </a:rPr>
              <a:t>0</a:t>
            </a:r>
          </a:p>
        </p:txBody>
      </p:sp>
      <p:cxnSp>
        <p:nvCxnSpPr>
          <p:cNvPr id="92" name="Straight Connector 91"/>
          <p:cNvCxnSpPr/>
          <p:nvPr/>
        </p:nvCxnSpPr>
        <p:spPr>
          <a:xfrm>
            <a:off x="4299281" y="5671917"/>
            <a:ext cx="2149645" cy="1377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448926" y="3430149"/>
            <a:ext cx="0" cy="224865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299281" y="5286694"/>
            <a:ext cx="449179" cy="369332"/>
          </a:xfrm>
          <a:prstGeom prst="rect">
            <a:avLst/>
          </a:prstGeom>
          <a:noFill/>
        </p:spPr>
        <p:txBody>
          <a:bodyPr wrap="square" rtlCol="0">
            <a:spAutoFit/>
          </a:bodyPr>
          <a:lstStyle/>
          <a:p>
            <a:r>
              <a:rPr lang="en-IN" dirty="0">
                <a:solidFill>
                  <a:srgbClr val="C00000"/>
                </a:solidFill>
              </a:rPr>
              <a:t>1</a:t>
            </a:r>
          </a:p>
        </p:txBody>
      </p:sp>
      <p:cxnSp>
        <p:nvCxnSpPr>
          <p:cNvPr id="96" name="Straight Connector 95"/>
          <p:cNvCxnSpPr/>
          <p:nvPr/>
        </p:nvCxnSpPr>
        <p:spPr>
          <a:xfrm flipH="1">
            <a:off x="3073544" y="3255904"/>
            <a:ext cx="3127161" cy="4868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721639" y="3225811"/>
            <a:ext cx="706861" cy="1577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88921" y="1761737"/>
            <a:ext cx="7041" cy="146407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21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7" grpId="0"/>
      <p:bldP spid="28" grpId="0"/>
      <p:bldP spid="29" grpId="0"/>
      <p:bldP spid="46" grpId="0" animBg="1"/>
      <p:bldP spid="49" grpId="0" animBg="1"/>
      <p:bldP spid="53" grpId="0" animBg="1"/>
      <p:bldP spid="58" grpId="0" animBg="1"/>
      <p:bldP spid="73" grpId="0" animBg="1"/>
      <p:bldP spid="74" grpId="0"/>
      <p:bldP spid="75" grpId="0"/>
      <p:bldP spid="76" grpId="0"/>
      <p:bldP spid="77" grpId="0"/>
      <p:bldP spid="78" grpId="0"/>
      <p:bldP spid="79" grpId="0"/>
      <p:bldP spid="80" grpId="0"/>
      <p:bldP spid="89" grpId="0"/>
      <p:bldP spid="90" grpId="0"/>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Decimal digits (0, 1, 2, 3, 4, 5, 6, 7, 8, 9) to represent numbers, and refer to the system as the decimal system. </a:t>
            </a:r>
          </a:p>
          <a:p>
            <a:pPr marL="0" indent="0" algn="just">
              <a:lnSpc>
                <a:spcPct val="150000"/>
              </a:lnSpc>
              <a:buNone/>
            </a:pPr>
            <a:r>
              <a:rPr lang="en-US" dirty="0">
                <a:ea typeface="Adobe Gothic Std B" panose="020B0800000000000000" pitchFamily="34" charset="-128"/>
              </a:rPr>
              <a:t>The decimal system is said to have a base, or radix, of 10. </a:t>
            </a:r>
          </a:p>
          <a:p>
            <a:pPr marL="0" indent="0" algn="just">
              <a:lnSpc>
                <a:spcPct val="150000"/>
              </a:lnSpc>
              <a:buNone/>
            </a:pPr>
            <a:r>
              <a:rPr lang="en-US" dirty="0">
                <a:ea typeface="Adobe Gothic Std B" panose="020B0800000000000000" pitchFamily="34" charset="-128"/>
              </a:rPr>
              <a:t>This means that each digit in  the  number  is  multiplied  by  10  raised  to  a  power  corresponding  to  that  digits  position</a:t>
            </a:r>
          </a:p>
        </p:txBody>
      </p:sp>
    </p:spTree>
    <p:extLst>
      <p:ext uri="{BB962C8B-B14F-4D97-AF65-F5344CB8AC3E}">
        <p14:creationId xmlns:p14="http://schemas.microsoft.com/office/powerpoint/2010/main" val="164922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09237" y="103239"/>
            <a:ext cx="8105793" cy="6645838"/>
          </a:xfrm>
          <a:prstGeom prst="rect">
            <a:avLst/>
          </a:prstGeom>
        </p:spPr>
      </p:pic>
      <p:sp>
        <p:nvSpPr>
          <p:cNvPr id="5" name="Title 1"/>
          <p:cNvSpPr txBox="1">
            <a:spLocks/>
          </p:cNvSpPr>
          <p:nvPr/>
        </p:nvSpPr>
        <p:spPr>
          <a:xfrm>
            <a:off x="395749" y="0"/>
            <a:ext cx="3309977" cy="35132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dobe Gothic Std B" panose="020B0800000000000000" pitchFamily="34" charset="-128"/>
                <a:ea typeface="Adobe Gothic Std B" panose="020B0800000000000000" pitchFamily="34" charset="-128"/>
              </a:rPr>
              <a:t>Tri-State Bus Buffers (3 State Buffer)</a:t>
            </a:r>
            <a:endParaRPr lang="en-US" dirty="0"/>
          </a:p>
        </p:txBody>
      </p:sp>
    </p:spTree>
    <p:extLst>
      <p:ext uri="{BB962C8B-B14F-4D97-AF65-F5344CB8AC3E}">
        <p14:creationId xmlns:p14="http://schemas.microsoft.com/office/powerpoint/2010/main" val="413861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a:t>
            </a:r>
            <a:endParaRPr lang="en-US" dirty="0"/>
          </a:p>
        </p:txBody>
      </p:sp>
      <p:sp>
        <p:nvSpPr>
          <p:cNvPr id="3" name="Content Placeholder 2"/>
          <p:cNvSpPr>
            <a:spLocks noGrp="1"/>
          </p:cNvSpPr>
          <p:nvPr>
            <p:ph idx="1"/>
          </p:nvPr>
        </p:nvSpPr>
        <p:spPr>
          <a:xfrm>
            <a:off x="251927" y="1061720"/>
            <a:ext cx="11653934" cy="2717177"/>
          </a:xfrm>
        </p:spPr>
        <p:txBody>
          <a:bodyPr>
            <a:normAutofit fontScale="25000" lnSpcReduction="20000"/>
          </a:bodyPr>
          <a:lstStyle/>
          <a:p>
            <a:pPr algn="just">
              <a:lnSpc>
                <a:spcPct val="100000"/>
              </a:lnSpc>
            </a:pPr>
            <a:r>
              <a:rPr lang="en-US" sz="9600" dirty="0">
                <a:solidFill>
                  <a:schemeClr val="bg1"/>
                </a:solidFill>
                <a:ea typeface="Adobe Gothic Std B" panose="020B0800000000000000" pitchFamily="34" charset="-128"/>
              </a:rPr>
              <a:t>Logic gates are the basic building blocks of any digital system. </a:t>
            </a:r>
          </a:p>
          <a:p>
            <a:pPr algn="just">
              <a:lnSpc>
                <a:spcPct val="100000"/>
              </a:lnSpc>
            </a:pPr>
            <a:r>
              <a:rPr lang="en-US" sz="9600" dirty="0">
                <a:solidFill>
                  <a:schemeClr val="bg1"/>
                </a:solidFill>
                <a:ea typeface="Adobe Gothic Std B" panose="020B0800000000000000" pitchFamily="34" charset="-128"/>
              </a:rPr>
              <a:t>It is an electronic circuit having one or more than one input and only one output. </a:t>
            </a:r>
          </a:p>
          <a:p>
            <a:pPr algn="just">
              <a:lnSpc>
                <a:spcPct val="100000"/>
              </a:lnSpc>
            </a:pPr>
            <a:r>
              <a:rPr lang="en-US" sz="9600" dirty="0">
                <a:solidFill>
                  <a:schemeClr val="bg1"/>
                </a:solidFill>
                <a:ea typeface="Adobe Gothic Std B" panose="020B0800000000000000" pitchFamily="34" charset="-128"/>
              </a:rPr>
              <a:t>The relationship between the input and the output is based on a certain logic. Based on this, logic gates are named as AND gate, OR gate, NOT gate etc.</a:t>
            </a:r>
          </a:p>
          <a:p>
            <a:pPr algn="just">
              <a:lnSpc>
                <a:spcPct val="100000"/>
              </a:lnSpc>
            </a:pPr>
            <a:endParaRPr lang="en-US" sz="9600" dirty="0">
              <a:solidFill>
                <a:schemeClr val="bg1"/>
              </a:solidFill>
              <a:ea typeface="Adobe Gothic Std B" panose="020B0800000000000000" pitchFamily="34" charset="-128"/>
            </a:endParaRPr>
          </a:p>
          <a:p>
            <a:pPr marL="0" indent="0" algn="just">
              <a:lnSpc>
                <a:spcPct val="100000"/>
              </a:lnSpc>
              <a:buNone/>
            </a:pPr>
            <a:r>
              <a:rPr lang="en-US" sz="9600" dirty="0">
                <a:solidFill>
                  <a:srgbClr val="C00000"/>
                </a:solidFill>
                <a:ea typeface="Adobe Gothic Std B" panose="020B0800000000000000" pitchFamily="34" charset="-128"/>
              </a:rPr>
              <a:t>Different Logic Gates are as listed below:</a:t>
            </a:r>
          </a:p>
          <a:p>
            <a:pPr marL="342900" indent="-342900" algn="just">
              <a:lnSpc>
                <a:spcPct val="100000"/>
              </a:lnSpc>
              <a:buAutoNum type="arabicParenBoth"/>
            </a:pPr>
            <a:r>
              <a:rPr lang="en-US" sz="9600" dirty="0">
                <a:solidFill>
                  <a:schemeClr val="bg1"/>
                </a:solidFill>
                <a:ea typeface="Adobe Gothic Std B" panose="020B0800000000000000" pitchFamily="34" charset="-128"/>
              </a:rPr>
              <a:t>AND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OR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NOT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NAND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NOR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XOR Gate</a:t>
            </a:r>
          </a:p>
          <a:p>
            <a:pPr marL="342900" indent="-342900" algn="just">
              <a:lnSpc>
                <a:spcPct val="100000"/>
              </a:lnSpc>
              <a:buAutoNum type="arabicParenBoth"/>
            </a:pPr>
            <a:r>
              <a:rPr lang="en-US" sz="9600" dirty="0">
                <a:solidFill>
                  <a:schemeClr val="bg1"/>
                </a:solidFill>
                <a:ea typeface="Adobe Gothic Std B" panose="020B0800000000000000" pitchFamily="34" charset="-128"/>
              </a:rPr>
              <a:t>XNOR Gate</a:t>
            </a:r>
          </a:p>
          <a:p>
            <a:pPr marL="342900" indent="-342900" algn="just">
              <a:lnSpc>
                <a:spcPct val="100000"/>
              </a:lnSpc>
              <a:buAutoNum type="arabicParenBoth"/>
            </a:pPr>
            <a:endParaRPr lang="en-US" sz="18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3064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AND Gate</a:t>
            </a:r>
            <a:endParaRPr lang="en-US" dirty="0"/>
          </a:p>
        </p:txBody>
      </p:sp>
      <p:sp>
        <p:nvSpPr>
          <p:cNvPr id="3" name="Content Placeholder 2"/>
          <p:cNvSpPr>
            <a:spLocks noGrp="1"/>
          </p:cNvSpPr>
          <p:nvPr>
            <p:ph idx="1"/>
          </p:nvPr>
        </p:nvSpPr>
        <p:spPr>
          <a:xfrm>
            <a:off x="251927" y="1061720"/>
            <a:ext cx="11653934" cy="2717177"/>
          </a:xfrm>
        </p:spPr>
        <p:txBody>
          <a:bodyPr>
            <a:noAutofit/>
          </a:bodyPr>
          <a:lstStyle/>
          <a:p>
            <a:pPr algn="just">
              <a:lnSpc>
                <a:spcPct val="100000"/>
              </a:lnSpc>
            </a:pPr>
            <a:r>
              <a:rPr lang="en-US" sz="2000" dirty="0">
                <a:solidFill>
                  <a:schemeClr val="bg1"/>
                </a:solidFill>
                <a:ea typeface="Adobe Gothic Std B" panose="020B0800000000000000" pitchFamily="34" charset="-128"/>
              </a:rPr>
              <a:t>A circuit which performs an AND operation is shown in figure. It has n input (n &gt;= 2) and one output.</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Logic diagram: A*B</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pic>
        <p:nvPicPr>
          <p:cNvPr id="1026" name="Picture 2" descr="AND Logic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714" y="2040702"/>
            <a:ext cx="2486594" cy="10230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164580505"/>
              </p:ext>
            </p:extLst>
          </p:nvPr>
        </p:nvGraphicFramePr>
        <p:xfrm>
          <a:off x="1965714" y="3728097"/>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r>
                        <a:rPr lang="en-IN" dirty="0"/>
                        <a:t>Inputs</a:t>
                      </a:r>
                    </a:p>
                  </a:txBody>
                  <a:tcPr/>
                </a:tc>
                <a:tc hMerge="1">
                  <a:txBody>
                    <a:bodyPr/>
                    <a:lstStyle/>
                    <a:p>
                      <a:endParaRPr lang="en-IN" dirty="0"/>
                    </a:p>
                  </a:txBody>
                  <a:tcPr/>
                </a:tc>
                <a:tc>
                  <a:txBody>
                    <a:bodyPr/>
                    <a:lstStyle/>
                    <a:p>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and B</a:t>
                      </a:r>
                    </a:p>
                  </a:txBody>
                  <a:tcPr/>
                </a:tc>
                <a:extLst>
                  <a:ext uri="{0D108BD9-81ED-4DB2-BD59-A6C34878D82A}">
                    <a16:rowId xmlns:a16="http://schemas.microsoft.com/office/drawing/2014/main" val="30228954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1207059"/>
              </p:ext>
            </p:extLst>
          </p:nvPr>
        </p:nvGraphicFramePr>
        <p:xfrm>
          <a:off x="1965714" y="4469777"/>
          <a:ext cx="2914196"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38997494"/>
              </p:ext>
            </p:extLst>
          </p:nvPr>
        </p:nvGraphicFramePr>
        <p:xfrm>
          <a:off x="1965714" y="4840617"/>
          <a:ext cx="2914196"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2411312"/>
              </p:ext>
            </p:extLst>
          </p:nvPr>
        </p:nvGraphicFramePr>
        <p:xfrm>
          <a:off x="1965714" y="5211457"/>
          <a:ext cx="2914196"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53784914"/>
              </p:ext>
            </p:extLst>
          </p:nvPr>
        </p:nvGraphicFramePr>
        <p:xfrm>
          <a:off x="1965714" y="5578152"/>
          <a:ext cx="2914196"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spTree>
    <p:extLst>
      <p:ext uri="{BB962C8B-B14F-4D97-AF65-F5344CB8AC3E}">
        <p14:creationId xmlns:p14="http://schemas.microsoft.com/office/powerpoint/2010/main" val="333508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OR Gate</a:t>
            </a:r>
            <a:endParaRPr lang="en-US" dirty="0"/>
          </a:p>
        </p:txBody>
      </p:sp>
      <p:sp>
        <p:nvSpPr>
          <p:cNvPr id="3" name="Content Placeholder 2"/>
          <p:cNvSpPr>
            <a:spLocks noGrp="1"/>
          </p:cNvSpPr>
          <p:nvPr>
            <p:ph idx="1"/>
          </p:nvPr>
        </p:nvSpPr>
        <p:spPr>
          <a:xfrm>
            <a:off x="251927" y="1061720"/>
            <a:ext cx="11653934" cy="2717177"/>
          </a:xfrm>
        </p:spPr>
        <p:txBody>
          <a:bodyPr>
            <a:noAutofit/>
          </a:bodyPr>
          <a:lstStyle/>
          <a:p>
            <a:pPr algn="just">
              <a:lnSpc>
                <a:spcPct val="100000"/>
              </a:lnSpc>
            </a:pPr>
            <a:r>
              <a:rPr lang="en-US" sz="2000" dirty="0">
                <a:solidFill>
                  <a:schemeClr val="bg1"/>
                </a:solidFill>
                <a:ea typeface="Adobe Gothic Std B" panose="020B0800000000000000" pitchFamily="34" charset="-128"/>
              </a:rPr>
              <a:t>A circuit which performs an OR operation is shown in figure. It has n input (n &gt;= 2) and one output.</a:t>
            </a: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A*B</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383740387"/>
              </p:ext>
            </p:extLst>
          </p:nvPr>
        </p:nvGraphicFramePr>
        <p:xfrm>
          <a:off x="1965714" y="3728097"/>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pPr algn="ctr"/>
                      <a:r>
                        <a:rPr lang="en-IN" dirty="0"/>
                        <a:t>Inputs</a:t>
                      </a:r>
                    </a:p>
                  </a:txBody>
                  <a:tcPr/>
                </a:tc>
                <a:tc hMerge="1">
                  <a:txBody>
                    <a:bodyPr/>
                    <a:lstStyle/>
                    <a:p>
                      <a:endParaRPr lang="en-IN" dirty="0"/>
                    </a:p>
                  </a:txBody>
                  <a:tcPr/>
                </a:tc>
                <a:tc>
                  <a:txBody>
                    <a:bodyPr/>
                    <a:lstStyle/>
                    <a:p>
                      <a:pPr algn="ctr"/>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OR B</a:t>
                      </a:r>
                    </a:p>
                  </a:txBody>
                  <a:tcPr/>
                </a:tc>
                <a:extLst>
                  <a:ext uri="{0D108BD9-81ED-4DB2-BD59-A6C34878D82A}">
                    <a16:rowId xmlns:a16="http://schemas.microsoft.com/office/drawing/2014/main" val="30228954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3889677"/>
              </p:ext>
            </p:extLst>
          </p:nvPr>
        </p:nvGraphicFramePr>
        <p:xfrm>
          <a:off x="1965714" y="446977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9114376"/>
              </p:ext>
            </p:extLst>
          </p:nvPr>
        </p:nvGraphicFramePr>
        <p:xfrm>
          <a:off x="1965714" y="484061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6423474"/>
              </p:ext>
            </p:extLst>
          </p:nvPr>
        </p:nvGraphicFramePr>
        <p:xfrm>
          <a:off x="1965714" y="521145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89562828"/>
              </p:ext>
            </p:extLst>
          </p:nvPr>
        </p:nvGraphicFramePr>
        <p:xfrm>
          <a:off x="1965714" y="5578152"/>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pic>
        <p:nvPicPr>
          <p:cNvPr id="5" name="Picture 4"/>
          <p:cNvPicPr>
            <a:picLocks noChangeAspect="1"/>
          </p:cNvPicPr>
          <p:nvPr/>
        </p:nvPicPr>
        <p:blipFill>
          <a:blip r:embed="rId2"/>
          <a:stretch>
            <a:fillRect/>
          </a:stretch>
        </p:blipFill>
        <p:spPr>
          <a:xfrm>
            <a:off x="2062746" y="2016442"/>
            <a:ext cx="3098280" cy="109998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13053686"/>
              </p:ext>
            </p:extLst>
          </p:nvPr>
        </p:nvGraphicFramePr>
        <p:xfrm>
          <a:off x="3422812" y="447392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77653300"/>
              </p:ext>
            </p:extLst>
          </p:nvPr>
        </p:nvGraphicFramePr>
        <p:xfrm>
          <a:off x="3422812" y="483647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28835789"/>
              </p:ext>
            </p:extLst>
          </p:nvPr>
        </p:nvGraphicFramePr>
        <p:xfrm>
          <a:off x="3422812" y="519902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5682869"/>
              </p:ext>
            </p:extLst>
          </p:nvPr>
        </p:nvGraphicFramePr>
        <p:xfrm>
          <a:off x="3422812" y="5575404"/>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spTree>
    <p:extLst>
      <p:ext uri="{BB962C8B-B14F-4D97-AF65-F5344CB8AC3E}">
        <p14:creationId xmlns:p14="http://schemas.microsoft.com/office/powerpoint/2010/main" val="243974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NOT Gate</a:t>
            </a:r>
            <a:endParaRPr lang="en-US" dirty="0"/>
          </a:p>
        </p:txBody>
      </p:sp>
      <p:sp>
        <p:nvSpPr>
          <p:cNvPr id="3" name="Content Placeholder 2"/>
          <p:cNvSpPr>
            <a:spLocks noGrp="1"/>
          </p:cNvSpPr>
          <p:nvPr>
            <p:ph idx="1"/>
          </p:nvPr>
        </p:nvSpPr>
        <p:spPr>
          <a:xfrm>
            <a:off x="251927" y="1061720"/>
            <a:ext cx="11653934" cy="2717177"/>
          </a:xfrm>
        </p:spPr>
        <p:txBody>
          <a:bodyPr>
            <a:noAutofit/>
          </a:bodyPr>
          <a:lstStyle/>
          <a:p>
            <a:pPr algn="just">
              <a:lnSpc>
                <a:spcPct val="100000"/>
              </a:lnSpc>
            </a:pPr>
            <a:r>
              <a:rPr lang="en-US" sz="2000" dirty="0">
                <a:solidFill>
                  <a:schemeClr val="bg1"/>
                </a:solidFill>
                <a:ea typeface="Adobe Gothic Std B" panose="020B0800000000000000" pitchFamily="34" charset="-128"/>
              </a:rPr>
              <a:t>NOT gate is also known as Inverter. It has one input A and one output Y.</a:t>
            </a: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A*B</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916082328"/>
              </p:ext>
            </p:extLst>
          </p:nvPr>
        </p:nvGraphicFramePr>
        <p:xfrm>
          <a:off x="1965714" y="3728097"/>
          <a:ext cx="2914196" cy="370840"/>
        </p:xfrm>
        <a:graphic>
          <a:graphicData uri="http://schemas.openxmlformats.org/drawingml/2006/table">
            <a:tbl>
              <a:tblPr firstRow="1" bandRow="1">
                <a:tableStyleId>{5C22544A-7EE6-4342-B048-85BDC9FD1C3A}</a:tableStyleId>
              </a:tblPr>
              <a:tblGrid>
                <a:gridCol w="1458621">
                  <a:extLst>
                    <a:ext uri="{9D8B030D-6E8A-4147-A177-3AD203B41FA5}">
                      <a16:colId xmlns:a16="http://schemas.microsoft.com/office/drawing/2014/main" val="2762600032"/>
                    </a:ext>
                  </a:extLst>
                </a:gridCol>
                <a:gridCol w="1455575">
                  <a:extLst>
                    <a:ext uri="{9D8B030D-6E8A-4147-A177-3AD203B41FA5}">
                      <a16:colId xmlns:a16="http://schemas.microsoft.com/office/drawing/2014/main" val="1873257247"/>
                    </a:ext>
                  </a:extLst>
                </a:gridCol>
              </a:tblGrid>
              <a:tr h="370840">
                <a:tc>
                  <a:txBody>
                    <a:bodyPr/>
                    <a:lstStyle/>
                    <a:p>
                      <a:pPr algn="ctr"/>
                      <a:r>
                        <a:rPr lang="en-IN" dirty="0"/>
                        <a:t>Input</a:t>
                      </a:r>
                    </a:p>
                  </a:txBody>
                  <a:tcPr/>
                </a:tc>
                <a:tc>
                  <a:txBody>
                    <a:bodyPr/>
                    <a:lstStyle/>
                    <a:p>
                      <a:pPr algn="ctr"/>
                      <a:r>
                        <a:rPr lang="en-IN" dirty="0"/>
                        <a:t>Output</a:t>
                      </a:r>
                    </a:p>
                  </a:txBody>
                  <a:tcPr/>
                </a:tc>
                <a:extLst>
                  <a:ext uri="{0D108BD9-81ED-4DB2-BD59-A6C34878D82A}">
                    <a16:rowId xmlns:a16="http://schemas.microsoft.com/office/drawing/2014/main" val="284933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91720873"/>
              </p:ext>
            </p:extLst>
          </p:nvPr>
        </p:nvGraphicFramePr>
        <p:xfrm>
          <a:off x="1965714" y="4098937"/>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62600032"/>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0805783"/>
              </p:ext>
            </p:extLst>
          </p:nvPr>
        </p:nvGraphicFramePr>
        <p:xfrm>
          <a:off x="1965714" y="449654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62600032"/>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67239899"/>
              </p:ext>
            </p:extLst>
          </p:nvPr>
        </p:nvGraphicFramePr>
        <p:xfrm>
          <a:off x="3422812" y="4098937"/>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10378046"/>
              </p:ext>
            </p:extLst>
          </p:nvPr>
        </p:nvGraphicFramePr>
        <p:xfrm>
          <a:off x="3422812" y="449654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pic>
        <p:nvPicPr>
          <p:cNvPr id="2050" name="Picture 2" descr="NOT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577" y="998585"/>
            <a:ext cx="23336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T Logic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359" y="1928841"/>
            <a:ext cx="2447665" cy="121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NAND Gate</a:t>
            </a:r>
            <a:endParaRPr lang="en-US" dirty="0"/>
          </a:p>
        </p:txBody>
      </p:sp>
      <p:sp>
        <p:nvSpPr>
          <p:cNvPr id="3" name="Content Placeholder 2"/>
          <p:cNvSpPr>
            <a:spLocks noGrp="1"/>
          </p:cNvSpPr>
          <p:nvPr>
            <p:ph idx="1"/>
          </p:nvPr>
        </p:nvSpPr>
        <p:spPr>
          <a:xfrm>
            <a:off x="251927" y="1010920"/>
            <a:ext cx="11653934" cy="2717177"/>
          </a:xfrm>
        </p:spPr>
        <p:txBody>
          <a:bodyPr>
            <a:noAutofit/>
          </a:bodyPr>
          <a:lstStyle/>
          <a:p>
            <a:pPr algn="just">
              <a:lnSpc>
                <a:spcPct val="100000"/>
              </a:lnSpc>
            </a:pPr>
            <a:r>
              <a:rPr lang="en-US" sz="1800" dirty="0">
                <a:solidFill>
                  <a:schemeClr val="bg1"/>
                </a:solidFill>
                <a:ea typeface="Adobe Gothic Std B" panose="020B0800000000000000" pitchFamily="34" charset="-128"/>
              </a:rPr>
              <a:t>A NOT-AND operation is known as NAND operation. It has n input (n &gt;= 2) and one output.</a:t>
            </a:r>
          </a:p>
          <a:p>
            <a:pPr algn="just">
              <a:lnSpc>
                <a:spcPct val="100000"/>
              </a:lnSpc>
            </a:pPr>
            <a:endParaRPr lang="en-US" sz="1800" dirty="0">
              <a:solidFill>
                <a:srgbClr val="C00000"/>
              </a:solidFill>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A*B</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pic>
        <p:nvPicPr>
          <p:cNvPr id="4098" name="Picture 2" descr="N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30" y="1439610"/>
            <a:ext cx="6727826" cy="697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R Logic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150" y="2674300"/>
            <a:ext cx="5838442" cy="1027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3349689" y="4966933"/>
            <a:ext cx="58782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47953589"/>
              </p:ext>
            </p:extLst>
          </p:nvPr>
        </p:nvGraphicFramePr>
        <p:xfrm>
          <a:off x="1611150" y="4197675"/>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pPr algn="ctr"/>
                      <a:r>
                        <a:rPr lang="en-IN" dirty="0"/>
                        <a:t>Inputs</a:t>
                      </a:r>
                    </a:p>
                  </a:txBody>
                  <a:tcPr/>
                </a:tc>
                <a:tc hMerge="1">
                  <a:txBody>
                    <a:bodyPr/>
                    <a:lstStyle/>
                    <a:p>
                      <a:endParaRPr lang="en-IN" dirty="0"/>
                    </a:p>
                  </a:txBody>
                  <a:tcPr/>
                </a:tc>
                <a:tc>
                  <a:txBody>
                    <a:bodyPr/>
                    <a:lstStyle/>
                    <a:p>
                      <a:pPr algn="ctr"/>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B</a:t>
                      </a:r>
                    </a:p>
                  </a:txBody>
                  <a:tcPr/>
                </a:tc>
                <a:extLst>
                  <a:ext uri="{0D108BD9-81ED-4DB2-BD59-A6C34878D82A}">
                    <a16:rowId xmlns:a16="http://schemas.microsoft.com/office/drawing/2014/main" val="302289544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08442121"/>
              </p:ext>
            </p:extLst>
          </p:nvPr>
        </p:nvGraphicFramePr>
        <p:xfrm>
          <a:off x="1611150" y="4939355"/>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747430602"/>
              </p:ext>
            </p:extLst>
          </p:nvPr>
        </p:nvGraphicFramePr>
        <p:xfrm>
          <a:off x="1611150" y="5310195"/>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56085833"/>
              </p:ext>
            </p:extLst>
          </p:nvPr>
        </p:nvGraphicFramePr>
        <p:xfrm>
          <a:off x="1611150" y="5681035"/>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74456365"/>
              </p:ext>
            </p:extLst>
          </p:nvPr>
        </p:nvGraphicFramePr>
        <p:xfrm>
          <a:off x="1611150" y="6047730"/>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83333598"/>
              </p:ext>
            </p:extLst>
          </p:nvPr>
        </p:nvGraphicFramePr>
        <p:xfrm>
          <a:off x="3068248" y="4943500"/>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32451978"/>
              </p:ext>
            </p:extLst>
          </p:nvPr>
        </p:nvGraphicFramePr>
        <p:xfrm>
          <a:off x="3068248" y="5306050"/>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614807833"/>
              </p:ext>
            </p:extLst>
          </p:nvPr>
        </p:nvGraphicFramePr>
        <p:xfrm>
          <a:off x="3068248" y="5668600"/>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841994924"/>
              </p:ext>
            </p:extLst>
          </p:nvPr>
        </p:nvGraphicFramePr>
        <p:xfrm>
          <a:off x="3068248" y="604498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cxnSp>
        <p:nvCxnSpPr>
          <p:cNvPr id="12" name="Straight Connector 11"/>
          <p:cNvCxnSpPr/>
          <p:nvPr/>
        </p:nvCxnSpPr>
        <p:spPr>
          <a:xfrm>
            <a:off x="3536302" y="4627817"/>
            <a:ext cx="53184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9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NOR Gate</a:t>
            </a:r>
            <a:endParaRPr lang="en-US" dirty="0"/>
          </a:p>
        </p:txBody>
      </p:sp>
      <p:sp>
        <p:nvSpPr>
          <p:cNvPr id="3" name="Content Placeholder 2"/>
          <p:cNvSpPr>
            <a:spLocks noGrp="1"/>
          </p:cNvSpPr>
          <p:nvPr>
            <p:ph idx="1"/>
          </p:nvPr>
        </p:nvSpPr>
        <p:spPr>
          <a:xfrm>
            <a:off x="251927" y="1061720"/>
            <a:ext cx="11653934" cy="2717177"/>
          </a:xfrm>
        </p:spPr>
        <p:txBody>
          <a:bodyPr>
            <a:noAutofit/>
          </a:bodyPr>
          <a:lstStyle/>
          <a:p>
            <a:pPr algn="just">
              <a:lnSpc>
                <a:spcPct val="100000"/>
              </a:lnSpc>
            </a:pPr>
            <a:r>
              <a:rPr lang="en-US" sz="1800" dirty="0">
                <a:solidFill>
                  <a:schemeClr val="bg1"/>
                </a:solidFill>
                <a:ea typeface="Adobe Gothic Std B" panose="020B0800000000000000" pitchFamily="34" charset="-128"/>
              </a:rPr>
              <a:t>A NOT-OR operation is known as NOR operation. It has n input (n &gt;= 2) and one output.</a:t>
            </a:r>
          </a:p>
          <a:p>
            <a:pPr algn="just">
              <a:lnSpc>
                <a:spcPct val="100000"/>
              </a:lnSpc>
            </a:pPr>
            <a:endParaRPr lang="en-US" sz="1800" dirty="0">
              <a:solidFill>
                <a:schemeClr val="bg1"/>
              </a:solidFill>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693030168"/>
              </p:ext>
            </p:extLst>
          </p:nvPr>
        </p:nvGraphicFramePr>
        <p:xfrm>
          <a:off x="1965714" y="4469777"/>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pPr algn="ctr"/>
                      <a:r>
                        <a:rPr lang="en-IN" dirty="0"/>
                        <a:t>Inputs</a:t>
                      </a:r>
                    </a:p>
                  </a:txBody>
                  <a:tcPr/>
                </a:tc>
                <a:tc hMerge="1">
                  <a:txBody>
                    <a:bodyPr/>
                    <a:lstStyle/>
                    <a:p>
                      <a:endParaRPr lang="en-IN" dirty="0"/>
                    </a:p>
                  </a:txBody>
                  <a:tcPr/>
                </a:tc>
                <a:tc>
                  <a:txBody>
                    <a:bodyPr/>
                    <a:lstStyle/>
                    <a:p>
                      <a:pPr algn="ctr"/>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 B</a:t>
                      </a:r>
                    </a:p>
                  </a:txBody>
                  <a:tcPr/>
                </a:tc>
                <a:extLst>
                  <a:ext uri="{0D108BD9-81ED-4DB2-BD59-A6C34878D82A}">
                    <a16:rowId xmlns:a16="http://schemas.microsoft.com/office/drawing/2014/main" val="30228954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27628"/>
              </p:ext>
            </p:extLst>
          </p:nvPr>
        </p:nvGraphicFramePr>
        <p:xfrm>
          <a:off x="1965714" y="521145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3469338"/>
              </p:ext>
            </p:extLst>
          </p:nvPr>
        </p:nvGraphicFramePr>
        <p:xfrm>
          <a:off x="1965714" y="558229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39607458"/>
              </p:ext>
            </p:extLst>
          </p:nvPr>
        </p:nvGraphicFramePr>
        <p:xfrm>
          <a:off x="1965714" y="595313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54525604"/>
              </p:ext>
            </p:extLst>
          </p:nvPr>
        </p:nvGraphicFramePr>
        <p:xfrm>
          <a:off x="1965714" y="6319832"/>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42614521"/>
              </p:ext>
            </p:extLst>
          </p:nvPr>
        </p:nvGraphicFramePr>
        <p:xfrm>
          <a:off x="3422812" y="52156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05734964"/>
              </p:ext>
            </p:extLst>
          </p:nvPr>
        </p:nvGraphicFramePr>
        <p:xfrm>
          <a:off x="3422812" y="557815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06379354"/>
              </p:ext>
            </p:extLst>
          </p:nvPr>
        </p:nvGraphicFramePr>
        <p:xfrm>
          <a:off x="3422812" y="59407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69829828"/>
              </p:ext>
            </p:extLst>
          </p:nvPr>
        </p:nvGraphicFramePr>
        <p:xfrm>
          <a:off x="3422812" y="6317084"/>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pic>
        <p:nvPicPr>
          <p:cNvPr id="5122" name="Picture 2" descr="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5" y="1410665"/>
            <a:ext cx="5013584" cy="73399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R Logic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45" y="2886344"/>
            <a:ext cx="5283240" cy="92956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890866" y="4917066"/>
            <a:ext cx="53184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6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XOR Gate</a:t>
            </a:r>
            <a:endParaRPr lang="en-US" dirty="0"/>
          </a:p>
        </p:txBody>
      </p:sp>
      <p:sp>
        <p:nvSpPr>
          <p:cNvPr id="3" name="Content Placeholder 2"/>
          <p:cNvSpPr>
            <a:spLocks noGrp="1"/>
          </p:cNvSpPr>
          <p:nvPr>
            <p:ph idx="1"/>
          </p:nvPr>
        </p:nvSpPr>
        <p:spPr>
          <a:xfrm>
            <a:off x="251927" y="1061720"/>
            <a:ext cx="11653934" cy="5796280"/>
          </a:xfrm>
        </p:spPr>
        <p:txBody>
          <a:bodyPr>
            <a:noAutofit/>
          </a:bodyPr>
          <a:lstStyle/>
          <a:p>
            <a:pPr algn="just">
              <a:lnSpc>
                <a:spcPct val="100000"/>
              </a:lnSpc>
            </a:pPr>
            <a:r>
              <a:rPr lang="en-US" sz="1800" dirty="0">
                <a:solidFill>
                  <a:schemeClr val="bg1"/>
                </a:solidFill>
                <a:ea typeface="Adobe Gothic Std B" panose="020B0800000000000000" pitchFamily="34" charset="-128"/>
              </a:rPr>
              <a:t>XOR or Ex-OR gate is a special type of gate. It can be used in the half adder, full adder and subtractor. </a:t>
            </a:r>
          </a:p>
          <a:p>
            <a:pPr algn="just">
              <a:lnSpc>
                <a:spcPct val="100000"/>
              </a:lnSpc>
            </a:pPr>
            <a:r>
              <a:rPr lang="en-US" sz="1800" dirty="0">
                <a:solidFill>
                  <a:schemeClr val="bg1"/>
                </a:solidFill>
                <a:ea typeface="Adobe Gothic Std B" panose="020B0800000000000000" pitchFamily="34" charset="-128"/>
              </a:rPr>
              <a:t>The exclusive-OR gate is abbreviated as EX-OR gate or sometime as X-OR gate. It has n input (n &gt;= 2) and one output.</a:t>
            </a: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693030168"/>
              </p:ext>
            </p:extLst>
          </p:nvPr>
        </p:nvGraphicFramePr>
        <p:xfrm>
          <a:off x="1965714" y="4469777"/>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pPr algn="ctr"/>
                      <a:r>
                        <a:rPr lang="en-IN" dirty="0"/>
                        <a:t>Inputs</a:t>
                      </a:r>
                    </a:p>
                  </a:txBody>
                  <a:tcPr/>
                </a:tc>
                <a:tc hMerge="1">
                  <a:txBody>
                    <a:bodyPr/>
                    <a:lstStyle/>
                    <a:p>
                      <a:endParaRPr lang="en-IN" dirty="0"/>
                    </a:p>
                  </a:txBody>
                  <a:tcPr/>
                </a:tc>
                <a:tc>
                  <a:txBody>
                    <a:bodyPr/>
                    <a:lstStyle/>
                    <a:p>
                      <a:pPr algn="ctr"/>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 B</a:t>
                      </a:r>
                    </a:p>
                  </a:txBody>
                  <a:tcPr/>
                </a:tc>
                <a:extLst>
                  <a:ext uri="{0D108BD9-81ED-4DB2-BD59-A6C34878D82A}">
                    <a16:rowId xmlns:a16="http://schemas.microsoft.com/office/drawing/2014/main" val="30228954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27628"/>
              </p:ext>
            </p:extLst>
          </p:nvPr>
        </p:nvGraphicFramePr>
        <p:xfrm>
          <a:off x="1965714" y="521145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3469338"/>
              </p:ext>
            </p:extLst>
          </p:nvPr>
        </p:nvGraphicFramePr>
        <p:xfrm>
          <a:off x="1965714" y="558229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39607458"/>
              </p:ext>
            </p:extLst>
          </p:nvPr>
        </p:nvGraphicFramePr>
        <p:xfrm>
          <a:off x="1965714" y="595313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54525604"/>
              </p:ext>
            </p:extLst>
          </p:nvPr>
        </p:nvGraphicFramePr>
        <p:xfrm>
          <a:off x="1965714" y="6319832"/>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86718"/>
              </p:ext>
            </p:extLst>
          </p:nvPr>
        </p:nvGraphicFramePr>
        <p:xfrm>
          <a:off x="3422812" y="52156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73841951"/>
              </p:ext>
            </p:extLst>
          </p:nvPr>
        </p:nvGraphicFramePr>
        <p:xfrm>
          <a:off x="3422812" y="557815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64874993"/>
              </p:ext>
            </p:extLst>
          </p:nvPr>
        </p:nvGraphicFramePr>
        <p:xfrm>
          <a:off x="3422812" y="59407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69829828"/>
              </p:ext>
            </p:extLst>
          </p:nvPr>
        </p:nvGraphicFramePr>
        <p:xfrm>
          <a:off x="3422812" y="6317084"/>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pic>
        <p:nvPicPr>
          <p:cNvPr id="6146" name="Picture 2" descr="X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23" y="2158855"/>
            <a:ext cx="3476625" cy="8529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XOR Logic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153" y="3382659"/>
            <a:ext cx="2274757" cy="80433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042748" y="4917695"/>
            <a:ext cx="233265" cy="2332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282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Gates – XNOR Gate</a:t>
            </a:r>
            <a:endParaRPr lang="en-US" dirty="0"/>
          </a:p>
        </p:txBody>
      </p:sp>
      <p:sp>
        <p:nvSpPr>
          <p:cNvPr id="3" name="Content Placeholder 2"/>
          <p:cNvSpPr>
            <a:spLocks noGrp="1"/>
          </p:cNvSpPr>
          <p:nvPr>
            <p:ph idx="1"/>
          </p:nvPr>
        </p:nvSpPr>
        <p:spPr>
          <a:xfrm>
            <a:off x="251927" y="1061720"/>
            <a:ext cx="11653934" cy="5796280"/>
          </a:xfrm>
        </p:spPr>
        <p:txBody>
          <a:bodyPr>
            <a:noAutofit/>
          </a:bodyPr>
          <a:lstStyle/>
          <a:p>
            <a:pPr algn="just">
              <a:lnSpc>
                <a:spcPct val="100000"/>
              </a:lnSpc>
            </a:pPr>
            <a:r>
              <a:rPr lang="en-US" sz="1800" dirty="0">
                <a:solidFill>
                  <a:schemeClr val="bg1"/>
                </a:solidFill>
                <a:ea typeface="Adobe Gothic Std B" panose="020B0800000000000000" pitchFamily="34" charset="-128"/>
              </a:rPr>
              <a:t>XNOR gate is a special type of gate. It can be used in the half adder, full adder and subtractor. </a:t>
            </a:r>
          </a:p>
          <a:p>
            <a:pPr algn="just">
              <a:lnSpc>
                <a:spcPct val="100000"/>
              </a:lnSpc>
            </a:pPr>
            <a:r>
              <a:rPr lang="en-US" sz="1800" dirty="0">
                <a:solidFill>
                  <a:schemeClr val="bg1"/>
                </a:solidFill>
                <a:ea typeface="Adobe Gothic Std B" panose="020B0800000000000000" pitchFamily="34" charset="-128"/>
              </a:rPr>
              <a:t>The exclusive-NOR gate is abbreviated as EX-NOR gate or sometime as X-NOR gate. It has n input (n &gt;= 2) and one output.</a:t>
            </a:r>
            <a:endParaRPr lang="en-US" sz="1800" dirty="0">
              <a:solidFill>
                <a:srgbClr val="C00000"/>
              </a:solidFill>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endParaRPr lang="en-US" sz="1800" dirty="0">
              <a:solidFill>
                <a:srgbClr val="C00000"/>
              </a:solidFill>
              <a:latin typeface="Adobe Gothic Std B" panose="020B0800000000000000" pitchFamily="34" charset="-128"/>
              <a:ea typeface="Adobe Gothic Std B" panose="020B0800000000000000" pitchFamily="34" charset="-128"/>
            </a:endParaRPr>
          </a:p>
          <a:p>
            <a:pPr algn="just">
              <a:lnSpc>
                <a:spcPct val="100000"/>
              </a:lnSpc>
            </a:pPr>
            <a:r>
              <a:rPr lang="en-US" sz="1800" dirty="0">
                <a:solidFill>
                  <a:srgbClr val="C00000"/>
                </a:solidFill>
                <a:latin typeface="Adobe Gothic Std B" panose="020B0800000000000000" pitchFamily="34" charset="-128"/>
                <a:ea typeface="Adobe Gothic Std B" panose="020B0800000000000000" pitchFamily="34" charset="-128"/>
              </a:rPr>
              <a:t>Logic diagram: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Truth Table </a:t>
            </a:r>
          </a:p>
          <a:p>
            <a:pPr marL="0" indent="0" algn="just">
              <a:lnSpc>
                <a:spcPct val="100000"/>
              </a:lnSpc>
              <a:buNone/>
            </a:pPr>
            <a:r>
              <a:rPr lang="en-US" sz="1800" dirty="0">
                <a:solidFill>
                  <a:srgbClr val="C00000"/>
                </a:solidFill>
                <a:latin typeface="Adobe Gothic Std B" panose="020B0800000000000000" pitchFamily="34" charset="-128"/>
                <a:ea typeface="Adobe Gothic Std B" panose="020B0800000000000000" pitchFamily="34" charset="-128"/>
              </a:rPr>
              <a:t>	</a:t>
            </a: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1800" dirty="0">
              <a:solidFill>
                <a:srgbClr val="C00000"/>
              </a:solidFill>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258268860"/>
              </p:ext>
            </p:extLst>
          </p:nvPr>
        </p:nvGraphicFramePr>
        <p:xfrm>
          <a:off x="1965714" y="4469777"/>
          <a:ext cx="2914196" cy="74168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gridCol w="1455575">
                  <a:extLst>
                    <a:ext uri="{9D8B030D-6E8A-4147-A177-3AD203B41FA5}">
                      <a16:colId xmlns:a16="http://schemas.microsoft.com/office/drawing/2014/main" val="1873257247"/>
                    </a:ext>
                  </a:extLst>
                </a:gridCol>
              </a:tblGrid>
              <a:tr h="370840">
                <a:tc gridSpan="2">
                  <a:txBody>
                    <a:bodyPr/>
                    <a:lstStyle/>
                    <a:p>
                      <a:pPr algn="ctr"/>
                      <a:r>
                        <a:rPr lang="en-IN" dirty="0"/>
                        <a:t>Inputs</a:t>
                      </a:r>
                    </a:p>
                  </a:txBody>
                  <a:tcPr/>
                </a:tc>
                <a:tc hMerge="1">
                  <a:txBody>
                    <a:bodyPr/>
                    <a:lstStyle/>
                    <a:p>
                      <a:endParaRPr lang="en-IN" dirty="0"/>
                    </a:p>
                  </a:txBody>
                  <a:tcPr/>
                </a:tc>
                <a:tc>
                  <a:txBody>
                    <a:bodyPr/>
                    <a:lstStyle/>
                    <a:p>
                      <a:pPr algn="ctr"/>
                      <a:r>
                        <a:rPr lang="en-IN" dirty="0"/>
                        <a:t>Output</a:t>
                      </a:r>
                    </a:p>
                  </a:txBody>
                  <a:tcPr/>
                </a:tc>
                <a:extLst>
                  <a:ext uri="{0D108BD9-81ED-4DB2-BD59-A6C34878D82A}">
                    <a16:rowId xmlns:a16="http://schemas.microsoft.com/office/drawing/2014/main" val="284933254"/>
                  </a:ext>
                </a:extLst>
              </a:tr>
              <a:tr h="370840">
                <a:tc>
                  <a:txBody>
                    <a:bodyPr/>
                    <a:lstStyle/>
                    <a:p>
                      <a:pPr algn="ctr"/>
                      <a:r>
                        <a:rPr lang="en-IN" dirty="0">
                          <a:solidFill>
                            <a:srgbClr val="C00000"/>
                          </a:solidFill>
                        </a:rPr>
                        <a:t>A</a:t>
                      </a:r>
                    </a:p>
                  </a:txBody>
                  <a:tcPr/>
                </a:tc>
                <a:tc>
                  <a:txBody>
                    <a:bodyPr/>
                    <a:lstStyle/>
                    <a:p>
                      <a:pPr algn="ctr"/>
                      <a:r>
                        <a:rPr lang="en-IN" dirty="0">
                          <a:solidFill>
                            <a:srgbClr val="C00000"/>
                          </a:solidFill>
                        </a:rPr>
                        <a:t>B</a:t>
                      </a:r>
                    </a:p>
                  </a:txBody>
                  <a:tcPr/>
                </a:tc>
                <a:tc>
                  <a:txBody>
                    <a:bodyPr/>
                    <a:lstStyle/>
                    <a:p>
                      <a:pPr algn="ctr"/>
                      <a:r>
                        <a:rPr lang="en-IN" dirty="0">
                          <a:solidFill>
                            <a:srgbClr val="C00000"/>
                          </a:solidFill>
                        </a:rPr>
                        <a:t>A - B</a:t>
                      </a:r>
                    </a:p>
                  </a:txBody>
                  <a:tcPr/>
                </a:tc>
                <a:extLst>
                  <a:ext uri="{0D108BD9-81ED-4DB2-BD59-A6C34878D82A}">
                    <a16:rowId xmlns:a16="http://schemas.microsoft.com/office/drawing/2014/main" val="30228954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27628"/>
              </p:ext>
            </p:extLst>
          </p:nvPr>
        </p:nvGraphicFramePr>
        <p:xfrm>
          <a:off x="1965714" y="521145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3469338"/>
              </p:ext>
            </p:extLst>
          </p:nvPr>
        </p:nvGraphicFramePr>
        <p:xfrm>
          <a:off x="1965714" y="558229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0</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39607458"/>
              </p:ext>
            </p:extLst>
          </p:nvPr>
        </p:nvGraphicFramePr>
        <p:xfrm>
          <a:off x="1965714" y="5953137"/>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54525604"/>
              </p:ext>
            </p:extLst>
          </p:nvPr>
        </p:nvGraphicFramePr>
        <p:xfrm>
          <a:off x="1965714" y="6319832"/>
          <a:ext cx="1458621" cy="370840"/>
        </p:xfrm>
        <a:graphic>
          <a:graphicData uri="http://schemas.openxmlformats.org/drawingml/2006/table">
            <a:tbl>
              <a:tblPr firstRow="1" bandRow="1">
                <a:tableStyleId>{5C22544A-7EE6-4342-B048-85BDC9FD1C3A}</a:tableStyleId>
              </a:tblPr>
              <a:tblGrid>
                <a:gridCol w="693510">
                  <a:extLst>
                    <a:ext uri="{9D8B030D-6E8A-4147-A177-3AD203B41FA5}">
                      <a16:colId xmlns:a16="http://schemas.microsoft.com/office/drawing/2014/main" val="2762600032"/>
                    </a:ext>
                  </a:extLst>
                </a:gridCol>
                <a:gridCol w="765111">
                  <a:extLst>
                    <a:ext uri="{9D8B030D-6E8A-4147-A177-3AD203B41FA5}">
                      <a16:colId xmlns:a16="http://schemas.microsoft.com/office/drawing/2014/main" val="418597049"/>
                    </a:ext>
                  </a:extLst>
                </a:gridCol>
              </a:tblGrid>
              <a:tr h="370840">
                <a:tc>
                  <a:txBody>
                    <a:bodyPr/>
                    <a:lstStyle/>
                    <a:p>
                      <a:pPr algn="ctr"/>
                      <a:r>
                        <a:rPr lang="en-IN" dirty="0">
                          <a:solidFill>
                            <a:schemeClr val="tx1"/>
                          </a:solidFill>
                        </a:rPr>
                        <a:t>1</a:t>
                      </a:r>
                    </a:p>
                  </a:txBody>
                  <a:tcPr>
                    <a:solidFill>
                      <a:srgbClr val="D2DEEF"/>
                    </a:solidFill>
                  </a:tcPr>
                </a:tc>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302289544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66056172"/>
              </p:ext>
            </p:extLst>
          </p:nvPr>
        </p:nvGraphicFramePr>
        <p:xfrm>
          <a:off x="3422812" y="52156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79952059"/>
              </p:ext>
            </p:extLst>
          </p:nvPr>
        </p:nvGraphicFramePr>
        <p:xfrm>
          <a:off x="3422812" y="557815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2380925"/>
              </p:ext>
            </p:extLst>
          </p:nvPr>
        </p:nvGraphicFramePr>
        <p:xfrm>
          <a:off x="3422812" y="5940702"/>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0</a:t>
                      </a:r>
                    </a:p>
                  </a:txBody>
                  <a:tcPr>
                    <a:solidFill>
                      <a:srgbClr val="D2DEEF"/>
                    </a:solidFill>
                  </a:tcPr>
                </a:tc>
                <a:extLst>
                  <a:ext uri="{0D108BD9-81ED-4DB2-BD59-A6C34878D82A}">
                    <a16:rowId xmlns:a16="http://schemas.microsoft.com/office/drawing/2014/main" val="24026726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63062362"/>
              </p:ext>
            </p:extLst>
          </p:nvPr>
        </p:nvGraphicFramePr>
        <p:xfrm>
          <a:off x="3422812" y="6317084"/>
          <a:ext cx="1457098" cy="370840"/>
        </p:xfrm>
        <a:graphic>
          <a:graphicData uri="http://schemas.openxmlformats.org/drawingml/2006/table">
            <a:tbl>
              <a:tblPr firstRow="1" bandRow="1">
                <a:tableStyleId>{5C22544A-7EE6-4342-B048-85BDC9FD1C3A}</a:tableStyleId>
              </a:tblPr>
              <a:tblGrid>
                <a:gridCol w="1457098">
                  <a:extLst>
                    <a:ext uri="{9D8B030D-6E8A-4147-A177-3AD203B41FA5}">
                      <a16:colId xmlns:a16="http://schemas.microsoft.com/office/drawing/2014/main" val="272722375"/>
                    </a:ext>
                  </a:extLst>
                </a:gridCol>
              </a:tblGrid>
              <a:tr h="370840">
                <a:tc>
                  <a:txBody>
                    <a:bodyPr/>
                    <a:lstStyle/>
                    <a:p>
                      <a:pPr algn="ctr"/>
                      <a:r>
                        <a:rPr lang="en-IN" dirty="0">
                          <a:solidFill>
                            <a:schemeClr val="tx1"/>
                          </a:solidFill>
                        </a:rPr>
                        <a:t>1</a:t>
                      </a:r>
                    </a:p>
                  </a:txBody>
                  <a:tcPr>
                    <a:solidFill>
                      <a:srgbClr val="D2DEEF"/>
                    </a:solidFill>
                  </a:tcPr>
                </a:tc>
                <a:extLst>
                  <a:ext uri="{0D108BD9-81ED-4DB2-BD59-A6C34878D82A}">
                    <a16:rowId xmlns:a16="http://schemas.microsoft.com/office/drawing/2014/main" val="240267262"/>
                  </a:ext>
                </a:extLst>
              </a:tr>
            </a:tbl>
          </a:graphicData>
        </a:graphic>
      </p:graphicFrame>
      <p:sp>
        <p:nvSpPr>
          <p:cNvPr id="5" name="Oval 4"/>
          <p:cNvSpPr/>
          <p:nvPr/>
        </p:nvSpPr>
        <p:spPr>
          <a:xfrm>
            <a:off x="4077479" y="4935894"/>
            <a:ext cx="158620" cy="1959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descr="X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761" y="2092864"/>
            <a:ext cx="34385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XNOR Logic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143" y="3361813"/>
            <a:ext cx="184785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1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a:t>
            </a:r>
            <a:endParaRPr lang="en-US" dirty="0"/>
          </a:p>
        </p:txBody>
      </p:sp>
      <p:sp>
        <p:nvSpPr>
          <p:cNvPr id="6" name="Content Placeholder 2"/>
          <p:cNvSpPr>
            <a:spLocks noGrp="1"/>
          </p:cNvSpPr>
          <p:nvPr>
            <p:ph idx="1"/>
          </p:nvPr>
        </p:nvSpPr>
        <p:spPr>
          <a:xfrm>
            <a:off x="395749" y="1073458"/>
            <a:ext cx="11314470" cy="5415832"/>
          </a:xfrm>
        </p:spPr>
        <p:txBody>
          <a:bodyPr>
            <a:noAutofit/>
          </a:bodyPr>
          <a:lstStyle/>
          <a:p>
            <a:pPr algn="just">
              <a:lnSpc>
                <a:spcPct val="100000"/>
              </a:lnSpc>
            </a:pPr>
            <a:r>
              <a:rPr lang="en-US" dirty="0">
                <a:solidFill>
                  <a:schemeClr val="bg1"/>
                </a:solidFill>
                <a:ea typeface="Adobe Gothic Std B" panose="020B0800000000000000" pitchFamily="34" charset="-128"/>
              </a:rPr>
              <a:t>In general, the Arithmetic Micro-operations deals with the operations performed on numeric data stored in the registers.</a:t>
            </a:r>
          </a:p>
          <a:p>
            <a:pPr algn="just">
              <a:lnSpc>
                <a:spcPct val="100000"/>
              </a:lnSpc>
            </a:pPr>
            <a:r>
              <a:rPr lang="en-US" dirty="0">
                <a:solidFill>
                  <a:schemeClr val="bg1"/>
                </a:solidFill>
                <a:ea typeface="Adobe Gothic Std B" panose="020B0800000000000000" pitchFamily="34" charset="-128"/>
              </a:rPr>
              <a:t>The basic Arithmetic Micro-operations are classified in the following categories:</a:t>
            </a:r>
          </a:p>
          <a:p>
            <a:pPr marL="514350" indent="-514350" algn="just">
              <a:lnSpc>
                <a:spcPct val="100000"/>
              </a:lnSpc>
              <a:buFont typeface="+mj-lt"/>
              <a:buAutoNum type="arabicParenR"/>
            </a:pPr>
            <a:r>
              <a:rPr lang="en-US" dirty="0">
                <a:solidFill>
                  <a:schemeClr val="bg1"/>
                </a:solidFill>
                <a:ea typeface="Adobe Gothic Std B" panose="020B0800000000000000" pitchFamily="34" charset="-128"/>
              </a:rPr>
              <a:t>Addition</a:t>
            </a:r>
          </a:p>
          <a:p>
            <a:pPr marL="514350" indent="-514350" algn="just">
              <a:lnSpc>
                <a:spcPct val="100000"/>
              </a:lnSpc>
              <a:buFont typeface="+mj-lt"/>
              <a:buAutoNum type="arabicParenR"/>
            </a:pPr>
            <a:r>
              <a:rPr lang="en-US" dirty="0">
                <a:solidFill>
                  <a:schemeClr val="bg1"/>
                </a:solidFill>
                <a:ea typeface="Adobe Gothic Std B" panose="020B0800000000000000" pitchFamily="34" charset="-128"/>
              </a:rPr>
              <a:t>Subtraction</a:t>
            </a:r>
          </a:p>
          <a:p>
            <a:pPr marL="514350" indent="-514350" algn="just">
              <a:lnSpc>
                <a:spcPct val="100000"/>
              </a:lnSpc>
              <a:buFont typeface="+mj-lt"/>
              <a:buAutoNum type="arabicParenR"/>
            </a:pPr>
            <a:r>
              <a:rPr lang="en-US" dirty="0">
                <a:solidFill>
                  <a:schemeClr val="bg1"/>
                </a:solidFill>
                <a:ea typeface="Adobe Gothic Std B" panose="020B0800000000000000" pitchFamily="34" charset="-128"/>
              </a:rPr>
              <a:t>Increment</a:t>
            </a:r>
          </a:p>
          <a:p>
            <a:pPr marL="514350" indent="-514350" algn="just">
              <a:lnSpc>
                <a:spcPct val="100000"/>
              </a:lnSpc>
              <a:buFont typeface="+mj-lt"/>
              <a:buAutoNum type="arabicParenR"/>
            </a:pPr>
            <a:r>
              <a:rPr lang="en-US" dirty="0">
                <a:solidFill>
                  <a:schemeClr val="bg1"/>
                </a:solidFill>
                <a:ea typeface="Adobe Gothic Std B" panose="020B0800000000000000" pitchFamily="34" charset="-128"/>
              </a:rPr>
              <a:t>Decrement</a:t>
            </a:r>
          </a:p>
          <a:p>
            <a:pPr marL="514350" indent="-514350" algn="just">
              <a:lnSpc>
                <a:spcPct val="100000"/>
              </a:lnSpc>
              <a:buFont typeface="+mj-lt"/>
              <a:buAutoNum type="arabicParenR"/>
            </a:pPr>
            <a:r>
              <a:rPr lang="en-US" dirty="0">
                <a:solidFill>
                  <a:schemeClr val="bg1"/>
                </a:solidFill>
                <a:ea typeface="Adobe Gothic Std B" panose="020B0800000000000000" pitchFamily="34" charset="-128"/>
              </a:rPr>
              <a:t>Shift</a:t>
            </a:r>
          </a:p>
        </p:txBody>
      </p:sp>
    </p:spTree>
    <p:extLst>
      <p:ext uri="{BB962C8B-B14F-4D97-AF65-F5344CB8AC3E}">
        <p14:creationId xmlns:p14="http://schemas.microsoft.com/office/powerpoint/2010/main" val="9207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a:t>
            </a:r>
            <a:endParaRPr lang="en-US" dirty="0"/>
          </a:p>
        </p:txBody>
      </p:sp>
      <p:pic>
        <p:nvPicPr>
          <p:cNvPr id="4" name="Content Placeholder 3"/>
          <p:cNvPicPr>
            <a:picLocks noGrp="1" noChangeAspect="1"/>
          </p:cNvPicPr>
          <p:nvPr>
            <p:ph idx="1"/>
          </p:nvPr>
        </p:nvPicPr>
        <p:blipFill>
          <a:blip r:embed="rId2"/>
          <a:stretch>
            <a:fillRect/>
          </a:stretch>
        </p:blipFill>
        <p:spPr>
          <a:xfrm>
            <a:off x="430163" y="1325563"/>
            <a:ext cx="11423709" cy="1388140"/>
          </a:xfrm>
          <a:prstGeom prst="rect">
            <a:avLst/>
          </a:prstGeom>
        </p:spPr>
      </p:pic>
      <p:sp>
        <p:nvSpPr>
          <p:cNvPr id="7" name="Rectangle 6"/>
          <p:cNvSpPr/>
          <p:nvPr/>
        </p:nvSpPr>
        <p:spPr>
          <a:xfrm>
            <a:off x="430163" y="2967334"/>
            <a:ext cx="11250560" cy="2054601"/>
          </a:xfrm>
          <a:prstGeom prst="rect">
            <a:avLst/>
          </a:prstGeom>
        </p:spPr>
        <p:txBody>
          <a:bodyPr wrap="square">
            <a:spAutoFit/>
          </a:bodyPr>
          <a:lstStyle/>
          <a:p>
            <a:pPr algn="just">
              <a:lnSpc>
                <a:spcPct val="150000"/>
              </a:lnSpc>
            </a:pPr>
            <a:r>
              <a:rPr lang="en-US" sz="2800" dirty="0">
                <a:solidFill>
                  <a:schemeClr val="bg1"/>
                </a:solidFill>
                <a:ea typeface="Adobe Gothic Std B" panose="020B0800000000000000" pitchFamily="34" charset="-128"/>
              </a:rPr>
              <a:t>The same principle holds for decimal fractions, but negative powers of 10 are used. </a:t>
            </a:r>
          </a:p>
          <a:p>
            <a:pPr algn="just">
              <a:lnSpc>
                <a:spcPct val="150000"/>
              </a:lnSpc>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8" name="Picture 7"/>
          <p:cNvPicPr>
            <a:picLocks noChangeAspect="1"/>
          </p:cNvPicPr>
          <p:nvPr/>
        </p:nvPicPr>
        <p:blipFill rotWithShape="1">
          <a:blip r:embed="rId3"/>
          <a:srcRect t="28236" b="13888"/>
          <a:stretch/>
        </p:blipFill>
        <p:spPr>
          <a:xfrm>
            <a:off x="439764" y="4805551"/>
            <a:ext cx="11414108" cy="1049560"/>
          </a:xfrm>
          <a:prstGeom prst="rect">
            <a:avLst/>
          </a:prstGeom>
        </p:spPr>
      </p:pic>
    </p:spTree>
    <p:extLst>
      <p:ext uri="{BB962C8B-B14F-4D97-AF65-F5344CB8AC3E}">
        <p14:creationId xmlns:p14="http://schemas.microsoft.com/office/powerpoint/2010/main" val="132272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a:t>
            </a:r>
            <a:endParaRPr lang="en-US" dirty="0"/>
          </a:p>
        </p:txBody>
      </p:sp>
      <p:sp>
        <p:nvSpPr>
          <p:cNvPr id="6" name="Content Placeholder 2"/>
          <p:cNvSpPr>
            <a:spLocks noGrp="1"/>
          </p:cNvSpPr>
          <p:nvPr>
            <p:ph idx="1"/>
          </p:nvPr>
        </p:nvSpPr>
        <p:spPr>
          <a:xfrm>
            <a:off x="395749" y="1073458"/>
            <a:ext cx="11314470" cy="5415832"/>
          </a:xfrm>
        </p:spPr>
        <p:txBody>
          <a:bodyPr>
            <a:noAutofit/>
          </a:bodyPr>
          <a:lstStyle/>
          <a:p>
            <a:pPr algn="just">
              <a:lnSpc>
                <a:spcPct val="100000"/>
              </a:lnSpc>
            </a:pPr>
            <a:r>
              <a:rPr lang="en-US" dirty="0">
                <a:solidFill>
                  <a:schemeClr val="bg1"/>
                </a:solidFill>
                <a:ea typeface="Adobe Gothic Std B" panose="020B0800000000000000" pitchFamily="34" charset="-128"/>
              </a:rPr>
              <a:t>The following table shows the symbolic representation of various Arithmetic Micro-operations</a:t>
            </a:r>
            <a:r>
              <a:rPr lang="en-US" sz="3000" dirty="0">
                <a:solidFill>
                  <a:schemeClr val="bg1"/>
                </a:solidFill>
                <a:latin typeface="Adobe Gothic Std B" panose="020B0800000000000000" pitchFamily="34" charset="-128"/>
                <a:ea typeface="Adobe Gothic Std B" panose="020B0800000000000000" pitchFamily="34" charset="-128"/>
              </a:rPr>
              <a:t>.</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p:txBody>
      </p:sp>
      <p:graphicFrame>
        <p:nvGraphicFramePr>
          <p:cNvPr id="7" name="Table 6"/>
          <p:cNvGraphicFramePr>
            <a:graphicFrameLocks noGrp="1"/>
          </p:cNvGraphicFramePr>
          <p:nvPr>
            <p:extLst>
              <p:ext uri="{D42A27DB-BD31-4B8C-83A1-F6EECF244321}">
                <p14:modId xmlns:p14="http://schemas.microsoft.com/office/powerpoint/2010/main" val="3876121543"/>
              </p:ext>
            </p:extLst>
          </p:nvPr>
        </p:nvGraphicFramePr>
        <p:xfrm>
          <a:off x="1910702" y="2137955"/>
          <a:ext cx="8128000" cy="741680"/>
        </p:xfrm>
        <a:graphic>
          <a:graphicData uri="http://schemas.openxmlformats.org/drawingml/2006/table">
            <a:tbl>
              <a:tblPr firstRow="1" bandRow="1">
                <a:tableStyleId>{073A0DAA-6AF3-43AB-8588-CEC1D06C72B9}</a:tableStyleId>
              </a:tblPr>
              <a:tblGrid>
                <a:gridCol w="2869845">
                  <a:extLst>
                    <a:ext uri="{9D8B030D-6E8A-4147-A177-3AD203B41FA5}">
                      <a16:colId xmlns:a16="http://schemas.microsoft.com/office/drawing/2014/main" val="3917546932"/>
                    </a:ext>
                  </a:extLst>
                </a:gridCol>
                <a:gridCol w="5258155">
                  <a:extLst>
                    <a:ext uri="{9D8B030D-6E8A-4147-A177-3AD203B41FA5}">
                      <a16:colId xmlns:a16="http://schemas.microsoft.com/office/drawing/2014/main" val="3023832536"/>
                    </a:ext>
                  </a:extLst>
                </a:gridCol>
              </a:tblGrid>
              <a:tr h="370840">
                <a:tc>
                  <a:txBody>
                    <a:bodyPr/>
                    <a:lstStyle/>
                    <a:p>
                      <a:r>
                        <a:rPr lang="en-IN" dirty="0"/>
                        <a:t>Symbolic Representation</a:t>
                      </a:r>
                    </a:p>
                  </a:txBody>
                  <a:tcPr/>
                </a:tc>
                <a:tc>
                  <a:txBody>
                    <a:bodyPr/>
                    <a:lstStyle/>
                    <a:p>
                      <a:r>
                        <a:rPr lang="en-IN" dirty="0"/>
                        <a:t>Description</a:t>
                      </a:r>
                    </a:p>
                  </a:txBody>
                  <a:tcPr/>
                </a:tc>
                <a:extLst>
                  <a:ext uri="{0D108BD9-81ED-4DB2-BD59-A6C34878D82A}">
                    <a16:rowId xmlns:a16="http://schemas.microsoft.com/office/drawing/2014/main" val="1386271807"/>
                  </a:ext>
                </a:extLst>
              </a:tr>
              <a:tr h="370840">
                <a:tc>
                  <a:txBody>
                    <a:bodyPr/>
                    <a:lstStyle/>
                    <a:p>
                      <a:r>
                        <a:rPr lang="en-IN" dirty="0"/>
                        <a:t>R3 ← R1 + R2</a:t>
                      </a:r>
                    </a:p>
                  </a:txBody>
                  <a:tcPr/>
                </a:tc>
                <a:tc>
                  <a:txBody>
                    <a:bodyPr/>
                    <a:lstStyle/>
                    <a:p>
                      <a:r>
                        <a:rPr lang="en-US" dirty="0"/>
                        <a:t>The contents of R1 plus R2 are transferred to R3.</a:t>
                      </a:r>
                      <a:endParaRPr lang="en-IN" dirty="0"/>
                    </a:p>
                  </a:txBody>
                  <a:tcPr/>
                </a:tc>
                <a:extLst>
                  <a:ext uri="{0D108BD9-81ED-4DB2-BD59-A6C34878D82A}">
                    <a16:rowId xmlns:a16="http://schemas.microsoft.com/office/drawing/2014/main" val="27900691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019077"/>
              </p:ext>
            </p:extLst>
          </p:nvPr>
        </p:nvGraphicFramePr>
        <p:xfrm>
          <a:off x="1910702" y="2920709"/>
          <a:ext cx="8128000" cy="370840"/>
        </p:xfrm>
        <a:graphic>
          <a:graphicData uri="http://schemas.openxmlformats.org/drawingml/2006/table">
            <a:tbl>
              <a:tblPr firstRow="1" bandRow="1">
                <a:tableStyleId>{9D7B26C5-4107-4FEC-AEDC-1716B250A1EF}</a:tableStyleId>
              </a:tblPr>
              <a:tblGrid>
                <a:gridCol w="2866571">
                  <a:extLst>
                    <a:ext uri="{9D8B030D-6E8A-4147-A177-3AD203B41FA5}">
                      <a16:colId xmlns:a16="http://schemas.microsoft.com/office/drawing/2014/main" val="4101971303"/>
                    </a:ext>
                  </a:extLst>
                </a:gridCol>
                <a:gridCol w="5261429">
                  <a:extLst>
                    <a:ext uri="{9D8B030D-6E8A-4147-A177-3AD203B41FA5}">
                      <a16:colId xmlns:a16="http://schemas.microsoft.com/office/drawing/2014/main" val="3684070943"/>
                    </a:ext>
                  </a:extLst>
                </a:gridCol>
              </a:tblGrid>
              <a:tr h="370840">
                <a:tc>
                  <a:txBody>
                    <a:bodyPr/>
                    <a:lstStyle/>
                    <a:p>
                      <a:r>
                        <a:rPr lang="en-IN" b="0" dirty="0"/>
                        <a:t>R3 ← R1 - R2</a:t>
                      </a:r>
                    </a:p>
                  </a:txBody>
                  <a:tcPr/>
                </a:tc>
                <a:tc>
                  <a:txBody>
                    <a:bodyPr/>
                    <a:lstStyle/>
                    <a:p>
                      <a:pPr marL="0" algn="l" defTabSz="914400" rtl="0" eaLnBrk="1" latinLnBrk="0" hangingPunct="1"/>
                      <a:r>
                        <a:rPr lang="en-US" sz="1800" b="0" i="0" kern="1200" dirty="0">
                          <a:solidFill>
                            <a:schemeClr val="tx1"/>
                          </a:solidFill>
                          <a:effectLst/>
                          <a:latin typeface="+mn-lt"/>
                          <a:ea typeface="+mn-ea"/>
                          <a:cs typeface="+mn-cs"/>
                        </a:rPr>
                        <a:t>The contents of R1 minus R2 are transferred to R3.</a:t>
                      </a:r>
                      <a:endParaRPr lang="en-IN"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42217299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31595979"/>
              </p:ext>
            </p:extLst>
          </p:nvPr>
        </p:nvGraphicFramePr>
        <p:xfrm>
          <a:off x="1910702" y="3315479"/>
          <a:ext cx="8128000" cy="370840"/>
        </p:xfrm>
        <a:graphic>
          <a:graphicData uri="http://schemas.openxmlformats.org/drawingml/2006/table">
            <a:tbl>
              <a:tblPr firstRow="1" bandRow="1">
                <a:tableStyleId>{9D7B26C5-4107-4FEC-AEDC-1716B250A1EF}</a:tableStyleId>
              </a:tblPr>
              <a:tblGrid>
                <a:gridCol w="2857241">
                  <a:extLst>
                    <a:ext uri="{9D8B030D-6E8A-4147-A177-3AD203B41FA5}">
                      <a16:colId xmlns:a16="http://schemas.microsoft.com/office/drawing/2014/main" val="4101971303"/>
                    </a:ext>
                  </a:extLst>
                </a:gridCol>
                <a:gridCol w="5270759">
                  <a:extLst>
                    <a:ext uri="{9D8B030D-6E8A-4147-A177-3AD203B41FA5}">
                      <a16:colId xmlns:a16="http://schemas.microsoft.com/office/drawing/2014/main" val="3684070943"/>
                    </a:ext>
                  </a:extLst>
                </a:gridCol>
              </a:tblGrid>
              <a:tr h="370840">
                <a:tc>
                  <a:txBody>
                    <a:bodyPr/>
                    <a:lstStyle/>
                    <a:p>
                      <a:r>
                        <a:rPr lang="en-IN" b="0" dirty="0"/>
                        <a:t>R2 ← R2'</a:t>
                      </a:r>
                    </a:p>
                  </a:txBody>
                  <a:tcPr/>
                </a:tc>
                <a:tc>
                  <a:txBody>
                    <a:bodyPr/>
                    <a:lstStyle/>
                    <a:p>
                      <a:r>
                        <a:rPr lang="en-US" sz="1800" b="0" i="0" kern="1200" dirty="0">
                          <a:solidFill>
                            <a:schemeClr val="tx1"/>
                          </a:solidFill>
                          <a:effectLst/>
                          <a:latin typeface="+mn-lt"/>
                          <a:ea typeface="+mn-ea"/>
                          <a:cs typeface="+mn-cs"/>
                        </a:rPr>
                        <a:t>Complement the contents of R2 (1's complement)</a:t>
                      </a:r>
                      <a:endParaRPr lang="en-IN"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42217299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2035769"/>
              </p:ext>
            </p:extLst>
          </p:nvPr>
        </p:nvGraphicFramePr>
        <p:xfrm>
          <a:off x="1910702" y="3694797"/>
          <a:ext cx="8128000" cy="370840"/>
        </p:xfrm>
        <a:graphic>
          <a:graphicData uri="http://schemas.openxmlformats.org/drawingml/2006/table">
            <a:tbl>
              <a:tblPr firstRow="1" bandRow="1">
                <a:tableStyleId>{9D7B26C5-4107-4FEC-AEDC-1716B250A1EF}</a:tableStyleId>
              </a:tblPr>
              <a:tblGrid>
                <a:gridCol w="2875902">
                  <a:extLst>
                    <a:ext uri="{9D8B030D-6E8A-4147-A177-3AD203B41FA5}">
                      <a16:colId xmlns:a16="http://schemas.microsoft.com/office/drawing/2014/main" val="4101971303"/>
                    </a:ext>
                  </a:extLst>
                </a:gridCol>
                <a:gridCol w="5252098">
                  <a:extLst>
                    <a:ext uri="{9D8B030D-6E8A-4147-A177-3AD203B41FA5}">
                      <a16:colId xmlns:a16="http://schemas.microsoft.com/office/drawing/2014/main" val="3684070943"/>
                    </a:ext>
                  </a:extLst>
                </a:gridCol>
              </a:tblGrid>
              <a:tr h="370840">
                <a:tc>
                  <a:txBody>
                    <a:bodyPr/>
                    <a:lstStyle/>
                    <a:p>
                      <a:r>
                        <a:rPr lang="en-IN" b="0" dirty="0"/>
                        <a:t>R2 ← R2' + 1</a:t>
                      </a:r>
                    </a:p>
                  </a:txBody>
                  <a:tcPr/>
                </a:tc>
                <a:tc>
                  <a:txBody>
                    <a:bodyPr/>
                    <a:lstStyle/>
                    <a:p>
                      <a:r>
                        <a:rPr lang="en-US" b="0" dirty="0"/>
                        <a:t>2's complement the contents of R2 (negate)</a:t>
                      </a:r>
                      <a:endParaRPr lang="en-IN" b="0" dirty="0"/>
                    </a:p>
                  </a:txBody>
                  <a:tcPr/>
                </a:tc>
                <a:extLst>
                  <a:ext uri="{0D108BD9-81ED-4DB2-BD59-A6C34878D82A}">
                    <a16:rowId xmlns:a16="http://schemas.microsoft.com/office/drawing/2014/main" val="42217299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61272453"/>
              </p:ext>
            </p:extLst>
          </p:nvPr>
        </p:nvGraphicFramePr>
        <p:xfrm>
          <a:off x="1910702" y="4074115"/>
          <a:ext cx="8128000" cy="370840"/>
        </p:xfrm>
        <a:graphic>
          <a:graphicData uri="http://schemas.openxmlformats.org/drawingml/2006/table">
            <a:tbl>
              <a:tblPr firstRow="1" bandRow="1">
                <a:tableStyleId>{9D7B26C5-4107-4FEC-AEDC-1716B250A1EF}</a:tableStyleId>
              </a:tblPr>
              <a:tblGrid>
                <a:gridCol w="2853803">
                  <a:extLst>
                    <a:ext uri="{9D8B030D-6E8A-4147-A177-3AD203B41FA5}">
                      <a16:colId xmlns:a16="http://schemas.microsoft.com/office/drawing/2014/main" val="4101971303"/>
                    </a:ext>
                  </a:extLst>
                </a:gridCol>
                <a:gridCol w="5274197">
                  <a:extLst>
                    <a:ext uri="{9D8B030D-6E8A-4147-A177-3AD203B41FA5}">
                      <a16:colId xmlns:a16="http://schemas.microsoft.com/office/drawing/2014/main" val="3684070943"/>
                    </a:ext>
                  </a:extLst>
                </a:gridCol>
              </a:tblGrid>
              <a:tr h="370840">
                <a:tc>
                  <a:txBody>
                    <a:bodyPr/>
                    <a:lstStyle/>
                    <a:p>
                      <a:r>
                        <a:rPr lang="en-IN" b="0" dirty="0"/>
                        <a:t>R3 ← R1 + R2' + 1</a:t>
                      </a:r>
                    </a:p>
                  </a:txBody>
                  <a:tcPr/>
                </a:tc>
                <a:tc>
                  <a:txBody>
                    <a:bodyPr/>
                    <a:lstStyle/>
                    <a:p>
                      <a:pPr marL="0" algn="l" defTabSz="914400" rtl="0" eaLnBrk="1" latinLnBrk="0" hangingPunct="1"/>
                      <a:r>
                        <a:rPr lang="en-US" sz="1800" b="0" i="0" kern="1200" dirty="0">
                          <a:solidFill>
                            <a:schemeClr val="tx1"/>
                          </a:solidFill>
                          <a:effectLst/>
                          <a:latin typeface="+mn-lt"/>
                          <a:ea typeface="+mn-ea"/>
                          <a:cs typeface="+mn-cs"/>
                        </a:rPr>
                        <a:t>R1 plus the 2's complement of R2 (subtraction)</a:t>
                      </a:r>
                      <a:endParaRPr lang="en-IN"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42217299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75690822"/>
              </p:ext>
            </p:extLst>
          </p:nvPr>
        </p:nvGraphicFramePr>
        <p:xfrm>
          <a:off x="1910702" y="4444955"/>
          <a:ext cx="8128000" cy="370840"/>
        </p:xfrm>
        <a:graphic>
          <a:graphicData uri="http://schemas.openxmlformats.org/drawingml/2006/table">
            <a:tbl>
              <a:tblPr firstRow="1" bandRow="1">
                <a:tableStyleId>{9D7B26C5-4107-4FEC-AEDC-1716B250A1EF}</a:tableStyleId>
              </a:tblPr>
              <a:tblGrid>
                <a:gridCol w="2931886">
                  <a:extLst>
                    <a:ext uri="{9D8B030D-6E8A-4147-A177-3AD203B41FA5}">
                      <a16:colId xmlns:a16="http://schemas.microsoft.com/office/drawing/2014/main" val="4101971303"/>
                    </a:ext>
                  </a:extLst>
                </a:gridCol>
                <a:gridCol w="5196114">
                  <a:extLst>
                    <a:ext uri="{9D8B030D-6E8A-4147-A177-3AD203B41FA5}">
                      <a16:colId xmlns:a16="http://schemas.microsoft.com/office/drawing/2014/main" val="3684070943"/>
                    </a:ext>
                  </a:extLst>
                </a:gridCol>
              </a:tblGrid>
              <a:tr h="370840">
                <a:tc>
                  <a:txBody>
                    <a:bodyPr/>
                    <a:lstStyle/>
                    <a:p>
                      <a:r>
                        <a:rPr lang="en-IN" sz="1800" b="0" i="0" kern="1200" dirty="0">
                          <a:solidFill>
                            <a:schemeClr val="tx1"/>
                          </a:solidFill>
                          <a:effectLst/>
                          <a:latin typeface="+mn-lt"/>
                          <a:ea typeface="+mn-ea"/>
                          <a:cs typeface="+mn-cs"/>
                        </a:rPr>
                        <a:t>R1 ← R1 + 1</a:t>
                      </a:r>
                      <a:endParaRPr lang="en-IN" dirty="0"/>
                    </a:p>
                  </a:txBody>
                  <a:tcPr/>
                </a:tc>
                <a:tc>
                  <a:txBody>
                    <a:bodyPr/>
                    <a:lstStyle/>
                    <a:p>
                      <a:r>
                        <a:rPr lang="en-US" sz="1800" b="0" i="0" kern="1200" dirty="0">
                          <a:solidFill>
                            <a:schemeClr val="tx1"/>
                          </a:solidFill>
                          <a:effectLst/>
                          <a:latin typeface="+mn-lt"/>
                          <a:ea typeface="+mn-ea"/>
                          <a:cs typeface="+mn-cs"/>
                        </a:rPr>
                        <a:t>Increment the contents of R1 by one</a:t>
                      </a:r>
                      <a:endParaRPr lang="en-IN" dirty="0"/>
                    </a:p>
                  </a:txBody>
                  <a:tcPr/>
                </a:tc>
                <a:extLst>
                  <a:ext uri="{0D108BD9-81ED-4DB2-BD59-A6C34878D82A}">
                    <a16:rowId xmlns:a16="http://schemas.microsoft.com/office/drawing/2014/main" val="42217299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69541077"/>
              </p:ext>
            </p:extLst>
          </p:nvPr>
        </p:nvGraphicFramePr>
        <p:xfrm>
          <a:off x="1910702" y="4815795"/>
          <a:ext cx="8128000" cy="370840"/>
        </p:xfrm>
        <a:graphic>
          <a:graphicData uri="http://schemas.openxmlformats.org/drawingml/2006/table">
            <a:tbl>
              <a:tblPr firstRow="1" bandRow="1">
                <a:tableStyleId>{9D7B26C5-4107-4FEC-AEDC-1716B250A1EF}</a:tableStyleId>
              </a:tblPr>
              <a:tblGrid>
                <a:gridCol w="2931886">
                  <a:extLst>
                    <a:ext uri="{9D8B030D-6E8A-4147-A177-3AD203B41FA5}">
                      <a16:colId xmlns:a16="http://schemas.microsoft.com/office/drawing/2014/main" val="4101971303"/>
                    </a:ext>
                  </a:extLst>
                </a:gridCol>
                <a:gridCol w="5196114">
                  <a:extLst>
                    <a:ext uri="{9D8B030D-6E8A-4147-A177-3AD203B41FA5}">
                      <a16:colId xmlns:a16="http://schemas.microsoft.com/office/drawing/2014/main" val="3684070943"/>
                    </a:ext>
                  </a:extLst>
                </a:gridCol>
              </a:tblGrid>
              <a:tr h="370840">
                <a:tc>
                  <a:txBody>
                    <a:bodyPr/>
                    <a:lstStyle/>
                    <a:p>
                      <a:r>
                        <a:rPr lang="en-IN" sz="1800" b="0" i="0" kern="1200" dirty="0">
                          <a:solidFill>
                            <a:schemeClr val="tx1"/>
                          </a:solidFill>
                          <a:effectLst/>
                          <a:latin typeface="+mn-lt"/>
                          <a:ea typeface="+mn-ea"/>
                          <a:cs typeface="+mn-cs"/>
                        </a:rPr>
                        <a:t>R1 ← R1 - 1</a:t>
                      </a:r>
                      <a:endParaRPr lang="en-IN" dirty="0"/>
                    </a:p>
                  </a:txBody>
                  <a:tcPr/>
                </a:tc>
                <a:tc>
                  <a:txBody>
                    <a:bodyPr/>
                    <a:lstStyle/>
                    <a:p>
                      <a:r>
                        <a:rPr lang="en-US" sz="1800" b="0" i="0" kern="1200" dirty="0">
                          <a:solidFill>
                            <a:schemeClr val="tx1"/>
                          </a:solidFill>
                          <a:effectLst/>
                          <a:latin typeface="+mn-lt"/>
                          <a:ea typeface="+mn-ea"/>
                          <a:cs typeface="+mn-cs"/>
                        </a:rPr>
                        <a:t>Decrement the contents of R1 by one</a:t>
                      </a:r>
                      <a:endParaRPr lang="en-IN" dirty="0"/>
                    </a:p>
                  </a:txBody>
                  <a:tcPr/>
                </a:tc>
                <a:extLst>
                  <a:ext uri="{0D108BD9-81ED-4DB2-BD59-A6C34878D82A}">
                    <a16:rowId xmlns:a16="http://schemas.microsoft.com/office/drawing/2014/main" val="4221729905"/>
                  </a:ext>
                </a:extLst>
              </a:tr>
            </a:tbl>
          </a:graphicData>
        </a:graphic>
      </p:graphicFrame>
    </p:spTree>
    <p:extLst>
      <p:ext uri="{BB962C8B-B14F-4D97-AF65-F5344CB8AC3E}">
        <p14:creationId xmlns:p14="http://schemas.microsoft.com/office/powerpoint/2010/main" val="16749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Logic Micro-operations</a:t>
            </a:r>
            <a:endParaRPr lang="en-US" dirty="0"/>
          </a:p>
        </p:txBody>
      </p:sp>
      <p:sp>
        <p:nvSpPr>
          <p:cNvPr id="6" name="Content Placeholder 2"/>
          <p:cNvSpPr>
            <a:spLocks noGrp="1"/>
          </p:cNvSpPr>
          <p:nvPr>
            <p:ph idx="1"/>
          </p:nvPr>
        </p:nvSpPr>
        <p:spPr>
          <a:xfrm>
            <a:off x="395749" y="1073458"/>
            <a:ext cx="11314470" cy="5415832"/>
          </a:xfrm>
        </p:spPr>
        <p:txBody>
          <a:bodyPr>
            <a:noAutofit/>
          </a:bodyPr>
          <a:lstStyle/>
          <a:p>
            <a:pPr algn="just">
              <a:lnSpc>
                <a:spcPct val="100000"/>
              </a:lnSpc>
            </a:pPr>
            <a:r>
              <a:rPr lang="en-US" dirty="0">
                <a:solidFill>
                  <a:schemeClr val="bg1"/>
                </a:solidFill>
                <a:ea typeface="Adobe Gothic Std B" panose="020B0800000000000000" pitchFamily="34" charset="-128"/>
              </a:rPr>
              <a:t>Operations -&gt; AND, OR, NOT, NOR, NAND, XOR/EXOR, XNOR.</a:t>
            </a:r>
          </a:p>
          <a:p>
            <a:pPr algn="just">
              <a:lnSpc>
                <a:spcPct val="100000"/>
              </a:lnSpc>
            </a:pPr>
            <a:r>
              <a:rPr lang="en-US" dirty="0">
                <a:solidFill>
                  <a:schemeClr val="bg1"/>
                </a:solidFill>
                <a:ea typeface="Adobe Gothic Std B" panose="020B0800000000000000" pitchFamily="34" charset="-128"/>
              </a:rPr>
              <a:t>Bits of the registers are consider separately as binary variable.</a:t>
            </a:r>
          </a:p>
          <a:p>
            <a:pPr algn="just">
              <a:lnSpc>
                <a:spcPct val="100000"/>
              </a:lnSpc>
            </a:pPr>
            <a:r>
              <a:rPr lang="en-US" dirty="0">
                <a:solidFill>
                  <a:schemeClr val="bg1"/>
                </a:solidFill>
                <a:ea typeface="Adobe Gothic Std B" panose="020B0800000000000000" pitchFamily="34" charset="-128"/>
              </a:rPr>
              <a:t>Ex.- R1 &lt;- R1 </a:t>
            </a:r>
            <a:r>
              <a:rPr lang="en-US" dirty="0">
                <a:solidFill>
                  <a:srgbClr val="C00000"/>
                </a:solidFill>
                <a:ea typeface="Adobe Gothic Std B" panose="020B0800000000000000" pitchFamily="34" charset="-128"/>
              </a:rPr>
              <a:t>^</a:t>
            </a:r>
            <a:r>
              <a:rPr lang="en-US" dirty="0">
                <a:solidFill>
                  <a:schemeClr val="bg1"/>
                </a:solidFill>
                <a:ea typeface="Adobe Gothic Std B" panose="020B0800000000000000" pitchFamily="34" charset="-128"/>
              </a:rPr>
              <a:t> R2, </a:t>
            </a:r>
            <a:r>
              <a:rPr lang="en-US" b="1" dirty="0">
                <a:solidFill>
                  <a:srgbClr val="C00000"/>
                </a:solidFill>
                <a:ea typeface="Adobe Gothic Std B" panose="020B0800000000000000" pitchFamily="34" charset="-128"/>
              </a:rPr>
              <a:t>[</a:t>
            </a:r>
            <a:r>
              <a:rPr lang="en-US" dirty="0">
                <a:solidFill>
                  <a:schemeClr val="bg1"/>
                </a:solidFill>
                <a:ea typeface="Adobe Gothic Std B" panose="020B0800000000000000" pitchFamily="34" charset="-128"/>
              </a:rPr>
              <a:t> </a:t>
            </a:r>
            <a:r>
              <a:rPr lang="en-US" dirty="0">
                <a:solidFill>
                  <a:srgbClr val="C00000"/>
                </a:solidFill>
                <a:ea typeface="Adobe Gothic Std B" panose="020B0800000000000000" pitchFamily="34" charset="-128"/>
              </a:rPr>
              <a:t>^ = AND operation ]</a:t>
            </a:r>
          </a:p>
          <a:p>
            <a:pPr marL="0" indent="0" algn="just">
              <a:lnSpc>
                <a:spcPct val="100000"/>
              </a:lnSpc>
              <a:spcBef>
                <a:spcPts val="0"/>
              </a:spcBef>
              <a:buNone/>
            </a:pPr>
            <a:r>
              <a:rPr lang="en-US" dirty="0">
                <a:solidFill>
                  <a:schemeClr val="bg1"/>
                </a:solidFill>
                <a:ea typeface="Adobe Gothic Std B" panose="020B0800000000000000" pitchFamily="34" charset="-128"/>
              </a:rPr>
              <a:t>R1 = 1 1 0 0</a:t>
            </a:r>
          </a:p>
          <a:p>
            <a:pPr marL="0" indent="0" algn="just">
              <a:lnSpc>
                <a:spcPct val="100000"/>
              </a:lnSpc>
              <a:spcBef>
                <a:spcPts val="0"/>
              </a:spcBef>
              <a:buNone/>
            </a:pPr>
            <a:r>
              <a:rPr lang="en-US" dirty="0">
                <a:solidFill>
                  <a:schemeClr val="bg1"/>
                </a:solidFill>
                <a:ea typeface="Adobe Gothic Std B" panose="020B0800000000000000" pitchFamily="34" charset="-128"/>
              </a:rPr>
              <a:t>R2 = 1 0 0 1</a:t>
            </a:r>
          </a:p>
          <a:p>
            <a:pPr marL="0" indent="0" algn="just">
              <a:lnSpc>
                <a:spcPct val="100000"/>
              </a:lnSpc>
              <a:spcBef>
                <a:spcPts val="0"/>
              </a:spcBef>
              <a:buNone/>
            </a:pPr>
            <a:r>
              <a:rPr lang="en-US" dirty="0">
                <a:solidFill>
                  <a:schemeClr val="bg1"/>
                </a:solidFill>
                <a:ea typeface="Adobe Gothic Std B" panose="020B0800000000000000" pitchFamily="34" charset="-128"/>
              </a:rPr>
              <a:t>----------------</a:t>
            </a:r>
          </a:p>
          <a:p>
            <a:pPr marL="0" indent="0" algn="just">
              <a:lnSpc>
                <a:spcPct val="100000"/>
              </a:lnSpc>
              <a:spcBef>
                <a:spcPts val="0"/>
              </a:spcBef>
              <a:buNone/>
            </a:pPr>
            <a:r>
              <a:rPr lang="en-US" dirty="0">
                <a:solidFill>
                  <a:schemeClr val="bg1"/>
                </a:solidFill>
                <a:ea typeface="Adobe Gothic Std B" panose="020B0800000000000000" pitchFamily="34" charset="-128"/>
              </a:rPr>
              <a:t>AND 1 0 0 0 [ New value of R1 = 1 0 0 0]</a:t>
            </a:r>
          </a:p>
          <a:p>
            <a:pPr algn="just">
              <a:lnSpc>
                <a:spcPct val="100000"/>
              </a:lnSpc>
              <a:spcBef>
                <a:spcPts val="0"/>
              </a:spcBef>
            </a:pPr>
            <a:r>
              <a:rPr lang="en-US" dirty="0">
                <a:solidFill>
                  <a:schemeClr val="bg1"/>
                </a:solidFill>
                <a:ea typeface="Adobe Gothic Std B" panose="020B0800000000000000" pitchFamily="34" charset="-128"/>
              </a:rPr>
              <a:t>Logic Micro-operations is used for bit manipulations and decision making.</a:t>
            </a:r>
          </a:p>
          <a:p>
            <a:pPr algn="just">
              <a:lnSpc>
                <a:spcPct val="100000"/>
              </a:lnSpc>
              <a:spcBef>
                <a:spcPts val="0"/>
              </a:spcBef>
            </a:pPr>
            <a:r>
              <a:rPr lang="en-US" dirty="0">
                <a:solidFill>
                  <a:schemeClr val="bg1"/>
                </a:solidFill>
                <a:ea typeface="Adobe Gothic Std B" panose="020B0800000000000000" pitchFamily="34" charset="-128"/>
              </a:rPr>
              <a:t>There are 4 commonly used Micro-operations i.e., AND, OR, XOR, Complement.</a:t>
            </a:r>
          </a:p>
        </p:txBody>
      </p:sp>
    </p:spTree>
    <p:extLst>
      <p:ext uri="{BB962C8B-B14F-4D97-AF65-F5344CB8AC3E}">
        <p14:creationId xmlns:p14="http://schemas.microsoft.com/office/powerpoint/2010/main" val="36432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1619788" cy="1325563"/>
          </a:xfrm>
        </p:spPr>
        <p:txBody>
          <a:bodyPr/>
          <a:lstStyle/>
          <a:p>
            <a:r>
              <a:rPr lang="en-US" dirty="0">
                <a:latin typeface="Adobe Gothic Std B" panose="020B0800000000000000" pitchFamily="34" charset="-128"/>
                <a:ea typeface="Adobe Gothic Std B" panose="020B0800000000000000" pitchFamily="34" charset="-128"/>
              </a:rPr>
              <a:t>For Hardware implementation of Logic Operation</a:t>
            </a:r>
            <a:endParaRPr lang="en-US" dirty="0"/>
          </a:p>
        </p:txBody>
      </p:sp>
      <p:pic>
        <p:nvPicPr>
          <p:cNvPr id="8194" name="Picture 2" descr="Digital Logic Gates Clip Art at Clker.com - vector clip art online, royalty  free &amp; public domain"/>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2410"/>
          <a:stretch/>
        </p:blipFill>
        <p:spPr bwMode="auto">
          <a:xfrm>
            <a:off x="2227361" y="3117356"/>
            <a:ext cx="881599" cy="27927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1269509" y="3210560"/>
            <a:ext cx="1077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269509" y="3393440"/>
            <a:ext cx="1077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113280" y="4033520"/>
            <a:ext cx="233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950720" y="4216400"/>
            <a:ext cx="3962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727200" y="4846320"/>
            <a:ext cx="619761" cy="1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544320" y="5029200"/>
            <a:ext cx="8026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969880" y="5760720"/>
            <a:ext cx="3770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69880" y="3210560"/>
            <a:ext cx="0" cy="1005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32440" y="3393440"/>
            <a:ext cx="1640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715880" y="3210560"/>
            <a:ext cx="11320" cy="1645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44320" y="3205481"/>
            <a:ext cx="9001" cy="18338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69880" y="4846320"/>
            <a:ext cx="9581"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106692" y="2933701"/>
            <a:ext cx="1879600" cy="33146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X 1</a:t>
            </a:r>
            <a:br>
              <a:rPr lang="en-IN" dirty="0"/>
            </a:br>
            <a:r>
              <a:rPr lang="en-IN" dirty="0"/>
              <a:t>MUX</a:t>
            </a:r>
          </a:p>
        </p:txBody>
      </p:sp>
      <p:cxnSp>
        <p:nvCxnSpPr>
          <p:cNvPr id="36" name="Straight Connector 35"/>
          <p:cNvCxnSpPr/>
          <p:nvPr/>
        </p:nvCxnSpPr>
        <p:spPr>
          <a:xfrm flipH="1" flipV="1">
            <a:off x="2803670" y="3312160"/>
            <a:ext cx="303022" cy="1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2849212" y="4112260"/>
            <a:ext cx="303022" cy="1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937313" y="4930458"/>
            <a:ext cx="169379" cy="19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702545" y="5760720"/>
            <a:ext cx="4041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986292" y="4593763"/>
            <a:ext cx="8026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69856" y="3045321"/>
            <a:ext cx="344949" cy="276999"/>
          </a:xfrm>
          <a:prstGeom prst="rect">
            <a:avLst/>
          </a:prstGeom>
          <a:noFill/>
        </p:spPr>
        <p:txBody>
          <a:bodyPr wrap="square" rtlCol="0">
            <a:spAutoFit/>
          </a:bodyPr>
          <a:lstStyle/>
          <a:p>
            <a:r>
              <a:rPr lang="en-IN" sz="1200" b="1" dirty="0"/>
              <a:t>Ai</a:t>
            </a:r>
          </a:p>
        </p:txBody>
      </p:sp>
      <p:sp>
        <p:nvSpPr>
          <p:cNvPr id="46" name="TextBox 45"/>
          <p:cNvSpPr txBox="1"/>
          <p:nvPr/>
        </p:nvSpPr>
        <p:spPr>
          <a:xfrm>
            <a:off x="969856" y="3254940"/>
            <a:ext cx="344949" cy="276999"/>
          </a:xfrm>
          <a:prstGeom prst="rect">
            <a:avLst/>
          </a:prstGeom>
          <a:noFill/>
        </p:spPr>
        <p:txBody>
          <a:bodyPr wrap="square" rtlCol="0">
            <a:spAutoFit/>
          </a:bodyPr>
          <a:lstStyle/>
          <a:p>
            <a:r>
              <a:rPr lang="en-IN" sz="1200" b="1" dirty="0"/>
              <a:t>Bi</a:t>
            </a:r>
          </a:p>
        </p:txBody>
      </p:sp>
      <p:sp>
        <p:nvSpPr>
          <p:cNvPr id="47" name="TextBox 46"/>
          <p:cNvSpPr txBox="1"/>
          <p:nvPr/>
        </p:nvSpPr>
        <p:spPr>
          <a:xfrm>
            <a:off x="5788933" y="4375253"/>
            <a:ext cx="344949" cy="276999"/>
          </a:xfrm>
          <a:prstGeom prst="rect">
            <a:avLst/>
          </a:prstGeom>
          <a:noFill/>
        </p:spPr>
        <p:txBody>
          <a:bodyPr wrap="square" rtlCol="0">
            <a:spAutoFit/>
          </a:bodyPr>
          <a:lstStyle/>
          <a:p>
            <a:r>
              <a:rPr lang="en-IN" sz="1200" b="1" dirty="0" err="1"/>
              <a:t>Ei</a:t>
            </a:r>
            <a:endParaRPr lang="en-IN" sz="1200" b="1" dirty="0"/>
          </a:p>
        </p:txBody>
      </p:sp>
      <p:cxnSp>
        <p:nvCxnSpPr>
          <p:cNvPr id="48" name="Straight Connector 47"/>
          <p:cNvCxnSpPr/>
          <p:nvPr/>
        </p:nvCxnSpPr>
        <p:spPr>
          <a:xfrm flipH="1">
            <a:off x="3575160" y="2194560"/>
            <a:ext cx="1160" cy="739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454491" y="2194559"/>
            <a:ext cx="1160" cy="739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20053" y="1880503"/>
            <a:ext cx="398507" cy="307777"/>
          </a:xfrm>
          <a:prstGeom prst="rect">
            <a:avLst/>
          </a:prstGeom>
          <a:noFill/>
        </p:spPr>
        <p:txBody>
          <a:bodyPr wrap="square" rtlCol="0">
            <a:spAutoFit/>
          </a:bodyPr>
          <a:lstStyle/>
          <a:p>
            <a:r>
              <a:rPr lang="en-IN" sz="1400" b="1" dirty="0"/>
              <a:t>S0</a:t>
            </a:r>
          </a:p>
        </p:txBody>
      </p:sp>
      <p:sp>
        <p:nvSpPr>
          <p:cNvPr id="52" name="TextBox 51"/>
          <p:cNvSpPr txBox="1"/>
          <p:nvPr/>
        </p:nvSpPr>
        <p:spPr>
          <a:xfrm>
            <a:off x="4224292" y="1880503"/>
            <a:ext cx="398507" cy="307777"/>
          </a:xfrm>
          <a:prstGeom prst="rect">
            <a:avLst/>
          </a:prstGeom>
          <a:noFill/>
        </p:spPr>
        <p:txBody>
          <a:bodyPr wrap="square" rtlCol="0">
            <a:spAutoFit/>
          </a:bodyPr>
          <a:lstStyle/>
          <a:p>
            <a:r>
              <a:rPr lang="en-IN" sz="1400" b="1" dirty="0"/>
              <a:t>S1</a:t>
            </a:r>
          </a:p>
        </p:txBody>
      </p:sp>
      <p:sp>
        <p:nvSpPr>
          <p:cNvPr id="53" name="TextBox 52"/>
          <p:cNvSpPr txBox="1"/>
          <p:nvPr/>
        </p:nvSpPr>
        <p:spPr>
          <a:xfrm>
            <a:off x="3145954" y="3158271"/>
            <a:ext cx="398507" cy="307777"/>
          </a:xfrm>
          <a:prstGeom prst="rect">
            <a:avLst/>
          </a:prstGeom>
          <a:noFill/>
        </p:spPr>
        <p:txBody>
          <a:bodyPr wrap="square" rtlCol="0">
            <a:spAutoFit/>
          </a:bodyPr>
          <a:lstStyle/>
          <a:p>
            <a:r>
              <a:rPr lang="en-IN" sz="1400" b="1" dirty="0"/>
              <a:t>0</a:t>
            </a:r>
          </a:p>
        </p:txBody>
      </p:sp>
      <p:sp>
        <p:nvSpPr>
          <p:cNvPr id="54" name="TextBox 53"/>
          <p:cNvSpPr txBox="1"/>
          <p:nvPr/>
        </p:nvSpPr>
        <p:spPr>
          <a:xfrm>
            <a:off x="3176653" y="3968531"/>
            <a:ext cx="398507" cy="307777"/>
          </a:xfrm>
          <a:prstGeom prst="rect">
            <a:avLst/>
          </a:prstGeom>
          <a:noFill/>
        </p:spPr>
        <p:txBody>
          <a:bodyPr wrap="square" rtlCol="0">
            <a:spAutoFit/>
          </a:bodyPr>
          <a:lstStyle/>
          <a:p>
            <a:r>
              <a:rPr lang="en-IN" sz="1400" b="1" dirty="0"/>
              <a:t>1</a:t>
            </a:r>
          </a:p>
        </p:txBody>
      </p:sp>
      <p:sp>
        <p:nvSpPr>
          <p:cNvPr id="55" name="TextBox 54"/>
          <p:cNvSpPr txBox="1"/>
          <p:nvPr/>
        </p:nvSpPr>
        <p:spPr>
          <a:xfrm>
            <a:off x="3157606" y="4748836"/>
            <a:ext cx="398507" cy="307777"/>
          </a:xfrm>
          <a:prstGeom prst="rect">
            <a:avLst/>
          </a:prstGeom>
          <a:noFill/>
        </p:spPr>
        <p:txBody>
          <a:bodyPr wrap="square" rtlCol="0">
            <a:spAutoFit/>
          </a:bodyPr>
          <a:lstStyle/>
          <a:p>
            <a:r>
              <a:rPr lang="en-IN" sz="1400" b="1" dirty="0"/>
              <a:t>2</a:t>
            </a:r>
          </a:p>
        </p:txBody>
      </p:sp>
      <p:sp>
        <p:nvSpPr>
          <p:cNvPr id="56" name="TextBox 55"/>
          <p:cNvSpPr txBox="1"/>
          <p:nvPr/>
        </p:nvSpPr>
        <p:spPr>
          <a:xfrm>
            <a:off x="3142249" y="5606831"/>
            <a:ext cx="398507" cy="307777"/>
          </a:xfrm>
          <a:prstGeom prst="rect">
            <a:avLst/>
          </a:prstGeom>
          <a:noFill/>
        </p:spPr>
        <p:txBody>
          <a:bodyPr wrap="square" rtlCol="0">
            <a:spAutoFit/>
          </a:bodyPr>
          <a:lstStyle/>
          <a:p>
            <a:r>
              <a:rPr lang="en-IN" sz="1400" b="1" dirty="0"/>
              <a:t>3</a:t>
            </a:r>
          </a:p>
        </p:txBody>
      </p:sp>
      <p:sp>
        <p:nvSpPr>
          <p:cNvPr id="49" name="TextBox 48"/>
          <p:cNvSpPr txBox="1"/>
          <p:nvPr/>
        </p:nvSpPr>
        <p:spPr>
          <a:xfrm>
            <a:off x="5788933" y="1076960"/>
            <a:ext cx="6226604"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Select lines will select one of the 4 input and enable that as output.</a:t>
            </a:r>
          </a:p>
          <a:p>
            <a:pPr marL="285750" indent="-285750">
              <a:buFont typeface="Arial" panose="020B0604020202020204" pitchFamily="34" charset="0"/>
              <a:buChar char="•"/>
            </a:pPr>
            <a:r>
              <a:rPr lang="en-IN" dirty="0" err="1">
                <a:solidFill>
                  <a:schemeClr val="bg1"/>
                </a:solidFill>
              </a:rPr>
              <a:t>i</a:t>
            </a:r>
            <a:r>
              <a:rPr lang="en-IN" dirty="0">
                <a:solidFill>
                  <a:schemeClr val="bg1"/>
                </a:solidFill>
              </a:rPr>
              <a:t> = 0,1,……..n ( n bit </a:t>
            </a:r>
            <a:r>
              <a:rPr lang="en-IN" dirty="0" err="1">
                <a:solidFill>
                  <a:schemeClr val="bg1"/>
                </a:solidFill>
              </a:rPr>
              <a:t>reg</a:t>
            </a:r>
            <a:r>
              <a:rPr lang="en-IN" dirty="0">
                <a:solidFill>
                  <a:schemeClr val="bg1"/>
                </a:solidFill>
              </a:rPr>
              <a:t>)</a:t>
            </a:r>
          </a:p>
          <a:p>
            <a:pPr marL="285750" indent="-285750">
              <a:buFont typeface="Arial" panose="020B0604020202020204" pitchFamily="34" charset="0"/>
              <a:buChar char="•"/>
            </a:pPr>
            <a:endParaRPr lang="en-IN" dirty="0">
              <a:solidFill>
                <a:schemeClr val="bg1"/>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1997153589"/>
              </p:ext>
            </p:extLst>
          </p:nvPr>
        </p:nvGraphicFramePr>
        <p:xfrm>
          <a:off x="6205643" y="2385059"/>
          <a:ext cx="4939876" cy="1854200"/>
        </p:xfrm>
        <a:graphic>
          <a:graphicData uri="http://schemas.openxmlformats.org/drawingml/2006/table">
            <a:tbl>
              <a:tblPr firstRow="1" bandRow="1">
                <a:tableStyleId>{5C22544A-7EE6-4342-B048-85BDC9FD1C3A}</a:tableStyleId>
              </a:tblPr>
              <a:tblGrid>
                <a:gridCol w="1234969">
                  <a:extLst>
                    <a:ext uri="{9D8B030D-6E8A-4147-A177-3AD203B41FA5}">
                      <a16:colId xmlns:a16="http://schemas.microsoft.com/office/drawing/2014/main" val="2636792805"/>
                    </a:ext>
                  </a:extLst>
                </a:gridCol>
                <a:gridCol w="1234969">
                  <a:extLst>
                    <a:ext uri="{9D8B030D-6E8A-4147-A177-3AD203B41FA5}">
                      <a16:colId xmlns:a16="http://schemas.microsoft.com/office/drawing/2014/main" val="333730055"/>
                    </a:ext>
                  </a:extLst>
                </a:gridCol>
                <a:gridCol w="1017059">
                  <a:extLst>
                    <a:ext uri="{9D8B030D-6E8A-4147-A177-3AD203B41FA5}">
                      <a16:colId xmlns:a16="http://schemas.microsoft.com/office/drawing/2014/main" val="2082736375"/>
                    </a:ext>
                  </a:extLst>
                </a:gridCol>
                <a:gridCol w="1452879">
                  <a:extLst>
                    <a:ext uri="{9D8B030D-6E8A-4147-A177-3AD203B41FA5}">
                      <a16:colId xmlns:a16="http://schemas.microsoft.com/office/drawing/2014/main" val="2696215103"/>
                    </a:ext>
                  </a:extLst>
                </a:gridCol>
              </a:tblGrid>
              <a:tr h="370840">
                <a:tc>
                  <a:txBody>
                    <a:bodyPr/>
                    <a:lstStyle/>
                    <a:p>
                      <a:pPr algn="ctr"/>
                      <a:r>
                        <a:rPr lang="en-IN" dirty="0"/>
                        <a:t>S1</a:t>
                      </a:r>
                    </a:p>
                  </a:txBody>
                  <a:tcPr/>
                </a:tc>
                <a:tc>
                  <a:txBody>
                    <a:bodyPr/>
                    <a:lstStyle/>
                    <a:p>
                      <a:pPr algn="ctr"/>
                      <a:r>
                        <a:rPr lang="en-IN" dirty="0"/>
                        <a:t>S0</a:t>
                      </a:r>
                    </a:p>
                  </a:txBody>
                  <a:tcPr/>
                </a:tc>
                <a:tc>
                  <a:txBody>
                    <a:bodyPr/>
                    <a:lstStyle/>
                    <a:p>
                      <a:pPr algn="ctr"/>
                      <a:r>
                        <a:rPr lang="en-IN" dirty="0" err="1"/>
                        <a:t>Ei</a:t>
                      </a:r>
                      <a:endParaRPr lang="en-IN" dirty="0"/>
                    </a:p>
                  </a:txBody>
                  <a:tcPr/>
                </a:tc>
                <a:tc>
                  <a:txBody>
                    <a:bodyPr/>
                    <a:lstStyle/>
                    <a:p>
                      <a:pPr algn="ctr"/>
                      <a:r>
                        <a:rPr lang="en-IN" dirty="0"/>
                        <a:t>Operation</a:t>
                      </a:r>
                    </a:p>
                  </a:txBody>
                  <a:tcPr/>
                </a:tc>
                <a:extLst>
                  <a:ext uri="{0D108BD9-81ED-4DB2-BD59-A6C34878D82A}">
                    <a16:rowId xmlns:a16="http://schemas.microsoft.com/office/drawing/2014/main" val="4226681532"/>
                  </a:ext>
                </a:extLst>
              </a:tr>
              <a:tr h="370840">
                <a:tc>
                  <a:txBody>
                    <a:bodyPr/>
                    <a:lstStyle/>
                    <a:p>
                      <a:r>
                        <a:rPr lang="en-IN" dirty="0"/>
                        <a:t>0</a:t>
                      </a:r>
                    </a:p>
                  </a:txBody>
                  <a:tcPr/>
                </a:tc>
                <a:tc>
                  <a:txBody>
                    <a:bodyPr/>
                    <a:lstStyle/>
                    <a:p>
                      <a:r>
                        <a:rPr lang="en-IN" dirty="0"/>
                        <a:t>0</a:t>
                      </a:r>
                    </a:p>
                  </a:txBody>
                  <a:tcPr/>
                </a:tc>
                <a:tc>
                  <a:txBody>
                    <a:bodyPr/>
                    <a:lstStyle/>
                    <a:p>
                      <a:r>
                        <a:rPr lang="en-IN" dirty="0"/>
                        <a:t>Ai</a:t>
                      </a:r>
                      <a:r>
                        <a:rPr lang="en-IN" baseline="0" dirty="0"/>
                        <a:t> </a:t>
                      </a:r>
                      <a:r>
                        <a:rPr lang="en-IN" baseline="0" dirty="0">
                          <a:latin typeface="Times New Roman" panose="02020603050405020304" pitchFamily="18" charset="0"/>
                          <a:cs typeface="Times New Roman" panose="02020603050405020304" pitchFamily="18" charset="0"/>
                        </a:rPr>
                        <a:t>˄</a:t>
                      </a:r>
                      <a:r>
                        <a:rPr lang="en-IN" baseline="0" dirty="0"/>
                        <a:t> </a:t>
                      </a:r>
                      <a:r>
                        <a:rPr lang="en-IN" dirty="0"/>
                        <a:t>Bi</a:t>
                      </a:r>
                    </a:p>
                  </a:txBody>
                  <a:tcPr/>
                </a:tc>
                <a:tc>
                  <a:txBody>
                    <a:bodyPr/>
                    <a:lstStyle/>
                    <a:p>
                      <a:r>
                        <a:rPr lang="en-IN" dirty="0"/>
                        <a:t>AND</a:t>
                      </a:r>
                    </a:p>
                  </a:txBody>
                  <a:tcPr/>
                </a:tc>
                <a:extLst>
                  <a:ext uri="{0D108BD9-81ED-4DB2-BD59-A6C34878D82A}">
                    <a16:rowId xmlns:a16="http://schemas.microsoft.com/office/drawing/2014/main" val="3050421545"/>
                  </a:ext>
                </a:extLst>
              </a:tr>
              <a:tr h="370840">
                <a:tc>
                  <a:txBody>
                    <a:bodyPr/>
                    <a:lstStyle/>
                    <a:p>
                      <a:r>
                        <a:rPr lang="en-IN" dirty="0"/>
                        <a:t>0</a:t>
                      </a:r>
                    </a:p>
                  </a:txBody>
                  <a:tcPr/>
                </a:tc>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Ai </a:t>
                      </a:r>
                      <a:r>
                        <a:rPr lang="en-IN" dirty="0">
                          <a:latin typeface="Times New Roman" panose="02020603050405020304" pitchFamily="18" charset="0"/>
                          <a:cs typeface="Times New Roman" panose="02020603050405020304" pitchFamily="18" charset="0"/>
                        </a:rPr>
                        <a:t>* </a:t>
                      </a:r>
                      <a:r>
                        <a:rPr lang="en-IN" dirty="0"/>
                        <a:t>Bi</a:t>
                      </a:r>
                    </a:p>
                  </a:txBody>
                  <a:tcPr/>
                </a:tc>
                <a:tc>
                  <a:txBody>
                    <a:bodyPr/>
                    <a:lstStyle/>
                    <a:p>
                      <a:r>
                        <a:rPr lang="en-IN" dirty="0"/>
                        <a:t>OR</a:t>
                      </a:r>
                    </a:p>
                  </a:txBody>
                  <a:tcPr/>
                </a:tc>
                <a:extLst>
                  <a:ext uri="{0D108BD9-81ED-4DB2-BD59-A6C34878D82A}">
                    <a16:rowId xmlns:a16="http://schemas.microsoft.com/office/drawing/2014/main" val="2572961934"/>
                  </a:ext>
                </a:extLst>
              </a:tr>
              <a:tr h="370840">
                <a:tc>
                  <a:txBody>
                    <a:bodyPr/>
                    <a:lstStyle/>
                    <a:p>
                      <a:r>
                        <a:rPr lang="en-IN" dirty="0"/>
                        <a:t>1</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Ai + Bi</a:t>
                      </a:r>
                    </a:p>
                  </a:txBody>
                  <a:tcPr/>
                </a:tc>
                <a:tc>
                  <a:txBody>
                    <a:bodyPr/>
                    <a:lstStyle/>
                    <a:p>
                      <a:r>
                        <a:rPr lang="en-IN" dirty="0"/>
                        <a:t>XOR</a:t>
                      </a:r>
                    </a:p>
                  </a:txBody>
                  <a:tcPr/>
                </a:tc>
                <a:extLst>
                  <a:ext uri="{0D108BD9-81ED-4DB2-BD59-A6C34878D82A}">
                    <a16:rowId xmlns:a16="http://schemas.microsoft.com/office/drawing/2014/main" val="3492321721"/>
                  </a:ext>
                </a:extLst>
              </a:tr>
              <a:tr h="370840">
                <a:tc>
                  <a:txBody>
                    <a:bodyPr/>
                    <a:lstStyle/>
                    <a:p>
                      <a:r>
                        <a:rPr lang="en-IN" dirty="0"/>
                        <a:t>1</a:t>
                      </a:r>
                    </a:p>
                  </a:txBody>
                  <a:tcPr/>
                </a:tc>
                <a:tc>
                  <a:txBody>
                    <a:bodyPr/>
                    <a:lstStyle/>
                    <a:p>
                      <a:r>
                        <a:rPr lang="en-IN"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Ai</a:t>
                      </a:r>
                    </a:p>
                  </a:txBody>
                  <a:tcPr/>
                </a:tc>
                <a:tc>
                  <a:txBody>
                    <a:bodyPr/>
                    <a:lstStyle/>
                    <a:p>
                      <a:r>
                        <a:rPr lang="en-IN" dirty="0"/>
                        <a:t>Complement</a:t>
                      </a:r>
                    </a:p>
                  </a:txBody>
                  <a:tcPr/>
                </a:tc>
                <a:extLst>
                  <a:ext uri="{0D108BD9-81ED-4DB2-BD59-A6C34878D82A}">
                    <a16:rowId xmlns:a16="http://schemas.microsoft.com/office/drawing/2014/main" val="3078302536"/>
                  </a:ext>
                </a:extLst>
              </a:tr>
            </a:tbl>
          </a:graphicData>
        </a:graphic>
      </p:graphicFrame>
      <p:sp>
        <p:nvSpPr>
          <p:cNvPr id="69" name="Oval 68"/>
          <p:cNvSpPr/>
          <p:nvPr/>
        </p:nvSpPr>
        <p:spPr>
          <a:xfrm>
            <a:off x="8949092" y="3589213"/>
            <a:ext cx="193527" cy="1765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2" name="Straight Connector 71"/>
          <p:cNvCxnSpPr/>
          <p:nvPr/>
        </p:nvCxnSpPr>
        <p:spPr>
          <a:xfrm>
            <a:off x="9009158" y="3958371"/>
            <a:ext cx="26692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97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3" grpId="0"/>
      <p:bldP spid="46" grpId="0"/>
      <p:bldP spid="47" grpId="0"/>
      <p:bldP spid="51" grpId="0"/>
      <p:bldP spid="52" grpId="0"/>
      <p:bldP spid="53" grpId="0"/>
      <p:bldP spid="54" grpId="0"/>
      <p:bldP spid="55" grpId="0"/>
      <p:bldP spid="56" grpId="0"/>
      <p:bldP spid="6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58" y="2069432"/>
            <a:ext cx="9930063" cy="2582779"/>
          </a:xfrm>
        </p:spPr>
        <p:txBody>
          <a:bodyPr>
            <a:noAutofit/>
          </a:bodyPr>
          <a:lstStyle/>
          <a:p>
            <a:pPr algn="ctr"/>
            <a:r>
              <a:rPr lang="en-US" sz="6600" dirty="0">
                <a:latin typeface="Adobe Gothic Std B" panose="020B0800000000000000" pitchFamily="34" charset="-128"/>
                <a:ea typeface="Adobe Gothic Std B" panose="020B0800000000000000" pitchFamily="34" charset="-128"/>
              </a:rPr>
              <a:t>Shift Micro-operations</a:t>
            </a:r>
            <a:endParaRPr lang="en-US" sz="6600" dirty="0"/>
          </a:p>
        </p:txBody>
      </p:sp>
    </p:spTree>
    <p:extLst>
      <p:ext uri="{BB962C8B-B14F-4D97-AF65-F5344CB8AC3E}">
        <p14:creationId xmlns:p14="http://schemas.microsoft.com/office/powerpoint/2010/main" val="40243364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Shift Micro-operations- Logical Left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algn="just">
              <a:lnSpc>
                <a:spcPct val="100000"/>
              </a:lnSpc>
            </a:pPr>
            <a:r>
              <a:rPr lang="en-US" dirty="0">
                <a:solidFill>
                  <a:schemeClr val="bg1"/>
                </a:solidFill>
                <a:ea typeface="Adobe Gothic Std B" panose="020B0800000000000000" pitchFamily="34" charset="-128"/>
              </a:rPr>
              <a:t>In this shift, one position moves each bit to the left one by one. </a:t>
            </a:r>
          </a:p>
          <a:p>
            <a:pPr marL="0" indent="0" algn="just">
              <a:lnSpc>
                <a:spcPct val="100000"/>
              </a:lnSpc>
              <a:buNone/>
            </a:pPr>
            <a:endParaRPr lang="en-US" dirty="0">
              <a:solidFill>
                <a:schemeClr val="bg1"/>
              </a:solidFill>
              <a:ea typeface="Adobe Gothic Std B" panose="020B0800000000000000" pitchFamily="34" charset="-128"/>
            </a:endParaRPr>
          </a:p>
          <a:p>
            <a:pPr algn="just">
              <a:lnSpc>
                <a:spcPct val="100000"/>
              </a:lnSpc>
            </a:pPr>
            <a:r>
              <a:rPr lang="en-US" dirty="0">
                <a:solidFill>
                  <a:schemeClr val="bg1"/>
                </a:solidFill>
                <a:ea typeface="Adobe Gothic Std B" panose="020B0800000000000000" pitchFamily="34" charset="-128"/>
              </a:rPr>
              <a:t>The Empty least significant bit (LSB) is filled with zero (</a:t>
            </a:r>
            <a:r>
              <a:rPr lang="en-US" dirty="0" err="1">
                <a:solidFill>
                  <a:schemeClr val="bg1"/>
                </a:solidFill>
                <a:ea typeface="Adobe Gothic Std B" panose="020B0800000000000000" pitchFamily="34" charset="-128"/>
              </a:rPr>
              <a:t>i.e</a:t>
            </a:r>
            <a:r>
              <a:rPr lang="en-US" dirty="0">
                <a:solidFill>
                  <a:schemeClr val="bg1"/>
                </a:solidFill>
                <a:ea typeface="Adobe Gothic Std B" panose="020B0800000000000000" pitchFamily="34" charset="-128"/>
              </a:rPr>
              <a:t>, the serial input), and the most significant bit (MSB) is rejected. </a:t>
            </a:r>
          </a:p>
          <a:p>
            <a:pPr algn="just">
              <a:lnSpc>
                <a:spcPct val="100000"/>
              </a:lnSpc>
            </a:pPr>
            <a:endParaRPr lang="en-US" dirty="0">
              <a:solidFill>
                <a:schemeClr val="bg1"/>
              </a:solidFill>
              <a:ea typeface="Adobe Gothic Std B" panose="020B0800000000000000" pitchFamily="34" charset="-128"/>
            </a:endParaRPr>
          </a:p>
          <a:p>
            <a:pPr algn="just">
              <a:lnSpc>
                <a:spcPct val="100000"/>
              </a:lnSpc>
            </a:pPr>
            <a:r>
              <a:rPr lang="en-US" dirty="0">
                <a:solidFill>
                  <a:schemeClr val="bg1"/>
                </a:solidFill>
                <a:ea typeface="Adobe Gothic Std B" panose="020B0800000000000000" pitchFamily="34" charset="-128"/>
              </a:rPr>
              <a:t>The left shift operator is denoted by the double left arrow key (&lt;&lt;). The general syntax for the left shift is shift-expression &lt;&lt; k. </a:t>
            </a:r>
          </a:p>
        </p:txBody>
      </p:sp>
    </p:spTree>
    <p:extLst>
      <p:ext uri="{BB962C8B-B14F-4D97-AF65-F5344CB8AC3E}">
        <p14:creationId xmlns:p14="http://schemas.microsoft.com/office/powerpoint/2010/main" val="7237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Shift Micro-operations- Logical Left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algn="just">
              <a:lnSpc>
                <a:spcPct val="100000"/>
              </a:lnSpc>
            </a:pPr>
            <a:r>
              <a:rPr lang="en-US" dirty="0">
                <a:ea typeface="Adobe Gothic Std B" panose="020B0800000000000000" pitchFamily="34" charset="-128"/>
              </a:rPr>
              <a:t>Left Shift denotes multiplication of 2</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564811571"/>
              </p:ext>
            </p:extLst>
          </p:nvPr>
        </p:nvGraphicFramePr>
        <p:xfrm>
          <a:off x="1988984" y="1946607"/>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gridCol w="1016000">
                  <a:extLst>
                    <a:ext uri="{9D8B030D-6E8A-4147-A177-3AD203B41FA5}">
                      <a16:colId xmlns:a16="http://schemas.microsoft.com/office/drawing/2014/main" val="1869448892"/>
                    </a:ext>
                  </a:extLst>
                </a:gridCol>
                <a:gridCol w="1016000">
                  <a:extLst>
                    <a:ext uri="{9D8B030D-6E8A-4147-A177-3AD203B41FA5}">
                      <a16:colId xmlns:a16="http://schemas.microsoft.com/office/drawing/2014/main" val="4255502072"/>
                    </a:ext>
                  </a:extLst>
                </a:gridCol>
                <a:gridCol w="1016000">
                  <a:extLst>
                    <a:ext uri="{9D8B030D-6E8A-4147-A177-3AD203B41FA5}">
                      <a16:colId xmlns:a16="http://schemas.microsoft.com/office/drawing/2014/main" val="3531725432"/>
                    </a:ext>
                  </a:extLst>
                </a:gridCol>
              </a:tblGrid>
              <a:tr h="370840">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extLst>
                  <a:ext uri="{0D108BD9-81ED-4DB2-BD59-A6C34878D82A}">
                    <a16:rowId xmlns:a16="http://schemas.microsoft.com/office/drawing/2014/main" val="1150017388"/>
                  </a:ext>
                </a:extLst>
              </a:tr>
            </a:tbl>
          </a:graphicData>
        </a:graphic>
      </p:graphicFrame>
      <p:cxnSp>
        <p:nvCxnSpPr>
          <p:cNvPr id="7" name="Straight Arrow Connector 6"/>
          <p:cNvCxnSpPr/>
          <p:nvPr/>
        </p:nvCxnSpPr>
        <p:spPr>
          <a:xfrm flipH="1">
            <a:off x="2472612" y="2317447"/>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3483419" y="2311516"/>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4494226" y="2314482"/>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5461481" y="2320413"/>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6564236" y="2333136"/>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531491" y="2308550"/>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8574869" y="2308550"/>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1230089" y="2308550"/>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10416699" y="1919686"/>
            <a:ext cx="523051" cy="400110"/>
          </a:xfrm>
          <a:prstGeom prst="rect">
            <a:avLst/>
          </a:prstGeom>
          <a:noFill/>
        </p:spPr>
        <p:txBody>
          <a:bodyPr wrap="square" rtlCol="0">
            <a:spAutoFit/>
          </a:bodyPr>
          <a:lstStyle/>
          <a:p>
            <a:r>
              <a:rPr lang="en-IN" sz="2000" b="1" dirty="0">
                <a:solidFill>
                  <a:srgbClr val="C00000"/>
                </a:solidFill>
              </a:rPr>
              <a:t>10</a:t>
            </a:r>
          </a:p>
        </p:txBody>
      </p:sp>
      <p:sp>
        <p:nvSpPr>
          <p:cNvPr id="15" name="TextBox 14"/>
          <p:cNvSpPr txBox="1"/>
          <p:nvPr/>
        </p:nvSpPr>
        <p:spPr>
          <a:xfrm>
            <a:off x="10416699" y="2979236"/>
            <a:ext cx="523051" cy="400110"/>
          </a:xfrm>
          <a:prstGeom prst="rect">
            <a:avLst/>
          </a:prstGeom>
          <a:noFill/>
        </p:spPr>
        <p:txBody>
          <a:bodyPr wrap="square" rtlCol="0">
            <a:spAutoFit/>
          </a:bodyPr>
          <a:lstStyle/>
          <a:p>
            <a:r>
              <a:rPr lang="en-IN" sz="2000" b="1" dirty="0">
                <a:solidFill>
                  <a:srgbClr val="C00000"/>
                </a:solidFill>
              </a:rPr>
              <a:t>20</a:t>
            </a:r>
          </a:p>
        </p:txBody>
      </p:sp>
      <p:graphicFrame>
        <p:nvGraphicFramePr>
          <p:cNvPr id="14" name="Table 13"/>
          <p:cNvGraphicFramePr>
            <a:graphicFrameLocks noGrp="1"/>
          </p:cNvGraphicFramePr>
          <p:nvPr>
            <p:extLst>
              <p:ext uri="{D42A27DB-BD31-4B8C-83A1-F6EECF244321}">
                <p14:modId xmlns:p14="http://schemas.microsoft.com/office/powerpoint/2010/main" val="3408180748"/>
              </p:ext>
            </p:extLst>
          </p:nvPr>
        </p:nvGraphicFramePr>
        <p:xfrm>
          <a:off x="1980753" y="2969869"/>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11813426"/>
              </p:ext>
            </p:extLst>
          </p:nvPr>
        </p:nvGraphicFramePr>
        <p:xfrm>
          <a:off x="3009185" y="297224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47186424"/>
              </p:ext>
            </p:extLst>
          </p:nvPr>
        </p:nvGraphicFramePr>
        <p:xfrm>
          <a:off x="4019992" y="2973913"/>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456469299"/>
              </p:ext>
            </p:extLst>
          </p:nvPr>
        </p:nvGraphicFramePr>
        <p:xfrm>
          <a:off x="5048424" y="297920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824516543"/>
              </p:ext>
            </p:extLst>
          </p:nvPr>
        </p:nvGraphicFramePr>
        <p:xfrm>
          <a:off x="6076856" y="2970947"/>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99702847"/>
              </p:ext>
            </p:extLst>
          </p:nvPr>
        </p:nvGraphicFramePr>
        <p:xfrm>
          <a:off x="7105288" y="297224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05126566"/>
              </p:ext>
            </p:extLst>
          </p:nvPr>
        </p:nvGraphicFramePr>
        <p:xfrm>
          <a:off x="8125417" y="297876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9382898"/>
              </p:ext>
            </p:extLst>
          </p:nvPr>
        </p:nvGraphicFramePr>
        <p:xfrm>
          <a:off x="9144527" y="298027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0</a:t>
                      </a:r>
                    </a:p>
                  </a:txBody>
                  <a:tcPr/>
                </a:tc>
                <a:extLst>
                  <a:ext uri="{0D108BD9-81ED-4DB2-BD59-A6C34878D82A}">
                    <a16:rowId xmlns:a16="http://schemas.microsoft.com/office/drawing/2014/main" val="2386494164"/>
                  </a:ext>
                </a:extLst>
              </a:tr>
            </a:tbl>
          </a:graphicData>
        </a:graphic>
      </p:graphicFrame>
    </p:spTree>
    <p:extLst>
      <p:ext uri="{BB962C8B-B14F-4D97-AF65-F5344CB8AC3E}">
        <p14:creationId xmlns:p14="http://schemas.microsoft.com/office/powerpoint/2010/main" val="42244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Shift Micro-operations- Logical Right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algn="just">
              <a:lnSpc>
                <a:spcPct val="100000"/>
              </a:lnSpc>
            </a:pPr>
            <a:r>
              <a:rPr lang="en-US" dirty="0">
                <a:ea typeface="Adobe Gothic Std B" panose="020B0800000000000000" pitchFamily="34" charset="-128"/>
              </a:rPr>
              <a:t>Left Shift denotes Division of 2</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653357575"/>
              </p:ext>
            </p:extLst>
          </p:nvPr>
        </p:nvGraphicFramePr>
        <p:xfrm>
          <a:off x="1784811" y="343034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gridCol w="1016000">
                  <a:extLst>
                    <a:ext uri="{9D8B030D-6E8A-4147-A177-3AD203B41FA5}">
                      <a16:colId xmlns:a16="http://schemas.microsoft.com/office/drawing/2014/main" val="1869448892"/>
                    </a:ext>
                  </a:extLst>
                </a:gridCol>
                <a:gridCol w="1016000">
                  <a:extLst>
                    <a:ext uri="{9D8B030D-6E8A-4147-A177-3AD203B41FA5}">
                      <a16:colId xmlns:a16="http://schemas.microsoft.com/office/drawing/2014/main" val="4255502072"/>
                    </a:ext>
                  </a:extLst>
                </a:gridCol>
                <a:gridCol w="1016000">
                  <a:extLst>
                    <a:ext uri="{9D8B030D-6E8A-4147-A177-3AD203B41FA5}">
                      <a16:colId xmlns:a16="http://schemas.microsoft.com/office/drawing/2014/main" val="3531725432"/>
                    </a:ext>
                  </a:extLst>
                </a:gridCol>
              </a:tblGrid>
              <a:tr h="370840">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extLst>
                  <a:ext uri="{0D108BD9-81ED-4DB2-BD59-A6C34878D82A}">
                    <a16:rowId xmlns:a16="http://schemas.microsoft.com/office/drawing/2014/main" val="1150017388"/>
                  </a:ext>
                </a:extLst>
              </a:tr>
            </a:tbl>
          </a:graphicData>
        </a:graphic>
      </p:graphicFrame>
      <p:sp>
        <p:nvSpPr>
          <p:cNvPr id="6" name="TextBox 5"/>
          <p:cNvSpPr txBox="1"/>
          <p:nvPr/>
        </p:nvSpPr>
        <p:spPr>
          <a:xfrm>
            <a:off x="10347590" y="3435194"/>
            <a:ext cx="523051" cy="400110"/>
          </a:xfrm>
          <a:prstGeom prst="rect">
            <a:avLst/>
          </a:prstGeom>
          <a:noFill/>
        </p:spPr>
        <p:txBody>
          <a:bodyPr wrap="square" rtlCol="0">
            <a:spAutoFit/>
          </a:bodyPr>
          <a:lstStyle/>
          <a:p>
            <a:r>
              <a:rPr lang="en-IN" sz="2000" b="1" dirty="0">
                <a:solidFill>
                  <a:srgbClr val="C00000"/>
                </a:solidFill>
              </a:rPr>
              <a:t>10</a:t>
            </a:r>
          </a:p>
        </p:txBody>
      </p:sp>
      <p:sp>
        <p:nvSpPr>
          <p:cNvPr id="15" name="TextBox 14"/>
          <p:cNvSpPr txBox="1"/>
          <p:nvPr/>
        </p:nvSpPr>
        <p:spPr>
          <a:xfrm>
            <a:off x="10294919" y="2252446"/>
            <a:ext cx="523051" cy="400110"/>
          </a:xfrm>
          <a:prstGeom prst="rect">
            <a:avLst/>
          </a:prstGeom>
          <a:noFill/>
        </p:spPr>
        <p:txBody>
          <a:bodyPr wrap="square" rtlCol="0">
            <a:spAutoFit/>
          </a:bodyPr>
          <a:lstStyle/>
          <a:p>
            <a:r>
              <a:rPr lang="en-IN" sz="2000" b="1" dirty="0">
                <a:solidFill>
                  <a:srgbClr val="C00000"/>
                </a:solidFill>
              </a:rPr>
              <a:t>5</a:t>
            </a:r>
          </a:p>
        </p:txBody>
      </p:sp>
      <p:graphicFrame>
        <p:nvGraphicFramePr>
          <p:cNvPr id="14" name="Table 13"/>
          <p:cNvGraphicFramePr>
            <a:graphicFrameLocks noGrp="1"/>
          </p:cNvGraphicFramePr>
          <p:nvPr>
            <p:extLst>
              <p:ext uri="{D42A27DB-BD31-4B8C-83A1-F6EECF244321}">
                <p14:modId xmlns:p14="http://schemas.microsoft.com/office/powerpoint/2010/main" val="1011318318"/>
              </p:ext>
            </p:extLst>
          </p:nvPr>
        </p:nvGraphicFramePr>
        <p:xfrm>
          <a:off x="1784811" y="2285244"/>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0</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36043037"/>
              </p:ext>
            </p:extLst>
          </p:nvPr>
        </p:nvGraphicFramePr>
        <p:xfrm>
          <a:off x="2813243" y="228762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52546424"/>
              </p:ext>
            </p:extLst>
          </p:nvPr>
        </p:nvGraphicFramePr>
        <p:xfrm>
          <a:off x="3824050" y="228928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939506909"/>
              </p:ext>
            </p:extLst>
          </p:nvPr>
        </p:nvGraphicFramePr>
        <p:xfrm>
          <a:off x="4852482" y="229457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17407644"/>
              </p:ext>
            </p:extLst>
          </p:nvPr>
        </p:nvGraphicFramePr>
        <p:xfrm>
          <a:off x="5880914" y="228632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03906463"/>
              </p:ext>
            </p:extLst>
          </p:nvPr>
        </p:nvGraphicFramePr>
        <p:xfrm>
          <a:off x="6909346" y="228762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48821631"/>
              </p:ext>
            </p:extLst>
          </p:nvPr>
        </p:nvGraphicFramePr>
        <p:xfrm>
          <a:off x="7929475" y="2294137"/>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9363114"/>
              </p:ext>
            </p:extLst>
          </p:nvPr>
        </p:nvGraphicFramePr>
        <p:xfrm>
          <a:off x="8948585" y="2295653"/>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0" dirty="0">
                          <a:solidFill>
                            <a:schemeClr val="tx1"/>
                          </a:solidFill>
                        </a:rPr>
                        <a:t>1</a:t>
                      </a:r>
                    </a:p>
                  </a:txBody>
                  <a:tcPr/>
                </a:tc>
                <a:extLst>
                  <a:ext uri="{0D108BD9-81ED-4DB2-BD59-A6C34878D82A}">
                    <a16:rowId xmlns:a16="http://schemas.microsoft.com/office/drawing/2014/main" val="2386494164"/>
                  </a:ext>
                </a:extLst>
              </a:tr>
            </a:tbl>
          </a:graphicData>
        </a:graphic>
      </p:graphicFrame>
      <p:cxnSp>
        <p:nvCxnSpPr>
          <p:cNvPr id="24" name="Straight Arrow Connector 23"/>
          <p:cNvCxnSpPr>
            <a:endCxn id="23" idx="2"/>
          </p:cNvCxnSpPr>
          <p:nvPr/>
        </p:nvCxnSpPr>
        <p:spPr>
          <a:xfrm flipV="1">
            <a:off x="8359835" y="2666493"/>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338977" y="2679375"/>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315027" y="2671560"/>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82842" y="2664977"/>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241030" y="2661796"/>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46960" y="2647771"/>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167033" y="2670510"/>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97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 Arithmetic Left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a:t>
            </a:r>
          </a:p>
          <a:p>
            <a:pPr marL="0" indent="0" algn="just">
              <a:lnSpc>
                <a:spcPct val="100000"/>
              </a:lnSpc>
              <a:buNone/>
            </a:pPr>
            <a:r>
              <a:rPr lang="en-US" dirty="0">
                <a:solidFill>
                  <a:schemeClr val="bg1"/>
                </a:solidFill>
                <a:ea typeface="Adobe Gothic Std B" panose="020B0800000000000000" pitchFamily="34" charset="-128"/>
              </a:rPr>
              <a:t>In this shift, each bit is moved to the left one by one. The empty least significant bit (LSB) is filled with zero and the most significant bit (MSB) is rejected. Same as the Left Logical Shift.</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275228432"/>
              </p:ext>
            </p:extLst>
          </p:nvPr>
        </p:nvGraphicFramePr>
        <p:xfrm>
          <a:off x="1988984" y="332754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gridCol w="1016000">
                  <a:extLst>
                    <a:ext uri="{9D8B030D-6E8A-4147-A177-3AD203B41FA5}">
                      <a16:colId xmlns:a16="http://schemas.microsoft.com/office/drawing/2014/main" val="1869448892"/>
                    </a:ext>
                  </a:extLst>
                </a:gridCol>
                <a:gridCol w="1016000">
                  <a:extLst>
                    <a:ext uri="{9D8B030D-6E8A-4147-A177-3AD203B41FA5}">
                      <a16:colId xmlns:a16="http://schemas.microsoft.com/office/drawing/2014/main" val="4255502072"/>
                    </a:ext>
                  </a:extLst>
                </a:gridCol>
                <a:gridCol w="1016000">
                  <a:extLst>
                    <a:ext uri="{9D8B030D-6E8A-4147-A177-3AD203B41FA5}">
                      <a16:colId xmlns:a16="http://schemas.microsoft.com/office/drawing/2014/main" val="3531725432"/>
                    </a:ext>
                  </a:extLst>
                </a:gridCol>
              </a:tblGrid>
              <a:tr h="370840">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extLst>
                  <a:ext uri="{0D108BD9-81ED-4DB2-BD59-A6C34878D82A}">
                    <a16:rowId xmlns:a16="http://schemas.microsoft.com/office/drawing/2014/main" val="1150017388"/>
                  </a:ext>
                </a:extLst>
              </a:tr>
            </a:tbl>
          </a:graphicData>
        </a:graphic>
      </p:graphicFrame>
      <p:cxnSp>
        <p:nvCxnSpPr>
          <p:cNvPr id="7" name="Straight Arrow Connector 6"/>
          <p:cNvCxnSpPr/>
          <p:nvPr/>
        </p:nvCxnSpPr>
        <p:spPr>
          <a:xfrm flipH="1">
            <a:off x="2472612" y="3698380"/>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3483419" y="3692449"/>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4494226" y="3695415"/>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5461481" y="3701346"/>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6564236" y="3714069"/>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531491" y="3689483"/>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8574869" y="3689483"/>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1230089" y="3689483"/>
            <a:ext cx="1054359" cy="621044"/>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4199210830"/>
              </p:ext>
            </p:extLst>
          </p:nvPr>
        </p:nvGraphicFramePr>
        <p:xfrm>
          <a:off x="1980753" y="435080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945235850"/>
              </p:ext>
            </p:extLst>
          </p:nvPr>
        </p:nvGraphicFramePr>
        <p:xfrm>
          <a:off x="3009185" y="435317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41855319"/>
              </p:ext>
            </p:extLst>
          </p:nvPr>
        </p:nvGraphicFramePr>
        <p:xfrm>
          <a:off x="4019992" y="4354846"/>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64927784"/>
              </p:ext>
            </p:extLst>
          </p:nvPr>
        </p:nvGraphicFramePr>
        <p:xfrm>
          <a:off x="5048424" y="4360133"/>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4767793"/>
              </p:ext>
            </p:extLst>
          </p:nvPr>
        </p:nvGraphicFramePr>
        <p:xfrm>
          <a:off x="6076856" y="435188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286617982"/>
              </p:ext>
            </p:extLst>
          </p:nvPr>
        </p:nvGraphicFramePr>
        <p:xfrm>
          <a:off x="7105288" y="435317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890297790"/>
              </p:ext>
            </p:extLst>
          </p:nvPr>
        </p:nvGraphicFramePr>
        <p:xfrm>
          <a:off x="8125417" y="435969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950288445"/>
              </p:ext>
            </p:extLst>
          </p:nvPr>
        </p:nvGraphicFramePr>
        <p:xfrm>
          <a:off x="9144527" y="4361211"/>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0</a:t>
                      </a:r>
                    </a:p>
                  </a:txBody>
                  <a:tcPr/>
                </a:tc>
                <a:extLst>
                  <a:ext uri="{0D108BD9-81ED-4DB2-BD59-A6C34878D82A}">
                    <a16:rowId xmlns:a16="http://schemas.microsoft.com/office/drawing/2014/main" val="2386494164"/>
                  </a:ext>
                </a:extLst>
              </a:tr>
            </a:tbl>
          </a:graphicData>
        </a:graphic>
      </p:graphicFrame>
    </p:spTree>
    <p:extLst>
      <p:ext uri="{BB962C8B-B14F-4D97-AF65-F5344CB8AC3E}">
        <p14:creationId xmlns:p14="http://schemas.microsoft.com/office/powerpoint/2010/main" val="343264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 Arithmetic Left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 2:-</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612850615"/>
              </p:ext>
            </p:extLst>
          </p:nvPr>
        </p:nvGraphicFramePr>
        <p:xfrm>
          <a:off x="1784811" y="3430345"/>
          <a:ext cx="5080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tblGrid>
              <a:tr h="370840">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extLst>
                  <a:ext uri="{0D108BD9-81ED-4DB2-BD59-A6C34878D82A}">
                    <a16:rowId xmlns:a16="http://schemas.microsoft.com/office/drawing/2014/main" val="115001738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29327334"/>
              </p:ext>
            </p:extLst>
          </p:nvPr>
        </p:nvGraphicFramePr>
        <p:xfrm>
          <a:off x="1784811" y="2285244"/>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1</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00647026"/>
              </p:ext>
            </p:extLst>
          </p:nvPr>
        </p:nvGraphicFramePr>
        <p:xfrm>
          <a:off x="2813243" y="228762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52546424"/>
              </p:ext>
            </p:extLst>
          </p:nvPr>
        </p:nvGraphicFramePr>
        <p:xfrm>
          <a:off x="3824050" y="228928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95481329"/>
              </p:ext>
            </p:extLst>
          </p:nvPr>
        </p:nvGraphicFramePr>
        <p:xfrm>
          <a:off x="4852482" y="229457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17407644"/>
              </p:ext>
            </p:extLst>
          </p:nvPr>
        </p:nvGraphicFramePr>
        <p:xfrm>
          <a:off x="5880914" y="228632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cxnSp>
        <p:nvCxnSpPr>
          <p:cNvPr id="29" name="Straight Arrow Connector 28"/>
          <p:cNvCxnSpPr>
            <a:endCxn id="14" idx="2"/>
          </p:cNvCxnSpPr>
          <p:nvPr/>
        </p:nvCxnSpPr>
        <p:spPr>
          <a:xfrm flipH="1" flipV="1">
            <a:off x="2294366" y="2656084"/>
            <a:ext cx="952594" cy="7475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1338442" y="2789853"/>
            <a:ext cx="828592" cy="6364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372217" y="2656084"/>
            <a:ext cx="952594" cy="7475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383024" y="2656083"/>
            <a:ext cx="952594" cy="7475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365367" y="2651923"/>
            <a:ext cx="952594" cy="7475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87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 Arithmetic Right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 1:-</a:t>
            </a:r>
          </a:p>
          <a:p>
            <a:pPr marL="0" indent="0" algn="just">
              <a:lnSpc>
                <a:spcPct val="100000"/>
              </a:lnSpc>
              <a:buNone/>
            </a:pPr>
            <a:r>
              <a:rPr lang="en-US" dirty="0">
                <a:solidFill>
                  <a:schemeClr val="bg1"/>
                </a:solidFill>
                <a:ea typeface="Adobe Gothic Std B" panose="020B0800000000000000" pitchFamily="34" charset="-128"/>
              </a:rPr>
              <a:t>In this shift, each bit is moved to the right one by one and the least significant(LSB) bit is rejected and the empty most significant bit(MSB) is filled with the value of the previous MSB.</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615433644"/>
              </p:ext>
            </p:extLst>
          </p:nvPr>
        </p:nvGraphicFramePr>
        <p:xfrm>
          <a:off x="1784811" y="4615334"/>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gridCol w="1016000">
                  <a:extLst>
                    <a:ext uri="{9D8B030D-6E8A-4147-A177-3AD203B41FA5}">
                      <a16:colId xmlns:a16="http://schemas.microsoft.com/office/drawing/2014/main" val="1869448892"/>
                    </a:ext>
                  </a:extLst>
                </a:gridCol>
                <a:gridCol w="1016000">
                  <a:extLst>
                    <a:ext uri="{9D8B030D-6E8A-4147-A177-3AD203B41FA5}">
                      <a16:colId xmlns:a16="http://schemas.microsoft.com/office/drawing/2014/main" val="4255502072"/>
                    </a:ext>
                  </a:extLst>
                </a:gridCol>
                <a:gridCol w="1016000">
                  <a:extLst>
                    <a:ext uri="{9D8B030D-6E8A-4147-A177-3AD203B41FA5}">
                      <a16:colId xmlns:a16="http://schemas.microsoft.com/office/drawing/2014/main" val="3531725432"/>
                    </a:ext>
                  </a:extLst>
                </a:gridCol>
              </a:tblGrid>
              <a:tr h="370840">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extLst>
                  <a:ext uri="{0D108BD9-81ED-4DB2-BD59-A6C34878D82A}">
                    <a16:rowId xmlns:a16="http://schemas.microsoft.com/office/drawing/2014/main" val="115001738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38272899"/>
              </p:ext>
            </p:extLst>
          </p:nvPr>
        </p:nvGraphicFramePr>
        <p:xfrm>
          <a:off x="1784811" y="3470233"/>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0</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36387393"/>
              </p:ext>
            </p:extLst>
          </p:nvPr>
        </p:nvGraphicFramePr>
        <p:xfrm>
          <a:off x="2813243" y="3472609"/>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805808156"/>
              </p:ext>
            </p:extLst>
          </p:nvPr>
        </p:nvGraphicFramePr>
        <p:xfrm>
          <a:off x="3824050" y="3474277"/>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59115311"/>
              </p:ext>
            </p:extLst>
          </p:nvPr>
        </p:nvGraphicFramePr>
        <p:xfrm>
          <a:off x="4852482" y="3479564"/>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11033266"/>
              </p:ext>
            </p:extLst>
          </p:nvPr>
        </p:nvGraphicFramePr>
        <p:xfrm>
          <a:off x="5880914" y="3471311"/>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208908878"/>
              </p:ext>
            </p:extLst>
          </p:nvPr>
        </p:nvGraphicFramePr>
        <p:xfrm>
          <a:off x="6909346" y="3472609"/>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908304383"/>
              </p:ext>
            </p:extLst>
          </p:nvPr>
        </p:nvGraphicFramePr>
        <p:xfrm>
          <a:off x="7929475" y="3479126"/>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402589064"/>
              </p:ext>
            </p:extLst>
          </p:nvPr>
        </p:nvGraphicFramePr>
        <p:xfrm>
          <a:off x="8948585" y="348064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0" dirty="0">
                          <a:solidFill>
                            <a:schemeClr val="tx1"/>
                          </a:solidFill>
                        </a:rPr>
                        <a:t>1</a:t>
                      </a:r>
                    </a:p>
                  </a:txBody>
                  <a:tcPr/>
                </a:tc>
                <a:extLst>
                  <a:ext uri="{0D108BD9-81ED-4DB2-BD59-A6C34878D82A}">
                    <a16:rowId xmlns:a16="http://schemas.microsoft.com/office/drawing/2014/main" val="2386494164"/>
                  </a:ext>
                </a:extLst>
              </a:tr>
            </a:tbl>
          </a:graphicData>
        </a:graphic>
      </p:graphicFrame>
      <p:cxnSp>
        <p:nvCxnSpPr>
          <p:cNvPr id="24" name="Straight Arrow Connector 23"/>
          <p:cNvCxnSpPr>
            <a:endCxn id="23" idx="2"/>
          </p:cNvCxnSpPr>
          <p:nvPr/>
        </p:nvCxnSpPr>
        <p:spPr>
          <a:xfrm flipV="1">
            <a:off x="8359835" y="3851482"/>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338977" y="3864364"/>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315027" y="3856549"/>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82842" y="3849966"/>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241030" y="3846785"/>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46960" y="3832760"/>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167033" y="3855499"/>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189151" y="3781374"/>
            <a:ext cx="36951" cy="84704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95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Decimal</a:t>
            </a:r>
            <a:endParaRPr lang="en-US" dirty="0"/>
          </a:p>
        </p:txBody>
      </p:sp>
      <p:sp>
        <p:nvSpPr>
          <p:cNvPr id="3" name="Content Placeholder 2"/>
          <p:cNvSpPr>
            <a:spLocks noGrp="1"/>
          </p:cNvSpPr>
          <p:nvPr>
            <p:ph idx="1"/>
          </p:nvPr>
        </p:nvSpPr>
        <p:spPr>
          <a:xfrm>
            <a:off x="395749" y="1073458"/>
            <a:ext cx="11240728" cy="5415832"/>
          </a:xfrm>
        </p:spPr>
        <p:txBody>
          <a:bodyPr>
            <a:normAutofit/>
          </a:bodyPr>
          <a:lstStyle/>
          <a:p>
            <a:pPr marL="0" indent="0" algn="just">
              <a:lnSpc>
                <a:spcPct val="150000"/>
              </a:lnSpc>
              <a:buNone/>
            </a:pPr>
            <a:r>
              <a:rPr lang="en-US" dirty="0">
                <a:solidFill>
                  <a:schemeClr val="bg1"/>
                </a:solidFill>
                <a:ea typeface="Adobe Gothic Std B" panose="020B0800000000000000" pitchFamily="34" charset="-128"/>
              </a:rPr>
              <a:t>A  number  with  both  an  integer  and  fractional  part  has  digits  raised  to  both  positive and negative powers of 10:</a:t>
            </a:r>
            <a:endParaRPr lang="en-US" dirty="0">
              <a:ea typeface="Adobe Gothic Std B" panose="020B0800000000000000" pitchFamily="34" charset="-128"/>
            </a:endParaRPr>
          </a:p>
        </p:txBody>
      </p:sp>
      <p:pic>
        <p:nvPicPr>
          <p:cNvPr id="4" name="Picture 3"/>
          <p:cNvPicPr>
            <a:picLocks noChangeAspect="1"/>
          </p:cNvPicPr>
          <p:nvPr/>
        </p:nvPicPr>
        <p:blipFill rotWithShape="1">
          <a:blip r:embed="rId2"/>
          <a:srcRect l="817" t="6383" r="525" b="9295"/>
          <a:stretch/>
        </p:blipFill>
        <p:spPr>
          <a:xfrm>
            <a:off x="648929" y="4704730"/>
            <a:ext cx="10766323" cy="1873045"/>
          </a:xfrm>
          <a:prstGeom prst="rect">
            <a:avLst/>
          </a:prstGeom>
        </p:spPr>
      </p:pic>
      <p:pic>
        <p:nvPicPr>
          <p:cNvPr id="5" name="Picture 4"/>
          <p:cNvPicPr>
            <a:picLocks noChangeAspect="1"/>
          </p:cNvPicPr>
          <p:nvPr/>
        </p:nvPicPr>
        <p:blipFill>
          <a:blip r:embed="rId3"/>
          <a:stretch>
            <a:fillRect/>
          </a:stretch>
        </p:blipFill>
        <p:spPr>
          <a:xfrm>
            <a:off x="648929" y="2609559"/>
            <a:ext cx="10912803" cy="1249558"/>
          </a:xfrm>
          <a:prstGeom prst="rect">
            <a:avLst/>
          </a:prstGeom>
        </p:spPr>
      </p:pic>
      <p:sp>
        <p:nvSpPr>
          <p:cNvPr id="6" name="TextBox 5"/>
          <p:cNvSpPr txBox="1"/>
          <p:nvPr/>
        </p:nvSpPr>
        <p:spPr>
          <a:xfrm>
            <a:off x="1031659" y="4248441"/>
            <a:ext cx="2330974" cy="584775"/>
          </a:xfrm>
          <a:prstGeom prst="rect">
            <a:avLst/>
          </a:prstGeom>
          <a:noFill/>
        </p:spPr>
        <p:txBody>
          <a:bodyPr wrap="square" rtlCol="0">
            <a:spAutoFit/>
          </a:bodyPr>
          <a:lstStyle/>
          <a:p>
            <a:r>
              <a:rPr lang="en-US" sz="3200" b="1" dirty="0"/>
              <a:t>MSB</a:t>
            </a:r>
          </a:p>
        </p:txBody>
      </p:sp>
      <p:sp>
        <p:nvSpPr>
          <p:cNvPr id="7" name="TextBox 6"/>
          <p:cNvSpPr txBox="1"/>
          <p:nvPr/>
        </p:nvSpPr>
        <p:spPr>
          <a:xfrm>
            <a:off x="10110519" y="4248441"/>
            <a:ext cx="2330974" cy="584775"/>
          </a:xfrm>
          <a:prstGeom prst="rect">
            <a:avLst/>
          </a:prstGeom>
          <a:noFill/>
        </p:spPr>
        <p:txBody>
          <a:bodyPr wrap="square" rtlCol="0">
            <a:spAutoFit/>
          </a:bodyPr>
          <a:lstStyle/>
          <a:p>
            <a:r>
              <a:rPr lang="en-US" sz="3200" b="1" dirty="0"/>
              <a:t>LSB</a:t>
            </a:r>
          </a:p>
        </p:txBody>
      </p:sp>
    </p:spTree>
    <p:extLst>
      <p:ext uri="{BB962C8B-B14F-4D97-AF65-F5344CB8AC3E}">
        <p14:creationId xmlns:p14="http://schemas.microsoft.com/office/powerpoint/2010/main" val="39626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Arithmetic Micro-operations- Arithmetic Right Shift: </a:t>
            </a:r>
            <a:endParaRPr lang="en-US" dirty="0"/>
          </a:p>
        </p:txBody>
      </p:sp>
      <p:sp>
        <p:nvSpPr>
          <p:cNvPr id="3" name="Content Placeholder 2"/>
          <p:cNvSpPr>
            <a:spLocks noGrp="1"/>
          </p:cNvSpPr>
          <p:nvPr>
            <p:ph idx="1"/>
          </p:nvPr>
        </p:nvSpPr>
        <p:spPr>
          <a:xfrm>
            <a:off x="395749" y="1073458"/>
            <a:ext cx="11314470" cy="5415832"/>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Example 2:-</a:t>
            </a: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latin typeface="Adobe Gothic Std B" panose="020B0800000000000000" pitchFamily="34" charset="-128"/>
              <a:ea typeface="Adobe Gothic Std B" panose="020B08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612850615"/>
              </p:ext>
            </p:extLst>
          </p:nvPr>
        </p:nvGraphicFramePr>
        <p:xfrm>
          <a:off x="1784811" y="3430345"/>
          <a:ext cx="5080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56944723"/>
                    </a:ext>
                  </a:extLst>
                </a:gridCol>
                <a:gridCol w="1016000">
                  <a:extLst>
                    <a:ext uri="{9D8B030D-6E8A-4147-A177-3AD203B41FA5}">
                      <a16:colId xmlns:a16="http://schemas.microsoft.com/office/drawing/2014/main" val="2353309078"/>
                    </a:ext>
                  </a:extLst>
                </a:gridCol>
                <a:gridCol w="1016000">
                  <a:extLst>
                    <a:ext uri="{9D8B030D-6E8A-4147-A177-3AD203B41FA5}">
                      <a16:colId xmlns:a16="http://schemas.microsoft.com/office/drawing/2014/main" val="1290242437"/>
                    </a:ext>
                  </a:extLst>
                </a:gridCol>
                <a:gridCol w="1016000">
                  <a:extLst>
                    <a:ext uri="{9D8B030D-6E8A-4147-A177-3AD203B41FA5}">
                      <a16:colId xmlns:a16="http://schemas.microsoft.com/office/drawing/2014/main" val="2287131490"/>
                    </a:ext>
                  </a:extLst>
                </a:gridCol>
                <a:gridCol w="1016000">
                  <a:extLst>
                    <a:ext uri="{9D8B030D-6E8A-4147-A177-3AD203B41FA5}">
                      <a16:colId xmlns:a16="http://schemas.microsoft.com/office/drawing/2014/main" val="2147585638"/>
                    </a:ext>
                  </a:extLst>
                </a:gridCol>
              </a:tblGrid>
              <a:tr h="370840">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tc>
                  <a:txBody>
                    <a:bodyPr/>
                    <a:lstStyle/>
                    <a:p>
                      <a:pPr algn="ctr"/>
                      <a:r>
                        <a:rPr lang="en-IN" b="1" dirty="0"/>
                        <a:t>0</a:t>
                      </a:r>
                    </a:p>
                  </a:txBody>
                  <a:tcPr/>
                </a:tc>
                <a:tc>
                  <a:txBody>
                    <a:bodyPr/>
                    <a:lstStyle/>
                    <a:p>
                      <a:pPr algn="ctr"/>
                      <a:r>
                        <a:rPr lang="en-IN" b="1" dirty="0"/>
                        <a:t>1</a:t>
                      </a:r>
                    </a:p>
                  </a:txBody>
                  <a:tcPr/>
                </a:tc>
                <a:extLst>
                  <a:ext uri="{0D108BD9-81ED-4DB2-BD59-A6C34878D82A}">
                    <a16:rowId xmlns:a16="http://schemas.microsoft.com/office/drawing/2014/main" val="115001738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29327334"/>
              </p:ext>
            </p:extLst>
          </p:nvPr>
        </p:nvGraphicFramePr>
        <p:xfrm>
          <a:off x="1784811" y="2285244"/>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b="1" dirty="0">
                          <a:solidFill>
                            <a:srgbClr val="C00000"/>
                          </a:solidFill>
                        </a:rPr>
                        <a:t>1</a:t>
                      </a:r>
                    </a:p>
                  </a:txBody>
                  <a:tcPr/>
                </a:tc>
                <a:extLst>
                  <a:ext uri="{0D108BD9-81ED-4DB2-BD59-A6C34878D82A}">
                    <a16:rowId xmlns:a16="http://schemas.microsoft.com/office/drawing/2014/main" val="238649416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00647026"/>
              </p:ext>
            </p:extLst>
          </p:nvPr>
        </p:nvGraphicFramePr>
        <p:xfrm>
          <a:off x="2813243" y="2287620"/>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52546424"/>
              </p:ext>
            </p:extLst>
          </p:nvPr>
        </p:nvGraphicFramePr>
        <p:xfrm>
          <a:off x="3824050" y="2289288"/>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95481329"/>
              </p:ext>
            </p:extLst>
          </p:nvPr>
        </p:nvGraphicFramePr>
        <p:xfrm>
          <a:off x="4852482" y="2294575"/>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1</a:t>
                      </a:r>
                    </a:p>
                  </a:txBody>
                  <a:tcPr/>
                </a:tc>
                <a:extLst>
                  <a:ext uri="{0D108BD9-81ED-4DB2-BD59-A6C34878D82A}">
                    <a16:rowId xmlns:a16="http://schemas.microsoft.com/office/drawing/2014/main" val="238649416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17407644"/>
              </p:ext>
            </p:extLst>
          </p:nvPr>
        </p:nvGraphicFramePr>
        <p:xfrm>
          <a:off x="5880914" y="2286322"/>
          <a:ext cx="1019110" cy="370840"/>
        </p:xfrm>
        <a:graphic>
          <a:graphicData uri="http://schemas.openxmlformats.org/drawingml/2006/table">
            <a:tbl>
              <a:tblPr firstRow="1" bandRow="1">
                <a:tableStyleId>{5940675A-B579-460E-94D1-54222C63F5DA}</a:tableStyleId>
              </a:tblPr>
              <a:tblGrid>
                <a:gridCol w="1019110">
                  <a:extLst>
                    <a:ext uri="{9D8B030D-6E8A-4147-A177-3AD203B41FA5}">
                      <a16:colId xmlns:a16="http://schemas.microsoft.com/office/drawing/2014/main" val="2229436046"/>
                    </a:ext>
                  </a:extLst>
                </a:gridCol>
              </a:tblGrid>
              <a:tr h="370840">
                <a:tc>
                  <a:txBody>
                    <a:bodyPr/>
                    <a:lstStyle/>
                    <a:p>
                      <a:pPr algn="ctr"/>
                      <a:r>
                        <a:rPr lang="en-IN" dirty="0"/>
                        <a:t>0</a:t>
                      </a:r>
                    </a:p>
                  </a:txBody>
                  <a:tcPr/>
                </a:tc>
                <a:extLst>
                  <a:ext uri="{0D108BD9-81ED-4DB2-BD59-A6C34878D82A}">
                    <a16:rowId xmlns:a16="http://schemas.microsoft.com/office/drawing/2014/main" val="2386494164"/>
                  </a:ext>
                </a:extLst>
              </a:tr>
            </a:tbl>
          </a:graphicData>
        </a:graphic>
      </p:graphicFrame>
      <p:cxnSp>
        <p:nvCxnSpPr>
          <p:cNvPr id="27" name="Straight Arrow Connector 26"/>
          <p:cNvCxnSpPr/>
          <p:nvPr/>
        </p:nvCxnSpPr>
        <p:spPr>
          <a:xfrm flipV="1">
            <a:off x="5282842" y="2664977"/>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241030" y="2661796"/>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46960" y="2647771"/>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167033" y="2670510"/>
            <a:ext cx="1098305" cy="7558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25791" y="2602158"/>
            <a:ext cx="36951" cy="84704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39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10748</TotalTime>
  <Words>5575</Words>
  <Application>Microsoft Office PowerPoint</Application>
  <PresentationFormat>Widescreen</PresentationFormat>
  <Paragraphs>918</Paragraphs>
  <Slides>90</Slides>
  <Notes>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90</vt:i4>
      </vt:variant>
    </vt:vector>
  </HeadingPairs>
  <TitlesOfParts>
    <vt:vector size="103" baseType="lpstr">
      <vt:lpstr>Adobe Gothic Std B</vt:lpstr>
      <vt:lpstr>Arial</vt:lpstr>
      <vt:lpstr>Calibri</vt:lpstr>
      <vt:lpstr>Calibri Light</vt:lpstr>
      <vt:lpstr>CastleT</vt:lpstr>
      <vt:lpstr>Corbel</vt:lpstr>
      <vt:lpstr>inter-regular</vt:lpstr>
      <vt:lpstr>Times New Roman</vt:lpstr>
      <vt:lpstr>Times New Roman</vt:lpstr>
      <vt:lpstr>Wingdings</vt:lpstr>
      <vt:lpstr>Wingdings 2</vt:lpstr>
      <vt:lpstr>Office Theme</vt:lpstr>
      <vt:lpstr>1_Frame</vt:lpstr>
      <vt:lpstr>PowerPoint Presentation</vt:lpstr>
      <vt:lpstr>Computer Architecture </vt:lpstr>
      <vt:lpstr>Computer Architecture </vt:lpstr>
      <vt:lpstr>Computer Organization </vt:lpstr>
      <vt:lpstr>Data Representation</vt:lpstr>
      <vt:lpstr>Numeric Data Representation</vt:lpstr>
      <vt:lpstr>Decimal</vt:lpstr>
      <vt:lpstr>Decimal</vt:lpstr>
      <vt:lpstr>Decimal</vt:lpstr>
      <vt:lpstr>Binary</vt:lpstr>
      <vt:lpstr>Octal</vt:lpstr>
      <vt:lpstr>Hexadecimal</vt:lpstr>
      <vt:lpstr>Number Base Conversion</vt:lpstr>
      <vt:lpstr>Binary to other Number Systems</vt:lpstr>
      <vt:lpstr>Binary to Decimal Conversion</vt:lpstr>
      <vt:lpstr>Binary to Octal Conversion</vt:lpstr>
      <vt:lpstr>Binary to Octal Conversion - Example</vt:lpstr>
      <vt:lpstr>Binary to Hexadecimal Conversion</vt:lpstr>
      <vt:lpstr>Binary to Hexadecimal Conversion - Example</vt:lpstr>
      <vt:lpstr>Decimal to other Number System</vt:lpstr>
      <vt:lpstr>Decimal to other Number System</vt:lpstr>
      <vt:lpstr>Decimal to Binary Conversion</vt:lpstr>
      <vt:lpstr>Decimal to Binary Conversion - Example</vt:lpstr>
      <vt:lpstr>Decimal to Octal Conversion</vt:lpstr>
      <vt:lpstr>Octal to other Number System</vt:lpstr>
      <vt:lpstr>Octal to other Number System</vt:lpstr>
      <vt:lpstr>Octal to Decimal Conversion</vt:lpstr>
      <vt:lpstr>Octal to Binary Conversion</vt:lpstr>
      <vt:lpstr>Octal to hexadecimal conversion</vt:lpstr>
      <vt:lpstr>Octal to hexadecimal conversion - Example</vt:lpstr>
      <vt:lpstr>Octal to hexadecimal conversion - Example</vt:lpstr>
      <vt:lpstr>Hexa-decimal to other Number System</vt:lpstr>
      <vt:lpstr>Hexa-decimal to Decimal Conversion</vt:lpstr>
      <vt:lpstr>Hexa-decimal to Decimal Conversion - Example</vt:lpstr>
      <vt:lpstr>Hexadecimal to Binary Conversion</vt:lpstr>
      <vt:lpstr>Hexadecimal to Octal Conversion</vt:lpstr>
      <vt:lpstr>Hexadecimal to Octal Conversion - Example</vt:lpstr>
      <vt:lpstr>1’s Complements</vt:lpstr>
      <vt:lpstr>2’s Complements</vt:lpstr>
      <vt:lpstr>2’s complement</vt:lpstr>
      <vt:lpstr>2’s Complements</vt:lpstr>
      <vt:lpstr>                  Complement No. System</vt:lpstr>
      <vt:lpstr>                  Complement No. System</vt:lpstr>
      <vt:lpstr>                  Complement No. System</vt:lpstr>
      <vt:lpstr>Register Transfer Language</vt:lpstr>
      <vt:lpstr>Register Transfer Language</vt:lpstr>
      <vt:lpstr>Register Transfer</vt:lpstr>
      <vt:lpstr>Register Transfer</vt:lpstr>
      <vt:lpstr>Some commonly used Register</vt:lpstr>
      <vt:lpstr>Some commonly used Register</vt:lpstr>
      <vt:lpstr>Register Transfer</vt:lpstr>
      <vt:lpstr>Register Transfer</vt:lpstr>
      <vt:lpstr>Register Transfer</vt:lpstr>
      <vt:lpstr>Register Transfer</vt:lpstr>
      <vt:lpstr>Register Transfer (predetermined condition)</vt:lpstr>
      <vt:lpstr>Register Transfer (Control function)</vt:lpstr>
      <vt:lpstr>PowerPoint Presentation</vt:lpstr>
      <vt:lpstr>Register Transfer (Control function)</vt:lpstr>
      <vt:lpstr>Bus and Memory Transfers</vt:lpstr>
      <vt:lpstr>Bus and Memory Transfers</vt:lpstr>
      <vt:lpstr>Bus and Memory Transfers</vt:lpstr>
      <vt:lpstr>PowerPoint Presentation</vt:lpstr>
      <vt:lpstr>Common Bus System</vt:lpstr>
      <vt:lpstr>Common Bus System</vt:lpstr>
      <vt:lpstr>Tri-State Bus Buffers (3 State Buffer)</vt:lpstr>
      <vt:lpstr>PowerPoint Presentation</vt:lpstr>
      <vt:lpstr>PowerPoint Presentation</vt:lpstr>
      <vt:lpstr>PowerPoint Presentation</vt:lpstr>
      <vt:lpstr>Common bus System using decoder and tri-state Buffers</vt:lpstr>
      <vt:lpstr>PowerPoint Presentation</vt:lpstr>
      <vt:lpstr>Logic Gates</vt:lpstr>
      <vt:lpstr>Logic Gates – AND Gate</vt:lpstr>
      <vt:lpstr>Logic Gates – OR Gate</vt:lpstr>
      <vt:lpstr>Logic Gates – NOT Gate</vt:lpstr>
      <vt:lpstr>Logic Gates – NAND Gate</vt:lpstr>
      <vt:lpstr>Logic Gates – NOR Gate</vt:lpstr>
      <vt:lpstr>Logic Gates – XOR Gate</vt:lpstr>
      <vt:lpstr>Logic Gates – XNOR Gate</vt:lpstr>
      <vt:lpstr>Arithmetic Micro-operations</vt:lpstr>
      <vt:lpstr>Arithmetic Micro-operations</vt:lpstr>
      <vt:lpstr>Logic Micro-operations</vt:lpstr>
      <vt:lpstr>For Hardware implementation of Logic Operation</vt:lpstr>
      <vt:lpstr>Shift Micro-operations</vt:lpstr>
      <vt:lpstr>Shift Micro-operations- Logical Left Shift: </vt:lpstr>
      <vt:lpstr>Shift Micro-operations- Logical Left Shift: </vt:lpstr>
      <vt:lpstr>Shift Micro-operations- Logical Right Shift: </vt:lpstr>
      <vt:lpstr>Arithmetic Micro-operations- Arithmetic Left Shift: </vt:lpstr>
      <vt:lpstr>Arithmetic Micro-operations- Arithmetic Left Shift: </vt:lpstr>
      <vt:lpstr>Arithmetic Micro-operations- Arithmetic Right Shift: </vt:lpstr>
      <vt:lpstr>Arithmetic Micro-operations- Arithmetic Right Shift: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Meet Laheru</cp:lastModifiedBy>
  <cp:revision>266</cp:revision>
  <dcterms:created xsi:type="dcterms:W3CDTF">2021-01-19T03:27:03Z</dcterms:created>
  <dcterms:modified xsi:type="dcterms:W3CDTF">2024-01-08T05:16:48Z</dcterms:modified>
</cp:coreProperties>
</file>