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5"/>
  </p:notesMasterIdLst>
  <p:sldIdLst>
    <p:sldId id="260" r:id="rId3"/>
    <p:sldId id="301" r:id="rId4"/>
    <p:sldId id="333" r:id="rId5"/>
    <p:sldId id="306" r:id="rId6"/>
    <p:sldId id="334" r:id="rId7"/>
    <p:sldId id="302" r:id="rId8"/>
    <p:sldId id="328" r:id="rId9"/>
    <p:sldId id="329" r:id="rId10"/>
    <p:sldId id="330" r:id="rId11"/>
    <p:sldId id="338" r:id="rId12"/>
    <p:sldId id="331" r:id="rId13"/>
    <p:sldId id="332" r:id="rId14"/>
    <p:sldId id="307" r:id="rId15"/>
    <p:sldId id="308" r:id="rId16"/>
    <p:sldId id="309" r:id="rId17"/>
    <p:sldId id="310" r:id="rId18"/>
    <p:sldId id="341" r:id="rId19"/>
    <p:sldId id="345" r:id="rId20"/>
    <p:sldId id="346" r:id="rId21"/>
    <p:sldId id="311" r:id="rId22"/>
    <p:sldId id="347" r:id="rId23"/>
    <p:sldId id="348" r:id="rId24"/>
    <p:sldId id="313" r:id="rId25"/>
    <p:sldId id="350" r:id="rId26"/>
    <p:sldId id="351" r:id="rId27"/>
    <p:sldId id="352" r:id="rId28"/>
    <p:sldId id="353" r:id="rId29"/>
    <p:sldId id="355" r:id="rId30"/>
    <p:sldId id="362" r:id="rId31"/>
    <p:sldId id="356" r:id="rId32"/>
    <p:sldId id="358" r:id="rId33"/>
    <p:sldId id="359" r:id="rId34"/>
    <p:sldId id="360" r:id="rId35"/>
    <p:sldId id="361" r:id="rId36"/>
    <p:sldId id="324" r:id="rId37"/>
    <p:sldId id="363" r:id="rId38"/>
    <p:sldId id="364" r:id="rId39"/>
    <p:sldId id="365" r:id="rId40"/>
    <p:sldId id="335" r:id="rId41"/>
    <p:sldId id="336" r:id="rId42"/>
    <p:sldId id="337" r:id="rId43"/>
    <p:sldId id="366" r:id="rId4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  <a:srgbClr val="00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109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D3FEE-FF1A-4E79-9E74-2594822BED0D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4A0E-9B0A-4AE2-AA37-96FADCB5A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54A0E-9B0A-4AE2-AA37-96FADCB5AA3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2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6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8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1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26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47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92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7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7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7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377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B1A5-FECF-4B0F-9D4E-E740EC3218E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28CA-AFA0-4A27-99BB-B3801EA99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5419" y="1755104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CastleT" panose="020E0602050706020204" pitchFamily="34" charset="0"/>
                <a:ea typeface="+mn-ea"/>
                <a:cs typeface="+mn-cs"/>
              </a:rPr>
              <a:t>Diploma Studies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CastleT" panose="020E0602050706020204" pitchFamily="34" charset="0"/>
                <a:ea typeface="+mn-ea"/>
                <a:cs typeface="+mn-cs"/>
              </a:rPr>
              <a:t>Computer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2490" y="2524545"/>
            <a:ext cx="2856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20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 algn="ctr"/>
            <a:r>
              <a:rPr lang="en-US" sz="2000" b="1" dirty="0">
                <a:solidFill>
                  <a:srgbClr val="0098A3"/>
                </a:solidFill>
                <a:latin typeface="CastleT" panose="020E0602050706020204" pitchFamily="34" charset="0"/>
              </a:rPr>
              <a:t>Unit – 2</a:t>
            </a:r>
          </a:p>
          <a:p>
            <a:pPr lvl="0" algn="ctr"/>
            <a:endParaRPr lang="en-US" sz="22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 algn="ctr"/>
            <a:r>
              <a:rPr lang="en-US" sz="2200" b="1" dirty="0">
                <a:solidFill>
                  <a:srgbClr val="0098A3"/>
                </a:solidFill>
                <a:latin typeface="CastleT" panose="020E0602050706020204" pitchFamily="34" charset="0"/>
              </a:rPr>
              <a:t>Title - </a:t>
            </a:r>
            <a:r>
              <a:rPr lang="en-US" b="1" dirty="0">
                <a:solidFill>
                  <a:srgbClr val="0098A3"/>
                </a:solidFill>
                <a:latin typeface="CastleT" panose="020E0602050706020204" pitchFamily="34" charset="0"/>
              </a:rPr>
              <a:t> Basic Computer Organization and Design</a:t>
            </a:r>
            <a:endParaRPr lang="en-US" sz="22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 algn="ctr"/>
            <a:endParaRPr lang="en-US" sz="20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 algn="ctr"/>
            <a:r>
              <a:rPr lang="en-US" sz="2000" b="1" dirty="0">
                <a:solidFill>
                  <a:srgbClr val="0098A3"/>
                </a:solidFill>
                <a:latin typeface="CastleT" panose="020E0602050706020204" pitchFamily="34" charset="0"/>
              </a:rPr>
              <a:t>Computer Organization (09CE2401)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0171" y="2342789"/>
            <a:ext cx="6974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Basic Computer Organization and </a:t>
            </a:r>
            <a:r>
              <a:rPr lang="en-US" sz="4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Design</a:t>
            </a:r>
            <a:endParaRPr lang="en-US" sz="5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37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Register Reference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48102"/>
            <a:ext cx="11181735" cy="55606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3200" u="sng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1" y="1138771"/>
            <a:ext cx="7990460" cy="50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2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(3) Input-Output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48102"/>
            <a:ext cx="11181735" cy="55606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3200" u="sng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3200" u="sng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These instructions are for communication between computer and outside environment.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IR(14 – 12) is 111 (differentiates it from memory reference) and IR(15) is 1 (differentiates it from register reference instructions).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rest 12 bits specify I/O operation.</a:t>
            </a: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122" name="Picture 2" descr="Computer Instru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085871"/>
            <a:ext cx="7835934" cy="14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48102"/>
            <a:ext cx="11181735" cy="55606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u="sng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Note:-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three operation code bits in positions 12 through 14 should be equal to 111.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Otherwise, the instruction is a memory-reference type, and the bit in position 15 is taken as the addressing mode I.</a:t>
            </a:r>
          </a:p>
        </p:txBody>
      </p:sp>
    </p:spTree>
    <p:extLst>
      <p:ext uri="{BB962C8B-B14F-4D97-AF65-F5344CB8AC3E}">
        <p14:creationId xmlns:p14="http://schemas.microsoft.com/office/powerpoint/2010/main" val="29379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timing for all registers in the basic computer is controlled by a master clock generator. 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clock pulses are applied to all flip-flops and registers in the system, including the flip-flops and registers in the control unit.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4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clock pulses do not change the state of a register unless the register is enabled by a control signal. 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control signals are generated in the control unit and provide control inputs for the multiplexers in the common bus, control inputs in processor registers, and micro-operations for the accumulator.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35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 of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Control Unit is classified into two major categories: 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Hardwired Control 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Microprogrammed Control</a:t>
            </a: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7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913036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u="sng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Hardwired Control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Hardwired Control organization involves the control logic to be implemented with gates, flip-flops, decoders, and other digital circuits.</a:t>
            </a:r>
          </a:p>
        </p:txBody>
      </p:sp>
    </p:spTree>
    <p:extLst>
      <p:ext uri="{BB962C8B-B14F-4D97-AF65-F5344CB8AC3E}">
        <p14:creationId xmlns:p14="http://schemas.microsoft.com/office/powerpoint/2010/main" val="22578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 Unit – Hardwired Control</a:t>
            </a:r>
            <a:endParaRPr lang="en-US" dirty="0"/>
          </a:p>
        </p:txBody>
      </p:sp>
      <p:pic>
        <p:nvPicPr>
          <p:cNvPr id="3" name="Picture 2" descr="Design of Control 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36" y="1009763"/>
            <a:ext cx="6161821" cy="56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2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 Unit – Hardwired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913036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Hard-wired Control consists of two decoders, a sequence counter, and a number of logic gates.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 instruction fetched from the memory unit is placed in the instruction register (IR).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component of an instruction register includes; I bit, the opcode, and bits 0 through 11.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opcode in bits 12 through 14 are coded with a 3 x 8 decoder.</a:t>
            </a:r>
          </a:p>
        </p:txBody>
      </p:sp>
    </p:spTree>
    <p:extLst>
      <p:ext uri="{BB962C8B-B14F-4D97-AF65-F5344CB8AC3E}">
        <p14:creationId xmlns:p14="http://schemas.microsoft.com/office/powerpoint/2010/main" val="29880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 Unit – Hardwired Control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325563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outputs of the decoder are designated by the symbols D0 through D7.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opcode at bit 15 is transferred to a flip-flop designated by the symbol I.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opcodes from Bits 0 through 11 are applied to the control logic gates.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Sequence counter (SC) can count in binary from 0 through 15.</a:t>
            </a:r>
          </a:p>
        </p:txBody>
      </p:sp>
    </p:spTree>
    <p:extLst>
      <p:ext uri="{BB962C8B-B14F-4D97-AF65-F5344CB8AC3E}">
        <p14:creationId xmlns:p14="http://schemas.microsoft.com/office/powerpoint/2010/main" val="29257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is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3200" u="sng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u="sng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u="sng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Program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is a set of instructions for directing the computer to perform a required data-processing task.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53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Control Unit – Microprogrammed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Microprogrammed Control organization is implemented by using the programming approach.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Microprogrammed Control, the micro-operations are performed by executing a program consisting of micro-instructions.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050" name="Picture 2" descr="Design of Control 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6" y="4001647"/>
            <a:ext cx="11189755" cy="27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Control Unit – Microprogrammed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Control address register specifies the address of the micro-instruction.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Control memory is assumed to be a ROM, within which all control information is permanently stored.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control data register holds the micro-instruction fetched from the memory.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control word specifies one or more micro-operations for the data processor.</a:t>
            </a:r>
          </a:p>
        </p:txBody>
      </p:sp>
    </p:spTree>
    <p:extLst>
      <p:ext uri="{BB962C8B-B14F-4D97-AF65-F5344CB8AC3E}">
        <p14:creationId xmlns:p14="http://schemas.microsoft.com/office/powerpoint/2010/main" val="828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Control Unit – Microprogrammed Control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While the micro-operations are being executed, the next address is computed in the next address generator circuit and then transferred into the control address register to read the next microinstruction.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next address generator is often referred to as a </a:t>
            </a:r>
            <a:r>
              <a:rPr lang="en-US" sz="320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micro-program sequencer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6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program residing in the memory unit of a computer consists of a sequence of instructions.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These instructions are executed by the processor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1. Fetch instruction from memory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 Decode the instruction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 Read the effective address from memory if the instruction has an indirect address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4. Execute the instruction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749" y="5495630"/>
            <a:ext cx="1072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After following four steps are done, the control switches back to the first step and repeats the similar process for the next instruction. 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Therefore, the cycle continues until a Halt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18750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 Cycle – Diagram </a:t>
            </a:r>
            <a:endParaRPr lang="en-US" dirty="0"/>
          </a:p>
        </p:txBody>
      </p:sp>
      <p:pic>
        <p:nvPicPr>
          <p:cNvPr id="2050" name="Picture 2" descr="https://www.tutorialspoint.com/assets/questions/media/54565/fetch_instru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64" y="1932906"/>
            <a:ext cx="9983035" cy="384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458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(1) Fetch Cycle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address instruction to be implemented is held at the program counter.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processor fetches the instruction from the memory that is pointed by the PC.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Next, the PC is incremented to display the address of the next instruction.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instruction is loaded into the instruction register. </a:t>
            </a:r>
          </a:p>
        </p:txBody>
      </p:sp>
    </p:spTree>
    <p:extLst>
      <p:ext uri="{BB962C8B-B14F-4D97-AF65-F5344CB8AC3E}">
        <p14:creationId xmlns:p14="http://schemas.microsoft.com/office/powerpoint/2010/main" val="32743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(2) Execute Cycle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data transfer for implementation takes place in two methods are as follows −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sz="28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Processor-memory − </a:t>
            </a: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data sent from the processor to memory or from memory to processor.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(ii) Processor-Input/Output − </a:t>
            </a: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data can be transferred to or from a peripheral device by the transfer between a processor and an I/O device.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2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60" y="2621902"/>
            <a:ext cx="10073199" cy="1325563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47872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interrupt is a signal emitted by hardware or software when a process needs immediate attention. 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alerts the processor to a high-priority process requiring interruption of the current working process. 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I/O devices one of the bus control lines is dedicated for this purpose and is called the </a:t>
            </a: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Interrupt Service Routine (ISR). </a:t>
            </a:r>
          </a:p>
        </p:txBody>
      </p:sp>
    </p:spTree>
    <p:extLst>
      <p:ext uri="{BB962C8B-B14F-4D97-AF65-F5344CB8AC3E}">
        <p14:creationId xmlns:p14="http://schemas.microsoft.com/office/powerpoint/2010/main" val="34023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a device raises an interrupt at the process, the processor first completes the execution of an instruction.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Then it loads the Program Counter (PC) with the address of the first instruction of ISR.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Before loading the program counter with the address, the address of the interrupted instruction is moved to a temporary location.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Therefore, after handling the interrupt, the processor can continue with the process.</a:t>
            </a:r>
          </a:p>
        </p:txBody>
      </p:sp>
    </p:spTree>
    <p:extLst>
      <p:ext uri="{BB962C8B-B14F-4D97-AF65-F5344CB8AC3E}">
        <p14:creationId xmlns:p14="http://schemas.microsoft.com/office/powerpoint/2010/main" val="13030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u="sng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 Code:-</a:t>
            </a: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is a group of bits that instructs computer to perform specific operation. (in binary)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Operations (opcode) such as addition, subtraction, shift, complement, etc.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24ACF-F7D5-86AD-D2D4-07B1EB0A2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7" b="10302"/>
          <a:stretch/>
        </p:blipFill>
        <p:spPr>
          <a:xfrm>
            <a:off x="614515" y="3251849"/>
            <a:ext cx="8174921" cy="35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0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Interrupt</a:t>
            </a:r>
          </a:p>
        </p:txBody>
      </p:sp>
      <p:pic>
        <p:nvPicPr>
          <p:cNvPr id="3074" name="Picture 2" descr="What is Interrupt in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0" y="1685957"/>
            <a:ext cx="10465642" cy="35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6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Types of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There are two types of interrupts which are as follows :</a:t>
            </a:r>
          </a:p>
          <a:p>
            <a:pPr marL="514350" indent="-514350" algn="just">
              <a:lnSpc>
                <a:spcPct val="100000"/>
              </a:lnSpc>
              <a:buAutoNum type="arabicParenBoth"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Hardware Interrupt</a:t>
            </a:r>
          </a:p>
          <a:p>
            <a:pPr marL="514350" indent="-514350" algn="just">
              <a:lnSpc>
                <a:spcPct val="100000"/>
              </a:lnSpc>
              <a:buAutoNum type="arabicParenBoth"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Software Interrupt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53549" y="1847461"/>
            <a:ext cx="2332653" cy="662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INTERRUPT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52203" y="3517105"/>
            <a:ext cx="2332653" cy="662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</a:t>
            </a:r>
            <a:br>
              <a:rPr lang="en-IN" dirty="0"/>
            </a:br>
            <a:r>
              <a:rPr lang="en-IN" dirty="0"/>
              <a:t>INTERRUPT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54897" y="3517105"/>
            <a:ext cx="2332653" cy="662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INTERRUPT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9673" y="5047861"/>
            <a:ext cx="1756464" cy="937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MASKABLE INTERRUPT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51174" y="5047860"/>
            <a:ext cx="1807029" cy="937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NON-MASKABLE INTERRUPT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98701" y="4953583"/>
            <a:ext cx="1756464" cy="937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 INTERRUPT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35536" y="4953582"/>
            <a:ext cx="1756464" cy="9370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EXECPTION</a:t>
            </a: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3818530" y="2509935"/>
            <a:ext cx="3065655" cy="10071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913984" y="2509935"/>
            <a:ext cx="2907240" cy="10071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flipH="1">
            <a:off x="1997905" y="4179579"/>
            <a:ext cx="1820625" cy="8682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8" idx="0"/>
          </p:cNvCxnSpPr>
          <p:nvPr/>
        </p:nvCxnSpPr>
        <p:spPr>
          <a:xfrm>
            <a:off x="3818530" y="4179579"/>
            <a:ext cx="1436159" cy="868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 flipH="1">
            <a:off x="8376933" y="4179579"/>
            <a:ext cx="1444291" cy="7740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0" idx="0"/>
          </p:cNvCxnSpPr>
          <p:nvPr/>
        </p:nvCxnSpPr>
        <p:spPr>
          <a:xfrm>
            <a:off x="9821224" y="4179579"/>
            <a:ext cx="1492544" cy="774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Types of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AutoNum type="arabicParenBoth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Hardware Interrupt:-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interrupt signal generated from external devices and i/o devices are made interrupt to CPU when the instructions are ready.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example-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a keyboard if we press a key to do some action, this pressing of the keyboard generates a signal that is given to the processor to do action,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such interrupts are called hardware interrupts.</a:t>
            </a:r>
          </a:p>
        </p:txBody>
      </p:sp>
    </p:spTree>
    <p:extLst>
      <p:ext uri="{BB962C8B-B14F-4D97-AF65-F5344CB8AC3E}">
        <p14:creationId xmlns:p14="http://schemas.microsoft.com/office/powerpoint/2010/main" val="23592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Types of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Hardware interrupts are classified into two types which are as follows −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</a:t>
            </a:r>
            <a:r>
              <a:rPr lang="en-US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Maskable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Interrupt −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hardware interrupts that can be delayed when a highest priority interrupt has occurred to the processor.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(ii) Non Maskable Interrupt −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sz="320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hardware interrupt that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cannot be delayed and immediately be serviced by the processor.</a:t>
            </a:r>
          </a:p>
        </p:txBody>
      </p:sp>
    </p:spTree>
    <p:extLst>
      <p:ext uri="{BB962C8B-B14F-4D97-AF65-F5344CB8AC3E}">
        <p14:creationId xmlns:p14="http://schemas.microsoft.com/office/powerpoint/2010/main" val="44114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Types of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181735" cy="570989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Software Interrupt:-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interrupt signal generated from internal devices and software programs need to access any system call then software interrupts are present.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Software interrupt is divided into two types. They are as follows-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Normal Interrupts-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interrupts that are caused by the software instructions are called normal interrupts.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(ii) Exception-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Exception is nothing but an unplanned interruption while executing a program. For example − while executing a program if we got a value that is divided by zero is called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90154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Input-Output Configuration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4" y="1053412"/>
            <a:ext cx="11901949" cy="57160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90484" y="1125508"/>
            <a:ext cx="194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bit control flag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0484" y="6301354"/>
            <a:ext cx="194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 bit control flag</a:t>
            </a:r>
          </a:p>
        </p:txBody>
      </p:sp>
    </p:spTree>
    <p:extLst>
      <p:ext uri="{BB962C8B-B14F-4D97-AF65-F5344CB8AC3E}">
        <p14:creationId xmlns:p14="http://schemas.microsoft.com/office/powerpoint/2010/main" val="322970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Input-Output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181735" cy="570989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figure displays an illustration of the input and output device.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input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device is the </a:t>
            </a: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keyboard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and the </a:t>
            </a:r>
            <a:r>
              <a:rPr lang="en-US" sz="32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output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device is the </a:t>
            </a:r>
            <a:r>
              <a:rPr lang="en-US" sz="32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printer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terminals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are the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keyboard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and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printer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They send and receive the data consecutively.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data is alphanumeric and 8-bits in size.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input supported by the keyboard is transfer to the </a:t>
            </a: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input register INPR.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information is saved in the </a:t>
            </a:r>
            <a:r>
              <a:rPr lang="en-US" sz="32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OUTPR (output register)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the serial order for the printer.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OUTR saves the serial data for the printer.</a:t>
            </a:r>
          </a:p>
        </p:txBody>
      </p:sp>
    </p:spTree>
    <p:extLst>
      <p:ext uri="{BB962C8B-B14F-4D97-AF65-F5344CB8AC3E}">
        <p14:creationId xmlns:p14="http://schemas.microsoft.com/office/powerpoint/2010/main" val="10628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Input-Output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181735" cy="57098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I/O registers communicate serially with interfaces (keyboard, printer) and parallel with AC.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sender interface receives data from the keyboard and transfers it to INPR.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receiver interfaces access the data and address it to the printer.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INPR holds the 8- bit alphanumeric input data.</a:t>
            </a:r>
          </a:p>
        </p:txBody>
      </p:sp>
    </p:spTree>
    <p:extLst>
      <p:ext uri="{BB962C8B-B14F-4D97-AF65-F5344CB8AC3E}">
        <p14:creationId xmlns:p14="http://schemas.microsoft.com/office/powerpoint/2010/main" val="26070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Input-Output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181735" cy="570989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FGI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defines a 1-bit input flag which is a flip-flop.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When the input device receives any new information, the flip flop is set to 1.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is cleared to 0 when information is received through the output device.</a:t>
            </a:r>
          </a:p>
          <a:p>
            <a:pPr algn="just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output device sets the </a:t>
            </a: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FGO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to 1 after receiving, decoding, and printing the information</a:t>
            </a:r>
            <a:r>
              <a:rPr lang="en-US" sz="320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FGO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the 0 modes denotes that the device is printing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5855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(1) Memory Reference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48102"/>
            <a:ext cx="11181735" cy="556060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sz="3200" baseline="-25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000 (AND OPERATION)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 to AC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DR &lt;- M[AR]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AC &lt;- AC ^ DR, SC &lt;- 0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sz="3200" baseline="-25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001 (ADD OPERATION)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 to AC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DR &lt;- M[AR]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AC &lt;- AC + DR, SC &lt;- 0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                                        E &lt;- Count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 = contains Carry, called Extended Accumulator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baseline="-25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2600" y="1148102"/>
            <a:ext cx="3758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AC = Accumulator</a:t>
            </a:r>
          </a:p>
          <a:p>
            <a:r>
              <a:rPr lang="en-IN" sz="2800" dirty="0"/>
              <a:t>DR = Data Register</a:t>
            </a:r>
          </a:p>
          <a:p>
            <a:r>
              <a:rPr lang="en-IN" sz="2800" dirty="0"/>
              <a:t>AR = Address Register</a:t>
            </a:r>
          </a:p>
          <a:p>
            <a:r>
              <a:rPr lang="en-IN" sz="2800" dirty="0"/>
              <a:t>SC = Sequence Counter</a:t>
            </a:r>
          </a:p>
        </p:txBody>
      </p:sp>
    </p:spTree>
    <p:extLst>
      <p:ext uri="{BB962C8B-B14F-4D97-AF65-F5344CB8AC3E}">
        <p14:creationId xmlns:p14="http://schemas.microsoft.com/office/powerpoint/2010/main" val="34547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Stored Program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7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simplest way to organize a computer is to have one processor register and an instruction code format with two parts.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first part specifies the operation to be performed and the second specifies an address.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memory address tells the control where to find an operand in memory.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operand is read from memory and used as the data to be operated with the data stored in the processor register together.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5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(1) Memory Reference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48102"/>
            <a:ext cx="11181735" cy="55606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sz="3200" baseline="-25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010 (LOAD OPERATION)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LDA to AC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DR &lt;- M[AR]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AC &lt;- DR, SC &lt;- 0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sz="3200" baseline="-25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011 (STORE OPERATION)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 to AC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M[AR] &lt;- AC, SC &lt;- 0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endParaRPr lang="en-US" sz="3200" baseline="-25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0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(1) Memory Reference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48102"/>
            <a:ext cx="11181735" cy="556060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sz="3200" baseline="-25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100 (Branch Unconditionally)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Branch Unconditionally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PC &lt;- AR, SC &lt;- 0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sz="3200" baseline="-25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101 (Branch &amp; Save Return Address)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BSA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M[AR] &lt;- PC, AR &lt;- AR+1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PC &lt;-AR, SC &lt;- 0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sz="3200" baseline="-25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6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110 (Increment &amp; skip if zero)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Example:-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ISZ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6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DR &lt;- M[AR]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     D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6 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</a:t>
            </a:r>
            <a:r>
              <a:rPr lang="en-US" sz="3200" baseline="-25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DR &lt;- DR+1, M[AR] &lt;- DR 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 if (DR=0), PC &lt;- PC+1, SC &lt;- 0</a:t>
            </a:r>
            <a:endParaRPr lang="en-US" sz="3200" baseline="-25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12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-252106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Stored Program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832825"/>
            <a:ext cx="11181735" cy="62122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Instructions are stored in one section of memory and while data in another.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a memory unit with 4096 words we need 12 bits to specify an address since 2</a:t>
            </a:r>
            <a:r>
              <a:rPr lang="en-US" sz="3200" baseline="30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12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= 4096.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13123-250A-0B73-DB0C-96AE5F80A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72"/>
          <a:stretch/>
        </p:blipFill>
        <p:spPr>
          <a:xfrm>
            <a:off x="614516" y="2939142"/>
            <a:ext cx="7783035" cy="3883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6B0DA3-C609-3964-34D5-7C08196ED084}"/>
              </a:ext>
            </a:extLst>
          </p:cNvPr>
          <p:cNvSpPr/>
          <p:nvPr/>
        </p:nvSpPr>
        <p:spPr>
          <a:xfrm>
            <a:off x="711584" y="5617900"/>
            <a:ext cx="415899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Memory contains 4096 words of 16 bit each, to address 4096 location we will require 2^12 address.</a:t>
            </a:r>
          </a:p>
        </p:txBody>
      </p:sp>
    </p:spTree>
    <p:extLst>
      <p:ext uri="{BB962C8B-B14F-4D97-AF65-F5344CB8AC3E}">
        <p14:creationId xmlns:p14="http://schemas.microsoft.com/office/powerpoint/2010/main" val="29929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793539"/>
            <a:ext cx="11181735" cy="556060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u="sng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Instruction:-</a:t>
            </a:r>
            <a:r>
              <a:rPr lang="en-US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instructions are a set of machine language instructions that a particular processor understands and executes. </a:t>
            </a: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computer performs tasks on the basis of the instruction provided.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 instruction comprises of groups called fields. These fields include: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Mode</a:t>
            </a: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field specifies how the operand will be located.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Opcode </a:t>
            </a: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field specifies the operation to be performed.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Address field </a:t>
            </a:r>
            <a:r>
              <a:rPr lang="en-US" sz="28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contains the location of the operand, i.e., register or memory location.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Computer Instru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25" y="2856932"/>
            <a:ext cx="6545526" cy="57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793539"/>
            <a:ext cx="11181735" cy="55606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basic computer has three instruction code formats which are: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sz="28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Memory - reference instruction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sz="28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- reference instruction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sz="28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Input-Output instruction</a:t>
            </a: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2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(1) Memory Reference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48102"/>
            <a:ext cx="11181735" cy="556060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endParaRPr lang="en-US" sz="3200" u="sng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3200" u="sng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Memory-reference instruction, 12 bits of memory is used to specify an address and one bit to specify the addressing mode '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'.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the value of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is 0, it means direct addressing and value of </a:t>
            </a: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is 1 indicates indirect addressing.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Opcode values are between 000 and 110 (i.e., 0-7).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0-6 represents different opcode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050" name="Picture 2" descr="Computer Instru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1" y="1148102"/>
            <a:ext cx="6796906" cy="129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(2) Register Reference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48102"/>
            <a:ext cx="11181735" cy="55606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3200" u="sng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3200" u="sng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These instructions perform operations on registers rather than memory addresses.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IR(14 – 12) is 111 (differentiates it from memory reference) and IR(15) is 0 (differentiates it from input/output instructions). </a:t>
            </a:r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rest 12 bits specify register operation.</a:t>
            </a: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098" name="Picture 2" descr="Computer Instru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5" y="1325562"/>
            <a:ext cx="6935690" cy="13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26953</TotalTime>
  <Words>2182</Words>
  <Application>Microsoft Office PowerPoint</Application>
  <PresentationFormat>Widescreen</PresentationFormat>
  <Paragraphs>231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Adobe Gothic Std B</vt:lpstr>
      <vt:lpstr>Arial</vt:lpstr>
      <vt:lpstr>Arial Rounded MT Bold</vt:lpstr>
      <vt:lpstr>Calibri</vt:lpstr>
      <vt:lpstr>Calibri Light</vt:lpstr>
      <vt:lpstr>CastleT</vt:lpstr>
      <vt:lpstr>Corbel</vt:lpstr>
      <vt:lpstr>Wingdings</vt:lpstr>
      <vt:lpstr>Wingdings 2</vt:lpstr>
      <vt:lpstr>Office Theme</vt:lpstr>
      <vt:lpstr>1_Frame</vt:lpstr>
      <vt:lpstr>PowerPoint Presentation</vt:lpstr>
      <vt:lpstr>What is Program </vt:lpstr>
      <vt:lpstr>Instruction Code </vt:lpstr>
      <vt:lpstr>Stored Program Organization</vt:lpstr>
      <vt:lpstr>Stored Program Organization</vt:lpstr>
      <vt:lpstr>Computer Instructions</vt:lpstr>
      <vt:lpstr>Computer Instructions</vt:lpstr>
      <vt:lpstr>(1) Memory Reference Instruction</vt:lpstr>
      <vt:lpstr>(2) Register Reference Instruction</vt:lpstr>
      <vt:lpstr>(2) Register Reference Instruction</vt:lpstr>
      <vt:lpstr>(3) Input-Output instruction</vt:lpstr>
      <vt:lpstr>Computer Instructions</vt:lpstr>
      <vt:lpstr>Timing and Control</vt:lpstr>
      <vt:lpstr>Timing and Control</vt:lpstr>
      <vt:lpstr>Design of Control Unit</vt:lpstr>
      <vt:lpstr>Control Unit</vt:lpstr>
      <vt:lpstr>Control Unit – Hardwired Control</vt:lpstr>
      <vt:lpstr>Control Unit – Hardwired Control</vt:lpstr>
      <vt:lpstr>Control Unit – Hardwired Control (Continue)</vt:lpstr>
      <vt:lpstr>(2) Control Unit – Microprogrammed Control</vt:lpstr>
      <vt:lpstr>(2) Control Unit – Microprogrammed Control </vt:lpstr>
      <vt:lpstr>(2) Control Unit – Microprogrammed Control (Continue)</vt:lpstr>
      <vt:lpstr>Instruction Cycle</vt:lpstr>
      <vt:lpstr>Instruction Cycle – Diagram </vt:lpstr>
      <vt:lpstr>Instruction Cycle</vt:lpstr>
      <vt:lpstr>Instruction Cycle</vt:lpstr>
      <vt:lpstr>INTERRUPT</vt:lpstr>
      <vt:lpstr>Interrupt</vt:lpstr>
      <vt:lpstr>Interrupt</vt:lpstr>
      <vt:lpstr>Interrupt</vt:lpstr>
      <vt:lpstr>Types of Interrupt</vt:lpstr>
      <vt:lpstr>Types of Interrupt</vt:lpstr>
      <vt:lpstr>Types of Interrupt</vt:lpstr>
      <vt:lpstr>Types of Interrupt</vt:lpstr>
      <vt:lpstr>Input-Output Configuration</vt:lpstr>
      <vt:lpstr>Input-Output Configuration</vt:lpstr>
      <vt:lpstr>Input-Output Configuration</vt:lpstr>
      <vt:lpstr>Input-Output Configuration</vt:lpstr>
      <vt:lpstr>(1) Memory Reference Instruction</vt:lpstr>
      <vt:lpstr>(1) Memory Reference Instruction</vt:lpstr>
      <vt:lpstr>(1) Memory Reference Instruction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Ketan Mehta</cp:lastModifiedBy>
  <cp:revision>273</cp:revision>
  <cp:lastPrinted>2023-01-25T06:15:40Z</cp:lastPrinted>
  <dcterms:created xsi:type="dcterms:W3CDTF">2021-01-19T03:27:03Z</dcterms:created>
  <dcterms:modified xsi:type="dcterms:W3CDTF">2024-04-27T16:32:38Z</dcterms:modified>
</cp:coreProperties>
</file>