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53"/>
  </p:notesMasterIdLst>
  <p:sldIdLst>
    <p:sldId id="260" r:id="rId3"/>
    <p:sldId id="257" r:id="rId4"/>
    <p:sldId id="301" r:id="rId5"/>
    <p:sldId id="333" r:id="rId6"/>
    <p:sldId id="327" r:id="rId7"/>
    <p:sldId id="305" r:id="rId8"/>
    <p:sldId id="306" r:id="rId9"/>
    <p:sldId id="334" r:id="rId10"/>
    <p:sldId id="302" r:id="rId11"/>
    <p:sldId id="328" r:id="rId12"/>
    <p:sldId id="329" r:id="rId13"/>
    <p:sldId id="339" r:id="rId14"/>
    <p:sldId id="340" r:id="rId15"/>
    <p:sldId id="335" r:id="rId16"/>
    <p:sldId id="336" r:id="rId17"/>
    <p:sldId id="337" r:id="rId18"/>
    <p:sldId id="330" r:id="rId19"/>
    <p:sldId id="338" r:id="rId20"/>
    <p:sldId id="331" r:id="rId21"/>
    <p:sldId id="332" r:id="rId22"/>
    <p:sldId id="307" r:id="rId23"/>
    <p:sldId id="308" r:id="rId24"/>
    <p:sldId id="309" r:id="rId25"/>
    <p:sldId id="310" r:id="rId26"/>
    <p:sldId id="341" r:id="rId27"/>
    <p:sldId id="345" r:id="rId28"/>
    <p:sldId id="346" r:id="rId29"/>
    <p:sldId id="344" r:id="rId30"/>
    <p:sldId id="311" r:id="rId31"/>
    <p:sldId id="347" r:id="rId32"/>
    <p:sldId id="348" r:id="rId33"/>
    <p:sldId id="313" r:id="rId34"/>
    <p:sldId id="349" r:id="rId35"/>
    <p:sldId id="350" r:id="rId36"/>
    <p:sldId id="351" r:id="rId37"/>
    <p:sldId id="352" r:id="rId38"/>
    <p:sldId id="353" r:id="rId39"/>
    <p:sldId id="355" r:id="rId40"/>
    <p:sldId id="362" r:id="rId41"/>
    <p:sldId id="356" r:id="rId42"/>
    <p:sldId id="354" r:id="rId43"/>
    <p:sldId id="358" r:id="rId44"/>
    <p:sldId id="359" r:id="rId45"/>
    <p:sldId id="360" r:id="rId46"/>
    <p:sldId id="361" r:id="rId47"/>
    <p:sldId id="324" r:id="rId48"/>
    <p:sldId id="363" r:id="rId49"/>
    <p:sldId id="364" r:id="rId50"/>
    <p:sldId id="365" r:id="rId51"/>
    <p:sldId id="366" r:id="rId5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AD2"/>
    <a:srgbClr val="00D7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0" autoAdjust="0"/>
  </p:normalViewPr>
  <p:slideViewPr>
    <p:cSldViewPr snapToGrid="0">
      <p:cViewPr>
        <p:scale>
          <a:sx n="80" d="100"/>
          <a:sy n="80" d="100"/>
        </p:scale>
        <p:origin x="726" y="60"/>
      </p:cViewPr>
      <p:guideLst/>
    </p:cSldViewPr>
  </p:slideViewPr>
  <p:notesTextViewPr>
    <p:cViewPr>
      <p:scale>
        <a:sx n="1" d="1"/>
        <a:sy n="1" d="1"/>
      </p:scale>
      <p:origin x="0" y="0"/>
    </p:cViewPr>
  </p:notesTextViewPr>
  <p:sorterViewPr>
    <p:cViewPr>
      <p:scale>
        <a:sx n="100" d="100"/>
        <a:sy n="100" d="100"/>
      </p:scale>
      <p:origin x="0" y="-8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88D3FEE-FF1A-4E79-9E74-2594822BED0D}" type="datetimeFigureOut">
              <a:rPr lang="en-IN" smtClean="0"/>
              <a:t>12-02-2024</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68E54A0E-9B0A-4AE2-AA37-96FADCB5AA3C}" type="slidenum">
              <a:rPr lang="en-IN" smtClean="0"/>
              <a:t>‹#›</a:t>
            </a:fld>
            <a:endParaRPr lang="en-IN"/>
          </a:p>
        </p:txBody>
      </p:sp>
    </p:spTree>
    <p:extLst>
      <p:ext uri="{BB962C8B-B14F-4D97-AF65-F5344CB8AC3E}">
        <p14:creationId xmlns:p14="http://schemas.microsoft.com/office/powerpoint/2010/main" val="299706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E54A0E-9B0A-4AE2-AA37-96FADCB5AA3C}" type="slidenum">
              <a:rPr lang="en-IN" smtClean="0"/>
              <a:t>32</a:t>
            </a:fld>
            <a:endParaRPr lang="en-IN"/>
          </a:p>
        </p:txBody>
      </p:sp>
    </p:spTree>
    <p:extLst>
      <p:ext uri="{BB962C8B-B14F-4D97-AF65-F5344CB8AC3E}">
        <p14:creationId xmlns:p14="http://schemas.microsoft.com/office/powerpoint/2010/main" val="745326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7B1A5-FECF-4B0F-9D4E-E740EC3218E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68066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67441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565810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3451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30838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23051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12-02-2024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882267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12-02-2024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939126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12-02-2024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469347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57792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12-02-2024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60677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895687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12-02-2024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752275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69377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7569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A7B1A5-FECF-4B0F-9D4E-E740EC3218E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408673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7B1A5-FECF-4B0F-9D4E-E740EC3218ED}"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7853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7B1A5-FECF-4B0F-9D4E-E740EC3218ED}"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88539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7B1A5-FECF-4B0F-9D4E-E740EC3218ED}"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57380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7B1A5-FECF-4B0F-9D4E-E740EC3218ED}"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208221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7B1A5-FECF-4B0F-9D4E-E740EC3218ED}"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211932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7B1A5-FECF-4B0F-9D4E-E740EC3218ED}"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02556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BAD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7B1A5-FECF-4B0F-9D4E-E740EC3218ED}" type="datetimeFigureOut">
              <a:rPr lang="en-US" smtClean="0"/>
              <a:t>2/12/2024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428CA-AFA0-4A27-99BB-B3801EA99AF3}" type="slidenum">
              <a:rPr lang="en-US" smtClean="0"/>
              <a:t>‹#›</a:t>
            </a:fld>
            <a:endParaRPr lang="en-US"/>
          </a:p>
        </p:txBody>
      </p:sp>
    </p:spTree>
    <p:extLst>
      <p:ext uri="{BB962C8B-B14F-4D97-AF65-F5344CB8AC3E}">
        <p14:creationId xmlns:p14="http://schemas.microsoft.com/office/powerpoint/2010/main" val="187280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12-02-2024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620074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0"/>
              </a:spcAft>
              <a:buClr>
                <a:srgbClr val="40BAD2"/>
              </a:buClr>
              <a:buSzTx/>
              <a:buFont typeface="Wingdings 2" pitchFamily="18" charset="2"/>
              <a:buNone/>
              <a:tabLst/>
              <a:defRPr/>
            </a:pPr>
            <a:endParaRPr kumimoji="0" lang="en-IN" sz="7200" b="1" i="0" u="none" strike="noStrike" kern="1200" cap="none" spc="0" normalizeH="0" baseline="0" noProof="0" dirty="0">
              <a:ln>
                <a:noFill/>
              </a:ln>
              <a:solidFill>
                <a:srgbClr val="40BAD2">
                  <a:lumMod val="20000"/>
                  <a:lumOff val="80000"/>
                </a:srgbClr>
              </a:solidFill>
              <a:effectLst/>
              <a:uLnTx/>
              <a:uFillTx/>
              <a:latin typeface="Corbel"/>
              <a:ea typeface="+mn-ea"/>
              <a:cs typeface="+mn-cs"/>
            </a:endParaRPr>
          </a:p>
        </p:txBody>
      </p:sp>
      <p:sp>
        <p:nvSpPr>
          <p:cNvPr id="8" name="TextBox 7"/>
          <p:cNvSpPr txBox="1"/>
          <p:nvPr/>
        </p:nvSpPr>
        <p:spPr>
          <a:xfrm>
            <a:off x="9345419" y="1755104"/>
            <a:ext cx="27432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Diploma Studies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Computer Engineering</a:t>
            </a:r>
          </a:p>
        </p:txBody>
      </p:sp>
      <p:sp>
        <p:nvSpPr>
          <p:cNvPr id="10" name="TextBox 9"/>
          <p:cNvSpPr txBox="1"/>
          <p:nvPr/>
        </p:nvSpPr>
        <p:spPr>
          <a:xfrm>
            <a:off x="9232490" y="2524545"/>
            <a:ext cx="2856129" cy="2585323"/>
          </a:xfrm>
          <a:prstGeom prst="rect">
            <a:avLst/>
          </a:prstGeom>
          <a:noFill/>
        </p:spPr>
        <p:txBody>
          <a:bodyPr wrap="square" rtlCol="0">
            <a:spAutoFit/>
          </a:bodyPr>
          <a:lstStyle/>
          <a:p>
            <a:pPr lvl="0" algn="ctr"/>
            <a:endParaRPr lang="en-US" sz="2000" b="1" dirty="0">
              <a:solidFill>
                <a:srgbClr val="0098A3"/>
              </a:solidFill>
              <a:latin typeface="CastleT" panose="020E0602050706020204" pitchFamily="34" charset="0"/>
            </a:endParaRPr>
          </a:p>
          <a:p>
            <a:pPr lvl="0" algn="ctr"/>
            <a:r>
              <a:rPr lang="en-US" sz="2000" b="1" dirty="0">
                <a:solidFill>
                  <a:srgbClr val="0098A3"/>
                </a:solidFill>
                <a:latin typeface="CastleT" panose="020E0602050706020204" pitchFamily="34" charset="0"/>
              </a:rPr>
              <a:t>Unit – 2</a:t>
            </a:r>
          </a:p>
          <a:p>
            <a:pPr lvl="0" algn="ctr"/>
            <a:endParaRPr lang="en-US" sz="2200" b="1" dirty="0">
              <a:solidFill>
                <a:srgbClr val="0098A3"/>
              </a:solidFill>
              <a:latin typeface="CastleT" panose="020E0602050706020204" pitchFamily="34" charset="0"/>
            </a:endParaRPr>
          </a:p>
          <a:p>
            <a:pPr lvl="0" algn="ctr"/>
            <a:r>
              <a:rPr lang="en-US" sz="2200" b="1" dirty="0">
                <a:solidFill>
                  <a:srgbClr val="0098A3"/>
                </a:solidFill>
                <a:latin typeface="CastleT" panose="020E0602050706020204" pitchFamily="34" charset="0"/>
              </a:rPr>
              <a:t>Title - </a:t>
            </a:r>
            <a:r>
              <a:rPr lang="en-US" b="1" dirty="0">
                <a:solidFill>
                  <a:srgbClr val="0098A3"/>
                </a:solidFill>
                <a:latin typeface="CastleT" panose="020E0602050706020204" pitchFamily="34" charset="0"/>
              </a:rPr>
              <a:t> Basic Computer Organization and Design</a:t>
            </a:r>
            <a:endParaRPr lang="en-US" sz="2200" b="1" dirty="0">
              <a:solidFill>
                <a:srgbClr val="0098A3"/>
              </a:solidFill>
              <a:latin typeface="CastleT" panose="020E0602050706020204" pitchFamily="34" charset="0"/>
            </a:endParaRPr>
          </a:p>
          <a:p>
            <a:pPr lvl="0" algn="ctr"/>
            <a:endParaRPr lang="en-US" sz="2000" b="1" dirty="0">
              <a:solidFill>
                <a:srgbClr val="0098A3"/>
              </a:solidFill>
              <a:latin typeface="CastleT" panose="020E0602050706020204" pitchFamily="34" charset="0"/>
            </a:endParaRPr>
          </a:p>
          <a:p>
            <a:pPr lvl="0" algn="ctr"/>
            <a:r>
              <a:rPr lang="en-US" sz="2000" b="1" dirty="0">
                <a:solidFill>
                  <a:srgbClr val="0098A3"/>
                </a:solidFill>
                <a:latin typeface="CastleT" panose="020E0602050706020204" pitchFamily="34" charset="0"/>
              </a:rPr>
              <a:t>Computer Organization (09CE2401)</a:t>
            </a:r>
          </a:p>
        </p:txBody>
      </p:sp>
      <p:sp>
        <p:nvSpPr>
          <p:cNvPr id="11" name="Rectangle 10"/>
          <p:cNvSpPr/>
          <p:nvPr/>
        </p:nvSpPr>
        <p:spPr>
          <a:xfrm>
            <a:off x="1150171" y="2342789"/>
            <a:ext cx="6974823" cy="1754326"/>
          </a:xfrm>
          <a:prstGeom prst="rect">
            <a:avLst/>
          </a:prstGeom>
        </p:spPr>
        <p:txBody>
          <a:bodyPr wrap="square">
            <a:spAutoFit/>
          </a:bodyPr>
          <a:lstStyle/>
          <a:p>
            <a:pPr lvl="0" algn="ctr">
              <a:spcBef>
                <a:spcPct val="0"/>
              </a:spcBef>
            </a:pPr>
            <a:r>
              <a:rPr lang="en-US" sz="5400" dirty="0">
                <a:solidFill>
                  <a:schemeClr val="bg1"/>
                </a:solidFill>
                <a:latin typeface="Adobe Gothic Std B" panose="020B0800000000000000" pitchFamily="34" charset="-128"/>
                <a:ea typeface="Adobe Gothic Std B" panose="020B0800000000000000" pitchFamily="34" charset="-128"/>
                <a:cs typeface="+mj-cs"/>
              </a:rPr>
              <a:t>Basic Computer Organization and </a:t>
            </a:r>
            <a:r>
              <a:rPr lang="en-US" sz="4800" dirty="0">
                <a:solidFill>
                  <a:schemeClr val="bg1"/>
                </a:solidFill>
                <a:latin typeface="Adobe Gothic Std B" panose="020B0800000000000000" pitchFamily="34" charset="-128"/>
                <a:ea typeface="Adobe Gothic Std B" panose="020B0800000000000000" pitchFamily="34" charset="-128"/>
                <a:cs typeface="+mj-cs"/>
              </a:rPr>
              <a:t>Design</a:t>
            </a:r>
            <a:endParaRPr lang="en-US" sz="5400" dirty="0">
              <a:solidFill>
                <a:schemeClr val="bg1"/>
              </a:solidFill>
              <a:latin typeface="Adobe Gothic Std B" panose="020B0800000000000000" pitchFamily="34" charset="-128"/>
              <a:ea typeface="Adobe Gothic Std B" panose="020B0800000000000000" pitchFamily="34" charset="-128"/>
              <a:cs typeface="+mj-cs"/>
            </a:endParaRPr>
          </a:p>
        </p:txBody>
      </p:sp>
    </p:spTree>
    <p:extLst>
      <p:ext uri="{BB962C8B-B14F-4D97-AF65-F5344CB8AC3E}">
        <p14:creationId xmlns:p14="http://schemas.microsoft.com/office/powerpoint/2010/main" val="26337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Computer Instructions</a:t>
            </a:r>
            <a:endParaRPr lang="en-US" dirty="0"/>
          </a:p>
        </p:txBody>
      </p:sp>
      <p:sp>
        <p:nvSpPr>
          <p:cNvPr id="3" name="Content Placeholder 2"/>
          <p:cNvSpPr>
            <a:spLocks noGrp="1"/>
          </p:cNvSpPr>
          <p:nvPr>
            <p:ph idx="1"/>
          </p:nvPr>
        </p:nvSpPr>
        <p:spPr>
          <a:xfrm>
            <a:off x="395749" y="793539"/>
            <a:ext cx="11181735" cy="5560608"/>
          </a:xfrm>
        </p:spPr>
        <p:txBody>
          <a:bodyPr>
            <a:normAutofit/>
          </a:bodyPr>
          <a:lstStyle/>
          <a:p>
            <a:pPr algn="just">
              <a:lnSpc>
                <a:spcPct val="150000"/>
              </a:lnSpc>
            </a:pPr>
            <a:r>
              <a:rPr lang="en-US" sz="3200" u="sng" dirty="0">
                <a:solidFill>
                  <a:schemeClr val="bg1"/>
                </a:solidFill>
                <a:latin typeface="Adobe Gothic Std B" panose="020B0800000000000000" pitchFamily="34" charset="-128"/>
                <a:ea typeface="Adobe Gothic Std B" panose="020B0800000000000000" pitchFamily="34" charset="-128"/>
              </a:rPr>
              <a:t>A basic computer has three instruction code formats which are:</a:t>
            </a:r>
          </a:p>
          <a:p>
            <a:pPr marL="971550" lvl="1" indent="-514350" algn="just">
              <a:lnSpc>
                <a:spcPct val="100000"/>
              </a:lnSpc>
              <a:buFont typeface="+mj-lt"/>
              <a:buAutoNum type="arabicParenR"/>
            </a:pPr>
            <a:r>
              <a:rPr lang="en-US" sz="2800" u="sng" dirty="0">
                <a:solidFill>
                  <a:schemeClr val="bg1"/>
                </a:solidFill>
                <a:latin typeface="Adobe Gothic Std B" panose="020B0800000000000000" pitchFamily="34" charset="-128"/>
                <a:ea typeface="Adobe Gothic Std B" panose="020B0800000000000000" pitchFamily="34" charset="-128"/>
              </a:rPr>
              <a:t>Memory - reference instruction</a:t>
            </a:r>
          </a:p>
          <a:p>
            <a:pPr marL="971550" lvl="1" indent="-514350" algn="just">
              <a:lnSpc>
                <a:spcPct val="100000"/>
              </a:lnSpc>
              <a:buFont typeface="+mj-lt"/>
              <a:buAutoNum type="arabicParenR"/>
            </a:pPr>
            <a:r>
              <a:rPr lang="en-US" sz="2800" u="sng" dirty="0">
                <a:solidFill>
                  <a:schemeClr val="bg1"/>
                </a:solidFill>
                <a:latin typeface="Adobe Gothic Std B" panose="020B0800000000000000" pitchFamily="34" charset="-128"/>
                <a:ea typeface="Adobe Gothic Std B" panose="020B0800000000000000" pitchFamily="34" charset="-128"/>
              </a:rPr>
              <a:t>Register - reference instruction</a:t>
            </a:r>
          </a:p>
          <a:p>
            <a:pPr marL="971550" lvl="1" indent="-514350" algn="just">
              <a:lnSpc>
                <a:spcPct val="100000"/>
              </a:lnSpc>
              <a:buFont typeface="+mj-lt"/>
              <a:buAutoNum type="arabicParenR"/>
            </a:pPr>
            <a:r>
              <a:rPr lang="en-US" sz="2800" u="sng" dirty="0">
                <a:solidFill>
                  <a:schemeClr val="bg1"/>
                </a:solidFill>
                <a:latin typeface="Adobe Gothic Std B" panose="020B0800000000000000" pitchFamily="34" charset="-128"/>
                <a:ea typeface="Adobe Gothic Std B" panose="020B0800000000000000" pitchFamily="34" charset="-128"/>
              </a:rPr>
              <a:t>Input-Output instruction</a:t>
            </a:r>
            <a:endParaRPr lang="en-US" sz="28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872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(1) Memory Reference Instruction</a:t>
            </a:r>
            <a:endParaRPr lang="en-US" dirty="0"/>
          </a:p>
        </p:txBody>
      </p:sp>
      <p:sp>
        <p:nvSpPr>
          <p:cNvPr id="3" name="Content Placeholder 2"/>
          <p:cNvSpPr>
            <a:spLocks noGrp="1"/>
          </p:cNvSpPr>
          <p:nvPr>
            <p:ph idx="1"/>
          </p:nvPr>
        </p:nvSpPr>
        <p:spPr>
          <a:xfrm>
            <a:off x="395749" y="1148102"/>
            <a:ext cx="11181735" cy="5560608"/>
          </a:xfrm>
        </p:spPr>
        <p:txBody>
          <a:bodyPr>
            <a:normAutofit lnSpcReduction="10000"/>
          </a:bodyPr>
          <a:lstStyle/>
          <a:p>
            <a:pPr algn="just">
              <a:lnSpc>
                <a:spcPct val="150000"/>
              </a:lnSpc>
            </a:pPr>
            <a:endParaRPr lang="en-US" sz="3200" u="sng" dirty="0">
              <a:solidFill>
                <a:schemeClr val="bg1"/>
              </a:solidFill>
              <a:latin typeface="Adobe Gothic Std B" panose="020B0800000000000000" pitchFamily="34" charset="-128"/>
              <a:ea typeface="Adobe Gothic Std B" panose="020B0800000000000000" pitchFamily="34" charset="-128"/>
            </a:endParaRPr>
          </a:p>
          <a:p>
            <a:pPr algn="just">
              <a:lnSpc>
                <a:spcPct val="150000"/>
              </a:lnSpc>
            </a:pPr>
            <a:endParaRPr lang="en-US" sz="3200" u="sng"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In Memory-reference instruction, 12 bits of memory is used to specify an address and one bit to specify the addressing mode '</a:t>
            </a:r>
            <a:r>
              <a:rPr lang="en-US" sz="3200" dirty="0">
                <a:latin typeface="Adobe Gothic Std B" panose="020B0800000000000000" pitchFamily="34" charset="-128"/>
                <a:ea typeface="Adobe Gothic Std B" panose="020B0800000000000000" pitchFamily="34" charset="-128"/>
              </a:rPr>
              <a:t>I</a:t>
            </a:r>
            <a:r>
              <a:rPr lang="en-US" sz="3200" dirty="0">
                <a:solidFill>
                  <a:schemeClr val="bg1"/>
                </a:solidFill>
                <a:latin typeface="Adobe Gothic Std B" panose="020B0800000000000000" pitchFamily="34" charset="-128"/>
                <a:ea typeface="Adobe Gothic Std B" panose="020B0800000000000000" pitchFamily="34" charset="-128"/>
              </a:rPr>
              <a:t>'.</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If the value of </a:t>
            </a:r>
            <a:r>
              <a:rPr lang="en-US" sz="3200" dirty="0">
                <a:latin typeface="Adobe Gothic Std B" panose="020B0800000000000000" pitchFamily="34" charset="-128"/>
                <a:ea typeface="Adobe Gothic Std B" panose="020B0800000000000000" pitchFamily="34" charset="-128"/>
              </a:rPr>
              <a:t>I</a:t>
            </a:r>
            <a:r>
              <a:rPr lang="en-US" sz="3200" dirty="0">
                <a:solidFill>
                  <a:schemeClr val="bg1"/>
                </a:solidFill>
                <a:latin typeface="Adobe Gothic Std B" panose="020B0800000000000000" pitchFamily="34" charset="-128"/>
                <a:ea typeface="Adobe Gothic Std B" panose="020B0800000000000000" pitchFamily="34" charset="-128"/>
              </a:rPr>
              <a:t> is 0, it means direct addressing and value of </a:t>
            </a:r>
            <a:r>
              <a:rPr lang="en-US" sz="3200" dirty="0">
                <a:latin typeface="Adobe Gothic Std B" panose="020B0800000000000000" pitchFamily="34" charset="-128"/>
                <a:ea typeface="Adobe Gothic Std B" panose="020B0800000000000000" pitchFamily="34" charset="-128"/>
              </a:rPr>
              <a:t>I</a:t>
            </a:r>
            <a:r>
              <a:rPr lang="en-US" sz="3200" dirty="0">
                <a:solidFill>
                  <a:schemeClr val="bg1"/>
                </a:solidFill>
                <a:latin typeface="Adobe Gothic Std B" panose="020B0800000000000000" pitchFamily="34" charset="-128"/>
                <a:ea typeface="Adobe Gothic Std B" panose="020B0800000000000000" pitchFamily="34" charset="-128"/>
              </a:rPr>
              <a:t> is 1 indicates indirect addressing.</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Opcode values are between 000 and 110 (i.e., 0-7).</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0-6 represents different Operations(opcode)</a:t>
            </a:r>
          </a:p>
          <a:p>
            <a:pPr algn="just">
              <a:lnSpc>
                <a:spcPct val="100000"/>
              </a:lnSpc>
            </a:pPr>
            <a:endParaRPr lang="en-US" sz="2800" dirty="0">
              <a:solidFill>
                <a:schemeClr val="bg1"/>
              </a:solidFill>
              <a:latin typeface="Adobe Gothic Std B" panose="020B0800000000000000" pitchFamily="34" charset="-128"/>
              <a:ea typeface="Adobe Gothic Std B" panose="020B0800000000000000" pitchFamily="34" charset="-128"/>
            </a:endParaRPr>
          </a:p>
        </p:txBody>
      </p:sp>
      <p:pic>
        <p:nvPicPr>
          <p:cNvPr id="2050" name="Picture 2" descr="Computer Instru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841" y="1148102"/>
            <a:ext cx="6796906" cy="129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Direct Addressing Mode</a:t>
            </a:r>
            <a:endParaRPr lang="en-US" dirty="0"/>
          </a:p>
        </p:txBody>
      </p:sp>
      <p:sp>
        <p:nvSpPr>
          <p:cNvPr id="3" name="Content Placeholder 2"/>
          <p:cNvSpPr>
            <a:spLocks noGrp="1"/>
          </p:cNvSpPr>
          <p:nvPr>
            <p:ph idx="1"/>
          </p:nvPr>
        </p:nvSpPr>
        <p:spPr>
          <a:xfrm>
            <a:off x="395749" y="1148102"/>
            <a:ext cx="11181735" cy="5560608"/>
          </a:xfrm>
        </p:spPr>
        <p:txBody>
          <a:bodyPr>
            <a:normAutofit/>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In direct addressing mode, the address field in the instruction contains the effective address of the operand and no intermediate memory access is required.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Nowadays it is rarely used.</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dirty="0">
                <a:latin typeface="Adobe Gothic Std B" panose="020B0800000000000000" pitchFamily="34" charset="-128"/>
                <a:ea typeface="Adobe Gothic Std B" panose="020B0800000000000000" pitchFamily="34" charset="-128"/>
              </a:rPr>
              <a:t>Example: </a:t>
            </a:r>
            <a:r>
              <a:rPr lang="en-US" dirty="0">
                <a:solidFill>
                  <a:schemeClr val="bg1"/>
                </a:solidFill>
                <a:latin typeface="Adobe Gothic Std B" panose="020B0800000000000000" pitchFamily="34" charset="-128"/>
                <a:ea typeface="Adobe Gothic Std B" panose="020B0800000000000000" pitchFamily="34" charset="-128"/>
              </a:rPr>
              <a:t>Add the content of R1 and 1001 and store back to R1:</a:t>
            </a:r>
          </a:p>
          <a:p>
            <a:pPr marL="0" indent="0" algn="just">
              <a:lnSpc>
                <a:spcPct val="100000"/>
              </a:lnSpc>
              <a:buNone/>
            </a:pPr>
            <a:r>
              <a:rPr lang="en-US" dirty="0">
                <a:solidFill>
                  <a:schemeClr val="bg1"/>
                </a:solidFill>
                <a:latin typeface="Adobe Gothic Std B" panose="020B0800000000000000" pitchFamily="34" charset="-128"/>
                <a:ea typeface="Adobe Gothic Std B" panose="020B0800000000000000" pitchFamily="34" charset="-128"/>
              </a:rPr>
              <a:t>	Add R1, (1001) </a:t>
            </a:r>
          </a:p>
          <a:p>
            <a:pPr algn="just">
              <a:lnSpc>
                <a:spcPct val="100000"/>
              </a:lnSpc>
            </a:pPr>
            <a:r>
              <a:rPr lang="en-US" dirty="0">
                <a:solidFill>
                  <a:schemeClr val="bg1"/>
                </a:solidFill>
                <a:latin typeface="Adobe Gothic Std B" panose="020B0800000000000000" pitchFamily="34" charset="-128"/>
                <a:ea typeface="Adobe Gothic Std B" panose="020B0800000000000000" pitchFamily="34" charset="-128"/>
              </a:rPr>
              <a:t>Here 1001 is the address where the operand is stored. </a:t>
            </a:r>
            <a:endParaRPr lang="en-US" sz="2800" dirty="0">
              <a:solidFill>
                <a:schemeClr val="bg1"/>
              </a:solidFill>
              <a:latin typeface="Adobe Gothic Std B" panose="020B0800000000000000" pitchFamily="34" charset="-128"/>
              <a:ea typeface="Adobe Gothic Std B" panose="020B0800000000000000" pitchFamily="34" charset="-128"/>
            </a:endParaRPr>
          </a:p>
        </p:txBody>
      </p:sp>
      <p:pic>
        <p:nvPicPr>
          <p:cNvPr id="1026" name="Picture 2" descr="https://media.geeksforgeeks.org/wp-content/uploads/20191016024542/Addressing_Modes_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581" y="3678997"/>
            <a:ext cx="6566687" cy="94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40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Indirect Addressing Mode</a:t>
            </a:r>
            <a:endParaRPr lang="en-US" dirty="0"/>
          </a:p>
        </p:txBody>
      </p:sp>
      <p:sp>
        <p:nvSpPr>
          <p:cNvPr id="3" name="Content Placeholder 2"/>
          <p:cNvSpPr>
            <a:spLocks noGrp="1"/>
          </p:cNvSpPr>
          <p:nvPr>
            <p:ph idx="1"/>
          </p:nvPr>
        </p:nvSpPr>
        <p:spPr>
          <a:xfrm>
            <a:off x="395749" y="1148102"/>
            <a:ext cx="11181735" cy="5560608"/>
          </a:xfrm>
        </p:spPr>
        <p:txBody>
          <a:bodyPr>
            <a:normAutofit fontScale="92500" lnSpcReduction="10000"/>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In Indirect addressing mode, the address field in the instruction contains the memory location or register where the effective address of the operand is present.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It requires two memory access.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It is further classified into two categories: Register Indirect, and Memory Indirect. </a:t>
            </a:r>
          </a:p>
          <a:p>
            <a:pPr algn="just">
              <a:lnSpc>
                <a:spcPct val="100000"/>
              </a:lnSpc>
            </a:pPr>
            <a:r>
              <a:rPr lang="en-US" dirty="0">
                <a:latin typeface="Adobe Gothic Std B" panose="020B0800000000000000" pitchFamily="34" charset="-128"/>
                <a:ea typeface="Adobe Gothic Std B" panose="020B0800000000000000" pitchFamily="34" charset="-128"/>
              </a:rPr>
              <a:t>Example:</a:t>
            </a:r>
          </a:p>
          <a:p>
            <a:pPr marL="0" indent="0" algn="just">
              <a:lnSpc>
                <a:spcPct val="100000"/>
              </a:lnSpc>
              <a:buNone/>
            </a:pPr>
            <a:r>
              <a:rPr lang="en-US" dirty="0">
                <a:solidFill>
                  <a:schemeClr val="bg1"/>
                </a:solidFill>
                <a:latin typeface="Adobe Gothic Std B" panose="020B0800000000000000" pitchFamily="34" charset="-128"/>
                <a:ea typeface="Adobe Gothic Std B" panose="020B0800000000000000" pitchFamily="34" charset="-128"/>
              </a:rPr>
              <a:t>	LOAD R1, @500</a:t>
            </a:r>
          </a:p>
          <a:p>
            <a:pPr algn="just">
              <a:lnSpc>
                <a:spcPct val="100000"/>
              </a:lnSpc>
            </a:pPr>
            <a:r>
              <a:rPr lang="en-US" dirty="0">
                <a:solidFill>
                  <a:schemeClr val="bg1"/>
                </a:solidFill>
                <a:latin typeface="Adobe Gothic Std B" panose="020B0800000000000000" pitchFamily="34" charset="-128"/>
                <a:ea typeface="Adobe Gothic Std B" panose="020B0800000000000000" pitchFamily="34" charset="-128"/>
              </a:rPr>
              <a:t>The above instruction is used to load the content of the memory location stored at memory location 500 to register R1. </a:t>
            </a:r>
          </a:p>
          <a:p>
            <a:pPr algn="just">
              <a:lnSpc>
                <a:spcPct val="100000"/>
              </a:lnSpc>
            </a:pPr>
            <a:r>
              <a:rPr lang="en-US" dirty="0">
                <a:solidFill>
                  <a:schemeClr val="bg1"/>
                </a:solidFill>
                <a:latin typeface="Adobe Gothic Std B" panose="020B0800000000000000" pitchFamily="34" charset="-128"/>
                <a:ea typeface="Adobe Gothic Std B" panose="020B0800000000000000" pitchFamily="34" charset="-128"/>
              </a:rPr>
              <a:t>In other words, we can say, effective address is stored at memory location 500. </a:t>
            </a:r>
            <a:endParaRPr lang="en-US" sz="28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89421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(1) Memory Reference Instruction</a:t>
            </a:r>
            <a:endParaRPr lang="en-US" dirty="0"/>
          </a:p>
        </p:txBody>
      </p:sp>
      <p:sp>
        <p:nvSpPr>
          <p:cNvPr id="3" name="Content Placeholder 2"/>
          <p:cNvSpPr>
            <a:spLocks noGrp="1"/>
          </p:cNvSpPr>
          <p:nvPr>
            <p:ph idx="1"/>
          </p:nvPr>
        </p:nvSpPr>
        <p:spPr>
          <a:xfrm>
            <a:off x="395749" y="1148102"/>
            <a:ext cx="11181735" cy="5560608"/>
          </a:xfrm>
        </p:spPr>
        <p:txBody>
          <a:bodyPr>
            <a:normAutofit fontScale="92500" lnSpcReduction="20000"/>
          </a:bodyPr>
          <a:lstStyle/>
          <a:p>
            <a:pPr algn="just">
              <a:lnSpc>
                <a:spcPct val="150000"/>
              </a:lnSpc>
              <a:buFont typeface="Wingdings" panose="05000000000000000000" pitchFamily="2" charset="2"/>
              <a:buChar char="Ø"/>
            </a:pPr>
            <a:r>
              <a:rPr lang="en-US" sz="3200" dirty="0">
                <a:latin typeface="Adobe Gothic Std B" panose="020B0800000000000000" pitchFamily="34" charset="-128"/>
                <a:ea typeface="Adobe Gothic Std B" panose="020B0800000000000000" pitchFamily="34" charset="-128"/>
              </a:rPr>
              <a:t>D</a:t>
            </a:r>
            <a:r>
              <a:rPr lang="en-US" sz="3200" baseline="-25000" dirty="0">
                <a:latin typeface="Adobe Gothic Std B" panose="020B0800000000000000" pitchFamily="34" charset="-128"/>
                <a:ea typeface="Adobe Gothic Std B" panose="020B0800000000000000" pitchFamily="34" charset="-128"/>
              </a:rPr>
              <a:t>0 </a:t>
            </a:r>
            <a:r>
              <a:rPr lang="en-US" sz="3200" dirty="0">
                <a:latin typeface="Adobe Gothic Std B" panose="020B0800000000000000" pitchFamily="34" charset="-128"/>
                <a:ea typeface="Adobe Gothic Std B" panose="020B0800000000000000" pitchFamily="34" charset="-128"/>
              </a:rPr>
              <a:t> = 000 (AND OPERATION)</a:t>
            </a:r>
          </a:p>
          <a:p>
            <a:pPr marL="0" indent="0" algn="just">
              <a:lnSpc>
                <a:spcPct val="100000"/>
              </a:lnSpc>
              <a:buNone/>
            </a:pPr>
            <a:r>
              <a:rPr lang="en-US" sz="3200" dirty="0">
                <a:latin typeface="Adobe Gothic Std B" panose="020B0800000000000000" pitchFamily="34" charset="-128"/>
                <a:ea typeface="Adobe Gothic Std B" panose="020B0800000000000000" pitchFamily="34" charset="-128"/>
              </a:rPr>
              <a:t>Example:- </a:t>
            </a:r>
            <a:r>
              <a:rPr lang="en-US" sz="3200" dirty="0">
                <a:solidFill>
                  <a:schemeClr val="bg1"/>
                </a:solidFill>
                <a:latin typeface="Adobe Gothic Std B" panose="020B0800000000000000" pitchFamily="34" charset="-128"/>
                <a:ea typeface="Adobe Gothic Std B" panose="020B0800000000000000" pitchFamily="34" charset="-128"/>
              </a:rPr>
              <a:t>AND to AC</a:t>
            </a:r>
          </a:p>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0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4</a:t>
            </a:r>
            <a:r>
              <a:rPr lang="en-US" sz="3200" dirty="0">
                <a:solidFill>
                  <a:schemeClr val="bg1"/>
                </a:solidFill>
                <a:latin typeface="Adobe Gothic Std B" panose="020B0800000000000000" pitchFamily="34" charset="-128"/>
                <a:ea typeface="Adobe Gothic Std B" panose="020B0800000000000000" pitchFamily="34" charset="-128"/>
              </a:rPr>
              <a:t>: DR &lt;- M[AR]</a:t>
            </a:r>
          </a:p>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0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5</a:t>
            </a:r>
            <a:r>
              <a:rPr lang="en-US" sz="3200" dirty="0">
                <a:solidFill>
                  <a:schemeClr val="bg1"/>
                </a:solidFill>
                <a:latin typeface="Adobe Gothic Std B" panose="020B0800000000000000" pitchFamily="34" charset="-128"/>
                <a:ea typeface="Adobe Gothic Std B" panose="020B0800000000000000" pitchFamily="34" charset="-128"/>
              </a:rPr>
              <a:t>: AC &lt;- AC ^ DR, SC &lt;- 0</a:t>
            </a:r>
          </a:p>
          <a:p>
            <a:pPr algn="just">
              <a:lnSpc>
                <a:spcPct val="100000"/>
              </a:lnSpc>
              <a:buFont typeface="Wingdings" panose="05000000000000000000" pitchFamily="2" charset="2"/>
              <a:buChar char="Ø"/>
            </a:pPr>
            <a:r>
              <a:rPr lang="en-US" sz="3200" dirty="0">
                <a:latin typeface="Adobe Gothic Std B" panose="020B0800000000000000" pitchFamily="34" charset="-128"/>
                <a:ea typeface="Adobe Gothic Std B" panose="020B0800000000000000" pitchFamily="34" charset="-128"/>
              </a:rPr>
              <a:t>D</a:t>
            </a:r>
            <a:r>
              <a:rPr lang="en-US" sz="3200" baseline="-25000" dirty="0">
                <a:latin typeface="Adobe Gothic Std B" panose="020B0800000000000000" pitchFamily="34" charset="-128"/>
                <a:ea typeface="Adobe Gothic Std B" panose="020B0800000000000000" pitchFamily="34" charset="-128"/>
              </a:rPr>
              <a:t>1 </a:t>
            </a:r>
            <a:r>
              <a:rPr lang="en-US" sz="3200" dirty="0">
                <a:latin typeface="Adobe Gothic Std B" panose="020B0800000000000000" pitchFamily="34" charset="-128"/>
                <a:ea typeface="Adobe Gothic Std B" panose="020B0800000000000000" pitchFamily="34" charset="-128"/>
              </a:rPr>
              <a:t> = 001 (ADD OPERATION)</a:t>
            </a:r>
          </a:p>
          <a:p>
            <a:pPr marL="0" indent="0" algn="just">
              <a:lnSpc>
                <a:spcPct val="100000"/>
              </a:lnSpc>
              <a:buNone/>
            </a:pPr>
            <a:r>
              <a:rPr lang="en-US" sz="3200" dirty="0">
                <a:latin typeface="Adobe Gothic Std B" panose="020B0800000000000000" pitchFamily="34" charset="-128"/>
                <a:ea typeface="Adobe Gothic Std B" panose="020B0800000000000000" pitchFamily="34" charset="-128"/>
              </a:rPr>
              <a:t>Example:- </a:t>
            </a:r>
            <a:r>
              <a:rPr lang="en-US" sz="3200" dirty="0">
                <a:solidFill>
                  <a:schemeClr val="bg1"/>
                </a:solidFill>
                <a:latin typeface="Adobe Gothic Std B" panose="020B0800000000000000" pitchFamily="34" charset="-128"/>
                <a:ea typeface="Adobe Gothic Std B" panose="020B0800000000000000" pitchFamily="34" charset="-128"/>
              </a:rPr>
              <a:t>ADD to AC</a:t>
            </a:r>
          </a:p>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1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4</a:t>
            </a:r>
            <a:r>
              <a:rPr lang="en-US" sz="3200" dirty="0">
                <a:solidFill>
                  <a:schemeClr val="bg1"/>
                </a:solidFill>
                <a:latin typeface="Adobe Gothic Std B" panose="020B0800000000000000" pitchFamily="34" charset="-128"/>
                <a:ea typeface="Adobe Gothic Std B" panose="020B0800000000000000" pitchFamily="34" charset="-128"/>
              </a:rPr>
              <a:t>: DR &lt;- M[AR]</a:t>
            </a:r>
          </a:p>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1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5</a:t>
            </a:r>
            <a:r>
              <a:rPr lang="en-US" sz="3200" dirty="0">
                <a:solidFill>
                  <a:schemeClr val="bg1"/>
                </a:solidFill>
                <a:latin typeface="Adobe Gothic Std B" panose="020B0800000000000000" pitchFamily="34" charset="-128"/>
                <a:ea typeface="Adobe Gothic Std B" panose="020B0800000000000000" pitchFamily="34" charset="-128"/>
              </a:rPr>
              <a:t>: AC &lt;- AC + DR, SC &lt;- 0</a:t>
            </a:r>
          </a:p>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                                                    E &lt;- Count</a:t>
            </a:r>
          </a:p>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E = contains Carry, called Extended Accumulator</a:t>
            </a:r>
          </a:p>
          <a:p>
            <a:pPr marL="0" indent="0" algn="just">
              <a:lnSpc>
                <a:spcPct val="150000"/>
              </a:lnSpc>
              <a:buNone/>
            </a:pPr>
            <a:endParaRPr lang="en-US" sz="3200" baseline="-25000" dirty="0">
              <a:solidFill>
                <a:schemeClr val="bg1"/>
              </a:solidFill>
              <a:latin typeface="Adobe Gothic Std B" panose="020B0800000000000000" pitchFamily="34" charset="-128"/>
              <a:ea typeface="Adobe Gothic Std B" panose="020B0800000000000000" pitchFamily="34" charset="-128"/>
            </a:endParaRPr>
          </a:p>
        </p:txBody>
      </p:sp>
      <p:sp>
        <p:nvSpPr>
          <p:cNvPr id="5" name="TextBox 4"/>
          <p:cNvSpPr txBox="1"/>
          <p:nvPr/>
        </p:nvSpPr>
        <p:spPr>
          <a:xfrm>
            <a:off x="8192600" y="1148102"/>
            <a:ext cx="3758768" cy="1815882"/>
          </a:xfrm>
          <a:prstGeom prst="rect">
            <a:avLst/>
          </a:prstGeom>
          <a:noFill/>
        </p:spPr>
        <p:txBody>
          <a:bodyPr wrap="square" rtlCol="0">
            <a:spAutoFit/>
          </a:bodyPr>
          <a:lstStyle/>
          <a:p>
            <a:r>
              <a:rPr lang="en-IN" sz="2800" dirty="0"/>
              <a:t>AC = Accumulator</a:t>
            </a:r>
          </a:p>
          <a:p>
            <a:r>
              <a:rPr lang="en-IN" sz="2800" dirty="0"/>
              <a:t>DR = Data Register</a:t>
            </a:r>
          </a:p>
          <a:p>
            <a:r>
              <a:rPr lang="en-IN" sz="2800" dirty="0"/>
              <a:t>AR = Address Register</a:t>
            </a:r>
          </a:p>
          <a:p>
            <a:r>
              <a:rPr lang="en-IN" sz="2800" dirty="0"/>
              <a:t>SC = Sequence Counter</a:t>
            </a:r>
          </a:p>
        </p:txBody>
      </p:sp>
    </p:spTree>
    <p:extLst>
      <p:ext uri="{BB962C8B-B14F-4D97-AF65-F5344CB8AC3E}">
        <p14:creationId xmlns:p14="http://schemas.microsoft.com/office/powerpoint/2010/main" val="97760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(1) Memory Reference Instruction</a:t>
            </a:r>
            <a:endParaRPr lang="en-US" dirty="0"/>
          </a:p>
        </p:txBody>
      </p:sp>
      <p:sp>
        <p:nvSpPr>
          <p:cNvPr id="3" name="Content Placeholder 2"/>
          <p:cNvSpPr>
            <a:spLocks noGrp="1"/>
          </p:cNvSpPr>
          <p:nvPr>
            <p:ph idx="1"/>
          </p:nvPr>
        </p:nvSpPr>
        <p:spPr>
          <a:xfrm>
            <a:off x="395749" y="1148102"/>
            <a:ext cx="11181735" cy="5560608"/>
          </a:xfrm>
        </p:spPr>
        <p:txBody>
          <a:bodyPr>
            <a:normAutofit/>
          </a:bodyPr>
          <a:lstStyle/>
          <a:p>
            <a:pPr algn="just">
              <a:lnSpc>
                <a:spcPct val="150000"/>
              </a:lnSpc>
              <a:buFont typeface="Wingdings" panose="05000000000000000000" pitchFamily="2" charset="2"/>
              <a:buChar char="Ø"/>
            </a:pPr>
            <a:r>
              <a:rPr lang="en-US" sz="3200" dirty="0">
                <a:latin typeface="Adobe Gothic Std B" panose="020B0800000000000000" pitchFamily="34" charset="-128"/>
                <a:ea typeface="Adobe Gothic Std B" panose="020B0800000000000000" pitchFamily="34" charset="-128"/>
              </a:rPr>
              <a:t>D</a:t>
            </a:r>
            <a:r>
              <a:rPr lang="en-US" sz="3200" baseline="-25000" dirty="0">
                <a:latin typeface="Adobe Gothic Std B" panose="020B0800000000000000" pitchFamily="34" charset="-128"/>
                <a:ea typeface="Adobe Gothic Std B" panose="020B0800000000000000" pitchFamily="34" charset="-128"/>
              </a:rPr>
              <a:t>2 </a:t>
            </a:r>
            <a:r>
              <a:rPr lang="en-US" sz="3200" dirty="0">
                <a:latin typeface="Adobe Gothic Std B" panose="020B0800000000000000" pitchFamily="34" charset="-128"/>
                <a:ea typeface="Adobe Gothic Std B" panose="020B0800000000000000" pitchFamily="34" charset="-128"/>
              </a:rPr>
              <a:t> = 010 (LOAD OPERATION)</a:t>
            </a:r>
          </a:p>
          <a:p>
            <a:pPr marL="0" indent="0" algn="just">
              <a:lnSpc>
                <a:spcPct val="100000"/>
              </a:lnSpc>
              <a:spcBef>
                <a:spcPts val="0"/>
              </a:spcBef>
              <a:buNone/>
            </a:pPr>
            <a:r>
              <a:rPr lang="en-US" sz="3200" dirty="0">
                <a:latin typeface="Adobe Gothic Std B" panose="020B0800000000000000" pitchFamily="34" charset="-128"/>
                <a:ea typeface="Adobe Gothic Std B" panose="020B0800000000000000" pitchFamily="34" charset="-128"/>
              </a:rPr>
              <a:t>Example:- </a:t>
            </a:r>
            <a:r>
              <a:rPr lang="en-US" sz="3200" dirty="0">
                <a:solidFill>
                  <a:schemeClr val="bg1"/>
                </a:solidFill>
                <a:latin typeface="Adobe Gothic Std B" panose="020B0800000000000000" pitchFamily="34" charset="-128"/>
                <a:ea typeface="Adobe Gothic Std B" panose="020B0800000000000000" pitchFamily="34" charset="-128"/>
              </a:rPr>
              <a:t>LDA to AC</a:t>
            </a:r>
          </a:p>
          <a:p>
            <a:pPr marL="0" indent="0" algn="just">
              <a:lnSpc>
                <a:spcPct val="100000"/>
              </a:lnSpc>
              <a:spcBef>
                <a:spcPts val="0"/>
              </a:spcBef>
              <a:buNone/>
            </a:pP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2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4</a:t>
            </a:r>
            <a:r>
              <a:rPr lang="en-US" sz="3200" dirty="0">
                <a:solidFill>
                  <a:schemeClr val="bg1"/>
                </a:solidFill>
                <a:latin typeface="Adobe Gothic Std B" panose="020B0800000000000000" pitchFamily="34" charset="-128"/>
                <a:ea typeface="Adobe Gothic Std B" panose="020B0800000000000000" pitchFamily="34" charset="-128"/>
              </a:rPr>
              <a:t>: DR &lt;- M[AR]</a:t>
            </a:r>
          </a:p>
          <a:p>
            <a:pPr marL="0" indent="0" algn="just">
              <a:lnSpc>
                <a:spcPct val="100000"/>
              </a:lnSpc>
              <a:spcBef>
                <a:spcPts val="0"/>
              </a:spcBef>
              <a:buNone/>
            </a:pP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2</a:t>
            </a:r>
            <a:r>
              <a:rPr lang="en-US" sz="3200" dirty="0">
                <a:solidFill>
                  <a:schemeClr val="bg1"/>
                </a:solidFill>
                <a:latin typeface="Adobe Gothic Std B" panose="020B0800000000000000" pitchFamily="34" charset="-128"/>
                <a:ea typeface="Adobe Gothic Std B" panose="020B0800000000000000" pitchFamily="34" charset="-128"/>
              </a:rPr>
              <a:t>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5</a:t>
            </a:r>
            <a:r>
              <a:rPr lang="en-US" sz="3200" dirty="0">
                <a:solidFill>
                  <a:schemeClr val="bg1"/>
                </a:solidFill>
                <a:latin typeface="Adobe Gothic Std B" panose="020B0800000000000000" pitchFamily="34" charset="-128"/>
                <a:ea typeface="Adobe Gothic Std B" panose="020B0800000000000000" pitchFamily="34" charset="-128"/>
              </a:rPr>
              <a:t>: AC &lt;- DR, SC &lt;- 0</a:t>
            </a:r>
          </a:p>
          <a:p>
            <a:pPr algn="just">
              <a:lnSpc>
                <a:spcPct val="100000"/>
              </a:lnSpc>
              <a:buFont typeface="Wingdings" panose="05000000000000000000" pitchFamily="2" charset="2"/>
              <a:buChar char="Ø"/>
            </a:pPr>
            <a:r>
              <a:rPr lang="en-US" sz="3200" dirty="0">
                <a:latin typeface="Adobe Gothic Std B" panose="020B0800000000000000" pitchFamily="34" charset="-128"/>
                <a:ea typeface="Adobe Gothic Std B" panose="020B0800000000000000" pitchFamily="34" charset="-128"/>
              </a:rPr>
              <a:t>D</a:t>
            </a:r>
            <a:r>
              <a:rPr lang="en-US" sz="3200" baseline="-25000" dirty="0">
                <a:latin typeface="Adobe Gothic Std B" panose="020B0800000000000000" pitchFamily="34" charset="-128"/>
                <a:ea typeface="Adobe Gothic Std B" panose="020B0800000000000000" pitchFamily="34" charset="-128"/>
              </a:rPr>
              <a:t>3 </a:t>
            </a:r>
            <a:r>
              <a:rPr lang="en-US" sz="3200" dirty="0">
                <a:latin typeface="Adobe Gothic Std B" panose="020B0800000000000000" pitchFamily="34" charset="-128"/>
                <a:ea typeface="Adobe Gothic Std B" panose="020B0800000000000000" pitchFamily="34" charset="-128"/>
              </a:rPr>
              <a:t> = 011 (STORE OPERATION)</a:t>
            </a:r>
          </a:p>
          <a:p>
            <a:pPr marL="0" indent="0" algn="just">
              <a:lnSpc>
                <a:spcPct val="100000"/>
              </a:lnSpc>
              <a:buNone/>
            </a:pPr>
            <a:r>
              <a:rPr lang="en-US" sz="3200" dirty="0">
                <a:latin typeface="Adobe Gothic Std B" panose="020B0800000000000000" pitchFamily="34" charset="-128"/>
                <a:ea typeface="Adobe Gothic Std B" panose="020B0800000000000000" pitchFamily="34" charset="-128"/>
              </a:rPr>
              <a:t>Example:- </a:t>
            </a:r>
            <a:r>
              <a:rPr lang="en-US" sz="3200" dirty="0">
                <a:solidFill>
                  <a:schemeClr val="bg1"/>
                </a:solidFill>
                <a:latin typeface="Adobe Gothic Std B" panose="020B0800000000000000" pitchFamily="34" charset="-128"/>
                <a:ea typeface="Adobe Gothic Std B" panose="020B0800000000000000" pitchFamily="34" charset="-128"/>
              </a:rPr>
              <a:t>STA to AC</a:t>
            </a:r>
          </a:p>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3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4</a:t>
            </a:r>
            <a:r>
              <a:rPr lang="en-US" sz="3200" dirty="0">
                <a:solidFill>
                  <a:schemeClr val="bg1"/>
                </a:solidFill>
                <a:latin typeface="Adobe Gothic Std B" panose="020B0800000000000000" pitchFamily="34" charset="-128"/>
                <a:ea typeface="Adobe Gothic Std B" panose="020B0800000000000000" pitchFamily="34" charset="-128"/>
              </a:rPr>
              <a:t>: M[AR] &lt;- AC, SC &lt;- 0</a:t>
            </a:r>
          </a:p>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	</a:t>
            </a:r>
            <a:endParaRPr lang="en-US" sz="3200" baseline="-25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64802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(1) Memory Reference Instruction</a:t>
            </a:r>
            <a:endParaRPr lang="en-US" dirty="0"/>
          </a:p>
        </p:txBody>
      </p:sp>
      <p:sp>
        <p:nvSpPr>
          <p:cNvPr id="3" name="Content Placeholder 2"/>
          <p:cNvSpPr>
            <a:spLocks noGrp="1"/>
          </p:cNvSpPr>
          <p:nvPr>
            <p:ph idx="1"/>
          </p:nvPr>
        </p:nvSpPr>
        <p:spPr>
          <a:xfrm>
            <a:off x="395749" y="1148102"/>
            <a:ext cx="11181735" cy="5560608"/>
          </a:xfrm>
        </p:spPr>
        <p:txBody>
          <a:bodyPr>
            <a:normAutofit fontScale="85000" lnSpcReduction="20000"/>
          </a:bodyPr>
          <a:lstStyle/>
          <a:p>
            <a:pPr algn="just">
              <a:lnSpc>
                <a:spcPct val="150000"/>
              </a:lnSpc>
              <a:buFont typeface="Wingdings" panose="05000000000000000000" pitchFamily="2" charset="2"/>
              <a:buChar char="Ø"/>
            </a:pPr>
            <a:r>
              <a:rPr lang="en-US" sz="3200" dirty="0">
                <a:latin typeface="Adobe Gothic Std B" panose="020B0800000000000000" pitchFamily="34" charset="-128"/>
                <a:ea typeface="Adobe Gothic Std B" panose="020B0800000000000000" pitchFamily="34" charset="-128"/>
              </a:rPr>
              <a:t>D</a:t>
            </a:r>
            <a:r>
              <a:rPr lang="en-US" sz="3200" baseline="-25000" dirty="0">
                <a:latin typeface="Adobe Gothic Std B" panose="020B0800000000000000" pitchFamily="34" charset="-128"/>
                <a:ea typeface="Adobe Gothic Std B" panose="020B0800000000000000" pitchFamily="34" charset="-128"/>
              </a:rPr>
              <a:t>4 </a:t>
            </a:r>
            <a:r>
              <a:rPr lang="en-US" sz="3200" dirty="0">
                <a:latin typeface="Adobe Gothic Std B" panose="020B0800000000000000" pitchFamily="34" charset="-128"/>
                <a:ea typeface="Adobe Gothic Std B" panose="020B0800000000000000" pitchFamily="34" charset="-128"/>
              </a:rPr>
              <a:t> = 100 (Branch Unconditionally)</a:t>
            </a:r>
          </a:p>
          <a:p>
            <a:pPr marL="0" indent="0" algn="just">
              <a:lnSpc>
                <a:spcPct val="100000"/>
              </a:lnSpc>
              <a:spcBef>
                <a:spcPts val="0"/>
              </a:spcBef>
              <a:buNone/>
            </a:pPr>
            <a:r>
              <a:rPr lang="en-US" sz="3200" dirty="0">
                <a:latin typeface="Adobe Gothic Std B" panose="020B0800000000000000" pitchFamily="34" charset="-128"/>
                <a:ea typeface="Adobe Gothic Std B" panose="020B0800000000000000" pitchFamily="34" charset="-128"/>
              </a:rPr>
              <a:t>Example:- </a:t>
            </a:r>
            <a:r>
              <a:rPr lang="en-US" sz="3200" dirty="0">
                <a:solidFill>
                  <a:schemeClr val="bg1"/>
                </a:solidFill>
                <a:latin typeface="Adobe Gothic Std B" panose="020B0800000000000000" pitchFamily="34" charset="-128"/>
                <a:ea typeface="Adobe Gothic Std B" panose="020B0800000000000000" pitchFamily="34" charset="-128"/>
              </a:rPr>
              <a:t>Branch Unconditionally</a:t>
            </a:r>
          </a:p>
          <a:p>
            <a:pPr marL="0" indent="0" algn="just">
              <a:lnSpc>
                <a:spcPct val="100000"/>
              </a:lnSpc>
              <a:spcBef>
                <a:spcPts val="0"/>
              </a:spcBef>
              <a:buNone/>
            </a:pP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4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4</a:t>
            </a:r>
            <a:r>
              <a:rPr lang="en-US" sz="3200" dirty="0">
                <a:solidFill>
                  <a:schemeClr val="bg1"/>
                </a:solidFill>
                <a:latin typeface="Adobe Gothic Std B" panose="020B0800000000000000" pitchFamily="34" charset="-128"/>
                <a:ea typeface="Adobe Gothic Std B" panose="020B0800000000000000" pitchFamily="34" charset="-128"/>
              </a:rPr>
              <a:t>: PC &lt;- AR, SC &lt;- 0</a:t>
            </a:r>
          </a:p>
          <a:p>
            <a:pPr marL="0" indent="0" algn="just">
              <a:lnSpc>
                <a:spcPct val="100000"/>
              </a:lnSpc>
              <a:spcBef>
                <a:spcPts val="0"/>
              </a:spcBef>
              <a:buNone/>
            </a:pPr>
            <a:r>
              <a:rPr lang="en-US" sz="3200" dirty="0">
                <a:solidFill>
                  <a:schemeClr val="bg1"/>
                </a:solidFill>
                <a:latin typeface="Adobe Gothic Std B" panose="020B0800000000000000" pitchFamily="34" charset="-128"/>
                <a:ea typeface="Adobe Gothic Std B" panose="020B0800000000000000" pitchFamily="34" charset="-128"/>
              </a:rPr>
              <a:t>	       </a:t>
            </a:r>
          </a:p>
          <a:p>
            <a:pPr algn="just">
              <a:lnSpc>
                <a:spcPct val="100000"/>
              </a:lnSpc>
              <a:spcBef>
                <a:spcPts val="0"/>
              </a:spcBef>
              <a:buFont typeface="Wingdings" panose="05000000000000000000" pitchFamily="2" charset="2"/>
              <a:buChar char="Ø"/>
            </a:pPr>
            <a:r>
              <a:rPr lang="en-US" sz="3200" dirty="0">
                <a:latin typeface="Adobe Gothic Std B" panose="020B0800000000000000" pitchFamily="34" charset="-128"/>
                <a:ea typeface="Adobe Gothic Std B" panose="020B0800000000000000" pitchFamily="34" charset="-128"/>
              </a:rPr>
              <a:t>D</a:t>
            </a:r>
            <a:r>
              <a:rPr lang="en-US" sz="3200" baseline="-25000" dirty="0">
                <a:latin typeface="Adobe Gothic Std B" panose="020B0800000000000000" pitchFamily="34" charset="-128"/>
                <a:ea typeface="Adobe Gothic Std B" panose="020B0800000000000000" pitchFamily="34" charset="-128"/>
              </a:rPr>
              <a:t>5 </a:t>
            </a:r>
            <a:r>
              <a:rPr lang="en-US" sz="3200" dirty="0">
                <a:latin typeface="Adobe Gothic Std B" panose="020B0800000000000000" pitchFamily="34" charset="-128"/>
                <a:ea typeface="Adobe Gothic Std B" panose="020B0800000000000000" pitchFamily="34" charset="-128"/>
              </a:rPr>
              <a:t> = 101 (Branch &amp; Save Return Address)</a:t>
            </a:r>
          </a:p>
          <a:p>
            <a:pPr marL="0" indent="0" algn="just">
              <a:lnSpc>
                <a:spcPct val="100000"/>
              </a:lnSpc>
              <a:buNone/>
            </a:pPr>
            <a:r>
              <a:rPr lang="en-US" sz="3200" dirty="0">
                <a:latin typeface="Adobe Gothic Std B" panose="020B0800000000000000" pitchFamily="34" charset="-128"/>
                <a:ea typeface="Adobe Gothic Std B" panose="020B0800000000000000" pitchFamily="34" charset="-128"/>
              </a:rPr>
              <a:t>Example:- </a:t>
            </a:r>
            <a:r>
              <a:rPr lang="en-US" sz="3200" dirty="0">
                <a:solidFill>
                  <a:schemeClr val="bg1"/>
                </a:solidFill>
                <a:latin typeface="Adobe Gothic Std B" panose="020B0800000000000000" pitchFamily="34" charset="-128"/>
                <a:ea typeface="Adobe Gothic Std B" panose="020B0800000000000000" pitchFamily="34" charset="-128"/>
              </a:rPr>
              <a:t>BSA</a:t>
            </a:r>
          </a:p>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5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4</a:t>
            </a:r>
            <a:r>
              <a:rPr lang="en-US" sz="3200" dirty="0">
                <a:solidFill>
                  <a:schemeClr val="bg1"/>
                </a:solidFill>
                <a:latin typeface="Adobe Gothic Std B" panose="020B0800000000000000" pitchFamily="34" charset="-128"/>
                <a:ea typeface="Adobe Gothic Std B" panose="020B0800000000000000" pitchFamily="34" charset="-128"/>
              </a:rPr>
              <a:t>: M[AR] &lt;- PC, AR &lt;- AR+1</a:t>
            </a:r>
          </a:p>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5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4</a:t>
            </a:r>
            <a:r>
              <a:rPr lang="en-US" sz="3200" dirty="0">
                <a:solidFill>
                  <a:schemeClr val="bg1"/>
                </a:solidFill>
                <a:latin typeface="Adobe Gothic Std B" panose="020B0800000000000000" pitchFamily="34" charset="-128"/>
                <a:ea typeface="Adobe Gothic Std B" panose="020B0800000000000000" pitchFamily="34" charset="-128"/>
              </a:rPr>
              <a:t>: PC &lt;-AR, SC &lt;- 0</a:t>
            </a:r>
          </a:p>
          <a:p>
            <a:pPr algn="just">
              <a:lnSpc>
                <a:spcPct val="100000"/>
              </a:lnSpc>
              <a:buFont typeface="Wingdings" panose="05000000000000000000" pitchFamily="2" charset="2"/>
              <a:buChar char="Ø"/>
            </a:pPr>
            <a:r>
              <a:rPr lang="en-US" sz="3200" dirty="0">
                <a:latin typeface="Adobe Gothic Std B" panose="020B0800000000000000" pitchFamily="34" charset="-128"/>
                <a:ea typeface="Adobe Gothic Std B" panose="020B0800000000000000" pitchFamily="34" charset="-128"/>
              </a:rPr>
              <a:t>D</a:t>
            </a:r>
            <a:r>
              <a:rPr lang="en-US" sz="3200" baseline="-25000" dirty="0">
                <a:latin typeface="Adobe Gothic Std B" panose="020B0800000000000000" pitchFamily="34" charset="-128"/>
                <a:ea typeface="Adobe Gothic Std B" panose="020B0800000000000000" pitchFamily="34" charset="-128"/>
              </a:rPr>
              <a:t>6 </a:t>
            </a:r>
            <a:r>
              <a:rPr lang="en-US" sz="3200" dirty="0">
                <a:latin typeface="Adobe Gothic Std B" panose="020B0800000000000000" pitchFamily="34" charset="-128"/>
                <a:ea typeface="Adobe Gothic Std B" panose="020B0800000000000000" pitchFamily="34" charset="-128"/>
              </a:rPr>
              <a:t> = 110 (Increment &amp; skip if zero)</a:t>
            </a:r>
          </a:p>
          <a:p>
            <a:pPr marL="0" indent="0" algn="just">
              <a:lnSpc>
                <a:spcPct val="100000"/>
              </a:lnSpc>
              <a:spcBef>
                <a:spcPts val="0"/>
              </a:spcBef>
              <a:buNone/>
            </a:pPr>
            <a:r>
              <a:rPr lang="en-US" sz="3200" dirty="0">
                <a:latin typeface="Adobe Gothic Std B" panose="020B0800000000000000" pitchFamily="34" charset="-128"/>
                <a:ea typeface="Adobe Gothic Std B" panose="020B0800000000000000" pitchFamily="34" charset="-128"/>
              </a:rPr>
              <a:t>Example:- </a:t>
            </a:r>
            <a:r>
              <a:rPr lang="en-US" sz="3200" dirty="0">
                <a:solidFill>
                  <a:schemeClr val="bg1"/>
                </a:solidFill>
                <a:latin typeface="Adobe Gothic Std B" panose="020B0800000000000000" pitchFamily="34" charset="-128"/>
                <a:ea typeface="Adobe Gothic Std B" panose="020B0800000000000000" pitchFamily="34" charset="-128"/>
              </a:rPr>
              <a:t>ISZ</a:t>
            </a:r>
          </a:p>
          <a:p>
            <a:pPr marL="0" indent="0" algn="just">
              <a:lnSpc>
                <a:spcPct val="100000"/>
              </a:lnSpc>
              <a:spcBef>
                <a:spcPts val="0"/>
              </a:spcBef>
              <a:buNone/>
            </a:pP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6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4</a:t>
            </a:r>
            <a:r>
              <a:rPr lang="en-US" sz="3200" dirty="0">
                <a:solidFill>
                  <a:schemeClr val="bg1"/>
                </a:solidFill>
                <a:latin typeface="Adobe Gothic Std B" panose="020B0800000000000000" pitchFamily="34" charset="-128"/>
                <a:ea typeface="Adobe Gothic Std B" panose="020B0800000000000000" pitchFamily="34" charset="-128"/>
              </a:rPr>
              <a:t>: DR &lt;- M[AR]</a:t>
            </a:r>
          </a:p>
          <a:p>
            <a:pPr marL="0" indent="0" algn="just">
              <a:lnSpc>
                <a:spcPct val="100000"/>
              </a:lnSpc>
              <a:buNone/>
            </a:pPr>
            <a:r>
              <a:rPr lang="en-US" sz="3200" baseline="-25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D</a:t>
            </a:r>
            <a:r>
              <a:rPr lang="en-US" sz="3200" baseline="-25000" dirty="0">
                <a:solidFill>
                  <a:schemeClr val="bg1"/>
                </a:solidFill>
                <a:latin typeface="Adobe Gothic Std B" panose="020B0800000000000000" pitchFamily="34" charset="-128"/>
                <a:ea typeface="Adobe Gothic Std B" panose="020B0800000000000000" pitchFamily="34" charset="-128"/>
              </a:rPr>
              <a:t>6 </a:t>
            </a:r>
            <a:r>
              <a:rPr lang="en-US" sz="3200" baseline="30000" dirty="0">
                <a:solidFill>
                  <a:schemeClr val="bg1"/>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 T</a:t>
            </a:r>
            <a:r>
              <a:rPr lang="en-US" sz="3200" baseline="-25000" dirty="0">
                <a:solidFill>
                  <a:schemeClr val="bg1"/>
                </a:solidFill>
                <a:latin typeface="Adobe Gothic Std B" panose="020B0800000000000000" pitchFamily="34" charset="-128"/>
                <a:ea typeface="Adobe Gothic Std B" panose="020B0800000000000000" pitchFamily="34" charset="-128"/>
              </a:rPr>
              <a:t>5</a:t>
            </a:r>
            <a:r>
              <a:rPr lang="en-US" sz="3200" dirty="0">
                <a:solidFill>
                  <a:schemeClr val="bg1"/>
                </a:solidFill>
                <a:latin typeface="Adobe Gothic Std B" panose="020B0800000000000000" pitchFamily="34" charset="-128"/>
                <a:ea typeface="Adobe Gothic Std B" panose="020B0800000000000000" pitchFamily="34" charset="-128"/>
              </a:rPr>
              <a:t>: DR &lt;- DR+1, M[AR] &lt;- DR , </a:t>
            </a:r>
          </a:p>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	       if (DR=0), PC &lt;- PC+1, SC &lt;- 0</a:t>
            </a:r>
            <a:endParaRPr lang="en-US" sz="3200" baseline="-25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76506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(2) Register Reference Instruction</a:t>
            </a:r>
            <a:endParaRPr lang="en-US" dirty="0"/>
          </a:p>
        </p:txBody>
      </p:sp>
      <p:sp>
        <p:nvSpPr>
          <p:cNvPr id="3" name="Content Placeholder 2"/>
          <p:cNvSpPr>
            <a:spLocks noGrp="1"/>
          </p:cNvSpPr>
          <p:nvPr>
            <p:ph idx="1"/>
          </p:nvPr>
        </p:nvSpPr>
        <p:spPr>
          <a:xfrm>
            <a:off x="395749" y="1148102"/>
            <a:ext cx="11181735" cy="5560608"/>
          </a:xfrm>
        </p:spPr>
        <p:txBody>
          <a:bodyPr>
            <a:normAutofit/>
          </a:bodyPr>
          <a:lstStyle/>
          <a:p>
            <a:pPr algn="just">
              <a:lnSpc>
                <a:spcPct val="150000"/>
              </a:lnSpc>
            </a:pPr>
            <a:endParaRPr lang="en-US" sz="3200" u="sng" dirty="0">
              <a:solidFill>
                <a:schemeClr val="bg1"/>
              </a:solidFill>
              <a:latin typeface="Adobe Gothic Std B" panose="020B0800000000000000" pitchFamily="34" charset="-128"/>
              <a:ea typeface="Adobe Gothic Std B" panose="020B0800000000000000" pitchFamily="34" charset="-128"/>
            </a:endParaRPr>
          </a:p>
          <a:p>
            <a:pPr algn="just">
              <a:lnSpc>
                <a:spcPct val="150000"/>
              </a:lnSpc>
            </a:pPr>
            <a:endParaRPr lang="en-US" sz="3200" u="sng"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These instructions perform operations on registers rather than memory addresses.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IR(14 – 12) is 111 (differentiates it from memory reference) and IR(15) is 0 (differentiates it from input/output instructions).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rest 12 bits specify register operation.</a:t>
            </a:r>
            <a:endParaRPr lang="en-US" sz="2800" dirty="0">
              <a:solidFill>
                <a:schemeClr val="bg1"/>
              </a:solidFill>
              <a:latin typeface="Adobe Gothic Std B" panose="020B0800000000000000" pitchFamily="34" charset="-128"/>
              <a:ea typeface="Adobe Gothic Std B" panose="020B0800000000000000" pitchFamily="34" charset="-128"/>
            </a:endParaRPr>
          </a:p>
        </p:txBody>
      </p:sp>
      <p:pic>
        <p:nvPicPr>
          <p:cNvPr id="4098" name="Picture 2" descr="Computer Instru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55" y="1325562"/>
            <a:ext cx="6935690" cy="138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03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(2) Register Reference Instruction</a:t>
            </a:r>
            <a:endParaRPr lang="en-US" dirty="0"/>
          </a:p>
        </p:txBody>
      </p:sp>
      <p:sp>
        <p:nvSpPr>
          <p:cNvPr id="3" name="Content Placeholder 2"/>
          <p:cNvSpPr>
            <a:spLocks noGrp="1"/>
          </p:cNvSpPr>
          <p:nvPr>
            <p:ph idx="1"/>
          </p:nvPr>
        </p:nvSpPr>
        <p:spPr>
          <a:xfrm>
            <a:off x="395749" y="1148102"/>
            <a:ext cx="11181735" cy="5560608"/>
          </a:xfrm>
        </p:spPr>
        <p:txBody>
          <a:bodyPr>
            <a:normAutofit/>
          </a:bodyPr>
          <a:lstStyle/>
          <a:p>
            <a:pPr algn="just">
              <a:lnSpc>
                <a:spcPct val="100000"/>
              </a:lnSpc>
            </a:pPr>
            <a:r>
              <a:rPr lang="en-US" sz="3200" dirty="0">
                <a:latin typeface="Adobe Gothic Std B" panose="020B0800000000000000" pitchFamily="34" charset="-128"/>
                <a:ea typeface="Adobe Gothic Std B" panose="020B0800000000000000" pitchFamily="34" charset="-128"/>
              </a:rPr>
              <a:t>D</a:t>
            </a:r>
            <a:r>
              <a:rPr lang="en-US" sz="3200" baseline="-25000" dirty="0">
                <a:latin typeface="Adobe Gothic Std B" panose="020B0800000000000000" pitchFamily="34" charset="-128"/>
                <a:ea typeface="Adobe Gothic Std B" panose="020B0800000000000000" pitchFamily="34" charset="-128"/>
              </a:rPr>
              <a:t>7</a:t>
            </a:r>
            <a:r>
              <a:rPr lang="en-US" sz="3200" dirty="0">
                <a:latin typeface="Adobe Gothic Std B" panose="020B0800000000000000" pitchFamily="34" charset="-128"/>
                <a:ea typeface="Adobe Gothic Std B" panose="020B0800000000000000" pitchFamily="34" charset="-128"/>
              </a:rPr>
              <a:t>I’T</a:t>
            </a:r>
            <a:r>
              <a:rPr lang="en-US" sz="3200" baseline="-25000" dirty="0">
                <a:latin typeface="Adobe Gothic Std B" panose="020B0800000000000000" pitchFamily="34" charset="-128"/>
                <a:ea typeface="Adobe Gothic Std B" panose="020B0800000000000000" pitchFamily="34" charset="-128"/>
              </a:rPr>
              <a:t>3 </a:t>
            </a:r>
            <a:r>
              <a:rPr lang="en-US" sz="3200" dirty="0">
                <a:latin typeface="Adobe Gothic Std B" panose="020B0800000000000000" pitchFamily="34" charset="-128"/>
                <a:ea typeface="Adobe Gothic Std B" panose="020B0800000000000000" pitchFamily="34" charset="-128"/>
              </a:rPr>
              <a:t>= r (common to all register-reference instruction)</a:t>
            </a:r>
          </a:p>
          <a:p>
            <a:pPr algn="just">
              <a:lnSpc>
                <a:spcPct val="100000"/>
              </a:lnSpc>
            </a:pPr>
            <a:r>
              <a:rPr lang="en-US" sz="3200" dirty="0">
                <a:latin typeface="Adobe Gothic Std B" panose="020B0800000000000000" pitchFamily="34" charset="-128"/>
                <a:ea typeface="Adobe Gothic Std B" panose="020B0800000000000000" pitchFamily="34" charset="-128"/>
              </a:rPr>
              <a:t>IR(</a:t>
            </a:r>
            <a:r>
              <a:rPr lang="en-US" sz="3200" dirty="0" err="1">
                <a:latin typeface="Adobe Gothic Std B" panose="020B0800000000000000" pitchFamily="34" charset="-128"/>
                <a:ea typeface="Adobe Gothic Std B" panose="020B0800000000000000" pitchFamily="34" charset="-128"/>
              </a:rPr>
              <a:t>i</a:t>
            </a:r>
            <a:r>
              <a:rPr lang="en-US" sz="3200" dirty="0">
                <a:latin typeface="Adobe Gothic Std B" panose="020B0800000000000000" pitchFamily="34" charset="-128"/>
                <a:ea typeface="Adobe Gothic Std B" panose="020B0800000000000000" pitchFamily="34" charset="-128"/>
              </a:rPr>
              <a:t>) =Bi (Bits in IR  (0-11) that specifies the operation</a:t>
            </a:r>
          </a:p>
          <a:p>
            <a:pPr algn="just">
              <a:lnSpc>
                <a:spcPct val="150000"/>
              </a:lnSpc>
            </a:pPr>
            <a:endParaRPr lang="en-US" sz="3200" u="sng"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endParaRPr lang="en-US" sz="28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a:picLocks noChangeAspect="1"/>
          </p:cNvPicPr>
          <p:nvPr/>
        </p:nvPicPr>
        <p:blipFill>
          <a:blip r:embed="rId2"/>
          <a:stretch>
            <a:fillRect/>
          </a:stretch>
        </p:blipFill>
        <p:spPr>
          <a:xfrm>
            <a:off x="1134878" y="2493619"/>
            <a:ext cx="6447022" cy="4112043"/>
          </a:xfrm>
          <a:prstGeom prst="rect">
            <a:avLst/>
          </a:prstGeom>
        </p:spPr>
      </p:pic>
    </p:spTree>
    <p:extLst>
      <p:ext uri="{BB962C8B-B14F-4D97-AF65-F5344CB8AC3E}">
        <p14:creationId xmlns:p14="http://schemas.microsoft.com/office/powerpoint/2010/main" val="218022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(3) Input-Output instruction</a:t>
            </a:r>
            <a:endParaRPr lang="en-US" dirty="0"/>
          </a:p>
        </p:txBody>
      </p:sp>
      <p:sp>
        <p:nvSpPr>
          <p:cNvPr id="3" name="Content Placeholder 2"/>
          <p:cNvSpPr>
            <a:spLocks noGrp="1"/>
          </p:cNvSpPr>
          <p:nvPr>
            <p:ph idx="1"/>
          </p:nvPr>
        </p:nvSpPr>
        <p:spPr>
          <a:xfrm>
            <a:off x="395749" y="1148102"/>
            <a:ext cx="11181735" cy="5560608"/>
          </a:xfrm>
        </p:spPr>
        <p:txBody>
          <a:bodyPr>
            <a:normAutofit/>
          </a:bodyPr>
          <a:lstStyle/>
          <a:p>
            <a:pPr algn="just">
              <a:lnSpc>
                <a:spcPct val="150000"/>
              </a:lnSpc>
            </a:pPr>
            <a:endParaRPr lang="en-US" sz="3200" u="sng" dirty="0">
              <a:solidFill>
                <a:schemeClr val="bg1"/>
              </a:solidFill>
              <a:latin typeface="Adobe Gothic Std B" panose="020B0800000000000000" pitchFamily="34" charset="-128"/>
              <a:ea typeface="Adobe Gothic Std B" panose="020B0800000000000000" pitchFamily="34" charset="-128"/>
            </a:endParaRPr>
          </a:p>
          <a:p>
            <a:pPr algn="just">
              <a:lnSpc>
                <a:spcPct val="150000"/>
              </a:lnSpc>
            </a:pPr>
            <a:endParaRPr lang="en-US" sz="3200" u="sng"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These instructions are for communication between computer and outside environment.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IR(14 – 12) is 111 (differentiates it from memory reference) and IR(15) is 1 (differentiates it from register reference instructions).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rest 12 bits specify I/O operation.</a:t>
            </a:r>
            <a:endParaRPr lang="en-US" sz="2800" dirty="0">
              <a:solidFill>
                <a:schemeClr val="bg1"/>
              </a:solidFill>
              <a:latin typeface="Adobe Gothic Std B" panose="020B0800000000000000" pitchFamily="34" charset="-128"/>
              <a:ea typeface="Adobe Gothic Std B" panose="020B0800000000000000" pitchFamily="34" charset="-128"/>
            </a:endParaRPr>
          </a:p>
        </p:txBody>
      </p:sp>
      <p:pic>
        <p:nvPicPr>
          <p:cNvPr id="5122" name="Picture 2" descr="Computer Instru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5" y="1085871"/>
            <a:ext cx="7835934" cy="1431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22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1150" y="2184567"/>
            <a:ext cx="5943600" cy="2116844"/>
          </a:xfrm>
        </p:spPr>
        <p:txBody>
          <a:bodyPr>
            <a:normAutofit/>
          </a:bodyPr>
          <a:lstStyle/>
          <a:p>
            <a:pPr algn="ctr"/>
            <a:r>
              <a:rPr lang="en-US" sz="6000" dirty="0">
                <a:solidFill>
                  <a:schemeClr val="bg1"/>
                </a:solidFill>
                <a:latin typeface="Adobe Gothic Std B" panose="020B0800000000000000" pitchFamily="34" charset="-128"/>
                <a:ea typeface="Adobe Gothic Std B" panose="020B0800000000000000" pitchFamily="34" charset="-128"/>
              </a:rPr>
              <a:t>What is Program ?</a:t>
            </a:r>
          </a:p>
        </p:txBody>
      </p:sp>
    </p:spTree>
    <p:extLst>
      <p:ext uri="{BB962C8B-B14F-4D97-AF65-F5344CB8AC3E}">
        <p14:creationId xmlns:p14="http://schemas.microsoft.com/office/powerpoint/2010/main" val="118602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Computer Instructions</a:t>
            </a:r>
            <a:endParaRPr lang="en-US" dirty="0"/>
          </a:p>
        </p:txBody>
      </p:sp>
      <p:sp>
        <p:nvSpPr>
          <p:cNvPr id="3" name="Content Placeholder 2"/>
          <p:cNvSpPr>
            <a:spLocks noGrp="1"/>
          </p:cNvSpPr>
          <p:nvPr>
            <p:ph idx="1"/>
          </p:nvPr>
        </p:nvSpPr>
        <p:spPr>
          <a:xfrm>
            <a:off x="395749" y="1148102"/>
            <a:ext cx="11181735" cy="5560608"/>
          </a:xfrm>
        </p:spPr>
        <p:txBody>
          <a:bodyPr>
            <a:normAutofit lnSpcReduction="10000"/>
          </a:bodyPr>
          <a:lstStyle/>
          <a:p>
            <a:pPr marL="0" indent="0" algn="just">
              <a:lnSpc>
                <a:spcPct val="100000"/>
              </a:lnSpc>
              <a:buNone/>
            </a:pPr>
            <a:r>
              <a:rPr lang="en-US" sz="3200" u="sng" dirty="0">
                <a:solidFill>
                  <a:srgbClr val="C00000"/>
                </a:solidFill>
                <a:latin typeface="Adobe Gothic Std B" panose="020B0800000000000000" pitchFamily="34" charset="-128"/>
                <a:ea typeface="Adobe Gothic Std B" panose="020B0800000000000000" pitchFamily="34" charset="-128"/>
              </a:rPr>
              <a:t>Note:-</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three operation code bits in positions 12 through 14 should be equal to 111.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Otherwise, the instruction is a memory-reference type, and the bit in position 15 is taken as the addressing mode I.</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When the three operation code bits are equal to 111, control unit inspects the bit in position 15. If the bit is 0, the instruction is a register-reference type.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Otherwise, the instruction is an input-output type having bit 1 at position 15.</a:t>
            </a:r>
            <a:endParaRPr lang="en-US" sz="28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93797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Timing and Control</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50000"/>
              </a:lnSpc>
            </a:pPr>
            <a:r>
              <a:rPr lang="en-US" sz="3200" dirty="0">
                <a:solidFill>
                  <a:schemeClr val="bg1"/>
                </a:solidFill>
                <a:latin typeface="Adobe Gothic Std B" panose="020B0800000000000000" pitchFamily="34" charset="-128"/>
                <a:ea typeface="Adobe Gothic Std B" panose="020B0800000000000000" pitchFamily="34" charset="-128"/>
              </a:rPr>
              <a:t>The timing for all registers in the basic computer is controlled by a master clock generator. </a:t>
            </a:r>
          </a:p>
          <a:p>
            <a:pPr algn="just">
              <a:lnSpc>
                <a:spcPct val="150000"/>
              </a:lnSpc>
            </a:pPr>
            <a:r>
              <a:rPr lang="en-US" sz="3200" dirty="0">
                <a:solidFill>
                  <a:schemeClr val="bg1"/>
                </a:solidFill>
                <a:latin typeface="Adobe Gothic Std B" panose="020B0800000000000000" pitchFamily="34" charset="-128"/>
                <a:ea typeface="Adobe Gothic Std B" panose="020B0800000000000000" pitchFamily="34" charset="-128"/>
              </a:rPr>
              <a:t>The clock pulses are applied to all flip-flops and registers in the system, including the flip-flops and registers in the control unit.</a:t>
            </a: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50000"/>
              </a:lnSpc>
              <a:buNone/>
            </a:pPr>
            <a:endParaRPr lang="en-US" sz="3200" dirty="0">
              <a:latin typeface="Arial Rounded MT Bold" panose="020F0704030504030204" pitchFamily="34" charset="0"/>
            </a:endParaRP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2064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Timing and Control</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50000"/>
              </a:lnSpc>
            </a:pPr>
            <a:r>
              <a:rPr lang="en-US" sz="3200" dirty="0">
                <a:solidFill>
                  <a:schemeClr val="bg1"/>
                </a:solidFill>
                <a:latin typeface="Adobe Gothic Std B" panose="020B0800000000000000" pitchFamily="34" charset="-128"/>
                <a:ea typeface="Adobe Gothic Std B" panose="020B0800000000000000" pitchFamily="34" charset="-128"/>
              </a:rPr>
              <a:t>The clock pulses do not change the state of a register unless the register is enabled by a control signal. </a:t>
            </a:r>
          </a:p>
          <a:p>
            <a:pPr algn="just">
              <a:lnSpc>
                <a:spcPct val="150000"/>
              </a:lnSpc>
            </a:pPr>
            <a:r>
              <a:rPr lang="en-US" sz="3200" dirty="0">
                <a:solidFill>
                  <a:schemeClr val="bg1"/>
                </a:solidFill>
                <a:latin typeface="Adobe Gothic Std B" panose="020B0800000000000000" pitchFamily="34" charset="-128"/>
                <a:ea typeface="Adobe Gothic Std B" panose="020B0800000000000000" pitchFamily="34" charset="-128"/>
              </a:rPr>
              <a:t>The control signals are generated in the control unit and provide control inputs for the multiplexers in the common bus, control inputs in processor registers, and micro-operations for the accumulator.</a:t>
            </a:r>
          </a:p>
          <a:p>
            <a:pPr marL="0" indent="0" algn="just">
              <a:lnSpc>
                <a:spcPct val="150000"/>
              </a:lnSpc>
              <a:buNone/>
            </a:pPr>
            <a:endParaRPr lang="en-US" sz="3200" dirty="0">
              <a:latin typeface="Arial Rounded MT Bold" panose="020F0704030504030204" pitchFamily="34" charset="0"/>
            </a:endParaRP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32351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Design of Control Unit</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marL="0" indent="0" algn="just">
              <a:lnSpc>
                <a:spcPct val="150000"/>
              </a:lnSpc>
              <a:buNone/>
            </a:pPr>
            <a:r>
              <a:rPr lang="en-US" sz="3200" dirty="0">
                <a:solidFill>
                  <a:schemeClr val="bg1"/>
                </a:solidFill>
                <a:latin typeface="Adobe Gothic Std B" panose="020B0800000000000000" pitchFamily="34" charset="-128"/>
                <a:ea typeface="Adobe Gothic Std B" panose="020B0800000000000000" pitchFamily="34" charset="-128"/>
              </a:rPr>
              <a:t>The Control Unit is classified into two major categories: </a:t>
            </a:r>
          </a:p>
          <a:p>
            <a:pPr marL="514350" indent="-514350" algn="just">
              <a:lnSpc>
                <a:spcPct val="150000"/>
              </a:lnSpc>
              <a:buAutoNum type="arabicParenR"/>
            </a:pPr>
            <a:r>
              <a:rPr lang="en-US" sz="3200" dirty="0">
                <a:solidFill>
                  <a:schemeClr val="bg1"/>
                </a:solidFill>
                <a:latin typeface="Adobe Gothic Std B" panose="020B0800000000000000" pitchFamily="34" charset="-128"/>
                <a:ea typeface="Adobe Gothic Std B" panose="020B0800000000000000" pitchFamily="34" charset="-128"/>
              </a:rPr>
              <a:t>Hardwired Control </a:t>
            </a:r>
          </a:p>
          <a:p>
            <a:pPr marL="514350" indent="-514350" algn="just">
              <a:lnSpc>
                <a:spcPct val="150000"/>
              </a:lnSpc>
              <a:buAutoNum type="arabicParenR"/>
            </a:pPr>
            <a:r>
              <a:rPr lang="en-US" sz="3200" dirty="0">
                <a:solidFill>
                  <a:schemeClr val="bg1"/>
                </a:solidFill>
                <a:latin typeface="Adobe Gothic Std B" panose="020B0800000000000000" pitchFamily="34" charset="-128"/>
                <a:ea typeface="Adobe Gothic Std B" panose="020B0800000000000000" pitchFamily="34" charset="-128"/>
              </a:rPr>
              <a:t>Microprogrammed Control</a:t>
            </a:r>
            <a:endParaRPr lang="en-US" sz="3200" dirty="0">
              <a:latin typeface="Arial Rounded MT Bold" panose="020F0704030504030204" pitchFamily="34" charset="0"/>
            </a:endParaRP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55877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Control Unit</a:t>
            </a:r>
            <a:endParaRPr lang="en-US" dirty="0"/>
          </a:p>
        </p:txBody>
      </p:sp>
      <p:sp>
        <p:nvSpPr>
          <p:cNvPr id="3" name="Content Placeholder 2"/>
          <p:cNvSpPr>
            <a:spLocks noGrp="1"/>
          </p:cNvSpPr>
          <p:nvPr>
            <p:ph idx="1"/>
          </p:nvPr>
        </p:nvSpPr>
        <p:spPr>
          <a:xfrm>
            <a:off x="395749" y="913036"/>
            <a:ext cx="11181735" cy="6212245"/>
          </a:xfrm>
        </p:spPr>
        <p:txBody>
          <a:bodyPr>
            <a:normAutofit/>
          </a:bodyPr>
          <a:lstStyle/>
          <a:p>
            <a:pPr algn="just">
              <a:lnSpc>
                <a:spcPct val="150000"/>
              </a:lnSpc>
            </a:pPr>
            <a:r>
              <a:rPr lang="en-US" sz="3200" u="sng" dirty="0">
                <a:latin typeface="Adobe Gothic Std B" panose="020B0800000000000000" pitchFamily="34" charset="-128"/>
                <a:ea typeface="Adobe Gothic Std B" panose="020B0800000000000000" pitchFamily="34" charset="-128"/>
              </a:rPr>
              <a:t>Hardwired Control</a:t>
            </a:r>
            <a:r>
              <a:rPr lang="en-US" sz="3200" dirty="0">
                <a:latin typeface="Adobe Gothic Std B" panose="020B0800000000000000" pitchFamily="34" charset="-128"/>
                <a:ea typeface="Adobe Gothic Std B" panose="020B0800000000000000" pitchFamily="34" charset="-128"/>
              </a:rPr>
              <a:t> </a:t>
            </a:r>
          </a:p>
          <a:p>
            <a:pPr algn="just">
              <a:lnSpc>
                <a:spcPct val="110000"/>
              </a:lnSpc>
            </a:pPr>
            <a:r>
              <a:rPr lang="en-US" sz="3200" dirty="0">
                <a:solidFill>
                  <a:schemeClr val="bg1"/>
                </a:solidFill>
                <a:latin typeface="Adobe Gothic Std B" panose="020B0800000000000000" pitchFamily="34" charset="-128"/>
                <a:ea typeface="Adobe Gothic Std B" panose="020B0800000000000000" pitchFamily="34" charset="-128"/>
              </a:rPr>
              <a:t>The Hardwired Control organization involves the control logic to be implemented with gates, flip-flops, decoders, and other digital circuits.</a:t>
            </a:r>
          </a:p>
        </p:txBody>
      </p:sp>
    </p:spTree>
    <p:extLst>
      <p:ext uri="{BB962C8B-B14F-4D97-AF65-F5344CB8AC3E}">
        <p14:creationId xmlns:p14="http://schemas.microsoft.com/office/powerpoint/2010/main" val="225780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Control Unit – Hardwired Control</a:t>
            </a:r>
            <a:endParaRPr lang="en-US" dirty="0"/>
          </a:p>
        </p:txBody>
      </p:sp>
      <p:pic>
        <p:nvPicPr>
          <p:cNvPr id="3" name="Picture 2" descr="Design of Control Un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836" y="1009763"/>
            <a:ext cx="6161821" cy="563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921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Control Unit – Hardwired Control</a:t>
            </a:r>
            <a:endParaRPr lang="en-US" dirty="0"/>
          </a:p>
        </p:txBody>
      </p:sp>
      <p:sp>
        <p:nvSpPr>
          <p:cNvPr id="3" name="Content Placeholder 2"/>
          <p:cNvSpPr>
            <a:spLocks noGrp="1"/>
          </p:cNvSpPr>
          <p:nvPr>
            <p:ph idx="1"/>
          </p:nvPr>
        </p:nvSpPr>
        <p:spPr>
          <a:xfrm>
            <a:off x="395749" y="913036"/>
            <a:ext cx="11181735" cy="6212245"/>
          </a:xfrm>
        </p:spPr>
        <p:txBody>
          <a:bodyPr>
            <a:normAutofit/>
          </a:bodyPr>
          <a:lstStyle/>
          <a:p>
            <a:pPr algn="just">
              <a:lnSpc>
                <a:spcPct val="110000"/>
              </a:lnSpc>
            </a:pPr>
            <a:r>
              <a:rPr lang="en-US" sz="3200" dirty="0">
                <a:solidFill>
                  <a:schemeClr val="bg1"/>
                </a:solidFill>
                <a:latin typeface="Adobe Gothic Std B" panose="020B0800000000000000" pitchFamily="34" charset="-128"/>
                <a:ea typeface="Adobe Gothic Std B" panose="020B0800000000000000" pitchFamily="34" charset="-128"/>
              </a:rPr>
              <a:t>A Hard-wired Control consists of two decoders, a sequence counter, and a number of logic gates.</a:t>
            </a:r>
          </a:p>
          <a:p>
            <a:pPr algn="just">
              <a:lnSpc>
                <a:spcPct val="110000"/>
              </a:lnSpc>
            </a:pPr>
            <a:r>
              <a:rPr lang="en-US" sz="3200" dirty="0">
                <a:solidFill>
                  <a:schemeClr val="bg1"/>
                </a:solidFill>
                <a:latin typeface="Adobe Gothic Std B" panose="020B0800000000000000" pitchFamily="34" charset="-128"/>
                <a:ea typeface="Adobe Gothic Std B" panose="020B0800000000000000" pitchFamily="34" charset="-128"/>
              </a:rPr>
              <a:t>An instruction fetched from the memory unit is placed in the instruction register (IR).</a:t>
            </a:r>
          </a:p>
          <a:p>
            <a:pPr algn="just">
              <a:lnSpc>
                <a:spcPct val="110000"/>
              </a:lnSpc>
            </a:pPr>
            <a:r>
              <a:rPr lang="en-US" sz="3200" dirty="0">
                <a:solidFill>
                  <a:schemeClr val="bg1"/>
                </a:solidFill>
                <a:latin typeface="Adobe Gothic Std B" panose="020B0800000000000000" pitchFamily="34" charset="-128"/>
                <a:ea typeface="Adobe Gothic Std B" panose="020B0800000000000000" pitchFamily="34" charset="-128"/>
              </a:rPr>
              <a:t>The component of an instruction register includes; I bit, the operation code, and bits 0 through 11.</a:t>
            </a:r>
          </a:p>
          <a:p>
            <a:pPr algn="just">
              <a:lnSpc>
                <a:spcPct val="110000"/>
              </a:lnSpc>
            </a:pPr>
            <a:r>
              <a:rPr lang="en-US" sz="3200" dirty="0">
                <a:solidFill>
                  <a:schemeClr val="bg1"/>
                </a:solidFill>
                <a:latin typeface="Adobe Gothic Std B" panose="020B0800000000000000" pitchFamily="34" charset="-128"/>
                <a:ea typeface="Adobe Gothic Std B" panose="020B0800000000000000" pitchFamily="34" charset="-128"/>
              </a:rPr>
              <a:t>The operation code in bits 12 through 14 are coded with a 3 x 8 decoder.</a:t>
            </a:r>
          </a:p>
        </p:txBody>
      </p:sp>
    </p:spTree>
    <p:extLst>
      <p:ext uri="{BB962C8B-B14F-4D97-AF65-F5344CB8AC3E}">
        <p14:creationId xmlns:p14="http://schemas.microsoft.com/office/powerpoint/2010/main" val="298802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Control Unit – Hardwired Control (Continue)</a:t>
            </a:r>
            <a:endParaRPr lang="en-US" dirty="0"/>
          </a:p>
        </p:txBody>
      </p:sp>
      <p:sp>
        <p:nvSpPr>
          <p:cNvPr id="3" name="Content Placeholder 2"/>
          <p:cNvSpPr>
            <a:spLocks noGrp="1"/>
          </p:cNvSpPr>
          <p:nvPr>
            <p:ph idx="1"/>
          </p:nvPr>
        </p:nvSpPr>
        <p:spPr>
          <a:xfrm>
            <a:off x="395749" y="1325563"/>
            <a:ext cx="11181735" cy="6212245"/>
          </a:xfrm>
        </p:spPr>
        <p:txBody>
          <a:bodyPr>
            <a:normAutofit/>
          </a:bodyPr>
          <a:lstStyle/>
          <a:p>
            <a:pPr algn="just">
              <a:lnSpc>
                <a:spcPct val="110000"/>
              </a:lnSpc>
            </a:pPr>
            <a:r>
              <a:rPr lang="en-US" sz="3200" dirty="0">
                <a:solidFill>
                  <a:schemeClr val="bg1"/>
                </a:solidFill>
                <a:latin typeface="Adobe Gothic Std B" panose="020B0800000000000000" pitchFamily="34" charset="-128"/>
                <a:ea typeface="Adobe Gothic Std B" panose="020B0800000000000000" pitchFamily="34" charset="-128"/>
              </a:rPr>
              <a:t>The outputs of the decoder are designated by the symbols D0 through D7.</a:t>
            </a:r>
          </a:p>
          <a:p>
            <a:pPr algn="just">
              <a:lnSpc>
                <a:spcPct val="110000"/>
              </a:lnSpc>
            </a:pPr>
            <a:r>
              <a:rPr lang="en-US" sz="3200" dirty="0">
                <a:solidFill>
                  <a:schemeClr val="bg1"/>
                </a:solidFill>
                <a:latin typeface="Adobe Gothic Std B" panose="020B0800000000000000" pitchFamily="34" charset="-128"/>
                <a:ea typeface="Adobe Gothic Std B" panose="020B0800000000000000" pitchFamily="34" charset="-128"/>
              </a:rPr>
              <a:t>The operation code at bit 15 is transferred to a flip-flop designated by the symbol I.</a:t>
            </a:r>
          </a:p>
          <a:p>
            <a:pPr algn="just">
              <a:lnSpc>
                <a:spcPct val="110000"/>
              </a:lnSpc>
            </a:pPr>
            <a:r>
              <a:rPr lang="en-US" sz="3200" dirty="0">
                <a:solidFill>
                  <a:schemeClr val="bg1"/>
                </a:solidFill>
                <a:latin typeface="Adobe Gothic Std B" panose="020B0800000000000000" pitchFamily="34" charset="-128"/>
                <a:ea typeface="Adobe Gothic Std B" panose="020B0800000000000000" pitchFamily="34" charset="-128"/>
              </a:rPr>
              <a:t>The operation codes from Bits 0 through 11 are applied to the control logic gates.</a:t>
            </a:r>
          </a:p>
          <a:p>
            <a:pPr algn="just">
              <a:lnSpc>
                <a:spcPct val="110000"/>
              </a:lnSpc>
            </a:pPr>
            <a:r>
              <a:rPr lang="en-US" sz="3200" dirty="0">
                <a:solidFill>
                  <a:schemeClr val="bg1"/>
                </a:solidFill>
                <a:latin typeface="Adobe Gothic Std B" panose="020B0800000000000000" pitchFamily="34" charset="-128"/>
                <a:ea typeface="Adobe Gothic Std B" panose="020B0800000000000000" pitchFamily="34" charset="-128"/>
              </a:rPr>
              <a:t>The Sequence counter (SC) can count in binary from 0 through 15.</a:t>
            </a:r>
          </a:p>
        </p:txBody>
      </p:sp>
    </p:spTree>
    <p:extLst>
      <p:ext uri="{BB962C8B-B14F-4D97-AF65-F5344CB8AC3E}">
        <p14:creationId xmlns:p14="http://schemas.microsoft.com/office/powerpoint/2010/main" val="292574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ming and Control "/>
          <p:cNvPicPr>
            <a:picLocks noChangeAspect="1" noChangeArrowheads="1"/>
          </p:cNvPicPr>
          <p:nvPr/>
        </p:nvPicPr>
        <p:blipFill rotWithShape="1">
          <a:blip r:embed="rId2">
            <a:extLst>
              <a:ext uri="{28A0092B-C50C-407E-A947-70E740481C1C}">
                <a14:useLocalDpi xmlns:a14="http://schemas.microsoft.com/office/drawing/2010/main" val="0"/>
              </a:ext>
            </a:extLst>
          </a:blip>
          <a:srcRect b="8316"/>
          <a:stretch/>
        </p:blipFill>
        <p:spPr bwMode="auto">
          <a:xfrm>
            <a:off x="838200" y="1325563"/>
            <a:ext cx="6444916" cy="54762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Control Unit – Hardwired Control Example</a:t>
            </a:r>
            <a:endParaRPr lang="en-US" dirty="0"/>
          </a:p>
        </p:txBody>
      </p:sp>
      <p:sp>
        <p:nvSpPr>
          <p:cNvPr id="3" name="TextBox 2"/>
          <p:cNvSpPr txBox="1"/>
          <p:nvPr/>
        </p:nvSpPr>
        <p:spPr>
          <a:xfrm>
            <a:off x="7475622" y="1106905"/>
            <a:ext cx="4235116" cy="4401205"/>
          </a:xfrm>
          <a:prstGeom prst="rect">
            <a:avLst/>
          </a:prstGeom>
          <a:noFill/>
        </p:spPr>
        <p:txBody>
          <a:bodyPr wrap="square" rtlCol="0">
            <a:spAutoFit/>
          </a:bodyPr>
          <a:lstStyle/>
          <a:p>
            <a:r>
              <a:rPr lang="en-US" sz="2800" b="1" dirty="0"/>
              <a:t>Example:-</a:t>
            </a:r>
          </a:p>
          <a:p>
            <a:pPr algn="just"/>
            <a:r>
              <a:rPr lang="en-US" sz="2800" dirty="0">
                <a:solidFill>
                  <a:schemeClr val="bg1"/>
                </a:solidFill>
                <a:latin typeface="Adobe Gothic Std B" panose="020B0800000000000000" pitchFamily="34" charset="-128"/>
                <a:ea typeface="Adobe Gothic Std B" panose="020B0800000000000000" pitchFamily="34" charset="-128"/>
              </a:rPr>
              <a:t>As an example, consider the case where SC is incremented to provide timing signals T0, T1, T2, T3, and T4 in sequence. At time T4, SC is cleared to 0 if decoder output D3 is active. This is expressed symbolically by the statement (D3T4: SC &lt;-0)</a:t>
            </a:r>
          </a:p>
        </p:txBody>
      </p:sp>
    </p:spTree>
    <p:extLst>
      <p:ext uri="{BB962C8B-B14F-4D97-AF65-F5344CB8AC3E}">
        <p14:creationId xmlns:p14="http://schemas.microsoft.com/office/powerpoint/2010/main" val="412898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(2) Control Unit – Microprogrammed Control</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US" dirty="0">
                <a:solidFill>
                  <a:schemeClr val="bg1"/>
                </a:solidFill>
                <a:latin typeface="Adobe Gothic Std B" panose="020B0800000000000000" pitchFamily="34" charset="-128"/>
                <a:ea typeface="Adobe Gothic Std B" panose="020B0800000000000000" pitchFamily="34" charset="-128"/>
              </a:rPr>
              <a:t>The Microprogrammed Control organization is implemented by using the programming approach.</a:t>
            </a:r>
          </a:p>
          <a:p>
            <a:pPr algn="just">
              <a:lnSpc>
                <a:spcPct val="100000"/>
              </a:lnSpc>
            </a:pPr>
            <a:r>
              <a:rPr lang="en-US" dirty="0">
                <a:solidFill>
                  <a:schemeClr val="bg1"/>
                </a:solidFill>
                <a:latin typeface="Adobe Gothic Std B" panose="020B0800000000000000" pitchFamily="34" charset="-128"/>
                <a:ea typeface="Adobe Gothic Std B" panose="020B0800000000000000" pitchFamily="34" charset="-128"/>
              </a:rPr>
              <a:t>In Microprogrammed Control, the micro-operations are performed by executing a program consisting of micro-instructions.</a:t>
            </a:r>
          </a:p>
          <a:p>
            <a:pPr algn="just">
              <a:lnSpc>
                <a:spcPct val="100000"/>
              </a:lnSpc>
            </a:pPr>
            <a:r>
              <a:rPr lang="en-US" dirty="0">
                <a:solidFill>
                  <a:schemeClr val="bg1"/>
                </a:solidFill>
                <a:latin typeface="Adobe Gothic Std B" panose="020B0800000000000000" pitchFamily="34" charset="-128"/>
                <a:ea typeface="Adobe Gothic Std B" panose="020B0800000000000000" pitchFamily="34" charset="-128"/>
              </a:rPr>
              <a:t>The following image shows the block diagram of a Microprogrammed Control organization.</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p:txBody>
      </p:sp>
      <p:pic>
        <p:nvPicPr>
          <p:cNvPr id="2050" name="Picture 2" descr="Design of Control Un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4" y="4393532"/>
            <a:ext cx="953452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4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What is Program </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US" sz="3200" u="sng" dirty="0">
                <a:solidFill>
                  <a:srgbClr val="C00000"/>
                </a:solidFill>
                <a:latin typeface="Adobe Gothic Std B" panose="020B0800000000000000" pitchFamily="34" charset="-128"/>
                <a:ea typeface="Adobe Gothic Std B" panose="020B0800000000000000" pitchFamily="34" charset="-128"/>
              </a:rPr>
              <a:t>Program</a:t>
            </a:r>
            <a:r>
              <a:rPr lang="en-US" sz="3200" dirty="0">
                <a:solidFill>
                  <a:schemeClr val="bg1"/>
                </a:solidFill>
                <a:latin typeface="Adobe Gothic Std B" panose="020B0800000000000000" pitchFamily="34" charset="-128"/>
                <a:ea typeface="Adobe Gothic Std B" panose="020B0800000000000000" pitchFamily="34" charset="-128"/>
              </a:rPr>
              <a:t> is a set of instruction that specify the operations operands, and the sequence by which processing has to occur.</a:t>
            </a:r>
          </a:p>
          <a:p>
            <a:pPr marL="0" indent="0" algn="just">
              <a:lnSpc>
                <a:spcPct val="10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u="sng" dirty="0">
                <a:solidFill>
                  <a:srgbClr val="C00000"/>
                </a:solidFill>
                <a:latin typeface="Adobe Gothic Std B" panose="020B0800000000000000" pitchFamily="34" charset="-128"/>
                <a:ea typeface="Adobe Gothic Std B" panose="020B0800000000000000" pitchFamily="34" charset="-128"/>
              </a:rPr>
              <a:t>Computer Instruction</a:t>
            </a:r>
            <a:r>
              <a:rPr lang="en-US" sz="3200" dirty="0">
                <a:solidFill>
                  <a:schemeClr val="bg1"/>
                </a:solidFill>
                <a:latin typeface="Adobe Gothic Std B" panose="020B0800000000000000" pitchFamily="34" charset="-128"/>
                <a:ea typeface="Adobe Gothic Std B" panose="020B0800000000000000" pitchFamily="34" charset="-128"/>
              </a:rPr>
              <a:t>, Computer instructions are a set of machine language instructions that a particular processor understands and executes. A computer performs tasks on the basis of the instruction provided.</a:t>
            </a:r>
          </a:p>
          <a:p>
            <a:pPr marL="0" indent="0" algn="just">
              <a:lnSpc>
                <a:spcPct val="10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50000"/>
              </a:lnSpc>
              <a:buNone/>
            </a:pPr>
            <a:endParaRPr lang="en-US" sz="3200" dirty="0">
              <a:latin typeface="Arial Rounded MT Bold" panose="020F0704030504030204" pitchFamily="34" charset="0"/>
            </a:endParaRP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25532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(2) Control Unit – Microprogrammed Control </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Control address register specifies the address of the micro-instruction.</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Control memory is assumed to be a ROM, within which all control information is permanently stored.</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control register holds the micro-instruction fetched from the memory.</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micro-instruction contains a control word that specifies one or more micro-operations for the data processor.</a:t>
            </a:r>
          </a:p>
        </p:txBody>
      </p:sp>
    </p:spTree>
    <p:extLst>
      <p:ext uri="{BB962C8B-B14F-4D97-AF65-F5344CB8AC3E}">
        <p14:creationId xmlns:p14="http://schemas.microsoft.com/office/powerpoint/2010/main" val="82896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(2) Control Unit – Microprogrammed Control (Continue)</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While the micro-operations are being executed, the next address is computed in the next address generator circuit and then transferred into the control address register to read the next microinstruction.</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next address generator is often referred to as a micro-program sequencer, as it determines the address sequence that is read from control memory.</a:t>
            </a:r>
          </a:p>
        </p:txBody>
      </p:sp>
    </p:spTree>
    <p:extLst>
      <p:ext uri="{BB962C8B-B14F-4D97-AF65-F5344CB8AC3E}">
        <p14:creationId xmlns:p14="http://schemas.microsoft.com/office/powerpoint/2010/main" val="128866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Instruction Cycle</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A program residing in the memory unit of a computer consists of a sequence of instructions.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These instructions are executed by the processor </a:t>
            </a:r>
          </a:p>
          <a:p>
            <a:pPr marL="457200" lvl="1" indent="0" algn="just">
              <a:lnSpc>
                <a:spcPct val="100000"/>
              </a:lnSpc>
              <a:buNone/>
            </a:pPr>
            <a:r>
              <a:rPr lang="en-US" dirty="0">
                <a:solidFill>
                  <a:schemeClr val="bg1"/>
                </a:solidFill>
                <a:latin typeface="Adobe Gothic Std B" panose="020B0800000000000000" pitchFamily="34" charset="-128"/>
                <a:ea typeface="Adobe Gothic Std B" panose="020B0800000000000000" pitchFamily="34" charset="-128"/>
              </a:rPr>
              <a:t>1. Fetch an instruction from memory</a:t>
            </a:r>
          </a:p>
          <a:p>
            <a:pPr marL="457200" lvl="1" indent="0" algn="just">
              <a:lnSpc>
                <a:spcPct val="150000"/>
              </a:lnSpc>
              <a:buNone/>
            </a:pPr>
            <a:r>
              <a:rPr lang="en-US" dirty="0">
                <a:solidFill>
                  <a:schemeClr val="bg1"/>
                </a:solidFill>
                <a:latin typeface="Adobe Gothic Std B" panose="020B0800000000000000" pitchFamily="34" charset="-128"/>
                <a:ea typeface="Adobe Gothic Std B" panose="020B0800000000000000" pitchFamily="34" charset="-128"/>
              </a:rPr>
              <a:t>2. Decode the instruction</a:t>
            </a:r>
          </a:p>
          <a:p>
            <a:pPr marL="457200" lvl="1" indent="0" algn="just">
              <a:lnSpc>
                <a:spcPct val="150000"/>
              </a:lnSpc>
              <a:buNone/>
            </a:pPr>
            <a:r>
              <a:rPr lang="en-US" dirty="0">
                <a:solidFill>
                  <a:schemeClr val="bg1"/>
                </a:solidFill>
                <a:latin typeface="Adobe Gothic Std B" panose="020B0800000000000000" pitchFamily="34" charset="-128"/>
                <a:ea typeface="Adobe Gothic Std B" panose="020B0800000000000000" pitchFamily="34" charset="-128"/>
              </a:rPr>
              <a:t>3. Read the effective address from memory if the instruction has an indirect address</a:t>
            </a:r>
          </a:p>
          <a:p>
            <a:pPr marL="457200" lvl="1" indent="0" algn="just">
              <a:lnSpc>
                <a:spcPct val="150000"/>
              </a:lnSpc>
              <a:buNone/>
            </a:pPr>
            <a:r>
              <a:rPr lang="en-US" dirty="0">
                <a:solidFill>
                  <a:schemeClr val="bg1"/>
                </a:solidFill>
                <a:latin typeface="Adobe Gothic Std B" panose="020B0800000000000000" pitchFamily="34" charset="-128"/>
                <a:ea typeface="Adobe Gothic Std B" panose="020B0800000000000000" pitchFamily="34" charset="-128"/>
              </a:rPr>
              <a:t>4. Execute the instruction</a:t>
            </a:r>
          </a:p>
        </p:txBody>
      </p:sp>
      <p:sp>
        <p:nvSpPr>
          <p:cNvPr id="4" name="TextBox 3"/>
          <p:cNvSpPr txBox="1"/>
          <p:nvPr/>
        </p:nvSpPr>
        <p:spPr>
          <a:xfrm>
            <a:off x="395749" y="5495630"/>
            <a:ext cx="10725700" cy="1200329"/>
          </a:xfrm>
          <a:prstGeom prst="rect">
            <a:avLst/>
          </a:prstGeom>
          <a:noFill/>
        </p:spPr>
        <p:txBody>
          <a:bodyPr wrap="square" rtlCol="0">
            <a:spAutoFit/>
          </a:bodyPr>
          <a:lstStyle/>
          <a:p>
            <a:pPr algn="just"/>
            <a:r>
              <a:rPr lang="en-US" sz="2400" dirty="0">
                <a:solidFill>
                  <a:srgbClr val="C00000"/>
                </a:solidFill>
                <a:latin typeface="Adobe Gothic Std B" panose="020B0800000000000000" pitchFamily="34" charset="-128"/>
                <a:ea typeface="Adobe Gothic Std B" panose="020B0800000000000000" pitchFamily="34" charset="-128"/>
              </a:rPr>
              <a:t>After the following four procedures are done, the control switches back to the first step and repeats the similar process for the next instruction. Therefore, the cycle continues until a Halt condition is met.</a:t>
            </a:r>
          </a:p>
        </p:txBody>
      </p:sp>
    </p:spTree>
    <p:extLst>
      <p:ext uri="{BB962C8B-B14F-4D97-AF65-F5344CB8AC3E}">
        <p14:creationId xmlns:p14="http://schemas.microsoft.com/office/powerpoint/2010/main" val="187507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Instruction Cycle – Diagram 1</a:t>
            </a:r>
            <a:endParaRPr lang="en-US" dirty="0"/>
          </a:p>
        </p:txBody>
      </p:sp>
      <p:pic>
        <p:nvPicPr>
          <p:cNvPr id="1026" name="Picture 2" descr="Instruction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584" y="148555"/>
            <a:ext cx="6734532" cy="6549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12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Instruction Cycle – Diagram 2</a:t>
            </a:r>
            <a:endParaRPr lang="en-US" dirty="0"/>
          </a:p>
        </p:txBody>
      </p:sp>
      <p:pic>
        <p:nvPicPr>
          <p:cNvPr id="2050" name="Picture 2" descr="https://www.tutorialspoint.com/assets/questions/media/54565/fetch_instru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564" y="1932906"/>
            <a:ext cx="9983035" cy="384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458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Instruction Cycle</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marL="0" indent="0">
              <a:spcBef>
                <a:spcPct val="0"/>
              </a:spcBef>
              <a:buNone/>
            </a:pPr>
            <a:r>
              <a:rPr lang="en-US" sz="4400" dirty="0">
                <a:latin typeface="Adobe Gothic Std B" panose="020B0800000000000000" pitchFamily="34" charset="-128"/>
                <a:ea typeface="Adobe Gothic Std B" panose="020B0800000000000000" pitchFamily="34" charset="-128"/>
                <a:cs typeface="+mj-cs"/>
              </a:rPr>
              <a:t>(1) Fetch Cycle</a:t>
            </a: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address instruction to be implemented is held at the program counter.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processor fetches the instruction from the memory that is pointed by the PC.</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Next, the PC is incremented to display the address of the next instruction.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This instruction is loaded onto the instruction register. The processor reads the instruction and executes the important procedures</a:t>
            </a:r>
          </a:p>
        </p:txBody>
      </p:sp>
    </p:spTree>
    <p:extLst>
      <p:ext uri="{BB962C8B-B14F-4D97-AF65-F5344CB8AC3E}">
        <p14:creationId xmlns:p14="http://schemas.microsoft.com/office/powerpoint/2010/main" val="327432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Instruction Cycle</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marL="0" indent="0">
              <a:spcBef>
                <a:spcPct val="0"/>
              </a:spcBef>
              <a:buNone/>
            </a:pPr>
            <a:r>
              <a:rPr lang="en-US" sz="4400" dirty="0">
                <a:latin typeface="Adobe Gothic Std B" panose="020B0800000000000000" pitchFamily="34" charset="-128"/>
                <a:ea typeface="Adobe Gothic Std B" panose="020B0800000000000000" pitchFamily="34" charset="-128"/>
                <a:cs typeface="+mj-cs"/>
              </a:rPr>
              <a:t>(2) Execute Cycle</a:t>
            </a: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data transfer for implementation takes place in two methods are as follows −</a:t>
            </a:r>
          </a:p>
          <a:p>
            <a:pPr marL="457200" lvl="1" indent="0" algn="just">
              <a:lnSpc>
                <a:spcPct val="100000"/>
              </a:lnSpc>
              <a:buNone/>
            </a:pPr>
            <a:r>
              <a:rPr lang="en-US" sz="2800" dirty="0">
                <a:latin typeface="Adobe Gothic Std B" panose="020B0800000000000000" pitchFamily="34" charset="-128"/>
                <a:ea typeface="Adobe Gothic Std B" panose="020B0800000000000000" pitchFamily="34" charset="-128"/>
              </a:rPr>
              <a:t>(</a:t>
            </a:r>
            <a:r>
              <a:rPr lang="en-US" sz="2800" dirty="0" err="1">
                <a:latin typeface="Adobe Gothic Std B" panose="020B0800000000000000" pitchFamily="34" charset="-128"/>
                <a:ea typeface="Adobe Gothic Std B" panose="020B0800000000000000" pitchFamily="34" charset="-128"/>
              </a:rPr>
              <a:t>i</a:t>
            </a:r>
            <a:r>
              <a:rPr lang="en-US" sz="2800" dirty="0">
                <a:latin typeface="Adobe Gothic Std B" panose="020B0800000000000000" pitchFamily="34" charset="-128"/>
                <a:ea typeface="Adobe Gothic Std B" panose="020B0800000000000000" pitchFamily="34" charset="-128"/>
              </a:rPr>
              <a:t>) Processor-memory − </a:t>
            </a:r>
            <a:r>
              <a:rPr lang="en-US" sz="2800" dirty="0">
                <a:solidFill>
                  <a:schemeClr val="bg1"/>
                </a:solidFill>
                <a:latin typeface="Adobe Gothic Std B" panose="020B0800000000000000" pitchFamily="34" charset="-128"/>
                <a:ea typeface="Adobe Gothic Std B" panose="020B0800000000000000" pitchFamily="34" charset="-128"/>
              </a:rPr>
              <a:t>The data sent from the processor to memory or from memory to processor.</a:t>
            </a:r>
          </a:p>
          <a:p>
            <a:pPr marL="457200" lvl="1" indent="0" algn="just">
              <a:lnSpc>
                <a:spcPct val="100000"/>
              </a:lnSpc>
              <a:buNone/>
            </a:pPr>
            <a:r>
              <a:rPr lang="en-US" sz="2800" dirty="0">
                <a:latin typeface="Adobe Gothic Std B" panose="020B0800000000000000" pitchFamily="34" charset="-128"/>
                <a:ea typeface="Adobe Gothic Std B" panose="020B0800000000000000" pitchFamily="34" charset="-128"/>
              </a:rPr>
              <a:t>(ii) Processor-Input/Output − </a:t>
            </a:r>
            <a:r>
              <a:rPr lang="en-US" sz="2800" dirty="0">
                <a:solidFill>
                  <a:schemeClr val="bg1"/>
                </a:solidFill>
                <a:latin typeface="Adobe Gothic Std B" panose="020B0800000000000000" pitchFamily="34" charset="-128"/>
                <a:ea typeface="Adobe Gothic Std B" panose="020B0800000000000000" pitchFamily="34" charset="-128"/>
              </a:rPr>
              <a:t>The data can be transferred to or from a peripheral device by the transfer between a processor and an I/O device.</a:t>
            </a:r>
          </a:p>
          <a:p>
            <a:pPr marL="457200" lvl="1" indent="0" algn="just">
              <a:lnSpc>
                <a:spcPct val="100000"/>
              </a:lnSpc>
              <a:buNone/>
            </a:pPr>
            <a:endParaRPr lang="en-US" sz="28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71822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560" y="2621902"/>
            <a:ext cx="10073199" cy="1325563"/>
          </a:xfrm>
        </p:spPr>
        <p:txBody>
          <a:bodyPr>
            <a:noAutofit/>
          </a:bodyPr>
          <a:lstStyle/>
          <a:p>
            <a:pPr algn="ctr"/>
            <a:r>
              <a:rPr lang="en-US" sz="8800" dirty="0">
                <a:solidFill>
                  <a:schemeClr val="bg1"/>
                </a:solidFill>
                <a:latin typeface="Adobe Gothic Std B" panose="020B0800000000000000" pitchFamily="34" charset="-128"/>
                <a:ea typeface="Adobe Gothic Std B" panose="020B0800000000000000" pitchFamily="34" charset="-128"/>
                <a:cs typeface="+mn-cs"/>
              </a:rPr>
              <a:t>INTERRUPT</a:t>
            </a:r>
          </a:p>
        </p:txBody>
      </p:sp>
    </p:spTree>
    <p:extLst>
      <p:ext uri="{BB962C8B-B14F-4D97-AF65-F5344CB8AC3E}">
        <p14:creationId xmlns:p14="http://schemas.microsoft.com/office/powerpoint/2010/main" val="478729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Interrupt</a:t>
            </a:r>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interrupt is a signal emitted by hardware or software when a process or an event needs immediate attention. </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It alerts the processor to a high-priority process requiring interruption of the current working process. </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In I/O devices one of the bus control lines is dedicated for this purpose and is called the </a:t>
            </a:r>
            <a:r>
              <a:rPr lang="en-US" sz="3200" dirty="0">
                <a:solidFill>
                  <a:srgbClr val="C00000"/>
                </a:solidFill>
                <a:latin typeface="Adobe Gothic Std B" panose="020B0800000000000000" pitchFamily="34" charset="-128"/>
                <a:ea typeface="Adobe Gothic Std B" panose="020B0800000000000000" pitchFamily="34" charset="-128"/>
              </a:rPr>
              <a:t>Interrupt Service Routine (ISR). </a:t>
            </a:r>
          </a:p>
        </p:txBody>
      </p:sp>
    </p:spTree>
    <p:extLst>
      <p:ext uri="{BB962C8B-B14F-4D97-AF65-F5344CB8AC3E}">
        <p14:creationId xmlns:p14="http://schemas.microsoft.com/office/powerpoint/2010/main" val="340239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Interrupt</a:t>
            </a:r>
          </a:p>
        </p:txBody>
      </p:sp>
      <p:sp>
        <p:nvSpPr>
          <p:cNvPr id="3" name="Content Placeholder 2"/>
          <p:cNvSpPr>
            <a:spLocks noGrp="1"/>
          </p:cNvSpPr>
          <p:nvPr>
            <p:ph idx="1"/>
          </p:nvPr>
        </p:nvSpPr>
        <p:spPr>
          <a:xfrm>
            <a:off x="395749" y="1073457"/>
            <a:ext cx="11181735" cy="6212245"/>
          </a:xfrm>
        </p:spPr>
        <p:txBody>
          <a:bodyPr>
            <a:normAutofit/>
          </a:bodyPr>
          <a:lstStyle/>
          <a:p>
            <a:pPr marL="0" indent="0" algn="just">
              <a:lnSpc>
                <a:spcPct val="100000"/>
              </a:lnSpc>
              <a:buNone/>
            </a:pPr>
            <a:r>
              <a:rPr lang="en-US" sz="3200" dirty="0">
                <a:solidFill>
                  <a:schemeClr val="bg1"/>
                </a:solidFill>
                <a:latin typeface="Adobe Gothic Std B" panose="020B0800000000000000" pitchFamily="34" charset="-128"/>
                <a:ea typeface="Adobe Gothic Std B" panose="020B0800000000000000" pitchFamily="34" charset="-128"/>
              </a:rPr>
              <a:t>When a device raises an interrupt at the process, the processor first completes the execution of an instruction.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Then it loads the Program Counter (PC) with the address of the first instruction of the ISR.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Before loading the program counter with the address, the address of the interrupted instruction is moved to a temporary location.</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Therefore, after handling the interrupt, the processor can continue with the process.</a:t>
            </a:r>
          </a:p>
        </p:txBody>
      </p:sp>
    </p:spTree>
    <p:extLst>
      <p:ext uri="{BB962C8B-B14F-4D97-AF65-F5344CB8AC3E}">
        <p14:creationId xmlns:p14="http://schemas.microsoft.com/office/powerpoint/2010/main" val="13030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Instruction Code </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US" sz="3200" u="sng" dirty="0">
                <a:solidFill>
                  <a:srgbClr val="C00000"/>
                </a:solidFill>
                <a:latin typeface="Adobe Gothic Std B" panose="020B0800000000000000" pitchFamily="34" charset="-128"/>
                <a:ea typeface="Adobe Gothic Std B" panose="020B0800000000000000" pitchFamily="34" charset="-128"/>
              </a:rPr>
              <a:t>Instruction Code:-</a:t>
            </a:r>
            <a:r>
              <a:rPr lang="en-US" sz="3200" dirty="0">
                <a:solidFill>
                  <a:srgbClr val="C00000"/>
                </a:solidFill>
                <a:latin typeface="Adobe Gothic Std B" panose="020B0800000000000000" pitchFamily="34" charset="-128"/>
                <a:ea typeface="Adobe Gothic Std B" panose="020B0800000000000000" pitchFamily="34" charset="-128"/>
              </a:rPr>
              <a:t> </a:t>
            </a:r>
            <a:r>
              <a:rPr lang="en-US" sz="3200" dirty="0">
                <a:solidFill>
                  <a:schemeClr val="bg1"/>
                </a:solidFill>
                <a:latin typeface="Adobe Gothic Std B" panose="020B0800000000000000" pitchFamily="34" charset="-128"/>
                <a:ea typeface="Adobe Gothic Std B" panose="020B0800000000000000" pitchFamily="34" charset="-128"/>
              </a:rPr>
              <a:t>is a group of bits that instructs computer to perform specific operation. (in binary)</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Operations (opcode) such as addition, subtraction, shift, complement, etc.</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An instruction must also include one or more operands, which indicate the registers and/or memory addresses from which data is taken or to which data is deposited.</a:t>
            </a:r>
          </a:p>
          <a:p>
            <a:pPr marL="0" indent="0" algn="just">
              <a:lnSpc>
                <a:spcPct val="150000"/>
              </a:lnSpc>
              <a:buNone/>
            </a:pPr>
            <a:endParaRPr lang="en-US" sz="3200" dirty="0">
              <a:latin typeface="Arial Rounded MT Bold" panose="020F0704030504030204" pitchFamily="34" charset="0"/>
            </a:endParaRP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19680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Interrupt</a:t>
            </a:r>
          </a:p>
        </p:txBody>
      </p:sp>
      <p:pic>
        <p:nvPicPr>
          <p:cNvPr id="3074" name="Picture 2" descr="What is Interrupt in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660" y="1685957"/>
            <a:ext cx="10465642" cy="3585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767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Types of Interrupt</a:t>
            </a:r>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There are two types of interrupts which are as follows :</a:t>
            </a:r>
          </a:p>
          <a:p>
            <a:pPr marL="514350" indent="-514350" algn="just">
              <a:lnSpc>
                <a:spcPct val="100000"/>
              </a:lnSpc>
              <a:buAutoNum type="arabicParenBoth"/>
            </a:pPr>
            <a:r>
              <a:rPr lang="en-US" sz="3200" dirty="0">
                <a:solidFill>
                  <a:schemeClr val="bg1"/>
                </a:solidFill>
                <a:latin typeface="Adobe Gothic Std B" panose="020B0800000000000000" pitchFamily="34" charset="-128"/>
                <a:ea typeface="Adobe Gothic Std B" panose="020B0800000000000000" pitchFamily="34" charset="-128"/>
              </a:rPr>
              <a:t>Hardware Interrupt</a:t>
            </a:r>
          </a:p>
          <a:p>
            <a:pPr marL="514350" indent="-514350" algn="just">
              <a:lnSpc>
                <a:spcPct val="100000"/>
              </a:lnSpc>
              <a:buAutoNum type="arabicParenBoth"/>
            </a:pPr>
            <a:r>
              <a:rPr lang="en-US" sz="3200" dirty="0">
                <a:solidFill>
                  <a:schemeClr val="bg1"/>
                </a:solidFill>
                <a:latin typeface="Adobe Gothic Std B" panose="020B0800000000000000" pitchFamily="34" charset="-128"/>
                <a:ea typeface="Adobe Gothic Std B" panose="020B0800000000000000" pitchFamily="34" charset="-128"/>
              </a:rPr>
              <a:t>Software Interrupt</a:t>
            </a:r>
          </a:p>
        </p:txBody>
      </p:sp>
    </p:spTree>
    <p:extLst>
      <p:ext uri="{BB962C8B-B14F-4D97-AF65-F5344CB8AC3E}">
        <p14:creationId xmlns:p14="http://schemas.microsoft.com/office/powerpoint/2010/main" val="157989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Types of Interrupt</a:t>
            </a:r>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There are two types of interrupts which are as follows :</a:t>
            </a:r>
          </a:p>
          <a:p>
            <a:pPr marL="514350" indent="-514350" algn="just">
              <a:lnSpc>
                <a:spcPct val="100000"/>
              </a:lnSpc>
              <a:buAutoNum type="arabicParenBoth"/>
            </a:pPr>
            <a:r>
              <a:rPr lang="en-US" sz="3200" dirty="0">
                <a:solidFill>
                  <a:schemeClr val="bg1"/>
                </a:solidFill>
                <a:latin typeface="Adobe Gothic Std B" panose="020B0800000000000000" pitchFamily="34" charset="-128"/>
                <a:ea typeface="Adobe Gothic Std B" panose="020B0800000000000000" pitchFamily="34" charset="-128"/>
              </a:rPr>
              <a:t>Hardware Interrupt</a:t>
            </a:r>
          </a:p>
          <a:p>
            <a:pPr marL="514350" indent="-514350" algn="just">
              <a:lnSpc>
                <a:spcPct val="100000"/>
              </a:lnSpc>
              <a:buAutoNum type="arabicParenBoth"/>
            </a:pPr>
            <a:r>
              <a:rPr lang="en-US" sz="3200" dirty="0">
                <a:solidFill>
                  <a:schemeClr val="bg1"/>
                </a:solidFill>
                <a:latin typeface="Adobe Gothic Std B" panose="020B0800000000000000" pitchFamily="34" charset="-128"/>
                <a:ea typeface="Adobe Gothic Std B" panose="020B0800000000000000" pitchFamily="34" charset="-128"/>
              </a:rPr>
              <a:t>Software Interrupt</a:t>
            </a:r>
          </a:p>
        </p:txBody>
      </p:sp>
      <p:sp>
        <p:nvSpPr>
          <p:cNvPr id="4" name="Rounded Rectangle 3"/>
          <p:cNvSpPr/>
          <p:nvPr/>
        </p:nvSpPr>
        <p:spPr>
          <a:xfrm>
            <a:off x="5653549" y="1847461"/>
            <a:ext cx="2332653" cy="6624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INTERRUPT</a:t>
            </a:r>
          </a:p>
        </p:txBody>
      </p:sp>
      <p:sp>
        <p:nvSpPr>
          <p:cNvPr id="5" name="Rounded Rectangle 4"/>
          <p:cNvSpPr/>
          <p:nvPr/>
        </p:nvSpPr>
        <p:spPr>
          <a:xfrm>
            <a:off x="2652203" y="3517105"/>
            <a:ext cx="2332653" cy="6624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HARDWARE</a:t>
            </a:r>
            <a:br>
              <a:rPr lang="en-IN" dirty="0"/>
            </a:br>
            <a:r>
              <a:rPr lang="en-IN" dirty="0"/>
              <a:t>INTERRUPT</a:t>
            </a:r>
          </a:p>
        </p:txBody>
      </p:sp>
      <p:sp>
        <p:nvSpPr>
          <p:cNvPr id="6" name="Rounded Rectangle 5"/>
          <p:cNvSpPr/>
          <p:nvPr/>
        </p:nvSpPr>
        <p:spPr>
          <a:xfrm>
            <a:off x="8654897" y="3517105"/>
            <a:ext cx="2332653" cy="6624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SOFTWARE INTERRUPT</a:t>
            </a:r>
          </a:p>
        </p:txBody>
      </p:sp>
      <p:sp>
        <p:nvSpPr>
          <p:cNvPr id="7" name="Rounded Rectangle 6"/>
          <p:cNvSpPr/>
          <p:nvPr/>
        </p:nvSpPr>
        <p:spPr>
          <a:xfrm>
            <a:off x="1119673" y="5047861"/>
            <a:ext cx="1756464" cy="93709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MASKABLE INTERRUPT</a:t>
            </a:r>
          </a:p>
        </p:txBody>
      </p:sp>
      <p:sp>
        <p:nvSpPr>
          <p:cNvPr id="8" name="Rounded Rectangle 7"/>
          <p:cNvSpPr/>
          <p:nvPr/>
        </p:nvSpPr>
        <p:spPr>
          <a:xfrm>
            <a:off x="4351174" y="5047860"/>
            <a:ext cx="1807029" cy="93709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NON-MASKABLE INTERRUPT</a:t>
            </a:r>
          </a:p>
        </p:txBody>
      </p:sp>
      <p:sp>
        <p:nvSpPr>
          <p:cNvPr id="9" name="Rounded Rectangle 8"/>
          <p:cNvSpPr/>
          <p:nvPr/>
        </p:nvSpPr>
        <p:spPr>
          <a:xfrm>
            <a:off x="7498701" y="4953583"/>
            <a:ext cx="1756464" cy="93709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NORMAL INTERRUPT</a:t>
            </a:r>
          </a:p>
        </p:txBody>
      </p:sp>
      <p:sp>
        <p:nvSpPr>
          <p:cNvPr id="10" name="Rounded Rectangle 9"/>
          <p:cNvSpPr/>
          <p:nvPr/>
        </p:nvSpPr>
        <p:spPr>
          <a:xfrm>
            <a:off x="10435536" y="4953582"/>
            <a:ext cx="1756464" cy="93709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EXECPTION</a:t>
            </a:r>
          </a:p>
        </p:txBody>
      </p:sp>
      <p:cxnSp>
        <p:nvCxnSpPr>
          <p:cNvPr id="12" name="Straight Arrow Connector 11"/>
          <p:cNvCxnSpPr>
            <a:endCxn id="5" idx="0"/>
          </p:cNvCxnSpPr>
          <p:nvPr/>
        </p:nvCxnSpPr>
        <p:spPr>
          <a:xfrm flipH="1">
            <a:off x="3818530" y="2509935"/>
            <a:ext cx="3065655" cy="1007170"/>
          </a:xfrm>
          <a:prstGeom prst="straightConnector1">
            <a:avLst/>
          </a:prstGeom>
          <a:ln w="28575">
            <a:solidFill>
              <a:schemeClr val="bg1"/>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endCxn id="6" idx="0"/>
          </p:cNvCxnSpPr>
          <p:nvPr/>
        </p:nvCxnSpPr>
        <p:spPr>
          <a:xfrm>
            <a:off x="6913984" y="2509935"/>
            <a:ext cx="2907240" cy="100717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7" idx="0"/>
          </p:cNvCxnSpPr>
          <p:nvPr/>
        </p:nvCxnSpPr>
        <p:spPr>
          <a:xfrm flipH="1">
            <a:off x="1997905" y="4179579"/>
            <a:ext cx="1820625" cy="86828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8" idx="0"/>
          </p:cNvCxnSpPr>
          <p:nvPr/>
        </p:nvCxnSpPr>
        <p:spPr>
          <a:xfrm>
            <a:off x="3818530" y="4179579"/>
            <a:ext cx="1436159" cy="86828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9" idx="0"/>
          </p:cNvCxnSpPr>
          <p:nvPr/>
        </p:nvCxnSpPr>
        <p:spPr>
          <a:xfrm flipH="1">
            <a:off x="8376933" y="4179579"/>
            <a:ext cx="1444291" cy="77400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0" idx="0"/>
          </p:cNvCxnSpPr>
          <p:nvPr/>
        </p:nvCxnSpPr>
        <p:spPr>
          <a:xfrm>
            <a:off x="9821224" y="4179579"/>
            <a:ext cx="1492544" cy="77400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0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Types of Interrupt</a:t>
            </a:r>
          </a:p>
        </p:txBody>
      </p:sp>
      <p:sp>
        <p:nvSpPr>
          <p:cNvPr id="3" name="Content Placeholder 2"/>
          <p:cNvSpPr>
            <a:spLocks noGrp="1"/>
          </p:cNvSpPr>
          <p:nvPr>
            <p:ph idx="1"/>
          </p:nvPr>
        </p:nvSpPr>
        <p:spPr>
          <a:xfrm>
            <a:off x="395749" y="1073457"/>
            <a:ext cx="11181735" cy="6212245"/>
          </a:xfrm>
        </p:spPr>
        <p:txBody>
          <a:bodyPr>
            <a:normAutofit/>
          </a:bodyPr>
          <a:lstStyle/>
          <a:p>
            <a:pPr marL="514350" indent="-514350" algn="just">
              <a:lnSpc>
                <a:spcPct val="100000"/>
              </a:lnSpc>
              <a:buAutoNum type="arabicParenBoth"/>
            </a:pPr>
            <a:r>
              <a:rPr lang="en-US" sz="3200" dirty="0">
                <a:latin typeface="Adobe Gothic Std B" panose="020B0800000000000000" pitchFamily="34" charset="-128"/>
                <a:ea typeface="Adobe Gothic Std B" panose="020B0800000000000000" pitchFamily="34" charset="-128"/>
              </a:rPr>
              <a:t>Hardware Interrupt:-</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interrupt signal generated from external devices and i/o devices are made interrupt to CPU when the instructions are ready.</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latin typeface="Adobe Gothic Std B" panose="020B0800000000000000" pitchFamily="34" charset="-128"/>
                <a:ea typeface="Adobe Gothic Std B" panose="020B0800000000000000" pitchFamily="34" charset="-128"/>
              </a:rPr>
              <a:t>For example- </a:t>
            </a:r>
            <a:r>
              <a:rPr lang="en-US" sz="3200" dirty="0">
                <a:solidFill>
                  <a:schemeClr val="bg1"/>
                </a:solidFill>
                <a:latin typeface="Adobe Gothic Std B" panose="020B0800000000000000" pitchFamily="34" charset="-128"/>
                <a:ea typeface="Adobe Gothic Std B" panose="020B0800000000000000" pitchFamily="34" charset="-128"/>
              </a:rPr>
              <a:t>In a keyboard if we press a key to do some action this pressing of the keyboard generates a signal that is given to the processor to do action, such interrupts are called hardware interrupts.</a:t>
            </a:r>
          </a:p>
        </p:txBody>
      </p:sp>
    </p:spTree>
    <p:extLst>
      <p:ext uri="{BB962C8B-B14F-4D97-AF65-F5344CB8AC3E}">
        <p14:creationId xmlns:p14="http://schemas.microsoft.com/office/powerpoint/2010/main" val="235923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Types of Interrupt</a:t>
            </a:r>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Hardware interrupts are classified into two types which are as follows −</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3200" dirty="0">
                <a:latin typeface="Adobe Gothic Std B" panose="020B0800000000000000" pitchFamily="34" charset="-128"/>
                <a:ea typeface="Adobe Gothic Std B" panose="020B0800000000000000" pitchFamily="34" charset="-128"/>
              </a:rPr>
              <a:t>(</a:t>
            </a:r>
            <a:r>
              <a:rPr lang="en-US" sz="3200" dirty="0" err="1">
                <a:latin typeface="Adobe Gothic Std B" panose="020B0800000000000000" pitchFamily="34" charset="-128"/>
                <a:ea typeface="Adobe Gothic Std B" panose="020B0800000000000000" pitchFamily="34" charset="-128"/>
              </a:rPr>
              <a:t>i</a:t>
            </a:r>
            <a:r>
              <a:rPr lang="en-US" sz="3200" dirty="0">
                <a:latin typeface="Adobe Gothic Std B" panose="020B0800000000000000" pitchFamily="34" charset="-128"/>
                <a:ea typeface="Adobe Gothic Std B" panose="020B0800000000000000" pitchFamily="34" charset="-128"/>
              </a:rPr>
              <a:t>) </a:t>
            </a:r>
            <a:r>
              <a:rPr lang="en-US" sz="3200" dirty="0" err="1">
                <a:latin typeface="Adobe Gothic Std B" panose="020B0800000000000000" pitchFamily="34" charset="-128"/>
                <a:ea typeface="Adobe Gothic Std B" panose="020B0800000000000000" pitchFamily="34" charset="-128"/>
              </a:rPr>
              <a:t>Maskable</a:t>
            </a:r>
            <a:r>
              <a:rPr lang="en-US" sz="3200" dirty="0">
                <a:latin typeface="Adobe Gothic Std B" panose="020B0800000000000000" pitchFamily="34" charset="-128"/>
                <a:ea typeface="Adobe Gothic Std B" panose="020B0800000000000000" pitchFamily="34" charset="-128"/>
              </a:rPr>
              <a:t> Interrupt − </a:t>
            </a:r>
            <a:r>
              <a:rPr lang="en-US" sz="3200" dirty="0">
                <a:solidFill>
                  <a:schemeClr val="bg1"/>
                </a:solidFill>
                <a:latin typeface="Adobe Gothic Std B" panose="020B0800000000000000" pitchFamily="34" charset="-128"/>
                <a:ea typeface="Adobe Gothic Std B" panose="020B0800000000000000" pitchFamily="34" charset="-128"/>
              </a:rPr>
              <a:t>The hardware interrupts that can be delayed when a highest priority interrupt has occurred to the processor.</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3200" dirty="0">
                <a:latin typeface="Adobe Gothic Std B" panose="020B0800000000000000" pitchFamily="34" charset="-128"/>
                <a:ea typeface="Adobe Gothic Std B" panose="020B0800000000000000" pitchFamily="34" charset="-128"/>
              </a:rPr>
              <a:t>(ii) Non </a:t>
            </a:r>
            <a:r>
              <a:rPr lang="en-US" sz="3200" dirty="0" err="1">
                <a:latin typeface="Adobe Gothic Std B" panose="020B0800000000000000" pitchFamily="34" charset="-128"/>
                <a:ea typeface="Adobe Gothic Std B" panose="020B0800000000000000" pitchFamily="34" charset="-128"/>
              </a:rPr>
              <a:t>Maskable</a:t>
            </a:r>
            <a:r>
              <a:rPr lang="en-US" sz="3200" dirty="0">
                <a:latin typeface="Adobe Gothic Std B" panose="020B0800000000000000" pitchFamily="34" charset="-128"/>
                <a:ea typeface="Adobe Gothic Std B" panose="020B0800000000000000" pitchFamily="34" charset="-128"/>
              </a:rPr>
              <a:t> Interrupt − </a:t>
            </a:r>
            <a:r>
              <a:rPr lang="en-US" sz="3200" dirty="0">
                <a:solidFill>
                  <a:schemeClr val="bg1"/>
                </a:solidFill>
                <a:latin typeface="Adobe Gothic Std B" panose="020B0800000000000000" pitchFamily="34" charset="-128"/>
                <a:ea typeface="Adobe Gothic Std B" panose="020B0800000000000000" pitchFamily="34" charset="-128"/>
              </a:rPr>
              <a:t>The hardware that cannot be delayed and immediately be serviced by the processor.</a:t>
            </a:r>
          </a:p>
        </p:txBody>
      </p:sp>
    </p:spTree>
    <p:extLst>
      <p:ext uri="{BB962C8B-B14F-4D97-AF65-F5344CB8AC3E}">
        <p14:creationId xmlns:p14="http://schemas.microsoft.com/office/powerpoint/2010/main" val="44114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Types of Interrupt</a:t>
            </a:r>
          </a:p>
        </p:txBody>
      </p:sp>
      <p:sp>
        <p:nvSpPr>
          <p:cNvPr id="3" name="Content Placeholder 2"/>
          <p:cNvSpPr>
            <a:spLocks noGrp="1"/>
          </p:cNvSpPr>
          <p:nvPr>
            <p:ph idx="1"/>
          </p:nvPr>
        </p:nvSpPr>
        <p:spPr>
          <a:xfrm>
            <a:off x="395749" y="1073458"/>
            <a:ext cx="11181735" cy="5709898"/>
          </a:xfrm>
        </p:spPr>
        <p:txBody>
          <a:bodyPr>
            <a:normAutofit fontScale="85000" lnSpcReduction="10000"/>
          </a:bodyPr>
          <a:lstStyle/>
          <a:p>
            <a:pPr marL="0" indent="0" algn="just">
              <a:lnSpc>
                <a:spcPct val="100000"/>
              </a:lnSpc>
              <a:buNone/>
            </a:pPr>
            <a:r>
              <a:rPr lang="en-US" sz="3200" dirty="0">
                <a:latin typeface="Adobe Gothic Std B" panose="020B0800000000000000" pitchFamily="34" charset="-128"/>
                <a:ea typeface="Adobe Gothic Std B" panose="020B0800000000000000" pitchFamily="34" charset="-128"/>
              </a:rPr>
              <a:t>(2) Software Interrupt:-</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interrupt signal generated from internal devices and software programs need to access any system call then software interrupts are present.</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3200" dirty="0">
                <a:solidFill>
                  <a:srgbClr val="C00000"/>
                </a:solidFill>
                <a:latin typeface="Adobe Gothic Std B" panose="020B0800000000000000" pitchFamily="34" charset="-128"/>
                <a:ea typeface="Adobe Gothic Std B" panose="020B0800000000000000" pitchFamily="34" charset="-128"/>
              </a:rPr>
              <a:t>Software interrupt is divided into two types. They are as follows-</a:t>
            </a:r>
          </a:p>
          <a:p>
            <a:pPr marL="0" indent="0" algn="just">
              <a:lnSpc>
                <a:spcPct val="100000"/>
              </a:lnSpc>
              <a:buNone/>
            </a:pPr>
            <a:r>
              <a:rPr lang="en-US" sz="3200" dirty="0">
                <a:latin typeface="Adobe Gothic Std B" panose="020B0800000000000000" pitchFamily="34" charset="-128"/>
                <a:ea typeface="Adobe Gothic Std B" panose="020B0800000000000000" pitchFamily="34" charset="-128"/>
              </a:rPr>
              <a:t>(</a:t>
            </a:r>
            <a:r>
              <a:rPr lang="en-US" sz="3200" dirty="0" err="1">
                <a:latin typeface="Adobe Gothic Std B" panose="020B0800000000000000" pitchFamily="34" charset="-128"/>
                <a:ea typeface="Adobe Gothic Std B" panose="020B0800000000000000" pitchFamily="34" charset="-128"/>
              </a:rPr>
              <a:t>i</a:t>
            </a:r>
            <a:r>
              <a:rPr lang="en-US" sz="3200" dirty="0">
                <a:latin typeface="Adobe Gothic Std B" panose="020B0800000000000000" pitchFamily="34" charset="-128"/>
                <a:ea typeface="Adobe Gothic Std B" panose="020B0800000000000000" pitchFamily="34" charset="-128"/>
              </a:rPr>
              <a:t>) Normal Interrupts- </a:t>
            </a:r>
            <a:r>
              <a:rPr lang="en-US" sz="3200" dirty="0">
                <a:solidFill>
                  <a:schemeClr val="bg1"/>
                </a:solidFill>
                <a:latin typeface="Adobe Gothic Std B" panose="020B0800000000000000" pitchFamily="34" charset="-128"/>
                <a:ea typeface="Adobe Gothic Std B" panose="020B0800000000000000" pitchFamily="34" charset="-128"/>
              </a:rPr>
              <a:t>The interrupts that are caused by the software instructions are called normal interrupts.</a:t>
            </a:r>
          </a:p>
          <a:p>
            <a:pPr marL="0" indent="0" algn="just">
              <a:lnSpc>
                <a:spcPct val="10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a:p>
            <a:pPr marL="0" indent="0" algn="just">
              <a:lnSpc>
                <a:spcPct val="100000"/>
              </a:lnSpc>
              <a:buNone/>
            </a:pPr>
            <a:r>
              <a:rPr lang="en-US" sz="3200" dirty="0">
                <a:latin typeface="Adobe Gothic Std B" panose="020B0800000000000000" pitchFamily="34" charset="-128"/>
                <a:ea typeface="Adobe Gothic Std B" panose="020B0800000000000000" pitchFamily="34" charset="-128"/>
              </a:rPr>
              <a:t>(ii) Exception-</a:t>
            </a:r>
            <a:r>
              <a:rPr lang="en-US" sz="3200" dirty="0">
                <a:solidFill>
                  <a:schemeClr val="bg1"/>
                </a:solidFill>
                <a:latin typeface="Adobe Gothic Std B" panose="020B0800000000000000" pitchFamily="34" charset="-128"/>
                <a:ea typeface="Adobe Gothic Std B" panose="020B0800000000000000" pitchFamily="34" charset="-128"/>
              </a:rPr>
              <a:t> Exception is nothing but an unplanned interruption while executing a program. For example − while executing a program if we got a value that is divided by zero is called an exception.</a:t>
            </a:r>
          </a:p>
        </p:txBody>
      </p:sp>
    </p:spTree>
    <p:extLst>
      <p:ext uri="{BB962C8B-B14F-4D97-AF65-F5344CB8AC3E}">
        <p14:creationId xmlns:p14="http://schemas.microsoft.com/office/powerpoint/2010/main" val="290154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Input-Output Configuration</a:t>
            </a:r>
            <a:endParaRPr lang="en-US" dirty="0"/>
          </a:p>
        </p:txBody>
      </p:sp>
      <p:pic>
        <p:nvPicPr>
          <p:cNvPr id="6" name="Picture 5"/>
          <p:cNvPicPr>
            <a:picLocks noChangeAspect="1"/>
          </p:cNvPicPr>
          <p:nvPr/>
        </p:nvPicPr>
        <p:blipFill>
          <a:blip r:embed="rId2"/>
          <a:stretch>
            <a:fillRect/>
          </a:stretch>
        </p:blipFill>
        <p:spPr>
          <a:xfrm>
            <a:off x="132734" y="1053412"/>
            <a:ext cx="11901949" cy="5716097"/>
          </a:xfrm>
          <a:prstGeom prst="rect">
            <a:avLst/>
          </a:prstGeom>
        </p:spPr>
      </p:pic>
      <p:sp>
        <p:nvSpPr>
          <p:cNvPr id="3" name="TextBox 2"/>
          <p:cNvSpPr txBox="1"/>
          <p:nvPr/>
        </p:nvSpPr>
        <p:spPr>
          <a:xfrm>
            <a:off x="10090484" y="1125508"/>
            <a:ext cx="1944199" cy="400110"/>
          </a:xfrm>
          <a:prstGeom prst="rect">
            <a:avLst/>
          </a:prstGeom>
          <a:noFill/>
        </p:spPr>
        <p:txBody>
          <a:bodyPr wrap="square" rtlCol="0">
            <a:spAutoFit/>
          </a:bodyPr>
          <a:lstStyle/>
          <a:p>
            <a:r>
              <a:rPr lang="en-IN" sz="2000" b="1" dirty="0"/>
              <a:t>1 bit control flag</a:t>
            </a:r>
          </a:p>
        </p:txBody>
      </p:sp>
      <p:sp>
        <p:nvSpPr>
          <p:cNvPr id="5" name="TextBox 4"/>
          <p:cNvSpPr txBox="1"/>
          <p:nvPr/>
        </p:nvSpPr>
        <p:spPr>
          <a:xfrm>
            <a:off x="10090484" y="6301354"/>
            <a:ext cx="1944199" cy="400110"/>
          </a:xfrm>
          <a:prstGeom prst="rect">
            <a:avLst/>
          </a:prstGeom>
          <a:noFill/>
        </p:spPr>
        <p:txBody>
          <a:bodyPr wrap="square" rtlCol="0">
            <a:spAutoFit/>
          </a:bodyPr>
          <a:lstStyle/>
          <a:p>
            <a:r>
              <a:rPr lang="en-IN" sz="2000" b="1" dirty="0"/>
              <a:t>1 bit control flag</a:t>
            </a:r>
          </a:p>
        </p:txBody>
      </p:sp>
    </p:spTree>
    <p:extLst>
      <p:ext uri="{BB962C8B-B14F-4D97-AF65-F5344CB8AC3E}">
        <p14:creationId xmlns:p14="http://schemas.microsoft.com/office/powerpoint/2010/main" val="3229702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Input-Output Configuration</a:t>
            </a:r>
          </a:p>
        </p:txBody>
      </p:sp>
      <p:sp>
        <p:nvSpPr>
          <p:cNvPr id="3" name="Content Placeholder 2"/>
          <p:cNvSpPr>
            <a:spLocks noGrp="1"/>
          </p:cNvSpPr>
          <p:nvPr>
            <p:ph idx="1"/>
          </p:nvPr>
        </p:nvSpPr>
        <p:spPr>
          <a:xfrm>
            <a:off x="395749" y="1073458"/>
            <a:ext cx="11181735" cy="5709898"/>
          </a:xfrm>
        </p:spPr>
        <p:txBody>
          <a:bodyPr>
            <a:normAutofit fontScale="92500" lnSpcReduction="20000"/>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figure displays an illustration of the input and output device.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a:t>
            </a:r>
            <a:r>
              <a:rPr lang="en-US" sz="3200" dirty="0">
                <a:solidFill>
                  <a:srgbClr val="C00000"/>
                </a:solidFill>
                <a:latin typeface="Adobe Gothic Std B" panose="020B0800000000000000" pitchFamily="34" charset="-128"/>
                <a:ea typeface="Adobe Gothic Std B" panose="020B0800000000000000" pitchFamily="34" charset="-128"/>
              </a:rPr>
              <a:t>input</a:t>
            </a:r>
            <a:r>
              <a:rPr lang="en-US" sz="3200" dirty="0">
                <a:solidFill>
                  <a:schemeClr val="bg1"/>
                </a:solidFill>
                <a:latin typeface="Adobe Gothic Std B" panose="020B0800000000000000" pitchFamily="34" charset="-128"/>
                <a:ea typeface="Adobe Gothic Std B" panose="020B0800000000000000" pitchFamily="34" charset="-128"/>
              </a:rPr>
              <a:t> device is the </a:t>
            </a:r>
            <a:r>
              <a:rPr lang="en-US" sz="3200" dirty="0">
                <a:solidFill>
                  <a:srgbClr val="C00000"/>
                </a:solidFill>
                <a:latin typeface="Adobe Gothic Std B" panose="020B0800000000000000" pitchFamily="34" charset="-128"/>
                <a:ea typeface="Adobe Gothic Std B" panose="020B0800000000000000" pitchFamily="34" charset="-128"/>
              </a:rPr>
              <a:t>keyboard</a:t>
            </a:r>
            <a:r>
              <a:rPr lang="en-US" sz="3200" dirty="0">
                <a:solidFill>
                  <a:schemeClr val="bg1"/>
                </a:solidFill>
                <a:latin typeface="Adobe Gothic Std B" panose="020B0800000000000000" pitchFamily="34" charset="-128"/>
                <a:ea typeface="Adobe Gothic Std B" panose="020B0800000000000000" pitchFamily="34" charset="-128"/>
              </a:rPr>
              <a:t> and the </a:t>
            </a:r>
            <a:r>
              <a:rPr lang="en-US" sz="3200" dirty="0">
                <a:solidFill>
                  <a:srgbClr val="FFFF00"/>
                </a:solidFill>
                <a:latin typeface="Adobe Gothic Std B" panose="020B0800000000000000" pitchFamily="34" charset="-128"/>
                <a:ea typeface="Adobe Gothic Std B" panose="020B0800000000000000" pitchFamily="34" charset="-128"/>
              </a:rPr>
              <a:t>output</a:t>
            </a:r>
            <a:r>
              <a:rPr lang="en-US" sz="3200" dirty="0">
                <a:solidFill>
                  <a:schemeClr val="bg1"/>
                </a:solidFill>
                <a:latin typeface="Adobe Gothic Std B" panose="020B0800000000000000" pitchFamily="34" charset="-128"/>
                <a:ea typeface="Adobe Gothic Std B" panose="020B0800000000000000" pitchFamily="34" charset="-128"/>
              </a:rPr>
              <a:t> device is the </a:t>
            </a:r>
            <a:r>
              <a:rPr lang="en-US" sz="3200" dirty="0">
                <a:solidFill>
                  <a:srgbClr val="FFFF00"/>
                </a:solidFill>
                <a:latin typeface="Adobe Gothic Std B" panose="020B0800000000000000" pitchFamily="34" charset="-128"/>
                <a:ea typeface="Adobe Gothic Std B" panose="020B0800000000000000" pitchFamily="34" charset="-128"/>
              </a:rPr>
              <a:t>printer</a:t>
            </a:r>
            <a:r>
              <a:rPr lang="en-US" sz="3200" dirty="0">
                <a:solidFill>
                  <a:schemeClr val="bg1"/>
                </a:solidFill>
                <a:latin typeface="Adobe Gothic Std B" panose="020B0800000000000000" pitchFamily="34" charset="-128"/>
                <a:ea typeface="Adobe Gothic Std B" panose="020B0800000000000000" pitchFamily="34" charset="-128"/>
              </a:rPr>
              <a:t>.</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a:t>
            </a:r>
            <a:r>
              <a:rPr lang="en-US" sz="3200" dirty="0">
                <a:latin typeface="Adobe Gothic Std B" panose="020B0800000000000000" pitchFamily="34" charset="-128"/>
                <a:ea typeface="Adobe Gothic Std B" panose="020B0800000000000000" pitchFamily="34" charset="-128"/>
              </a:rPr>
              <a:t>terminals</a:t>
            </a:r>
            <a:r>
              <a:rPr lang="en-US" sz="3200" dirty="0">
                <a:solidFill>
                  <a:schemeClr val="bg1"/>
                </a:solidFill>
                <a:latin typeface="Adobe Gothic Std B" panose="020B0800000000000000" pitchFamily="34" charset="-128"/>
                <a:ea typeface="Adobe Gothic Std B" panose="020B0800000000000000" pitchFamily="34" charset="-128"/>
              </a:rPr>
              <a:t> are the </a:t>
            </a:r>
            <a:r>
              <a:rPr lang="en-US" sz="3200" dirty="0">
                <a:latin typeface="Adobe Gothic Std B" panose="020B0800000000000000" pitchFamily="34" charset="-128"/>
                <a:ea typeface="Adobe Gothic Std B" panose="020B0800000000000000" pitchFamily="34" charset="-128"/>
              </a:rPr>
              <a:t>keyboard</a:t>
            </a:r>
            <a:r>
              <a:rPr lang="en-US" sz="3200" dirty="0">
                <a:solidFill>
                  <a:schemeClr val="bg1"/>
                </a:solidFill>
                <a:latin typeface="Adobe Gothic Std B" panose="020B0800000000000000" pitchFamily="34" charset="-128"/>
                <a:ea typeface="Adobe Gothic Std B" panose="020B0800000000000000" pitchFamily="34" charset="-128"/>
              </a:rPr>
              <a:t> and </a:t>
            </a:r>
            <a:r>
              <a:rPr lang="en-US" sz="3200" dirty="0">
                <a:latin typeface="Adobe Gothic Std B" panose="020B0800000000000000" pitchFamily="34" charset="-128"/>
                <a:ea typeface="Adobe Gothic Std B" panose="020B0800000000000000" pitchFamily="34" charset="-128"/>
              </a:rPr>
              <a:t>printer</a:t>
            </a:r>
            <a:r>
              <a:rPr lang="en-US" sz="3200" dirty="0">
                <a:solidFill>
                  <a:schemeClr val="bg1"/>
                </a:solidFill>
                <a:latin typeface="Adobe Gothic Std B" panose="020B0800000000000000" pitchFamily="34" charset="-128"/>
                <a:ea typeface="Adobe Gothic Std B" panose="020B0800000000000000" pitchFamily="34" charset="-128"/>
              </a:rPr>
              <a:t>.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They send and receive the data consecutively.</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data is alphanumeric and 8-bits in size.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input supported by the keyboard is transfer to the </a:t>
            </a:r>
            <a:r>
              <a:rPr lang="en-US" sz="3200" dirty="0">
                <a:solidFill>
                  <a:srgbClr val="C00000"/>
                </a:solidFill>
                <a:latin typeface="Adobe Gothic Std B" panose="020B0800000000000000" pitchFamily="34" charset="-128"/>
                <a:ea typeface="Adobe Gothic Std B" panose="020B0800000000000000" pitchFamily="34" charset="-128"/>
              </a:rPr>
              <a:t>input register INPR.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information is saved in the </a:t>
            </a:r>
            <a:r>
              <a:rPr lang="en-US" sz="3200" dirty="0">
                <a:solidFill>
                  <a:srgbClr val="FFFF00"/>
                </a:solidFill>
                <a:latin typeface="Adobe Gothic Std B" panose="020B0800000000000000" pitchFamily="34" charset="-128"/>
                <a:ea typeface="Adobe Gothic Std B" panose="020B0800000000000000" pitchFamily="34" charset="-128"/>
              </a:rPr>
              <a:t>OUTPR (output register) </a:t>
            </a:r>
            <a:r>
              <a:rPr lang="en-US" sz="3200" dirty="0">
                <a:solidFill>
                  <a:schemeClr val="bg1"/>
                </a:solidFill>
                <a:latin typeface="Adobe Gothic Std B" panose="020B0800000000000000" pitchFamily="34" charset="-128"/>
                <a:ea typeface="Adobe Gothic Std B" panose="020B0800000000000000" pitchFamily="34" charset="-128"/>
              </a:rPr>
              <a:t>in the serial order for the printer.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OUTR saves the serial data for the printer.</a:t>
            </a:r>
          </a:p>
        </p:txBody>
      </p:sp>
    </p:spTree>
    <p:extLst>
      <p:ext uri="{BB962C8B-B14F-4D97-AF65-F5344CB8AC3E}">
        <p14:creationId xmlns:p14="http://schemas.microsoft.com/office/powerpoint/2010/main" val="106284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Input-Output Configuration</a:t>
            </a:r>
          </a:p>
        </p:txBody>
      </p:sp>
      <p:sp>
        <p:nvSpPr>
          <p:cNvPr id="3" name="Content Placeholder 2"/>
          <p:cNvSpPr>
            <a:spLocks noGrp="1"/>
          </p:cNvSpPr>
          <p:nvPr>
            <p:ph idx="1"/>
          </p:nvPr>
        </p:nvSpPr>
        <p:spPr>
          <a:xfrm>
            <a:off x="395749" y="1073458"/>
            <a:ext cx="11181735" cy="5709898"/>
          </a:xfrm>
        </p:spPr>
        <p:txBody>
          <a:bodyPr>
            <a:normAutofit lnSpcReduction="10000"/>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I/O registers communicate serially with interfaces (keyboard, printer) and parallel with AC.</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sender interface receives data from the keyboard and transfers it to INPR.</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receiver interfaces access the data and address it to the printer.</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INPR holds the 8- bit alphanumeric input data.</a:t>
            </a:r>
          </a:p>
        </p:txBody>
      </p:sp>
    </p:spTree>
    <p:extLst>
      <p:ext uri="{BB962C8B-B14F-4D97-AF65-F5344CB8AC3E}">
        <p14:creationId xmlns:p14="http://schemas.microsoft.com/office/powerpoint/2010/main" val="260702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Adobe Gothic Std B" panose="020B0800000000000000" pitchFamily="34" charset="-128"/>
                <a:ea typeface="Adobe Gothic Std B" panose="020B0800000000000000" pitchFamily="34" charset="-128"/>
              </a:rPr>
              <a:t>Input-Output Configuration</a:t>
            </a:r>
          </a:p>
        </p:txBody>
      </p:sp>
      <p:sp>
        <p:nvSpPr>
          <p:cNvPr id="3" name="Content Placeholder 2"/>
          <p:cNvSpPr>
            <a:spLocks noGrp="1"/>
          </p:cNvSpPr>
          <p:nvPr>
            <p:ph idx="1"/>
          </p:nvPr>
        </p:nvSpPr>
        <p:spPr>
          <a:xfrm>
            <a:off x="395749" y="1073458"/>
            <a:ext cx="11181735" cy="5709898"/>
          </a:xfrm>
        </p:spPr>
        <p:txBody>
          <a:bodyPr>
            <a:normAutofit/>
          </a:bodyPr>
          <a:lstStyle/>
          <a:p>
            <a:pPr algn="just">
              <a:lnSpc>
                <a:spcPct val="100000"/>
              </a:lnSpc>
            </a:pPr>
            <a:r>
              <a:rPr lang="en-US" sz="3200" dirty="0">
                <a:solidFill>
                  <a:srgbClr val="C00000"/>
                </a:solidFill>
                <a:latin typeface="Adobe Gothic Std B" panose="020B0800000000000000" pitchFamily="34" charset="-128"/>
                <a:ea typeface="Adobe Gothic Std B" panose="020B0800000000000000" pitchFamily="34" charset="-128"/>
              </a:rPr>
              <a:t>FGI</a:t>
            </a:r>
            <a:r>
              <a:rPr lang="en-US" sz="3200" dirty="0">
                <a:solidFill>
                  <a:schemeClr val="bg1"/>
                </a:solidFill>
                <a:latin typeface="Adobe Gothic Std B" panose="020B0800000000000000" pitchFamily="34" charset="-128"/>
                <a:ea typeface="Adobe Gothic Std B" panose="020B0800000000000000" pitchFamily="34" charset="-128"/>
              </a:rPr>
              <a:t> defines a 1-bit input flag which is a flip-flop.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When the input device receives any new information, the flip flop is set to 1.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It is cleared to 0 when information is received through the output device.</a:t>
            </a:r>
          </a:p>
          <a:p>
            <a:pPr algn="just">
              <a:lnSpc>
                <a:spcPct val="100000"/>
              </a:lnSpc>
            </a:pP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output device sets the </a:t>
            </a:r>
            <a:r>
              <a:rPr lang="en-US" sz="3200" dirty="0">
                <a:solidFill>
                  <a:srgbClr val="C00000"/>
                </a:solidFill>
                <a:latin typeface="Adobe Gothic Std B" panose="020B0800000000000000" pitchFamily="34" charset="-128"/>
                <a:ea typeface="Adobe Gothic Std B" panose="020B0800000000000000" pitchFamily="34" charset="-128"/>
              </a:rPr>
              <a:t>FGO</a:t>
            </a:r>
            <a:r>
              <a:rPr lang="en-US" sz="3200" dirty="0">
                <a:solidFill>
                  <a:schemeClr val="bg1"/>
                </a:solidFill>
                <a:latin typeface="Adobe Gothic Std B" panose="020B0800000000000000" pitchFamily="34" charset="-128"/>
                <a:ea typeface="Adobe Gothic Std B" panose="020B0800000000000000" pitchFamily="34" charset="-128"/>
              </a:rPr>
              <a:t> to 1 after receiving, decoding, and printing the information</a:t>
            </a:r>
            <a:r>
              <a:rPr lang="en-US" sz="3200">
                <a:solidFill>
                  <a:schemeClr val="bg1"/>
                </a:solidFill>
                <a:latin typeface="Adobe Gothic Std B" panose="020B0800000000000000" pitchFamily="34" charset="-128"/>
                <a:ea typeface="Adobe Gothic Std B" panose="020B0800000000000000" pitchFamily="34" charset="-128"/>
              </a:rPr>
              <a:t>. </a:t>
            </a:r>
          </a:p>
          <a:p>
            <a:pPr algn="just">
              <a:lnSpc>
                <a:spcPct val="100000"/>
              </a:lnSpc>
            </a:pPr>
            <a:r>
              <a:rPr lang="en-US" sz="3200">
                <a:solidFill>
                  <a:schemeClr val="bg1"/>
                </a:solidFill>
                <a:latin typeface="Adobe Gothic Std B" panose="020B0800000000000000" pitchFamily="34" charset="-128"/>
                <a:ea typeface="Adobe Gothic Std B" panose="020B0800000000000000" pitchFamily="34" charset="-128"/>
              </a:rPr>
              <a:t>FGO </a:t>
            </a:r>
            <a:r>
              <a:rPr lang="en-US" sz="3200" dirty="0">
                <a:solidFill>
                  <a:schemeClr val="bg1"/>
                </a:solidFill>
                <a:latin typeface="Adobe Gothic Std B" panose="020B0800000000000000" pitchFamily="34" charset="-128"/>
                <a:ea typeface="Adobe Gothic Std B" panose="020B0800000000000000" pitchFamily="34" charset="-128"/>
              </a:rPr>
              <a:t>in the 0 modes denotes that the device is printing information.</a:t>
            </a:r>
          </a:p>
        </p:txBody>
      </p:sp>
    </p:spTree>
    <p:extLst>
      <p:ext uri="{BB962C8B-B14F-4D97-AF65-F5344CB8AC3E}">
        <p14:creationId xmlns:p14="http://schemas.microsoft.com/office/powerpoint/2010/main" val="335855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Instruction code</a:t>
            </a:r>
            <a:endParaRPr lang="en-US" dirty="0"/>
          </a:p>
        </p:txBody>
      </p:sp>
      <p:pic>
        <p:nvPicPr>
          <p:cNvPr id="5" name="Picture 4"/>
          <p:cNvPicPr>
            <a:picLocks noChangeAspect="1"/>
          </p:cNvPicPr>
          <p:nvPr/>
        </p:nvPicPr>
        <p:blipFill rotWithShape="1">
          <a:blip r:embed="rId2"/>
          <a:srcRect t="13697" b="10302"/>
          <a:stretch/>
        </p:blipFill>
        <p:spPr>
          <a:xfrm>
            <a:off x="0" y="933061"/>
            <a:ext cx="12192000" cy="5225143"/>
          </a:xfrm>
          <a:prstGeom prst="rect">
            <a:avLst/>
          </a:prstGeom>
        </p:spPr>
      </p:pic>
      <p:sp>
        <p:nvSpPr>
          <p:cNvPr id="6" name="Rectangle 5"/>
          <p:cNvSpPr/>
          <p:nvPr/>
        </p:nvSpPr>
        <p:spPr>
          <a:xfrm>
            <a:off x="0" y="933061"/>
            <a:ext cx="6615404" cy="5225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017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ow To Write A Thank You Note In Five Easy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8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29967"/>
            <a:ext cx="12192000" cy="6917933"/>
          </a:xfrm>
          <a:prstGeom prst="rect">
            <a:avLst/>
          </a:prstGeom>
        </p:spPr>
      </p:pic>
      <p:pic>
        <p:nvPicPr>
          <p:cNvPr id="5" name="Picture 4"/>
          <p:cNvPicPr>
            <a:picLocks noChangeAspect="1"/>
          </p:cNvPicPr>
          <p:nvPr/>
        </p:nvPicPr>
        <p:blipFill>
          <a:blip r:embed="rId2"/>
          <a:stretch>
            <a:fillRect/>
          </a:stretch>
        </p:blipFill>
        <p:spPr>
          <a:xfrm>
            <a:off x="0" y="-59933"/>
            <a:ext cx="12192000" cy="6917933"/>
          </a:xfrm>
          <a:prstGeom prst="rect">
            <a:avLst/>
          </a:prstGeom>
        </p:spPr>
      </p:pic>
      <p:sp>
        <p:nvSpPr>
          <p:cNvPr id="7" name="Rectangle 6"/>
          <p:cNvSpPr/>
          <p:nvPr/>
        </p:nvSpPr>
        <p:spPr>
          <a:xfrm>
            <a:off x="176981" y="5561410"/>
            <a:ext cx="6723602" cy="615553"/>
          </a:xfrm>
          <a:prstGeom prst="rect">
            <a:avLst/>
          </a:prstGeom>
        </p:spPr>
        <p:txBody>
          <a:bodyPr wrap="square">
            <a:spAutoFit/>
          </a:bodyPr>
          <a:lstStyle/>
          <a:p>
            <a:r>
              <a:rPr lang="en-US" sz="1700" dirty="0"/>
              <a:t>Memory contains 4096 words of 16 bit each, to address 4096 location</a:t>
            </a:r>
          </a:p>
          <a:p>
            <a:r>
              <a:rPr lang="en-US" sz="1700" dirty="0"/>
              <a:t>we will require 2 raise to 12 address.</a:t>
            </a:r>
          </a:p>
        </p:txBody>
      </p:sp>
    </p:spTree>
    <p:extLst>
      <p:ext uri="{BB962C8B-B14F-4D97-AF65-F5344CB8AC3E}">
        <p14:creationId xmlns:p14="http://schemas.microsoft.com/office/powerpoint/2010/main" val="26318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Stored Program Organization</a:t>
            </a:r>
            <a:endParaRPr lang="en-US" dirty="0"/>
          </a:p>
        </p:txBody>
      </p:sp>
      <p:sp>
        <p:nvSpPr>
          <p:cNvPr id="3" name="Content Placeholder 2"/>
          <p:cNvSpPr>
            <a:spLocks noGrp="1"/>
          </p:cNvSpPr>
          <p:nvPr>
            <p:ph idx="1"/>
          </p:nvPr>
        </p:nvSpPr>
        <p:spPr>
          <a:xfrm>
            <a:off x="395749" y="1073457"/>
            <a:ext cx="11181735" cy="6212245"/>
          </a:xfrm>
        </p:spPr>
        <p:txBody>
          <a:bodyPr>
            <a:normAutofit/>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simplest way to organize a computer is to have one processor register and an instruction code format with two parts.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first part specifies the operation to be performed and the second specifies an address.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memory address tells the control where to find an operand in memory.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This operand is read from memory and used as the data to be operated on together with the data stored in the processor register.</a:t>
            </a:r>
          </a:p>
          <a:p>
            <a:pPr marL="0" indent="0" algn="just">
              <a:lnSpc>
                <a:spcPct val="150000"/>
              </a:lnSpc>
              <a:buNone/>
            </a:pPr>
            <a:endParaRPr lang="en-US" sz="3200" dirty="0">
              <a:latin typeface="Arial Rounded MT Bold" panose="020F0704030504030204" pitchFamily="34" charset="0"/>
            </a:endParaRP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94653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252106"/>
            <a:ext cx="10515600" cy="1325563"/>
          </a:xfrm>
        </p:spPr>
        <p:txBody>
          <a:bodyPr/>
          <a:lstStyle/>
          <a:p>
            <a:r>
              <a:rPr lang="en-US" dirty="0">
                <a:latin typeface="Adobe Gothic Std B" panose="020B0800000000000000" pitchFamily="34" charset="-128"/>
                <a:ea typeface="Adobe Gothic Std B" panose="020B0800000000000000" pitchFamily="34" charset="-128"/>
              </a:rPr>
              <a:t>Stored Program Organization</a:t>
            </a:r>
            <a:endParaRPr lang="en-US" dirty="0"/>
          </a:p>
        </p:txBody>
      </p:sp>
      <p:sp>
        <p:nvSpPr>
          <p:cNvPr id="3" name="Content Placeholder 2"/>
          <p:cNvSpPr>
            <a:spLocks noGrp="1"/>
          </p:cNvSpPr>
          <p:nvPr>
            <p:ph idx="1"/>
          </p:nvPr>
        </p:nvSpPr>
        <p:spPr>
          <a:xfrm>
            <a:off x="395749" y="832825"/>
            <a:ext cx="11181735" cy="6212245"/>
          </a:xfrm>
        </p:spPr>
        <p:txBody>
          <a:bodyPr>
            <a:normAutofit fontScale="92500" lnSpcReduction="10000"/>
          </a:bodyPr>
          <a:lstStyle/>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Instructions are stored in one section of memory and data in another.</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For a memory unit with 4096 words we need 12 bits to specify an address since 2</a:t>
            </a:r>
            <a:r>
              <a:rPr lang="en-US" sz="3200" baseline="30000" dirty="0">
                <a:solidFill>
                  <a:schemeClr val="bg1"/>
                </a:solidFill>
                <a:latin typeface="Adobe Gothic Std B" panose="020B0800000000000000" pitchFamily="34" charset="-128"/>
                <a:ea typeface="Adobe Gothic Std B" panose="020B0800000000000000" pitchFamily="34" charset="-128"/>
              </a:rPr>
              <a:t>12</a:t>
            </a:r>
            <a:r>
              <a:rPr lang="en-US" sz="3200" dirty="0">
                <a:solidFill>
                  <a:schemeClr val="bg1"/>
                </a:solidFill>
                <a:latin typeface="Adobe Gothic Std B" panose="020B0800000000000000" pitchFamily="34" charset="-128"/>
                <a:ea typeface="Adobe Gothic Std B" panose="020B0800000000000000" pitchFamily="34" charset="-128"/>
              </a:rPr>
              <a:t> = 4096.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If we store each instruction code in one 16-bit memory word, we have available four bits for the operation code (abbreviated opcode) to specify one out of 16 possible operations, and 12 bits to specify the address of an operand.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The control reads a 16-bit instruction from the program portion of memory. </a:t>
            </a:r>
          </a:p>
          <a:p>
            <a:pPr algn="just">
              <a:lnSpc>
                <a:spcPct val="100000"/>
              </a:lnSpc>
            </a:pPr>
            <a:r>
              <a:rPr lang="en-US" sz="3200" dirty="0">
                <a:solidFill>
                  <a:schemeClr val="bg1"/>
                </a:solidFill>
                <a:latin typeface="Adobe Gothic Std B" panose="020B0800000000000000" pitchFamily="34" charset="-128"/>
                <a:ea typeface="Adobe Gothic Std B" panose="020B0800000000000000" pitchFamily="34" charset="-128"/>
              </a:rPr>
              <a:t>It uses the 12-bit address part of the instruction to read a 16-bit operand from the data portion of memory. It then executes the operation specified by the operation code.</a:t>
            </a:r>
          </a:p>
        </p:txBody>
      </p:sp>
    </p:spTree>
    <p:extLst>
      <p:ext uri="{BB962C8B-B14F-4D97-AF65-F5344CB8AC3E}">
        <p14:creationId xmlns:p14="http://schemas.microsoft.com/office/powerpoint/2010/main" val="299294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Computer Instructions</a:t>
            </a:r>
            <a:endParaRPr lang="en-US" dirty="0"/>
          </a:p>
        </p:txBody>
      </p:sp>
      <p:sp>
        <p:nvSpPr>
          <p:cNvPr id="3" name="Content Placeholder 2"/>
          <p:cNvSpPr>
            <a:spLocks noGrp="1"/>
          </p:cNvSpPr>
          <p:nvPr>
            <p:ph idx="1"/>
          </p:nvPr>
        </p:nvSpPr>
        <p:spPr>
          <a:xfrm>
            <a:off x="395749" y="793539"/>
            <a:ext cx="11181735" cy="5560608"/>
          </a:xfrm>
        </p:spPr>
        <p:txBody>
          <a:bodyPr>
            <a:normAutofit fontScale="85000" lnSpcReduction="10000"/>
          </a:bodyPr>
          <a:lstStyle/>
          <a:p>
            <a:pPr algn="just">
              <a:lnSpc>
                <a:spcPct val="150000"/>
              </a:lnSpc>
            </a:pPr>
            <a:r>
              <a:rPr lang="en-US" sz="3200" u="sng" dirty="0">
                <a:solidFill>
                  <a:srgbClr val="C00000"/>
                </a:solidFill>
                <a:latin typeface="Adobe Gothic Std B" panose="020B0800000000000000" pitchFamily="34" charset="-128"/>
                <a:ea typeface="Adobe Gothic Std B" panose="020B0800000000000000" pitchFamily="34" charset="-128"/>
              </a:rPr>
              <a:t>Computer Instruction:-</a:t>
            </a:r>
            <a:r>
              <a:rPr lang="en-US" sz="3200" dirty="0">
                <a:solidFill>
                  <a:srgbClr val="C00000"/>
                </a:solidFill>
                <a:latin typeface="Adobe Gothic Std B" panose="020B0800000000000000" pitchFamily="34" charset="-128"/>
                <a:ea typeface="Adobe Gothic Std B" panose="020B0800000000000000" pitchFamily="34" charset="-128"/>
              </a:rPr>
              <a:t> </a:t>
            </a:r>
          </a:p>
          <a:p>
            <a:pPr algn="just">
              <a:lnSpc>
                <a:spcPct val="110000"/>
              </a:lnSpc>
            </a:pPr>
            <a:r>
              <a:rPr lang="en-US" sz="3200" dirty="0">
                <a:solidFill>
                  <a:schemeClr val="bg1"/>
                </a:solidFill>
                <a:latin typeface="Adobe Gothic Std B" panose="020B0800000000000000" pitchFamily="34" charset="-128"/>
                <a:ea typeface="Adobe Gothic Std B" panose="020B0800000000000000" pitchFamily="34" charset="-128"/>
              </a:rPr>
              <a:t>Computer instructions are a set of machine language instructions that a particular processor understands and executes. A computer performs tasks on the basis of the instruction provided.</a:t>
            </a:r>
          </a:p>
          <a:p>
            <a:pPr marL="0" indent="0" algn="just">
              <a:lnSpc>
                <a:spcPct val="11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a:p>
            <a:pPr algn="just">
              <a:lnSpc>
                <a:spcPct val="110000"/>
              </a:lnSpc>
            </a:pPr>
            <a:r>
              <a:rPr lang="en-US" sz="3200" dirty="0">
                <a:solidFill>
                  <a:schemeClr val="bg1"/>
                </a:solidFill>
                <a:latin typeface="Adobe Gothic Std B" panose="020B0800000000000000" pitchFamily="34" charset="-128"/>
                <a:ea typeface="Adobe Gothic Std B" panose="020B0800000000000000" pitchFamily="34" charset="-128"/>
              </a:rPr>
              <a:t>An instruction comprises of groups called fields. These fields include:</a:t>
            </a:r>
          </a:p>
          <a:p>
            <a:pPr lvl="1" algn="just">
              <a:lnSpc>
                <a:spcPct val="110000"/>
              </a:lnSpc>
            </a:pPr>
            <a:r>
              <a:rPr lang="en-US" sz="2800" dirty="0">
                <a:solidFill>
                  <a:schemeClr val="bg1"/>
                </a:solidFill>
                <a:latin typeface="Adobe Gothic Std B" panose="020B0800000000000000" pitchFamily="34" charset="-128"/>
                <a:ea typeface="Adobe Gothic Std B" panose="020B0800000000000000" pitchFamily="34" charset="-128"/>
              </a:rPr>
              <a:t>The Operation code </a:t>
            </a:r>
            <a:r>
              <a:rPr lang="en-US" sz="2800" dirty="0">
                <a:solidFill>
                  <a:srgbClr val="C00000"/>
                </a:solidFill>
                <a:latin typeface="Adobe Gothic Std B" panose="020B0800000000000000" pitchFamily="34" charset="-128"/>
                <a:ea typeface="Adobe Gothic Std B" panose="020B0800000000000000" pitchFamily="34" charset="-128"/>
              </a:rPr>
              <a:t>(Opcode) </a:t>
            </a:r>
            <a:r>
              <a:rPr lang="en-US" sz="2800" dirty="0">
                <a:solidFill>
                  <a:schemeClr val="bg1"/>
                </a:solidFill>
                <a:latin typeface="Adobe Gothic Std B" panose="020B0800000000000000" pitchFamily="34" charset="-128"/>
                <a:ea typeface="Adobe Gothic Std B" panose="020B0800000000000000" pitchFamily="34" charset="-128"/>
              </a:rPr>
              <a:t>field which specifies the operation to be performed.</a:t>
            </a:r>
          </a:p>
          <a:p>
            <a:pPr lvl="1" algn="just">
              <a:lnSpc>
                <a:spcPct val="110000"/>
              </a:lnSpc>
            </a:pPr>
            <a:r>
              <a:rPr lang="en-US" sz="2800" dirty="0">
                <a:solidFill>
                  <a:schemeClr val="bg1"/>
                </a:solidFill>
                <a:latin typeface="Adobe Gothic Std B" panose="020B0800000000000000" pitchFamily="34" charset="-128"/>
                <a:ea typeface="Adobe Gothic Std B" panose="020B0800000000000000" pitchFamily="34" charset="-128"/>
              </a:rPr>
              <a:t>The </a:t>
            </a:r>
            <a:r>
              <a:rPr lang="en-US" sz="2800" dirty="0">
                <a:solidFill>
                  <a:srgbClr val="C00000"/>
                </a:solidFill>
                <a:latin typeface="Adobe Gothic Std B" panose="020B0800000000000000" pitchFamily="34" charset="-128"/>
                <a:ea typeface="Adobe Gothic Std B" panose="020B0800000000000000" pitchFamily="34" charset="-128"/>
              </a:rPr>
              <a:t>Address field </a:t>
            </a:r>
            <a:r>
              <a:rPr lang="en-US" sz="2800" dirty="0">
                <a:solidFill>
                  <a:schemeClr val="bg1"/>
                </a:solidFill>
                <a:latin typeface="Adobe Gothic Std B" panose="020B0800000000000000" pitchFamily="34" charset="-128"/>
                <a:ea typeface="Adobe Gothic Std B" panose="020B0800000000000000" pitchFamily="34" charset="-128"/>
              </a:rPr>
              <a:t>which contains the location of the operand, i.e., register or memory location.</a:t>
            </a:r>
          </a:p>
          <a:p>
            <a:pPr lvl="1" algn="just">
              <a:lnSpc>
                <a:spcPct val="110000"/>
              </a:lnSpc>
            </a:pPr>
            <a:r>
              <a:rPr lang="en-US" sz="2800" dirty="0">
                <a:solidFill>
                  <a:schemeClr val="bg1"/>
                </a:solidFill>
                <a:latin typeface="Adobe Gothic Std B" panose="020B0800000000000000" pitchFamily="34" charset="-128"/>
                <a:ea typeface="Adobe Gothic Std B" panose="020B0800000000000000" pitchFamily="34" charset="-128"/>
              </a:rPr>
              <a:t>The </a:t>
            </a:r>
            <a:r>
              <a:rPr lang="en-US" sz="2800" dirty="0">
                <a:solidFill>
                  <a:srgbClr val="C00000"/>
                </a:solidFill>
                <a:latin typeface="Adobe Gothic Std B" panose="020B0800000000000000" pitchFamily="34" charset="-128"/>
                <a:ea typeface="Adobe Gothic Std B" panose="020B0800000000000000" pitchFamily="34" charset="-128"/>
              </a:rPr>
              <a:t>Mode</a:t>
            </a:r>
            <a:r>
              <a:rPr lang="en-US" sz="2800" dirty="0">
                <a:solidFill>
                  <a:schemeClr val="bg1"/>
                </a:solidFill>
                <a:latin typeface="Adobe Gothic Std B" panose="020B0800000000000000" pitchFamily="34" charset="-128"/>
                <a:ea typeface="Adobe Gothic Std B" panose="020B0800000000000000" pitchFamily="34" charset="-128"/>
              </a:rPr>
              <a:t> field which specifies how the operand will be located.</a:t>
            </a:r>
            <a:endParaRPr lang="en-US" sz="2800" dirty="0">
              <a:latin typeface="Arial Rounded MT Bold" panose="020F0704030504030204" pitchFamily="34" charset="0"/>
            </a:endParaRPr>
          </a:p>
          <a:p>
            <a:pPr marL="0" indent="0" algn="just">
              <a:lnSpc>
                <a:spcPct val="150000"/>
              </a:lnSpc>
              <a:buNone/>
            </a:pPr>
            <a:endParaRPr lang="en-US" sz="3200" dirty="0">
              <a:solidFill>
                <a:schemeClr val="bg1"/>
              </a:solidFill>
              <a:latin typeface="Adobe Gothic Std B" panose="020B0800000000000000" pitchFamily="34" charset="-128"/>
              <a:ea typeface="Adobe Gothic Std B" panose="020B0800000000000000" pitchFamily="34" charset="-128"/>
            </a:endParaRPr>
          </a:p>
        </p:txBody>
      </p:sp>
      <p:pic>
        <p:nvPicPr>
          <p:cNvPr id="1026" name="Picture 2" descr="Computer Instru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25" y="2856932"/>
            <a:ext cx="6545526" cy="57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94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26518</TotalTime>
  <Words>2738</Words>
  <Application>Microsoft Office PowerPoint</Application>
  <PresentationFormat>Widescreen</PresentationFormat>
  <Paragraphs>264</Paragraphs>
  <Slides>50</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50</vt:i4>
      </vt:variant>
    </vt:vector>
  </HeadingPairs>
  <TitlesOfParts>
    <vt:vector size="61" baseType="lpstr">
      <vt:lpstr>Adobe Gothic Std B</vt:lpstr>
      <vt:lpstr>Arial</vt:lpstr>
      <vt:lpstr>Arial Rounded MT Bold</vt:lpstr>
      <vt:lpstr>Calibri</vt:lpstr>
      <vt:lpstr>Calibri Light</vt:lpstr>
      <vt:lpstr>CastleT</vt:lpstr>
      <vt:lpstr>Corbel</vt:lpstr>
      <vt:lpstr>Wingdings</vt:lpstr>
      <vt:lpstr>Wingdings 2</vt:lpstr>
      <vt:lpstr>Office Theme</vt:lpstr>
      <vt:lpstr>1_Frame</vt:lpstr>
      <vt:lpstr>PowerPoint Presentation</vt:lpstr>
      <vt:lpstr>What is Program ?</vt:lpstr>
      <vt:lpstr>What is Program </vt:lpstr>
      <vt:lpstr>Instruction Code </vt:lpstr>
      <vt:lpstr>Instruction code</vt:lpstr>
      <vt:lpstr>PowerPoint Presentation</vt:lpstr>
      <vt:lpstr>Stored Program Organization</vt:lpstr>
      <vt:lpstr>Stored Program Organization</vt:lpstr>
      <vt:lpstr>Computer Instructions</vt:lpstr>
      <vt:lpstr>Computer Instructions</vt:lpstr>
      <vt:lpstr>(1) Memory Reference Instruction</vt:lpstr>
      <vt:lpstr>Direct Addressing Mode</vt:lpstr>
      <vt:lpstr>Indirect Addressing Mode</vt:lpstr>
      <vt:lpstr>(1) Memory Reference Instruction</vt:lpstr>
      <vt:lpstr>(1) Memory Reference Instruction</vt:lpstr>
      <vt:lpstr>(1) Memory Reference Instruction</vt:lpstr>
      <vt:lpstr>(2) Register Reference Instruction</vt:lpstr>
      <vt:lpstr>(2) Register Reference Instruction</vt:lpstr>
      <vt:lpstr>(3) Input-Output instruction</vt:lpstr>
      <vt:lpstr>Computer Instructions</vt:lpstr>
      <vt:lpstr>Timing and Control</vt:lpstr>
      <vt:lpstr>Timing and Control</vt:lpstr>
      <vt:lpstr>Design of Control Unit</vt:lpstr>
      <vt:lpstr>Control Unit</vt:lpstr>
      <vt:lpstr>Control Unit – Hardwired Control</vt:lpstr>
      <vt:lpstr>Control Unit – Hardwired Control</vt:lpstr>
      <vt:lpstr>Control Unit – Hardwired Control (Continue)</vt:lpstr>
      <vt:lpstr>Control Unit – Hardwired Control Example</vt:lpstr>
      <vt:lpstr>(2) Control Unit – Microprogrammed Control</vt:lpstr>
      <vt:lpstr>(2) Control Unit – Microprogrammed Control </vt:lpstr>
      <vt:lpstr>(2) Control Unit – Microprogrammed Control (Continue)</vt:lpstr>
      <vt:lpstr>Instruction Cycle</vt:lpstr>
      <vt:lpstr>Instruction Cycle – Diagram 1</vt:lpstr>
      <vt:lpstr>Instruction Cycle – Diagram 2</vt:lpstr>
      <vt:lpstr>Instruction Cycle</vt:lpstr>
      <vt:lpstr>Instruction Cycle</vt:lpstr>
      <vt:lpstr>INTERRUPT</vt:lpstr>
      <vt:lpstr>Interrupt</vt:lpstr>
      <vt:lpstr>Interrupt</vt:lpstr>
      <vt:lpstr>Interrupt</vt:lpstr>
      <vt:lpstr>Types of Interrupt</vt:lpstr>
      <vt:lpstr>Types of Interrupt</vt:lpstr>
      <vt:lpstr>Types of Interrupt</vt:lpstr>
      <vt:lpstr>Types of Interrupt</vt:lpstr>
      <vt:lpstr>Types of Interrupt</vt:lpstr>
      <vt:lpstr>Input-Output Configuration</vt:lpstr>
      <vt:lpstr>Input-Output Configuration</vt:lpstr>
      <vt:lpstr>Input-Output Configuration</vt:lpstr>
      <vt:lpstr>Input-Output Configuration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Meet Laheru</cp:lastModifiedBy>
  <cp:revision>222</cp:revision>
  <cp:lastPrinted>2023-01-25T06:15:40Z</cp:lastPrinted>
  <dcterms:created xsi:type="dcterms:W3CDTF">2021-01-19T03:27:03Z</dcterms:created>
  <dcterms:modified xsi:type="dcterms:W3CDTF">2024-02-15T03:19:56Z</dcterms:modified>
</cp:coreProperties>
</file>